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gif" ContentType="image/gif"/>
  <Default Extension="wmf" ContentType="image/x-wmf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31"/>
  </p:handoutMasterIdLst>
  <p:sldIdLst>
    <p:sldId id="288" r:id="rId3"/>
    <p:sldId id="655" r:id="rId4"/>
    <p:sldId id="320" r:id="rId5"/>
    <p:sldId id="608" r:id="rId6"/>
    <p:sldId id="609" r:id="rId8"/>
    <p:sldId id="562" r:id="rId9"/>
    <p:sldId id="614" r:id="rId10"/>
    <p:sldId id="592" r:id="rId11"/>
    <p:sldId id="593" r:id="rId12"/>
    <p:sldId id="632" r:id="rId13"/>
    <p:sldId id="633" r:id="rId14"/>
    <p:sldId id="634" r:id="rId15"/>
    <p:sldId id="635" r:id="rId16"/>
    <p:sldId id="680" r:id="rId17"/>
    <p:sldId id="525" r:id="rId18"/>
    <p:sldId id="526" r:id="rId19"/>
    <p:sldId id="611" r:id="rId20"/>
    <p:sldId id="610" r:id="rId21"/>
    <p:sldId id="612" r:id="rId22"/>
    <p:sldId id="613" r:id="rId23"/>
    <p:sldId id="544" r:id="rId24"/>
    <p:sldId id="645" r:id="rId25"/>
    <p:sldId id="646" r:id="rId26"/>
    <p:sldId id="647" r:id="rId27"/>
    <p:sldId id="648" r:id="rId28"/>
    <p:sldId id="652" r:id="rId29"/>
    <p:sldId id="563" r:id="rId30"/>
  </p:sldIdLst>
  <p:sldSz cx="9144000" cy="6858000" type="screen4x3"/>
  <p:notesSz cx="6858000" cy="9144000"/>
  <p:defaultTextStyle>
    <a:defPPr>
      <a:defRPr lang="ja-JP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2400" b="0" u="none" kern="1200" baseline="0">
        <a:solidFill>
          <a:schemeClr val="tx1"/>
        </a:solidFill>
        <a:latin typeface="Arial" panose="020B0604020202020204" pitchFamily="34" charset="0"/>
        <a:ea typeface="SimSun" panose="02010600030101010101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2400" b="0" u="none" kern="1200" baseline="0">
        <a:solidFill>
          <a:schemeClr val="tx1"/>
        </a:solidFill>
        <a:latin typeface="Arial" panose="020B0604020202020204" pitchFamily="34" charset="0"/>
        <a:ea typeface="SimSun" panose="02010600030101010101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2400" b="0" u="none" kern="1200" baseline="0">
        <a:solidFill>
          <a:schemeClr val="tx1"/>
        </a:solidFill>
        <a:latin typeface="Arial" panose="020B0604020202020204" pitchFamily="34" charset="0"/>
        <a:ea typeface="SimSun" panose="02010600030101010101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2400" b="0" u="none" kern="1200" baseline="0">
        <a:solidFill>
          <a:schemeClr val="tx1"/>
        </a:solidFill>
        <a:latin typeface="Arial" panose="020B0604020202020204" pitchFamily="34" charset="0"/>
        <a:ea typeface="SimSun" panose="02010600030101010101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2400" b="0" u="none" kern="1200" baseline="0">
        <a:solidFill>
          <a:schemeClr val="tx1"/>
        </a:solidFill>
        <a:latin typeface="Arial" panose="020B0604020202020204" pitchFamily="34" charset="0"/>
        <a:ea typeface="SimSun" panose="02010600030101010101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2400" b="0" u="none" kern="1200" baseline="0">
        <a:solidFill>
          <a:schemeClr val="tx1"/>
        </a:solidFill>
        <a:latin typeface="Arial" panose="020B0604020202020204" pitchFamily="34" charset="0"/>
        <a:ea typeface="SimSun" panose="02010600030101010101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2400" b="0" u="none" kern="1200" baseline="0">
        <a:solidFill>
          <a:schemeClr val="tx1"/>
        </a:solidFill>
        <a:latin typeface="Arial" panose="020B0604020202020204" pitchFamily="34" charset="0"/>
        <a:ea typeface="SimSun" panose="02010600030101010101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2400" b="0" u="none" kern="1200" baseline="0">
        <a:solidFill>
          <a:schemeClr val="tx1"/>
        </a:solidFill>
        <a:latin typeface="Arial" panose="020B0604020202020204" pitchFamily="34" charset="0"/>
        <a:ea typeface="SimSun" panose="02010600030101010101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2400" b="0" u="none" kern="1200" baseline="0">
        <a:solidFill>
          <a:schemeClr val="tx1"/>
        </a:solidFill>
        <a:latin typeface="Arial" panose="020B0604020202020204" pitchFamily="34" charset="0"/>
        <a:ea typeface="SimSun" panose="02010600030101010101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C0C0"/>
    <a:srgbClr val="FFDCDC"/>
    <a:srgbClr val="01FFFF"/>
    <a:srgbClr val="00A000"/>
    <a:srgbClr val="969B49"/>
    <a:srgbClr val="DDDDDD"/>
    <a:srgbClr val="FFFF99"/>
    <a:srgbClr val="D9D9D9"/>
    <a:srgbClr val="8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252"/>
        <p:guide pos="2757"/>
      </p:guideLst>
    </p:cSldViewPr>
  </p:slideViewPr>
  <p:gridSpacing cx="45004" cy="45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6.wmf"/><Relationship Id="rId8" Type="http://schemas.openxmlformats.org/officeDocument/2006/relationships/image" Target="../media/image15.wmf"/><Relationship Id="rId7" Type="http://schemas.openxmlformats.org/officeDocument/2006/relationships/image" Target="../media/image14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0" Type="http://schemas.openxmlformats.org/officeDocument/2006/relationships/image" Target="../media/image17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7" Type="http://schemas.openxmlformats.org/officeDocument/2006/relationships/image" Target="../media/image26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47.wmf"/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kumimoji="1" lang="ja-JP" altLang="en-US" strike="noStrike" noProof="1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CDF1FFE2-7EEC-412C-802C-6711DEB0A98D}" type="datetimeFigureOut">
              <a:rPr kumimoji="1" lang="ja-JP" altLang="en-US" strike="noStrike" noProof="1" smtClean="0">
                <a:latin typeface="Arial" panose="020B0604020202020204" pitchFamily="34" charset="0"/>
                <a:ea typeface="SimSun" panose="02010600030101010101" charset="-122"/>
                <a:cs typeface="+mn-cs"/>
              </a:rPr>
            </a:fld>
            <a:endParaRPr kumimoji="1" lang="ja-JP" altLang="en-US" strike="noStrike" noProof="1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kumimoji="1" lang="ja-JP" altLang="en-US" strike="noStrike" noProof="1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6B00E365-854E-4DD7-A3B8-9E56379337CA}" type="slidenum">
              <a:rPr kumimoji="1" lang="ja-JP" altLang="en-US" strike="noStrike" noProof="1" smtClean="0">
                <a:latin typeface="Arial" panose="020B0604020202020204" pitchFamily="34" charset="0"/>
                <a:ea typeface="SimSun" panose="02010600030101010101" charset="-122"/>
                <a:cs typeface="+mn-cs"/>
              </a:rPr>
            </a:fld>
            <a:endParaRPr kumimoji="1" lang="ja-JP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kumimoji="1" lang="ja-JP" altLang="en-US" strike="noStrike" noProof="1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B25F93F1-D337-477A-B98A-83DE47DDB92A}" type="datetimeFigureOut">
              <a:rPr kumimoji="1" lang="ja-JP" altLang="en-US" strike="noStrike" noProof="1" smtClean="0">
                <a:latin typeface="Arial" panose="020B0604020202020204" pitchFamily="34" charset="0"/>
                <a:ea typeface="SimSun" panose="02010600030101010101" charset="-122"/>
                <a:cs typeface="+mn-cs"/>
              </a:rPr>
            </a:fld>
            <a:endParaRPr kumimoji="1" lang="ja-JP" altLang="en-US" strike="noStrike" noProof="1"/>
          </a:p>
        </p:txBody>
      </p:sp>
      <p:sp>
        <p:nvSpPr>
          <p:cNvPr id="3076" name="スライド イメージ プレースホルダー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ノート プレースホルダー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ja-JP" altLang="en-US" dirty="0"/>
              <a:t>マスタ テキストの書式設定</a:t>
            </a:r>
            <a:endParaRPr lang="ja-JP" altLang="en-US" dirty="0"/>
          </a:p>
          <a:p>
            <a:pPr lvl="1" indent="0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  <a:endParaRPr lang="ja-JP" altLang="en-US" dirty="0"/>
          </a:p>
          <a:p>
            <a:pPr lvl="2" indent="0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  <a:endParaRPr lang="ja-JP" altLang="en-US" dirty="0"/>
          </a:p>
          <a:p>
            <a:pPr lvl="3" indent="0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  <a:endParaRPr lang="ja-JP" altLang="en-US" dirty="0"/>
          </a:p>
          <a:p>
            <a:pPr lvl="4" indent="0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kumimoji="1" lang="ja-JP" altLang="en-US" strike="noStrike" noProof="1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1F2EF2D7-A99A-4AC5-BC01-384F23EAC7CE}" type="slidenum">
              <a:rPr kumimoji="1" lang="ja-JP" altLang="en-US" strike="noStrike" noProof="1" smtClean="0">
                <a:latin typeface="Arial" panose="020B0604020202020204" pitchFamily="34" charset="0"/>
                <a:ea typeface="SimSun" panose="02010600030101010101" charset="-122"/>
                <a:cs typeface="+mn-cs"/>
              </a:rPr>
            </a:fld>
            <a:endParaRPr kumimoji="1" lang="ja-JP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スライドイメージプレースホルダ 1"/>
          <p:cNvSpPr>
            <a:spLocks noGrp="1" noRot="1"/>
          </p:cNvSpPr>
          <p:nvPr>
            <p:ph type="sldImg"/>
          </p:nvPr>
        </p:nvSpPr>
        <p:spPr/>
      </p:sp>
      <p:sp>
        <p:nvSpPr>
          <p:cNvPr id="7170" name="文字列プレースホルダ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スライドイメージプレースホルダ 1"/>
          <p:cNvSpPr>
            <a:spLocks noGrp="1" noRot="1"/>
          </p:cNvSpPr>
          <p:nvPr>
            <p:ph type="sldImg"/>
          </p:nvPr>
        </p:nvSpPr>
        <p:spPr/>
      </p:sp>
      <p:sp>
        <p:nvSpPr>
          <p:cNvPr id="29698" name="文字列プレースホルダ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スライドイメージプレースホルダ 1"/>
          <p:cNvSpPr>
            <a:spLocks noGrp="1" noRot="1"/>
          </p:cNvSpPr>
          <p:nvPr>
            <p:ph type="sldImg"/>
          </p:nvPr>
        </p:nvSpPr>
        <p:spPr/>
      </p:sp>
      <p:sp>
        <p:nvSpPr>
          <p:cNvPr id="31746" name="文字列プレースホルダ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スライドイメージプレースホルダ 1"/>
          <p:cNvSpPr>
            <a:spLocks noGrp="1" noRot="1"/>
          </p:cNvSpPr>
          <p:nvPr>
            <p:ph type="sldImg"/>
          </p:nvPr>
        </p:nvSpPr>
        <p:spPr/>
      </p:sp>
      <p:sp>
        <p:nvSpPr>
          <p:cNvPr id="31746" name="文字列プレースホルダ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スライドイメージプレースホルダ 1"/>
          <p:cNvSpPr>
            <a:spLocks noGrp="1" noRot="1"/>
          </p:cNvSpPr>
          <p:nvPr>
            <p:ph type="sldImg"/>
          </p:nvPr>
        </p:nvSpPr>
        <p:spPr/>
      </p:sp>
      <p:sp>
        <p:nvSpPr>
          <p:cNvPr id="44034" name="文字列プレースホルダ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スライドイメージプレースホルダ 1"/>
          <p:cNvSpPr>
            <a:spLocks noGrp="1" noRot="1"/>
          </p:cNvSpPr>
          <p:nvPr>
            <p:ph type="sldImg"/>
          </p:nvPr>
        </p:nvSpPr>
        <p:spPr/>
      </p:sp>
      <p:sp>
        <p:nvSpPr>
          <p:cNvPr id="44034" name="文字列プレースホルダ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スライドイメージプレースホルダ 1"/>
          <p:cNvSpPr>
            <a:spLocks noGrp="1" noRot="1"/>
          </p:cNvSpPr>
          <p:nvPr>
            <p:ph type="sldImg"/>
          </p:nvPr>
        </p:nvSpPr>
        <p:spPr/>
      </p:sp>
      <p:sp>
        <p:nvSpPr>
          <p:cNvPr id="44034" name="文字列プレースホルダ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スライドイメージプレースホルダ 1"/>
          <p:cNvSpPr>
            <a:spLocks noGrp="1" noRot="1"/>
          </p:cNvSpPr>
          <p:nvPr>
            <p:ph type="sldImg"/>
          </p:nvPr>
        </p:nvSpPr>
        <p:spPr/>
      </p:sp>
      <p:sp>
        <p:nvSpPr>
          <p:cNvPr id="44034" name="文字列プレースホルダ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スライドイメージプレースホルダ 1"/>
          <p:cNvSpPr>
            <a:spLocks noGrp="1" noRot="1"/>
          </p:cNvSpPr>
          <p:nvPr>
            <p:ph type="sldImg"/>
          </p:nvPr>
        </p:nvSpPr>
        <p:spPr/>
      </p:sp>
      <p:sp>
        <p:nvSpPr>
          <p:cNvPr id="44034" name="文字列プレースホルダ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スライドイメージプレースホルダ 1"/>
          <p:cNvSpPr>
            <a:spLocks noGrp="1" noRot="1"/>
          </p:cNvSpPr>
          <p:nvPr>
            <p:ph type="sldImg"/>
          </p:nvPr>
        </p:nvSpPr>
        <p:spPr/>
      </p:sp>
      <p:sp>
        <p:nvSpPr>
          <p:cNvPr id="44034" name="文字列プレースホルダ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スライドイメージプレースホルダ 1"/>
          <p:cNvSpPr>
            <a:spLocks noGrp="1" noRot="1"/>
          </p:cNvSpPr>
          <p:nvPr>
            <p:ph type="sldImg"/>
          </p:nvPr>
        </p:nvSpPr>
        <p:spPr/>
      </p:sp>
      <p:sp>
        <p:nvSpPr>
          <p:cNvPr id="46082" name="文字列プレースホルダ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スライドイメージプレースホルダ 1"/>
          <p:cNvSpPr>
            <a:spLocks noGrp="1" noRot="1"/>
          </p:cNvSpPr>
          <p:nvPr>
            <p:ph type="sldImg"/>
          </p:nvPr>
        </p:nvSpPr>
        <p:spPr/>
      </p:sp>
      <p:sp>
        <p:nvSpPr>
          <p:cNvPr id="7170" name="文字列プレースホルダ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スライドイメージプレースホルダ 1"/>
          <p:cNvSpPr>
            <a:spLocks noGrp="1" noRot="1"/>
          </p:cNvSpPr>
          <p:nvPr>
            <p:ph type="sldImg"/>
          </p:nvPr>
        </p:nvSpPr>
        <p:spPr/>
      </p:sp>
      <p:sp>
        <p:nvSpPr>
          <p:cNvPr id="15362" name="文字列プレースホルダ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 indent="0"/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スライドイメージプレースホルダ 1"/>
          <p:cNvSpPr>
            <a:spLocks noGrp="1" noRot="1"/>
          </p:cNvSpPr>
          <p:nvPr>
            <p:ph type="sldImg"/>
          </p:nvPr>
        </p:nvSpPr>
        <p:spPr/>
      </p:sp>
      <p:sp>
        <p:nvSpPr>
          <p:cNvPr id="17410" name="文字列プレースホルダ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 indent="0"/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スライドイメージプレースホルダ 1"/>
          <p:cNvSpPr>
            <a:spLocks noGrp="1" noRot="1"/>
          </p:cNvSpPr>
          <p:nvPr>
            <p:ph type="sldImg"/>
          </p:nvPr>
        </p:nvSpPr>
        <p:spPr/>
      </p:sp>
      <p:sp>
        <p:nvSpPr>
          <p:cNvPr id="17410" name="文字列プレースホルダ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 indent="0"/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スライドイメージプレースホルダ 1"/>
          <p:cNvSpPr>
            <a:spLocks noGrp="1" noRot="1"/>
          </p:cNvSpPr>
          <p:nvPr>
            <p:ph type="sldImg"/>
          </p:nvPr>
        </p:nvSpPr>
        <p:spPr/>
      </p:sp>
      <p:sp>
        <p:nvSpPr>
          <p:cNvPr id="17410" name="文字列プレースホルダ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 indent="0"/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スライドイメージプレースホルダ 1"/>
          <p:cNvSpPr>
            <a:spLocks noGrp="1" noRot="1"/>
          </p:cNvSpPr>
          <p:nvPr>
            <p:ph type="sldImg"/>
          </p:nvPr>
        </p:nvSpPr>
        <p:spPr/>
      </p:sp>
      <p:sp>
        <p:nvSpPr>
          <p:cNvPr id="17410" name="文字列プレースホルダ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 indent="0"/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スライドイメージプレースホルダ 1"/>
          <p:cNvSpPr>
            <a:spLocks noGrp="1" noRot="1"/>
          </p:cNvSpPr>
          <p:nvPr>
            <p:ph type="sldImg"/>
          </p:nvPr>
        </p:nvSpPr>
        <p:spPr/>
      </p:sp>
      <p:sp>
        <p:nvSpPr>
          <p:cNvPr id="17410" name="文字列プレースホルダ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 indent="0"/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スライドイメージプレースホルダ 1"/>
          <p:cNvSpPr>
            <a:spLocks noGrp="1" noRot="1"/>
          </p:cNvSpPr>
          <p:nvPr>
            <p:ph type="sldImg"/>
          </p:nvPr>
        </p:nvSpPr>
        <p:spPr/>
      </p:sp>
      <p:sp>
        <p:nvSpPr>
          <p:cNvPr id="17410" name="文字列プレースホルダ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 indent="0"/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ja-JP" strike="noStrike" noProof="1"/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ja-JP" strike="noStrike" noProof="1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ja-JP" strike="noStrike" noProof="1">
                <a:latin typeface="Times New Roman" panose="02020603050405020304" pitchFamily="2" charset="0"/>
                <a:ea typeface="ＭＳ Ｐゴシック" panose="020B0600070205080204" pitchFamily="2" charset="-128"/>
                <a:cs typeface="+mn-ea"/>
              </a:rPr>
            </a:fld>
            <a:endParaRPr lang="ja-JP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ja-JP" strike="noStrike" noProof="1"/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ja-JP" strike="noStrike" noProof="1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ja-JP" strike="noStrike" noProof="1">
                <a:latin typeface="Times New Roman" panose="02020603050405020304" pitchFamily="2" charset="0"/>
                <a:ea typeface="ＭＳ Ｐゴシック" panose="020B0600070205080204" pitchFamily="2" charset="-128"/>
                <a:cs typeface="+mn-ea"/>
              </a:rPr>
            </a:fld>
            <a:endParaRPr lang="ja-JP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ja-JP" strike="noStrike" noProof="1"/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ja-JP" strike="noStrike" noProof="1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ja-JP" strike="noStrike" noProof="1">
                <a:latin typeface="Times New Roman" panose="02020603050405020304" pitchFamily="2" charset="0"/>
                <a:ea typeface="ＭＳ Ｐゴシック" panose="020B0600070205080204" pitchFamily="2" charset="-128"/>
                <a:cs typeface="+mn-ea"/>
              </a:rPr>
            </a:fld>
            <a:endParaRPr lang="ja-JP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ja-JP" strike="noStrike" noProof="1"/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ja-JP" strike="noStrike" noProof="1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ja-JP" strike="noStrike" noProof="1">
                <a:latin typeface="Times New Roman" panose="02020603050405020304" pitchFamily="2" charset="0"/>
                <a:ea typeface="ＭＳ Ｐゴシック" panose="020B0600070205080204" pitchFamily="2" charset="-128"/>
                <a:cs typeface="+mn-ea"/>
              </a:rPr>
            </a:fld>
            <a:endParaRPr lang="ja-JP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ja-JP" strike="noStrike" noProof="1"/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ja-JP" strike="noStrike" noProof="1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ja-JP" strike="noStrike" noProof="1">
                <a:latin typeface="Times New Roman" panose="02020603050405020304" pitchFamily="2" charset="0"/>
                <a:ea typeface="ＭＳ Ｐゴシック" panose="020B0600070205080204" pitchFamily="2" charset="-128"/>
                <a:cs typeface="+mn-ea"/>
              </a:rPr>
            </a:fld>
            <a:endParaRPr lang="ja-JP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ja-JP" strike="noStrike" noProof="1"/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ja-JP" strike="noStrike" noProof="1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ja-JP" strike="noStrike" noProof="1">
                <a:latin typeface="Times New Roman" panose="02020603050405020304" pitchFamily="2" charset="0"/>
                <a:ea typeface="ＭＳ Ｐゴシック" panose="020B0600070205080204" pitchFamily="2" charset="-128"/>
                <a:cs typeface="+mn-ea"/>
              </a:rPr>
            </a:fld>
            <a:endParaRPr lang="ja-JP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ja-JP" strike="noStrike" noProof="1"/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ja-JP" strike="noStrike" noProof="1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ja-JP" strike="noStrike" noProof="1">
                <a:latin typeface="Times New Roman" panose="02020603050405020304" pitchFamily="2" charset="0"/>
                <a:ea typeface="ＭＳ Ｐゴシック" panose="020B0600070205080204" pitchFamily="2" charset="-128"/>
                <a:cs typeface="+mn-ea"/>
              </a:rPr>
            </a:fld>
            <a:endParaRPr lang="ja-JP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ja-JP" strike="noStrike" noProof="1"/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ja-JP" strike="noStrike" noProof="1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ja-JP" strike="noStrike" noProof="1">
                <a:latin typeface="Times New Roman" panose="02020603050405020304" pitchFamily="2" charset="0"/>
                <a:ea typeface="ＭＳ Ｐゴシック" panose="020B0600070205080204" pitchFamily="2" charset="-128"/>
                <a:cs typeface="+mn-ea"/>
              </a:rPr>
            </a:fld>
            <a:endParaRPr lang="ja-JP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ja-JP" strike="noStrike" noProof="1"/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ja-JP" strike="noStrike" noProof="1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ja-JP" strike="noStrike" noProof="1">
                <a:latin typeface="Times New Roman" panose="02020603050405020304" pitchFamily="2" charset="0"/>
                <a:ea typeface="ＭＳ Ｐゴシック" panose="020B0600070205080204" pitchFamily="2" charset="-128"/>
                <a:cs typeface="+mn-ea"/>
              </a:rPr>
            </a:fld>
            <a:endParaRPr lang="ja-JP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ja-JP" strike="noStrike" noProof="1"/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ja-JP" strike="noStrike" noProof="1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ja-JP" strike="noStrike" noProof="1">
                <a:latin typeface="Times New Roman" panose="02020603050405020304" pitchFamily="2" charset="0"/>
                <a:ea typeface="ＭＳ Ｐゴシック" panose="020B0600070205080204" pitchFamily="2" charset="-128"/>
                <a:cs typeface="+mn-ea"/>
              </a:rPr>
            </a:fld>
            <a:endParaRPr lang="ja-JP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ja-JP" strike="noStrike" noProof="1"/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ja-JP" strike="noStrike" noProof="1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ja-JP" strike="noStrike" noProof="1">
                <a:latin typeface="Times New Roman" panose="02020603050405020304" pitchFamily="2" charset="0"/>
                <a:ea typeface="ＭＳ Ｐゴシック" panose="020B0600070205080204" pitchFamily="2" charset="-128"/>
                <a:cs typeface="+mn-ea"/>
              </a:rPr>
            </a:fld>
            <a:endParaRPr lang="ja-JP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ja-JP" altLang="en-US"/>
              <a:t>マスタ タイトルの書式設定</a:t>
            </a:r>
            <a:endParaRPr lang="ja-JP" altLang="en-US"/>
          </a:p>
        </p:txBody>
      </p:sp>
      <p:sp>
        <p:nvSpPr>
          <p:cNvPr id="1027" name="Text Placeholder 1026"/>
          <p:cNvSpPr>
            <a:spLocks noGrp="1"/>
          </p:cNvSpPr>
          <p:nvPr>
            <p:ph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ja-JP" altLang="en-US"/>
              <a:t>マスタ テキストの書式設定</a:t>
            </a:r>
            <a:endParaRPr lang="ja-JP" altLang="en-US"/>
          </a:p>
          <a:p>
            <a:pPr lvl="1" indent="-28575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 indent="-22860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 indent="-22860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 indent="-22860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ja-JP" strike="noStrike" noProof="1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ja-JP" strike="noStrike" noProof="1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ja-JP" strike="noStrike" noProof="1">
                <a:latin typeface="Times New Roman" panose="02020603050405020304" pitchFamily="2" charset="0"/>
                <a:ea typeface="ＭＳ Ｐゴシック" panose="020B0600070205080204" pitchFamily="2" charset="-128"/>
                <a:cs typeface="+mn-ea"/>
              </a:rPr>
            </a:fld>
            <a:endParaRPr lang="ja-JP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sz="2400" b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sz="2400" b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sz="2400" b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sz="2400" b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sz="2400" b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sz="2400" b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sz="2400" b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sz="2400" b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sz="2400" b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wmf"/><Relationship Id="rId8" Type="http://schemas.openxmlformats.org/officeDocument/2006/relationships/oleObject" Target="../embeddings/oleObject16.bin"/><Relationship Id="rId7" Type="http://schemas.openxmlformats.org/officeDocument/2006/relationships/image" Target="../media/image22.wmf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4.bin"/><Relationship Id="rId3" Type="http://schemas.openxmlformats.org/officeDocument/2006/relationships/image" Target="../media/image20.wmf"/><Relationship Id="rId20" Type="http://schemas.openxmlformats.org/officeDocument/2006/relationships/notesSlide" Target="../notesSlides/notesSlide5.xml"/><Relationship Id="rId2" Type="http://schemas.openxmlformats.org/officeDocument/2006/relationships/oleObject" Target="../embeddings/oleObject13.bin"/><Relationship Id="rId19" Type="http://schemas.openxmlformats.org/officeDocument/2006/relationships/vmlDrawing" Target="../drawings/vmlDrawing3.vml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27.wmf"/><Relationship Id="rId16" Type="http://schemas.openxmlformats.org/officeDocument/2006/relationships/oleObject" Target="../embeddings/oleObject20.bin"/><Relationship Id="rId15" Type="http://schemas.openxmlformats.org/officeDocument/2006/relationships/image" Target="../media/image26.wmf"/><Relationship Id="rId14" Type="http://schemas.openxmlformats.org/officeDocument/2006/relationships/oleObject" Target="../embeddings/oleObject19.bin"/><Relationship Id="rId13" Type="http://schemas.openxmlformats.org/officeDocument/2006/relationships/image" Target="../media/image25.wmf"/><Relationship Id="rId12" Type="http://schemas.openxmlformats.org/officeDocument/2006/relationships/oleObject" Target="../embeddings/oleObject18.bin"/><Relationship Id="rId11" Type="http://schemas.openxmlformats.org/officeDocument/2006/relationships/image" Target="../media/image24.wmf"/><Relationship Id="rId10" Type="http://schemas.openxmlformats.org/officeDocument/2006/relationships/oleObject" Target="../embeddings/oleObject17.bin"/><Relationship Id="rId1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Relationship Id="rId3" Type="http://schemas.openxmlformats.org/officeDocument/2006/relationships/image" Target="../media/image29.png"/><Relationship Id="rId2" Type="http://schemas.openxmlformats.org/officeDocument/2006/relationships/image" Target="../media/image1.GIF"/><Relationship Id="rId1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3.jpeg"/><Relationship Id="rId2" Type="http://schemas.openxmlformats.org/officeDocument/2006/relationships/image" Target="../media/image1.GIF"/><Relationship Id="rId1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7.jpeg"/><Relationship Id="rId1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GIF"/><Relationship Id="rId2" Type="http://schemas.openxmlformats.org/officeDocument/2006/relationships/image" Target="../media/image41.jpeg"/><Relationship Id="rId1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GIF"/><Relationship Id="rId2" Type="http://schemas.openxmlformats.org/officeDocument/2006/relationships/image" Target="../media/image41.jpeg"/><Relationship Id="rId1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3.GIF"/><Relationship Id="rId3" Type="http://schemas.openxmlformats.org/officeDocument/2006/relationships/image" Target="../media/image1.GIF"/><Relationship Id="rId2" Type="http://schemas.openxmlformats.org/officeDocument/2006/relationships/image" Target="../media/image41.jpeg"/><Relationship Id="rId1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47.wmf"/><Relationship Id="rId7" Type="http://schemas.openxmlformats.org/officeDocument/2006/relationships/oleObject" Target="../embeddings/oleObject24.bin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5.wmf"/><Relationship Id="rId3" Type="http://schemas.openxmlformats.org/officeDocument/2006/relationships/oleObject" Target="../embeddings/oleObject22.bin"/><Relationship Id="rId2" Type="http://schemas.openxmlformats.org/officeDocument/2006/relationships/image" Target="../media/image44.wmf"/><Relationship Id="rId11" Type="http://schemas.openxmlformats.org/officeDocument/2006/relationships/notesSlide" Target="../notesSlides/notesSlide13.xml"/><Relationship Id="rId10" Type="http://schemas.openxmlformats.org/officeDocument/2006/relationships/vmlDrawing" Target="../drawings/vmlDrawing4.vml"/><Relationship Id="rId1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7.wmf"/><Relationship Id="rId2" Type="http://schemas.openxmlformats.org/officeDocument/2006/relationships/oleObject" Target="../embeddings/oleObject25.bin"/><Relationship Id="rId1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1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1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11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Relationship Id="rId3" Type="http://schemas.openxmlformats.org/officeDocument/2006/relationships/oleObject" Target="../embeddings/oleObject2.bin"/><Relationship Id="rId24" Type="http://schemas.openxmlformats.org/officeDocument/2006/relationships/notesSlide" Target="../notesSlides/notesSlide3.xml"/><Relationship Id="rId23" Type="http://schemas.openxmlformats.org/officeDocument/2006/relationships/vmlDrawing" Target="../drawings/vmlDrawing1.vml"/><Relationship Id="rId22" Type="http://schemas.openxmlformats.org/officeDocument/2006/relationships/slideLayout" Target="../slideLayouts/slideLayout1.xml"/><Relationship Id="rId21" Type="http://schemas.openxmlformats.org/officeDocument/2006/relationships/image" Target="../media/image17.wmf"/><Relationship Id="rId20" Type="http://schemas.openxmlformats.org/officeDocument/2006/relationships/oleObject" Target="../embeddings/oleObject11.bin"/><Relationship Id="rId2" Type="http://schemas.openxmlformats.org/officeDocument/2006/relationships/image" Target="../media/image8.wmf"/><Relationship Id="rId19" Type="http://schemas.openxmlformats.org/officeDocument/2006/relationships/oleObject" Target="../embeddings/oleObject10.bin"/><Relationship Id="rId18" Type="http://schemas.openxmlformats.org/officeDocument/2006/relationships/image" Target="../media/image16.wmf"/><Relationship Id="rId17" Type="http://schemas.openxmlformats.org/officeDocument/2006/relationships/oleObject" Target="../embeddings/oleObject9.bin"/><Relationship Id="rId16" Type="http://schemas.openxmlformats.org/officeDocument/2006/relationships/image" Target="../media/image15.wmf"/><Relationship Id="rId15" Type="http://schemas.openxmlformats.org/officeDocument/2006/relationships/oleObject" Target="../embeddings/oleObject8.bin"/><Relationship Id="rId14" Type="http://schemas.openxmlformats.org/officeDocument/2006/relationships/image" Target="../media/image14.wmf"/><Relationship Id="rId13" Type="http://schemas.openxmlformats.org/officeDocument/2006/relationships/oleObject" Target="../embeddings/oleObject7.bin"/><Relationship Id="rId12" Type="http://schemas.openxmlformats.org/officeDocument/2006/relationships/image" Target="../media/image13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12.wmf"/><Relationship Id="rId1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wmf"/><Relationship Id="rId3" Type="http://schemas.openxmlformats.org/officeDocument/2006/relationships/oleObject" Target="../embeddings/oleObject12.bin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780" y="2638425"/>
            <a:ext cx="9123045" cy="1143000"/>
          </a:xfrm>
        </p:spPr>
        <p:txBody>
          <a:bodyPr/>
          <a:p>
            <a:pPr fontAlgn="base"/>
            <a:r>
              <a:rPr lang="en-US" altLang="ja-JP" b="1" strike="noStrike" noProof="1" dirty="0">
                <a:solidFill>
                  <a:srgbClr val="00008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ＭＳ Ｐゴシック" panose="020B0600070205080204" pitchFamily="2" charset="-128"/>
                <a:ea typeface="Meiryo UI" panose="020B0604030504040204" charset="-128"/>
                <a:sym typeface="+mn-ea"/>
              </a:rPr>
              <a:t>S</a:t>
            </a:r>
            <a:r>
              <a:rPr lang="ja-JP" altLang="en-US" b="1" strike="noStrike" noProof="1" dirty="0">
                <a:solidFill>
                  <a:srgbClr val="00008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ＭＳ Ｐゴシック" panose="020B0600070205080204" pitchFamily="2" charset="-128"/>
                <a:ea typeface="Meiryo UI" panose="020B0604030504040204" charset="-128"/>
                <a:sym typeface="+mn-ea"/>
              </a:rPr>
              <a:t>cintillation correction technique </a:t>
            </a:r>
            <a:br>
              <a:rPr lang="ja-JP" altLang="en-US" b="1" strike="noStrike" noProof="1" dirty="0">
                <a:solidFill>
                  <a:srgbClr val="00008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ＭＳ Ｐゴシック" panose="020B0600070205080204" pitchFamily="2" charset="-128"/>
                <a:ea typeface="Meiryo UI" panose="020B0604030504040204" charset="-128"/>
                <a:sym typeface="+mn-ea"/>
              </a:rPr>
            </a:br>
            <a:r>
              <a:rPr lang="ja-JP" altLang="en-US" b="1" strike="noStrike" noProof="1" dirty="0">
                <a:solidFill>
                  <a:srgbClr val="00008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ＭＳ Ｐゴシック" panose="020B0600070205080204" pitchFamily="2" charset="-128"/>
                <a:ea typeface="Meiryo UI" panose="020B0604030504040204" charset="-128"/>
                <a:sym typeface="+mn-ea"/>
              </a:rPr>
              <a:t>using tomographic wavefront sensing</a:t>
            </a:r>
            <a:endParaRPr lang="ja-JP" altLang="en-US" b="1" strike="noStrike" noProof="1" dirty="0">
              <a:solidFill>
                <a:srgbClr val="000080"/>
              </a:solidFill>
              <a:effectLst>
                <a:outerShdw blurRad="38100" dist="38100" dir="2700000">
                  <a:srgbClr val="C0C0C0"/>
                </a:outerShdw>
              </a:effectLst>
              <a:latin typeface="ＭＳ Ｐゴシック" panose="020B0600070205080204" pitchFamily="2" charset="-128"/>
              <a:ea typeface="Meiryo UI" panose="020B0604030504040204" charset="-128"/>
              <a:sym typeface="+mn-ea"/>
            </a:endParaRPr>
          </a:p>
        </p:txBody>
      </p:sp>
      <p:sp>
        <p:nvSpPr>
          <p:cNvPr id="4098" name="TextBox 4105"/>
          <p:cNvSpPr txBox="1"/>
          <p:nvPr/>
        </p:nvSpPr>
        <p:spPr>
          <a:xfrm>
            <a:off x="49213" y="8414"/>
            <a:ext cx="4808537" cy="368935"/>
          </a:xfrm>
          <a:prstGeom prst="rect">
            <a:avLst/>
          </a:prstGeom>
          <a:noFill/>
          <a:ln w="9525">
            <a:noFill/>
          </a:ln>
        </p:spPr>
        <p:txBody>
          <a:bodyPr wrap="square" lIns="71755" tIns="0" rIns="90170" bIns="0" anchor="ctr">
            <a:spAutoFit/>
          </a:bodyPr>
          <a:p>
            <a:pPr>
              <a:lnSpc>
                <a:spcPct val="120000"/>
              </a:lnSpc>
              <a:spcBef>
                <a:spcPct val="60000"/>
              </a:spcBef>
            </a:pP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sym typeface="SimSun" panose="02010600030101010101" charset="-122"/>
              </a:rPr>
              <a:t>2026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sym typeface="SimSun" panose="02010600030101010101" charset="-122"/>
              </a:rPr>
              <a:t>年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sym typeface="SimSun" panose="02010600030101010101" charset="-122"/>
              </a:rPr>
              <a:t>5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sym typeface="SimSun" panose="02010600030101010101" charset="-122"/>
              </a:rPr>
              <a:t>月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sym typeface="SimSun" panose="02010600030101010101" charset="-122"/>
              </a:rPr>
              <a:t>11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sym typeface="SimSun" panose="02010600030101010101" charset="-122"/>
              </a:rPr>
              <a:t>日 月曜雑誌会</a:t>
            </a:r>
            <a:endParaRPr lang="ja-JP" altLang="en-US" sz="2000" dirty="0">
              <a:latin typeface="Meiryo UI" panose="020B0604030504040204" charset="-128"/>
              <a:ea typeface="Meiryo UI" panose="020B0604030504040204" charset="-128"/>
              <a:sym typeface="SimSun" panose="02010600030101010101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四角形 4097"/>
          <p:cNvSpPr/>
          <p:nvPr/>
        </p:nvSpPr>
        <p:spPr>
          <a:xfrm flipV="1">
            <a:off x="1588" y="539750"/>
            <a:ext cx="9147175" cy="71438"/>
          </a:xfrm>
          <a:prstGeom prst="rect">
            <a:avLst/>
          </a:prstGeom>
          <a:gradFill rotWithShape="0">
            <a:gsLst>
              <a:gs pos="0">
                <a:schemeClr val="bg2">
                  <a:alpha val="50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p>
            <a:endParaRPr lang="ja-JP" altLang="en-US">
              <a:latin typeface="Times New Roman" panose="02020603050405020304" pitchFamily="2" charset="0"/>
              <a:ea typeface="ＭＳ Ｐゴシック" panose="020B0600070205080204" pitchFamily="2" charset="-128"/>
            </a:endParaRPr>
          </a:p>
        </p:txBody>
      </p:sp>
      <p:sp>
        <p:nvSpPr>
          <p:cNvPr id="16386" name="Title 4098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39750"/>
          </a:xfrm>
          <a:solidFill>
            <a:srgbClr val="3333FF"/>
          </a:solidFill>
        </p:spPr>
        <p:txBody>
          <a:bodyPr lIns="90170" tIns="46990" rIns="90170" bIns="46990" anchor="ctr"/>
          <a:p>
            <a:pPr defTabSz="914400">
              <a:buNone/>
            </a:pPr>
            <a:r>
              <a:rPr lang="ja-JP" altLang="en-US" sz="3200" kern="1200" baseline="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+mj-cs"/>
              </a:rPr>
              <a:t>望遠鏡開口での強度マップ</a:t>
            </a:r>
            <a:endParaRPr lang="ja-JP" altLang="en-US" sz="3200" kern="1200" baseline="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+mj-cs"/>
            </a:endParaRPr>
          </a:p>
        </p:txBody>
      </p:sp>
      <p:sp>
        <p:nvSpPr>
          <p:cNvPr id="16387" name="TextBox 4099"/>
          <p:cNvSpPr txBox="1"/>
          <p:nvPr/>
        </p:nvSpPr>
        <p:spPr>
          <a:xfrm>
            <a:off x="8382000" y="0"/>
            <a:ext cx="714375" cy="304800"/>
          </a:xfrm>
          <a:prstGeom prst="rect">
            <a:avLst/>
          </a:prstGeom>
          <a:noFill/>
          <a:ln w="9525">
            <a:noFill/>
          </a:ln>
        </p:spPr>
        <p:txBody>
          <a:bodyPr wrap="none" lIns="72000" tIns="0" rIns="72000" bIns="0" anchor="t"/>
          <a:p>
            <a:pPr algn="r" defTabSz="44958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8</a:t>
            </a:r>
            <a:r>
              <a:rPr lang="zh-CN" altLang="en-US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/</a:t>
            </a: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22</a:t>
            </a:r>
            <a:endParaRPr lang="en-US" altLang="zh-CN" sz="16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2533" name="TextBox 11269"/>
          <p:cNvSpPr txBox="1"/>
          <p:nvPr/>
        </p:nvSpPr>
        <p:spPr>
          <a:xfrm>
            <a:off x="266700" y="1206500"/>
            <a:ext cx="8249920" cy="260096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46990" rIns="90170" bIns="46990" anchor="t">
            <a:spAutoFit/>
          </a:bodyPr>
          <a:p>
            <a:pPr fontAlgn="ctr">
              <a:lnSpc>
                <a:spcPct val="110000"/>
              </a:lnSpc>
              <a:spcAft>
                <a:spcPts val="1200"/>
              </a:spcAft>
            </a:pP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SimSun" panose="02010600030101010101" charset="-122"/>
              </a:rPr>
              <a:t>● </a:t>
            </a:r>
            <a: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最上層での乱流による位相分布     のフレネル回折を計算</a:t>
            </a:r>
            <a:b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  次の層での強度   </a:t>
            </a:r>
            <a:r>
              <a:rPr lang="en-US" altLang="ja-JP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, </a:t>
            </a:r>
            <a: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位相    が決まる</a:t>
            </a:r>
            <a:endParaRPr lang="ja-JP" altLang="en-US" sz="26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  <a:p>
            <a:pPr fontAlgn="ctr">
              <a:lnSpc>
                <a:spcPct val="110000"/>
              </a:lnSpc>
              <a:spcAft>
                <a:spcPts val="1200"/>
              </a:spcAft>
            </a:pP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SimSun" panose="02010600030101010101" charset="-122"/>
              </a:rPr>
              <a:t>● </a:t>
            </a:r>
            <a:r>
              <a:rPr lang="en-US" altLang="ja-JP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2</a:t>
            </a:r>
            <a: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層目での乱流による位相を加えた    </a:t>
            </a:r>
            <a:r>
              <a:rPr lang="en-US" altLang="ja-JP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,</a:t>
            </a:r>
            <a: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           から</a:t>
            </a:r>
            <a:b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 ３層目での強度    </a:t>
            </a:r>
            <a:r>
              <a:rPr lang="en-US" altLang="ja-JP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,</a:t>
            </a:r>
            <a: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位相     が決まる</a:t>
            </a:r>
            <a:endParaRPr lang="ja-JP" altLang="en-US" sz="26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  <a:p>
            <a:pPr fontAlgn="ctr">
              <a:lnSpc>
                <a:spcPct val="110000"/>
              </a:lnSpc>
              <a:spcAft>
                <a:spcPts val="1200"/>
              </a:spcAft>
            </a:pP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SimSun" panose="02010600030101010101" charset="-122"/>
              </a:rPr>
              <a:t>● </a:t>
            </a:r>
            <a: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地表層まで繰り返し</a:t>
            </a:r>
            <a:endParaRPr lang="ja-JP" altLang="en-US" sz="26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2534" name="四角形 11270" descr="BG"/>
          <p:cNvSpPr/>
          <p:nvPr/>
        </p:nvSpPr>
        <p:spPr>
          <a:xfrm>
            <a:off x="258763" y="697071"/>
            <a:ext cx="3585845" cy="461645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wrap="none" lIns="179705" tIns="0" rIns="0" bIns="0" anchor="ctr">
            <a:spAutoFit/>
          </a:bodyPr>
          <a:p>
            <a:r>
              <a:rPr lang="ja-JP" altLang="en-US" sz="3000" b="1" dirty="0">
                <a:latin typeface="Meiryo UI" panose="020B0604030504040204" charset="-128"/>
                <a:ea typeface="Meiryo UI" panose="020B0604030504040204" charset="-128"/>
              </a:rPr>
              <a:t>各層でのフレネル回折</a:t>
            </a:r>
            <a:endParaRPr lang="ja-JP" altLang="en-US" sz="3000" b="1" dirty="0">
              <a:latin typeface="Meiryo UI" panose="020B0604030504040204" charset="-128"/>
              <a:ea typeface="Meiryo UI" panose="020B0604030504040204" charset="-128"/>
            </a:endParaRPr>
          </a:p>
        </p:txBody>
      </p:sp>
      <p:graphicFrame>
        <p:nvGraphicFramePr>
          <p:cNvPr id="2" name="オブジェクト(&amp;O)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757738" y="1269048"/>
          <a:ext cx="561975" cy="478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2" imgW="254000" imgH="215900" progId="Equation.KSEE3">
                  <p:embed/>
                </p:oleObj>
              </mc:Choice>
              <mc:Fallback>
                <p:oleObj name="" r:id="rId2" imgW="254000" imgH="215900" progId="Equation.KSEE3">
                  <p:embed/>
                  <p:pic>
                    <p:nvPicPr>
                      <p:cNvPr id="0" name="図形 309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57738" y="1269048"/>
                        <a:ext cx="561975" cy="4781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オブジェクト(&amp;O)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919538" y="1693863"/>
          <a:ext cx="366395" cy="478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4" imgW="165100" imgH="215900" progId="Equation.KSEE3">
                  <p:embed/>
                </p:oleObj>
              </mc:Choice>
              <mc:Fallback>
                <p:oleObj name="" r:id="rId4" imgW="165100" imgH="215900" progId="Equation.KSEE3">
                  <p:embed/>
                  <p:pic>
                    <p:nvPicPr>
                      <p:cNvPr id="0" name="図形 309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19538" y="1693863"/>
                        <a:ext cx="366395" cy="4781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(&amp;O)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567623" y="1709103"/>
          <a:ext cx="422275" cy="478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6" imgW="190500" imgH="215900" progId="Equation.KSEE3">
                  <p:embed/>
                </p:oleObj>
              </mc:Choice>
              <mc:Fallback>
                <p:oleObj name="" r:id="rId6" imgW="190500" imgH="215900" progId="Equation.KSEE3">
                  <p:embed/>
                  <p:pic>
                    <p:nvPicPr>
                      <p:cNvPr id="0" name="図形 309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67623" y="1709103"/>
                        <a:ext cx="422275" cy="4781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(&amp;O)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86109" y="2299018"/>
          <a:ext cx="1183005" cy="478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8" imgW="533400" imgH="215900" progId="Equation.KSEE3">
                  <p:embed/>
                </p:oleObj>
              </mc:Choice>
              <mc:Fallback>
                <p:oleObj name="" r:id="rId8" imgW="533400" imgH="215900" progId="Equation.KSEE3">
                  <p:embed/>
                  <p:pic>
                    <p:nvPicPr>
                      <p:cNvPr id="0" name="図形 309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86109" y="2299018"/>
                        <a:ext cx="1183005" cy="4781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(&amp;O)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070159" y="2299018"/>
          <a:ext cx="422275" cy="478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10" imgW="190500" imgH="215900" progId="Equation.KSEE3">
                  <p:embed/>
                </p:oleObj>
              </mc:Choice>
              <mc:Fallback>
                <p:oleObj name="" r:id="rId10" imgW="190500" imgH="215900" progId="Equation.KSEE3">
                  <p:embed/>
                  <p:pic>
                    <p:nvPicPr>
                      <p:cNvPr id="0" name="図形 309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70159" y="2299018"/>
                        <a:ext cx="422275" cy="4781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(&amp;O)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941446" y="2687956"/>
          <a:ext cx="337820" cy="506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12" imgW="152400" imgH="228600" progId="Equation.KSEE3">
                  <p:embed/>
                </p:oleObj>
              </mc:Choice>
              <mc:Fallback>
                <p:oleObj name="" r:id="rId12" imgW="152400" imgH="228600" progId="Equation.KSEE3">
                  <p:embed/>
                  <p:pic>
                    <p:nvPicPr>
                      <p:cNvPr id="0" name="図形 309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41446" y="2687956"/>
                        <a:ext cx="337820" cy="5067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(&amp;O)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575243" y="2703196"/>
          <a:ext cx="422275" cy="506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14" imgW="190500" imgH="228600" progId="Equation.KSEE3">
                  <p:embed/>
                </p:oleObj>
              </mc:Choice>
              <mc:Fallback>
                <p:oleObj name="" r:id="rId14" imgW="190500" imgH="228600" progId="Equation.KSEE3">
                  <p:embed/>
                  <p:pic>
                    <p:nvPicPr>
                      <p:cNvPr id="0" name="図形 309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575243" y="2703196"/>
                        <a:ext cx="422275" cy="5067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四角形 11270" descr="BG"/>
          <p:cNvSpPr/>
          <p:nvPr/>
        </p:nvSpPr>
        <p:spPr>
          <a:xfrm>
            <a:off x="266383" y="4997291"/>
            <a:ext cx="3712845" cy="461645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wrap="none" lIns="179705" tIns="0" rIns="0" bIns="0" anchor="ctr">
            <a:spAutoFit/>
          </a:bodyPr>
          <a:p>
            <a:r>
              <a:rPr lang="ja-JP" altLang="en-US" sz="3000" b="1" dirty="0">
                <a:latin typeface="Meiryo UI" panose="020B0604030504040204" charset="-128"/>
                <a:ea typeface="Meiryo UI" panose="020B0604030504040204" charset="-128"/>
              </a:rPr>
              <a:t>望遠鏡開口の切り取り</a:t>
            </a:r>
            <a:endParaRPr lang="ja-JP" altLang="en-US" sz="3000" b="1" dirty="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7" name="角丸四角形 4103"/>
          <p:cNvSpPr/>
          <p:nvPr/>
        </p:nvSpPr>
        <p:spPr>
          <a:xfrm>
            <a:off x="1315720" y="3850640"/>
            <a:ext cx="6151880" cy="853440"/>
          </a:xfrm>
          <a:prstGeom prst="roundRect">
            <a:avLst>
              <a:gd name="adj" fmla="val 8852"/>
            </a:avLst>
          </a:prstGeom>
          <a:solidFill>
            <a:srgbClr val="DDDDDD"/>
          </a:solidFill>
          <a:ln w="9525">
            <a:noFill/>
          </a:ln>
        </p:spPr>
        <p:txBody>
          <a:bodyPr wrap="none" lIns="90170" tIns="107950" rIns="90170" bIns="0" anchor="ctr" anchorCtr="1"/>
          <a:p>
            <a:pPr algn="ctr" fontAlgn="ctr"/>
            <a:r>
              <a:rPr lang="ja-JP" altLang="en-US" sz="2200" dirty="0">
                <a:latin typeface="メイリオ" panose="020B0604030504040204" charset="-128"/>
                <a:ea typeface="メイリオ" panose="020B0604030504040204" charset="-128"/>
              </a:rPr>
              <a:t>開口の縁での回折が混ざらないよう</a:t>
            </a:r>
            <a:br>
              <a:rPr lang="ja-JP" altLang="en-US" sz="2200" dirty="0">
                <a:latin typeface="メイリオ" panose="020B0604030504040204" charset="-128"/>
                <a:ea typeface="メイリオ" panose="020B0604030504040204" charset="-128"/>
              </a:rPr>
            </a:br>
            <a:r>
              <a:rPr lang="ja-JP" altLang="en-US" sz="2200" dirty="0">
                <a:latin typeface="メイリオ" panose="020B0604030504040204" charset="-128"/>
                <a:ea typeface="メイリオ" panose="020B0604030504040204" charset="-128"/>
              </a:rPr>
              <a:t>十分に大きな開口で計算</a:t>
            </a:r>
            <a:endParaRPr lang="ja-JP" altLang="en-US" sz="2200" dirty="0">
              <a:latin typeface="メイリオ" panose="020B0604030504040204" charset="-128"/>
              <a:ea typeface="メイリオ" panose="020B0604030504040204" charset="-128"/>
            </a:endParaRPr>
          </a:p>
        </p:txBody>
      </p:sp>
      <p:sp>
        <p:nvSpPr>
          <p:cNvPr id="18" name="TextBox 11269"/>
          <p:cNvSpPr txBox="1"/>
          <p:nvPr/>
        </p:nvSpPr>
        <p:spPr>
          <a:xfrm>
            <a:off x="266700" y="5486400"/>
            <a:ext cx="8829675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46990" rIns="90170" bIns="46990" anchor="t">
            <a:spAutoFit/>
          </a:bodyPr>
          <a:p>
            <a:pPr fontAlgn="ctr">
              <a:lnSpc>
                <a:spcPct val="110000"/>
              </a:lnSpc>
              <a:spcAft>
                <a:spcPts val="1200"/>
              </a:spcAft>
            </a:pP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SimSun" panose="02010600030101010101" charset="-122"/>
              </a:rPr>
              <a:t>● </a:t>
            </a:r>
            <a: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地表層での強度分布     から望遠鏡開口内のエネルギーを算出</a:t>
            </a:r>
            <a:endParaRPr lang="ja-JP" altLang="en-US" sz="26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graphicFrame>
        <p:nvGraphicFramePr>
          <p:cNvPr id="19" name="オブジェクト(&amp;O) 1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290888" y="5539741"/>
          <a:ext cx="563245" cy="506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" r:id="rId16" imgW="254000" imgH="228600" progId="Equation.KSEE3">
                  <p:embed/>
                </p:oleObj>
              </mc:Choice>
              <mc:Fallback>
                <p:oleObj name="" r:id="rId16" imgW="254000" imgH="228600" progId="Equation.KSEE3">
                  <p:embed/>
                  <p:pic>
                    <p:nvPicPr>
                      <p:cNvPr id="0" name="図形 309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290888" y="5539741"/>
                        <a:ext cx="563245" cy="5067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角丸四角形 4103"/>
          <p:cNvSpPr/>
          <p:nvPr/>
        </p:nvSpPr>
        <p:spPr>
          <a:xfrm>
            <a:off x="1315720" y="6213475"/>
            <a:ext cx="6151880" cy="527050"/>
          </a:xfrm>
          <a:prstGeom prst="roundRect">
            <a:avLst>
              <a:gd name="adj" fmla="val 8852"/>
            </a:avLst>
          </a:prstGeom>
          <a:solidFill>
            <a:srgbClr val="DDDDDD"/>
          </a:solidFill>
          <a:ln w="9525">
            <a:noFill/>
          </a:ln>
        </p:spPr>
        <p:txBody>
          <a:bodyPr wrap="none" lIns="90170" tIns="107950" rIns="90170" bIns="0" anchor="ctr" anchorCtr="1"/>
          <a:p>
            <a:pPr algn="ctr" fontAlgn="ctr"/>
            <a:r>
              <a:rPr lang="ja-JP" altLang="en-US" sz="2200" dirty="0">
                <a:latin typeface="メイリオ" panose="020B0604030504040204" charset="-128"/>
                <a:ea typeface="メイリオ" panose="020B0604030504040204" charset="-128"/>
              </a:rPr>
              <a:t>測光対象の星毎に計算</a:t>
            </a:r>
            <a:endParaRPr lang="ja-JP" altLang="en-US" sz="2200" dirty="0">
              <a:latin typeface="メイリオ" panose="020B0604030504040204" charset="-128"/>
              <a:ea typeface="メイリオ" panose="020B060403050404020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図の枠 4" descr="C:\Users\kino\Desktop\GLAO\photometory\INT_sh.jpgINT_sh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841240" y="522605"/>
            <a:ext cx="4299585" cy="2915285"/>
          </a:xfrm>
          <a:prstGeom prst="rect">
            <a:avLst/>
          </a:prstGeom>
        </p:spPr>
      </p:pic>
      <p:sp>
        <p:nvSpPr>
          <p:cNvPr id="16385" name="四角形 4097"/>
          <p:cNvSpPr/>
          <p:nvPr/>
        </p:nvSpPr>
        <p:spPr>
          <a:xfrm flipV="1">
            <a:off x="1588" y="539750"/>
            <a:ext cx="9147175" cy="71438"/>
          </a:xfrm>
          <a:prstGeom prst="rect">
            <a:avLst/>
          </a:prstGeom>
          <a:gradFill rotWithShape="0">
            <a:gsLst>
              <a:gs pos="0">
                <a:schemeClr val="bg2">
                  <a:alpha val="50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p>
            <a:endParaRPr lang="ja-JP" altLang="en-US">
              <a:latin typeface="Times New Roman" panose="02020603050405020304" pitchFamily="2" charset="0"/>
              <a:ea typeface="ＭＳ Ｐゴシック" panose="020B0600070205080204" pitchFamily="2" charset="-128"/>
            </a:endParaRPr>
          </a:p>
        </p:txBody>
      </p:sp>
      <p:sp>
        <p:nvSpPr>
          <p:cNvPr id="16386" name="Title 4098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39750"/>
          </a:xfrm>
          <a:solidFill>
            <a:srgbClr val="3333FF"/>
          </a:solidFill>
        </p:spPr>
        <p:txBody>
          <a:bodyPr lIns="90170" tIns="46990" rIns="90170" bIns="46990" anchor="ctr"/>
          <a:p>
            <a:pPr defTabSz="914400">
              <a:buNone/>
            </a:pPr>
            <a:r>
              <a:rPr lang="en-US" altLang="ja-JP" sz="3200" kern="1200" baseline="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+mj-cs"/>
              </a:rPr>
              <a:t>Isaac Newton Telescope </a:t>
            </a:r>
            <a:r>
              <a:rPr lang="ja-JP" altLang="en-US" sz="3200" kern="1200" baseline="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+mj-cs"/>
              </a:rPr>
              <a:t>での観測</a:t>
            </a:r>
            <a:endParaRPr lang="ja-JP" altLang="en-US" sz="3200" kern="1200" baseline="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+mj-cs"/>
            </a:endParaRPr>
          </a:p>
        </p:txBody>
      </p:sp>
      <p:sp>
        <p:nvSpPr>
          <p:cNvPr id="16387" name="TextBox 4099"/>
          <p:cNvSpPr txBox="1"/>
          <p:nvPr/>
        </p:nvSpPr>
        <p:spPr>
          <a:xfrm>
            <a:off x="8382000" y="0"/>
            <a:ext cx="714375" cy="304800"/>
          </a:xfrm>
          <a:prstGeom prst="rect">
            <a:avLst/>
          </a:prstGeom>
          <a:noFill/>
          <a:ln w="9525">
            <a:noFill/>
          </a:ln>
        </p:spPr>
        <p:txBody>
          <a:bodyPr wrap="none" lIns="72000" tIns="0" rIns="72000" bIns="0" anchor="t"/>
          <a:p>
            <a:pPr algn="r" defTabSz="44958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9</a:t>
            </a:r>
            <a:r>
              <a:rPr lang="zh-CN" altLang="en-US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/</a:t>
            </a: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22</a:t>
            </a:r>
            <a:endParaRPr lang="en-US" altLang="zh-CN" sz="16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2533" name="TextBox 11269"/>
          <p:cNvSpPr txBox="1"/>
          <p:nvPr/>
        </p:nvSpPr>
        <p:spPr>
          <a:xfrm>
            <a:off x="266700" y="1206500"/>
            <a:ext cx="5643563" cy="46545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46990" rIns="90170" bIns="46990" anchor="t">
            <a:spAutoFit/>
          </a:bodyPr>
          <a:p>
            <a:pPr fontAlgn="ctr">
              <a:lnSpc>
                <a:spcPct val="110000"/>
              </a:lnSpc>
              <a:spcAft>
                <a:spcPts val="600"/>
              </a:spcAft>
            </a:pP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SimSun" panose="02010600030101010101" charset="-122"/>
              </a:rPr>
              <a:t>● </a:t>
            </a:r>
            <a:r>
              <a:rPr lang="ja-JP" altLang="en-US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広視野な</a:t>
            </a:r>
            <a:r>
              <a:rPr lang="en-US" altLang="ja-JP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Shack-Hartmann</a:t>
            </a:r>
            <a:r>
              <a:rPr lang="ja-JP" altLang="en-US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カメラ</a:t>
            </a:r>
            <a:endParaRPr lang="ja-JP" altLang="en-US" sz="22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2534" name="四角形 11270" descr="BG"/>
          <p:cNvSpPr/>
          <p:nvPr/>
        </p:nvSpPr>
        <p:spPr>
          <a:xfrm>
            <a:off x="258763" y="697071"/>
            <a:ext cx="1854200" cy="461645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wrap="none" lIns="179705" tIns="0" rIns="0" bIns="0" anchor="ctr">
            <a:spAutoFit/>
          </a:bodyPr>
          <a:p>
            <a:r>
              <a:rPr lang="ja-JP" altLang="en-US" sz="3000" b="1" dirty="0">
                <a:latin typeface="Meiryo UI" panose="020B0604030504040204" charset="-128"/>
                <a:ea typeface="Meiryo UI" panose="020B0604030504040204" charset="-128"/>
              </a:rPr>
              <a:t>波面センサ</a:t>
            </a:r>
            <a:endParaRPr lang="ja-JP" altLang="en-US" sz="3000" b="1" dirty="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" name="四角形 11270" descr="BG"/>
          <p:cNvSpPr/>
          <p:nvPr/>
        </p:nvSpPr>
        <p:spPr>
          <a:xfrm>
            <a:off x="266383" y="2016601"/>
            <a:ext cx="2736215" cy="461645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wrap="none" lIns="179705" tIns="0" rIns="0" bIns="0" anchor="ctr">
            <a:spAutoFit/>
          </a:bodyPr>
          <a:p>
            <a:r>
              <a:rPr lang="ja-JP" altLang="en-US" sz="3000" b="1" dirty="0">
                <a:latin typeface="Meiryo UI" panose="020B0604030504040204" charset="-128"/>
                <a:ea typeface="Meiryo UI" panose="020B0604030504040204" charset="-128"/>
              </a:rPr>
              <a:t>観測対象と諸元</a:t>
            </a:r>
            <a:endParaRPr lang="ja-JP" altLang="en-US" sz="3000" b="1" dirty="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" name="TextBox 11269"/>
          <p:cNvSpPr txBox="1"/>
          <p:nvPr/>
        </p:nvSpPr>
        <p:spPr>
          <a:xfrm>
            <a:off x="266700" y="2550795"/>
            <a:ext cx="5643563" cy="46545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46990" rIns="90170" bIns="46990" anchor="t">
            <a:spAutoFit/>
          </a:bodyPr>
          <a:p>
            <a:pPr fontAlgn="ctr">
              <a:lnSpc>
                <a:spcPct val="110000"/>
              </a:lnSpc>
              <a:spcAft>
                <a:spcPts val="600"/>
              </a:spcAft>
            </a:pP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SimSun" panose="02010600030101010101" charset="-122"/>
              </a:rPr>
              <a:t>● </a:t>
            </a:r>
            <a:r>
              <a:rPr lang="en-US" altLang="ja-JP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M42</a:t>
            </a:r>
            <a:r>
              <a:rPr lang="ja-JP" altLang="en-US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内の</a:t>
            </a:r>
            <a:r>
              <a:rPr lang="en-US" altLang="ja-JP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Trapedium</a:t>
            </a:r>
            <a:r>
              <a:rPr lang="ja-JP" altLang="en-US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の</a:t>
            </a:r>
            <a:r>
              <a:rPr lang="en-US" altLang="ja-JP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3</a:t>
            </a:r>
            <a:r>
              <a:rPr lang="ja-JP" altLang="en-US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星</a:t>
            </a:r>
            <a:endParaRPr lang="ja-JP" altLang="en-US" sz="22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pic>
        <p:nvPicPr>
          <p:cNvPr id="6" name="図の枠 5" descr="C:\Users\kino\Desktop\GLAO\photometory\Trapedium_schem.pngTrapedium_schem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2570" y="3522345"/>
            <a:ext cx="3670935" cy="3270250"/>
          </a:xfrm>
          <a:prstGeom prst="rect">
            <a:avLst/>
          </a:prstGeom>
        </p:spPr>
      </p:pic>
      <p:pic>
        <p:nvPicPr>
          <p:cNvPr id="4" name="図の枠 3" descr="M42_t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4790" y="3583940"/>
            <a:ext cx="3791585" cy="3208655"/>
          </a:xfrm>
          <a:prstGeom prst="rect">
            <a:avLst/>
          </a:prstGeom>
        </p:spPr>
      </p:pic>
      <p:pic>
        <p:nvPicPr>
          <p:cNvPr id="7" name="図の枠 6" descr="C:\Users\kino\Desktop\GLAO\photometory\Trapedium_aperature.pngTrapedium_aperature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1760" y="3639185"/>
            <a:ext cx="1844675" cy="1724025"/>
          </a:xfrm>
          <a:prstGeom prst="rect">
            <a:avLst/>
          </a:prstGeom>
        </p:spPr>
      </p:pic>
      <p:sp>
        <p:nvSpPr>
          <p:cNvPr id="6156" name="TextBox 4102"/>
          <p:cNvSpPr txBox="1"/>
          <p:nvPr/>
        </p:nvSpPr>
        <p:spPr>
          <a:xfrm>
            <a:off x="6214745" y="6516688"/>
            <a:ext cx="2881313" cy="275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r" fontAlgn="ctr">
              <a:spcAft>
                <a:spcPts val="400"/>
              </a:spcAft>
            </a:pPr>
            <a:r>
              <a:rPr lang="ja-JP" altLang="en-US" sz="1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SimSun" panose="02010600030101010101" charset="-122"/>
              </a:rPr>
              <a:t>せいめい望遠鏡で撮影した</a:t>
            </a:r>
            <a:r>
              <a:rPr lang="en-US" altLang="ja-JP" sz="1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SimSun" panose="02010600030101010101" charset="-122"/>
              </a:rPr>
              <a:t>M42</a:t>
            </a:r>
            <a:endParaRPr lang="en-US" altLang="ja-JP" sz="12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SimSun" panose="0201060003010101010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図の枠 4" descr="C:\Users\kino\Desktop\GLAO\photometory\Trapedium_sh.jpgTrapedium_sh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4450" y="1627505"/>
            <a:ext cx="4867910" cy="5173345"/>
          </a:xfrm>
          <a:prstGeom prst="rect">
            <a:avLst/>
          </a:prstGeom>
        </p:spPr>
      </p:pic>
      <p:sp>
        <p:nvSpPr>
          <p:cNvPr id="16385" name="四角形 4097"/>
          <p:cNvSpPr/>
          <p:nvPr/>
        </p:nvSpPr>
        <p:spPr>
          <a:xfrm flipV="1">
            <a:off x="1588" y="539750"/>
            <a:ext cx="9147175" cy="71438"/>
          </a:xfrm>
          <a:prstGeom prst="rect">
            <a:avLst/>
          </a:prstGeom>
          <a:gradFill rotWithShape="0">
            <a:gsLst>
              <a:gs pos="0">
                <a:schemeClr val="bg2">
                  <a:alpha val="50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p>
            <a:endParaRPr lang="ja-JP" altLang="en-US">
              <a:latin typeface="Times New Roman" panose="02020603050405020304" pitchFamily="2" charset="0"/>
              <a:ea typeface="ＭＳ Ｐゴシック" panose="020B0600070205080204" pitchFamily="2" charset="-128"/>
            </a:endParaRPr>
          </a:p>
        </p:txBody>
      </p:sp>
      <p:sp>
        <p:nvSpPr>
          <p:cNvPr id="16386" name="Title 4098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39750"/>
          </a:xfrm>
          <a:solidFill>
            <a:srgbClr val="3333FF"/>
          </a:solidFill>
        </p:spPr>
        <p:txBody>
          <a:bodyPr lIns="90170" tIns="46990" rIns="90170" bIns="46990" anchor="ctr"/>
          <a:p>
            <a:pPr defTabSz="914400">
              <a:buNone/>
            </a:pPr>
            <a:r>
              <a:rPr lang="ja-JP" altLang="en-US" sz="3200" kern="1200" baseline="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+mj-cs"/>
              </a:rPr>
              <a:t>取得データ</a:t>
            </a:r>
            <a:endParaRPr lang="ja-JP" altLang="en-US" sz="3200" kern="1200" baseline="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+mj-cs"/>
            </a:endParaRPr>
          </a:p>
        </p:txBody>
      </p:sp>
      <p:sp>
        <p:nvSpPr>
          <p:cNvPr id="16387" name="TextBox 4099"/>
          <p:cNvSpPr txBox="1"/>
          <p:nvPr/>
        </p:nvSpPr>
        <p:spPr>
          <a:xfrm>
            <a:off x="8382000" y="0"/>
            <a:ext cx="714375" cy="304800"/>
          </a:xfrm>
          <a:prstGeom prst="rect">
            <a:avLst/>
          </a:prstGeom>
          <a:noFill/>
          <a:ln w="9525">
            <a:noFill/>
          </a:ln>
        </p:spPr>
        <p:txBody>
          <a:bodyPr wrap="none" lIns="72000" tIns="0" rIns="72000" bIns="0" anchor="t"/>
          <a:p>
            <a:pPr algn="r" defTabSz="44958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10</a:t>
            </a:r>
            <a:r>
              <a:rPr lang="zh-CN" altLang="en-US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/</a:t>
            </a: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22</a:t>
            </a:r>
            <a:endParaRPr lang="en-US" altLang="zh-CN" sz="16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2533" name="TextBox 11269"/>
          <p:cNvSpPr txBox="1"/>
          <p:nvPr/>
        </p:nvSpPr>
        <p:spPr>
          <a:xfrm>
            <a:off x="266700" y="1206500"/>
            <a:ext cx="3757930" cy="46545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46990" rIns="90170" bIns="46990" anchor="t">
            <a:spAutoFit/>
          </a:bodyPr>
          <a:p>
            <a:pPr fontAlgn="ctr">
              <a:lnSpc>
                <a:spcPct val="110000"/>
              </a:lnSpc>
              <a:spcAft>
                <a:spcPts val="600"/>
              </a:spcAft>
            </a:pP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SimSun" panose="02010600030101010101" charset="-122"/>
              </a:rPr>
              <a:t>● </a:t>
            </a:r>
            <a:r>
              <a:rPr lang="en-US" altLang="ja-JP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1</a:t>
            </a:r>
            <a:r>
              <a:rPr lang="ja-JP" altLang="en-US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つのサブ開口に複数の星</a:t>
            </a:r>
            <a:endParaRPr lang="ja-JP" altLang="en-US" sz="22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2534" name="四角形 11270" descr="BG"/>
          <p:cNvSpPr/>
          <p:nvPr/>
        </p:nvSpPr>
        <p:spPr>
          <a:xfrm>
            <a:off x="258763" y="697071"/>
            <a:ext cx="2965450" cy="461645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wrap="none" lIns="179705" tIns="0" rIns="0" bIns="0" anchor="ctr">
            <a:spAutoFit/>
          </a:bodyPr>
          <a:p>
            <a:r>
              <a:rPr lang="ja-JP" altLang="en-US" sz="3000" b="1" dirty="0">
                <a:latin typeface="Meiryo UI" panose="020B0604030504040204" charset="-128"/>
                <a:ea typeface="Meiryo UI" panose="020B0604030504040204" charset="-128"/>
              </a:rPr>
              <a:t>波面センサの画像</a:t>
            </a:r>
            <a:endParaRPr lang="ja-JP" altLang="en-US" sz="3000" b="1" dirty="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" name="四角形 11270" descr="BG"/>
          <p:cNvSpPr/>
          <p:nvPr/>
        </p:nvSpPr>
        <p:spPr>
          <a:xfrm>
            <a:off x="5358448" y="697071"/>
            <a:ext cx="2433955" cy="461645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wrap="none" lIns="179705" tIns="0" rIns="0" bIns="0" anchor="ctr">
            <a:spAutoFit/>
          </a:bodyPr>
          <a:p>
            <a:r>
              <a:rPr lang="ja-JP" altLang="en-US" sz="3000" b="1" dirty="0">
                <a:latin typeface="Meiryo UI" panose="020B0604030504040204" charset="-128"/>
                <a:ea typeface="Meiryo UI" panose="020B0604030504040204" charset="-128"/>
              </a:rPr>
              <a:t>乱流層の高度</a:t>
            </a:r>
            <a:endParaRPr lang="ja-JP" altLang="en-US" sz="3000" b="1" dirty="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" name="TextBox 11269"/>
          <p:cNvSpPr txBox="1"/>
          <p:nvPr/>
        </p:nvSpPr>
        <p:spPr>
          <a:xfrm>
            <a:off x="5447665" y="1206500"/>
            <a:ext cx="329565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46990" rIns="90170" bIns="46990" anchor="t">
            <a:spAutoFit/>
          </a:bodyPr>
          <a:p>
            <a:pPr fontAlgn="ctr">
              <a:lnSpc>
                <a:spcPct val="110000"/>
              </a:lnSpc>
              <a:spcAft>
                <a:spcPts val="600"/>
              </a:spcAft>
            </a:pP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SimSun" panose="02010600030101010101" charset="-122"/>
              </a:rPr>
              <a:t>● </a:t>
            </a:r>
            <a:r>
              <a:rPr lang="en-US" altLang="ja-JP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2</a:t>
            </a:r>
            <a:r>
              <a:rPr lang="ja-JP" altLang="en-US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つの星で開口位置を</a:t>
            </a:r>
            <a:br>
              <a:rPr lang="ja-JP" altLang="en-US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  ずらして相関を取る</a:t>
            </a:r>
            <a:endParaRPr lang="ja-JP" altLang="en-US" sz="22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  <a:p>
            <a:pPr fontAlgn="ctr">
              <a:lnSpc>
                <a:spcPct val="110000"/>
              </a:lnSpc>
              <a:spcAft>
                <a:spcPts val="600"/>
              </a:spcAft>
            </a:pP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SimSun" panose="02010600030101010101" charset="-122"/>
              </a:rPr>
              <a:t>● </a:t>
            </a:r>
            <a:r>
              <a:rPr lang="en-US" altLang="ja-JP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2</a:t>
            </a:r>
            <a:r>
              <a:rPr lang="ja-JP" altLang="en-US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星の離角とずれ量から</a:t>
            </a:r>
            <a:br>
              <a:rPr lang="ja-JP" altLang="en-US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   高度が求まる</a:t>
            </a:r>
            <a:br>
              <a:rPr lang="ja-JP" altLang="en-US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endParaRPr lang="ja-JP" altLang="en-US" sz="22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pic>
        <p:nvPicPr>
          <p:cNvPr id="8" name="図の枠 7" descr="C:\Users\kino\Desktop\GLAO\photometory\Trapedium_TurbulenceProfile.jpgTrapedium_TurbulenceProfil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56810" y="2966720"/>
            <a:ext cx="4125595" cy="38150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図の枠 4" descr="C:\Users\kino\Desktop\GLAO\photometory\Trapedium_LightCureve.pngTrapedium_LightCureve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51790" y="3146425"/>
            <a:ext cx="4162425" cy="3714115"/>
          </a:xfrm>
          <a:prstGeom prst="rect">
            <a:avLst/>
          </a:prstGeom>
        </p:spPr>
      </p:pic>
      <p:sp>
        <p:nvSpPr>
          <p:cNvPr id="16385" name="四角形 4097"/>
          <p:cNvSpPr/>
          <p:nvPr/>
        </p:nvSpPr>
        <p:spPr>
          <a:xfrm flipV="1">
            <a:off x="1588" y="539750"/>
            <a:ext cx="9147175" cy="71438"/>
          </a:xfrm>
          <a:prstGeom prst="rect">
            <a:avLst/>
          </a:prstGeom>
          <a:gradFill rotWithShape="0">
            <a:gsLst>
              <a:gs pos="0">
                <a:schemeClr val="bg2">
                  <a:alpha val="50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p>
            <a:endParaRPr lang="ja-JP" altLang="en-US">
              <a:latin typeface="Times New Roman" panose="02020603050405020304" pitchFamily="2" charset="0"/>
              <a:ea typeface="ＭＳ Ｐゴシック" panose="020B0600070205080204" pitchFamily="2" charset="-128"/>
            </a:endParaRPr>
          </a:p>
        </p:txBody>
      </p:sp>
      <p:sp>
        <p:nvSpPr>
          <p:cNvPr id="16386" name="Title 4098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39750"/>
          </a:xfrm>
          <a:solidFill>
            <a:srgbClr val="3333FF"/>
          </a:solidFill>
        </p:spPr>
        <p:txBody>
          <a:bodyPr lIns="90170" tIns="46990" rIns="90170" bIns="46990" anchor="ctr"/>
          <a:p>
            <a:pPr defTabSz="914400">
              <a:buNone/>
            </a:pPr>
            <a:r>
              <a:rPr lang="en-US" altLang="ja-JP" sz="3200" kern="1200" baseline="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+mj-cs"/>
              </a:rPr>
              <a:t>Isaac Newton Telescope </a:t>
            </a:r>
            <a:r>
              <a:rPr lang="ja-JP" altLang="en-US" sz="3200" kern="1200" baseline="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+mj-cs"/>
              </a:rPr>
              <a:t>での結果</a:t>
            </a:r>
            <a:endParaRPr lang="ja-JP" altLang="en-US" sz="3200" kern="1200" baseline="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+mj-cs"/>
            </a:endParaRPr>
          </a:p>
        </p:txBody>
      </p:sp>
      <p:sp>
        <p:nvSpPr>
          <p:cNvPr id="16387" name="TextBox 4099"/>
          <p:cNvSpPr txBox="1"/>
          <p:nvPr/>
        </p:nvSpPr>
        <p:spPr>
          <a:xfrm>
            <a:off x="8382000" y="0"/>
            <a:ext cx="714375" cy="304800"/>
          </a:xfrm>
          <a:prstGeom prst="rect">
            <a:avLst/>
          </a:prstGeom>
          <a:noFill/>
          <a:ln w="9525">
            <a:noFill/>
          </a:ln>
        </p:spPr>
        <p:txBody>
          <a:bodyPr wrap="none" lIns="72000" tIns="0" rIns="72000" bIns="0" anchor="t"/>
          <a:p>
            <a:pPr algn="r" defTabSz="44958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11</a:t>
            </a:r>
            <a:r>
              <a:rPr lang="zh-CN" altLang="en-US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/</a:t>
            </a: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22</a:t>
            </a:r>
            <a:endParaRPr lang="en-US" altLang="zh-CN" sz="16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2533" name="TextBox 11269"/>
          <p:cNvSpPr txBox="1"/>
          <p:nvPr/>
        </p:nvSpPr>
        <p:spPr>
          <a:xfrm>
            <a:off x="266700" y="584200"/>
            <a:ext cx="8400415" cy="261493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46990" rIns="90170" bIns="46990" anchor="t">
            <a:spAutoFit/>
          </a:bodyPr>
          <a:p>
            <a:pPr fontAlgn="ctr">
              <a:lnSpc>
                <a:spcPct val="110000"/>
              </a:lnSpc>
              <a:spcAft>
                <a:spcPts val="600"/>
              </a:spcAft>
            </a:pP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SimSun" panose="02010600030101010101" charset="-122"/>
              </a:rPr>
              <a:t>● </a:t>
            </a:r>
            <a:r>
              <a:rPr lang="ja-JP" altLang="en-US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測光対象</a:t>
            </a:r>
            <a:r>
              <a:rPr lang="ja-JP" altLang="en-US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：</a:t>
            </a:r>
            <a:r>
              <a:rPr lang="en-US" altLang="ja-JP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θ</a:t>
            </a:r>
            <a:r>
              <a:rPr lang="en-US" altLang="ja-JP" baseline="-250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1</a:t>
            </a:r>
            <a:r>
              <a:rPr lang="en-US" altLang="ja-JP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 Ori C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（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Vmag 5.13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）</a:t>
            </a:r>
            <a:endParaRPr lang="ja-JP" altLang="en-US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  <a:p>
            <a:pPr fontAlgn="ctr">
              <a:lnSpc>
                <a:spcPct val="110000"/>
              </a:lnSpc>
              <a:spcAft>
                <a:spcPts val="600"/>
              </a:spcAft>
            </a:pP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SimSun" panose="02010600030101010101" charset="-122"/>
              </a:rPr>
              <a:t>● </a:t>
            </a:r>
            <a:r>
              <a:rPr lang="ja-JP" altLang="en-US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積分時間</a:t>
            </a:r>
            <a:r>
              <a:rPr lang="ja-JP" altLang="en-US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：</a:t>
            </a:r>
            <a:r>
              <a:rPr lang="en-US" altLang="ja-JP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0.01</a:t>
            </a:r>
            <a:r>
              <a:rPr lang="ja-JP" altLang="en-US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秒、</a:t>
            </a:r>
            <a:r>
              <a:rPr lang="en-US" altLang="ja-JP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0.1</a:t>
            </a:r>
            <a:r>
              <a:rPr lang="ja-JP" altLang="en-US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秒、１秒</a:t>
            </a:r>
            <a:br>
              <a:rPr lang="ja-JP" altLang="en-US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  </a:t>
            </a:r>
            <a:r>
              <a:rPr lang="en-US" altLang="ja-JP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0.1</a:t>
            </a:r>
            <a:r>
              <a:rPr lang="ja-JP" altLang="en-US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秒×</a:t>
            </a:r>
            <a:r>
              <a:rPr lang="en-US" altLang="ja-JP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2</a:t>
            </a:r>
            <a:r>
              <a:rPr lang="ja-JP" altLang="en-US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枚</a:t>
            </a:r>
            <a:r>
              <a:rPr lang="en-US" altLang="ja-JP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=0.2</a:t>
            </a:r>
            <a:r>
              <a:rPr lang="ja-JP" altLang="en-US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秒が最良</a:t>
            </a:r>
            <a:endParaRPr lang="ja-JP" altLang="en-US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  <a:p>
            <a:pPr fontAlgn="ctr">
              <a:lnSpc>
                <a:spcPct val="110000"/>
              </a:lnSpc>
              <a:spcAft>
                <a:spcPts val="600"/>
              </a:spcAft>
            </a:pP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SimSun" panose="02010600030101010101" charset="-122"/>
              </a:rPr>
              <a:t>● </a:t>
            </a:r>
            <a:r>
              <a:rPr lang="ja-JP" altLang="en-US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測光結果</a:t>
            </a:r>
            <a:r>
              <a:rPr lang="ja-JP" altLang="en-US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：</a:t>
            </a:r>
            <a:r>
              <a:rPr lang="en-US" altLang="ja-JP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S/N=197</a:t>
            </a:r>
            <a:br>
              <a:rPr lang="en-US" altLang="ja-JP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en-US" altLang="ja-JP" sz="1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  </a:t>
            </a:r>
            <a:r>
              <a:rPr lang="ja-JP" altLang="en-US" sz="16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SimSun" panose="02010600030101010101" charset="-122"/>
              </a:rPr>
              <a:t>▶ </a:t>
            </a:r>
            <a:r>
              <a:rPr lang="ja-JP" altLang="en-US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シンチレーションノイズ：</a:t>
            </a:r>
            <a:r>
              <a:rPr lang="en-US" altLang="ja-JP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5.1x10</a:t>
            </a:r>
            <a:r>
              <a:rPr lang="en-US" altLang="ja-JP" sz="2200" baseline="300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-3</a:t>
            </a:r>
            <a:r>
              <a:rPr lang="en-US" altLang="ja-JP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	  rms 1/1.85</a:t>
            </a:r>
            <a:r>
              <a:rPr lang="ja-JP" altLang="en-US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倍に抑制</a:t>
            </a:r>
            <a:br>
              <a:rPr lang="en-US" altLang="ja-JP" sz="2200" baseline="300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en-US" altLang="ja-JP" sz="1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  </a:t>
            </a:r>
            <a:r>
              <a:rPr lang="ja-JP" altLang="en-US" sz="16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SimSun" panose="02010600030101010101" charset="-122"/>
              </a:rPr>
              <a:t>▶ </a:t>
            </a:r>
            <a:r>
              <a:rPr lang="ja-JP" altLang="en-US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ショットノイズ</a:t>
            </a:r>
            <a:r>
              <a:rPr lang="en-US" altLang="ja-JP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	         </a:t>
            </a:r>
            <a:r>
              <a:rPr lang="ja-JP" altLang="en-US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：</a:t>
            </a:r>
            <a:r>
              <a:rPr lang="en-US" altLang="ja-JP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1.6x10</a:t>
            </a:r>
            <a:r>
              <a:rPr lang="en-US" altLang="ja-JP" sz="2200" baseline="300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-4</a:t>
            </a:r>
            <a:endParaRPr lang="ja-JP" altLang="en-US" sz="22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pic>
        <p:nvPicPr>
          <p:cNvPr id="4" name="図の枠 3" descr="C:\Users\kino\Desktop\GLAO\photometory\Trapedium_PowerSpectrum.pngTrapedium_PowerSpectrum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39335" y="3079115"/>
            <a:ext cx="4218305" cy="3776345"/>
          </a:xfrm>
          <a:prstGeom prst="rect">
            <a:avLst/>
          </a:prstGeom>
        </p:spPr>
      </p:pic>
      <p:sp>
        <p:nvSpPr>
          <p:cNvPr id="15" name="右矢印 14"/>
          <p:cNvSpPr/>
          <p:nvPr/>
        </p:nvSpPr>
        <p:spPr>
          <a:xfrm>
            <a:off x="4668520" y="2472690"/>
            <a:ext cx="288002" cy="288002"/>
          </a:xfrm>
          <a:prstGeom prst="rightArrow">
            <a:avLst>
              <a:gd name="adj1" fmla="val 50000"/>
              <a:gd name="adj2" fmla="val 5593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trike="noStrike" noProof="1"/>
          </a:p>
        </p:txBody>
      </p:sp>
      <p:sp>
        <p:nvSpPr>
          <p:cNvPr id="2" name="TextBox 11269"/>
          <p:cNvSpPr txBox="1"/>
          <p:nvPr/>
        </p:nvSpPr>
        <p:spPr>
          <a:xfrm>
            <a:off x="411480" y="5854700"/>
            <a:ext cx="1376680" cy="43243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46990" rIns="90170" bIns="46990" anchor="t">
            <a:spAutoFit/>
          </a:bodyPr>
          <a:p>
            <a:pPr fontAlgn="ctr">
              <a:lnSpc>
                <a:spcPct val="110000"/>
              </a:lnSpc>
              <a:spcAft>
                <a:spcPts val="600"/>
              </a:spcAft>
            </a:pPr>
            <a:r>
              <a:rPr lang="ja-JP" altLang="en-US" sz="2000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光度曲線</a:t>
            </a:r>
            <a:endParaRPr lang="ja-JP" altLang="en-US" sz="2000" b="1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3" name="TextBox 11269"/>
          <p:cNvSpPr txBox="1"/>
          <p:nvPr/>
        </p:nvSpPr>
        <p:spPr>
          <a:xfrm>
            <a:off x="4949190" y="5550535"/>
            <a:ext cx="1885315" cy="43243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46990" rIns="90170" bIns="46990" anchor="t">
            <a:spAutoFit/>
          </a:bodyPr>
          <a:p>
            <a:pPr fontAlgn="ctr">
              <a:lnSpc>
                <a:spcPct val="110000"/>
              </a:lnSpc>
              <a:spcAft>
                <a:spcPts val="600"/>
              </a:spcAft>
            </a:pPr>
            <a:r>
              <a:rPr lang="ja-JP" altLang="en-US" sz="2000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パワースペクトル</a:t>
            </a:r>
            <a:endParaRPr lang="ja-JP" altLang="en-US" sz="2000" b="1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図の枠 4" descr="C:\Users\kino\Desktop\GLAO\photometory\VLT_LightCurve.pngVLT_LightCurve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03860" y="2533015"/>
            <a:ext cx="4200525" cy="4189095"/>
          </a:xfrm>
          <a:prstGeom prst="rect">
            <a:avLst/>
          </a:prstGeom>
        </p:spPr>
      </p:pic>
      <p:sp>
        <p:nvSpPr>
          <p:cNvPr id="16385" name="四角形 4097"/>
          <p:cNvSpPr/>
          <p:nvPr/>
        </p:nvSpPr>
        <p:spPr>
          <a:xfrm flipV="1">
            <a:off x="1588" y="539750"/>
            <a:ext cx="9147175" cy="71438"/>
          </a:xfrm>
          <a:prstGeom prst="rect">
            <a:avLst/>
          </a:prstGeom>
          <a:gradFill rotWithShape="0">
            <a:gsLst>
              <a:gs pos="0">
                <a:schemeClr val="bg2">
                  <a:alpha val="50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p>
            <a:endParaRPr lang="ja-JP" altLang="en-US">
              <a:latin typeface="Times New Roman" panose="02020603050405020304" pitchFamily="2" charset="0"/>
              <a:ea typeface="ＭＳ Ｐゴシック" panose="020B0600070205080204" pitchFamily="2" charset="-128"/>
            </a:endParaRPr>
          </a:p>
        </p:txBody>
      </p:sp>
      <p:sp>
        <p:nvSpPr>
          <p:cNvPr id="16386" name="Title 4098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39750"/>
          </a:xfrm>
          <a:solidFill>
            <a:srgbClr val="3333FF"/>
          </a:solidFill>
        </p:spPr>
        <p:txBody>
          <a:bodyPr lIns="90170" tIns="46990" rIns="90170" bIns="46990" anchor="ctr"/>
          <a:p>
            <a:pPr defTabSz="914400">
              <a:buNone/>
            </a:pPr>
            <a:r>
              <a:rPr lang="en-US" altLang="ja-JP" sz="3200" kern="1200" baseline="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+mj-cs"/>
              </a:rPr>
              <a:t>VLT</a:t>
            </a:r>
            <a:r>
              <a:rPr lang="ja-JP" altLang="en-US" sz="3200" kern="1200" baseline="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+mj-cs"/>
              </a:rPr>
              <a:t>での結果</a:t>
            </a:r>
            <a:endParaRPr lang="ja-JP" altLang="en-US" sz="3200" kern="1200" baseline="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+mj-cs"/>
            </a:endParaRPr>
          </a:p>
        </p:txBody>
      </p:sp>
      <p:sp>
        <p:nvSpPr>
          <p:cNvPr id="16387" name="TextBox 4099"/>
          <p:cNvSpPr txBox="1"/>
          <p:nvPr/>
        </p:nvSpPr>
        <p:spPr>
          <a:xfrm>
            <a:off x="8382000" y="0"/>
            <a:ext cx="714375" cy="304800"/>
          </a:xfrm>
          <a:prstGeom prst="rect">
            <a:avLst/>
          </a:prstGeom>
          <a:noFill/>
          <a:ln w="9525">
            <a:noFill/>
          </a:ln>
        </p:spPr>
        <p:txBody>
          <a:bodyPr wrap="none" lIns="72000" tIns="0" rIns="72000" bIns="0" anchor="t"/>
          <a:p>
            <a:pPr algn="r" defTabSz="44958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12</a:t>
            </a:r>
            <a:r>
              <a:rPr lang="zh-CN" altLang="en-US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/</a:t>
            </a: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22</a:t>
            </a:r>
            <a:endParaRPr lang="en-US" altLang="zh-CN" sz="16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2533" name="TextBox 11269"/>
          <p:cNvSpPr txBox="1"/>
          <p:nvPr/>
        </p:nvSpPr>
        <p:spPr>
          <a:xfrm>
            <a:off x="266700" y="584200"/>
            <a:ext cx="8400415" cy="232029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46990" rIns="90170" bIns="46990" anchor="t">
            <a:spAutoFit/>
          </a:bodyPr>
          <a:p>
            <a:pPr fontAlgn="ctr">
              <a:lnSpc>
                <a:spcPct val="110000"/>
              </a:lnSpc>
              <a:spcAft>
                <a:spcPts val="600"/>
              </a:spcAft>
            </a:pP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SimSun" panose="02010600030101010101" charset="-122"/>
              </a:rPr>
              <a:t>● </a:t>
            </a:r>
            <a:r>
              <a:rPr lang="ja-JP" altLang="en-US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測光対象</a:t>
            </a:r>
            <a:r>
              <a:rPr lang="ja-JP" altLang="en-US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：何かのガイド星</a:t>
            </a:r>
            <a:endParaRPr lang="ja-JP" altLang="en-US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  <a:p>
            <a:pPr fontAlgn="ctr">
              <a:lnSpc>
                <a:spcPct val="110000"/>
              </a:lnSpc>
              <a:spcAft>
                <a:spcPts val="600"/>
              </a:spcAft>
            </a:pP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SimSun" panose="02010600030101010101" charset="-122"/>
              </a:rPr>
              <a:t>● </a:t>
            </a:r>
            <a:r>
              <a:rPr lang="ja-JP" altLang="en-US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観測装置</a:t>
            </a:r>
            <a:r>
              <a:rPr lang="ja-JP" altLang="en-US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：GALACSI NFM （</a:t>
            </a:r>
            <a:r>
              <a:rPr lang="en-US" altLang="ja-JP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MUSE</a:t>
            </a:r>
            <a:r>
              <a:rPr lang="ja-JP" altLang="en-US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用の前置</a:t>
            </a:r>
            <a:r>
              <a:rPr lang="en-US" altLang="ja-JP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AO</a:t>
            </a:r>
            <a:r>
              <a:rPr lang="ja-JP" altLang="en-US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）</a:t>
            </a:r>
            <a:endParaRPr lang="ja-JP" altLang="en-US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  <a:p>
            <a:pPr fontAlgn="ctr">
              <a:lnSpc>
                <a:spcPct val="110000"/>
              </a:lnSpc>
              <a:spcAft>
                <a:spcPts val="600"/>
              </a:spcAft>
            </a:pP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SimSun" panose="02010600030101010101" charset="-122"/>
              </a:rPr>
              <a:t>● </a:t>
            </a:r>
            <a:r>
              <a:rPr lang="ja-JP" altLang="en-US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積分時間</a:t>
            </a:r>
            <a:r>
              <a:rPr lang="ja-JP" altLang="en-US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：１秒相当にビニング</a:t>
            </a:r>
            <a:endParaRPr lang="ja-JP" altLang="en-US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  <a:p>
            <a:pPr fontAlgn="ctr">
              <a:lnSpc>
                <a:spcPct val="110000"/>
              </a:lnSpc>
              <a:spcAft>
                <a:spcPts val="600"/>
              </a:spcAft>
            </a:pP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SimSun" panose="02010600030101010101" charset="-122"/>
              </a:rPr>
              <a:t>● </a:t>
            </a:r>
            <a:r>
              <a:rPr lang="ja-JP" altLang="en-US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補正結果</a:t>
            </a:r>
            <a:r>
              <a:rPr lang="ja-JP" altLang="en-US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：</a:t>
            </a:r>
            <a:r>
              <a:rPr lang="en-US" altLang="ja-JP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1/2.03</a:t>
            </a:r>
            <a:r>
              <a:rPr lang="ja-JP" altLang="en-US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倍に抑制</a:t>
            </a:r>
            <a:br>
              <a:rPr lang="en-US" altLang="ja-JP" sz="2200" baseline="300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endParaRPr lang="ja-JP" altLang="en-US" sz="22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" name="TextBox 11269"/>
          <p:cNvSpPr txBox="1"/>
          <p:nvPr/>
        </p:nvSpPr>
        <p:spPr>
          <a:xfrm>
            <a:off x="429895" y="5266690"/>
            <a:ext cx="1376680" cy="43243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46990" rIns="90170" bIns="46990" anchor="t">
            <a:spAutoFit/>
          </a:bodyPr>
          <a:p>
            <a:pPr fontAlgn="ctr">
              <a:lnSpc>
                <a:spcPct val="110000"/>
              </a:lnSpc>
              <a:spcAft>
                <a:spcPts val="600"/>
              </a:spcAft>
            </a:pPr>
            <a:r>
              <a:rPr lang="ja-JP" altLang="en-US" sz="2000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光度曲線</a:t>
            </a:r>
            <a:endParaRPr lang="ja-JP" altLang="en-US" sz="2000" b="1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43023" name="角丸四角形 4103"/>
          <p:cNvSpPr/>
          <p:nvPr/>
        </p:nvSpPr>
        <p:spPr>
          <a:xfrm>
            <a:off x="4648835" y="2048510"/>
            <a:ext cx="3528026" cy="432003"/>
          </a:xfrm>
          <a:prstGeom prst="roundRect">
            <a:avLst>
              <a:gd name="adj" fmla="val 11750"/>
            </a:avLst>
          </a:prstGeom>
          <a:solidFill>
            <a:srgbClr val="DDDDDD"/>
          </a:solidFill>
          <a:ln w="9525">
            <a:noFill/>
          </a:ln>
        </p:spPr>
        <p:txBody>
          <a:bodyPr wrap="none" lIns="90170" tIns="107950" rIns="90170" bIns="0" anchor="ctr" anchorCtr="1"/>
          <a:p>
            <a:pPr algn="ctr" fontAlgn="ctr"/>
            <a:r>
              <a:rPr lang="en-US" altLang="ja-JP" sz="2200" dirty="0">
                <a:latin typeface="メイリオ" panose="020B0604030504040204" charset="-128"/>
                <a:ea typeface="メイリオ" panose="020B0604030504040204" charset="-128"/>
              </a:rPr>
              <a:t>INT</a:t>
            </a:r>
            <a:r>
              <a:rPr lang="ja-JP" altLang="en-US" sz="2200" dirty="0">
                <a:latin typeface="メイリオ" panose="020B0604030504040204" charset="-128"/>
                <a:ea typeface="メイリオ" panose="020B0604030504040204" charset="-128"/>
              </a:rPr>
              <a:t>とあまり変わらない</a:t>
            </a:r>
            <a:endParaRPr lang="ja-JP" altLang="en-US" sz="2200" dirty="0">
              <a:latin typeface="メイリオ" panose="020B0604030504040204" charset="-128"/>
              <a:ea typeface="メイリオ" panose="020B060403050404020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4" name="図形 3" descr="C:\Users\kino\Desktop\GLAO\photometory\layers.pnglayers"/>
          <p:cNvPicPr>
            <a:picLocks noChangeAspect="1"/>
          </p:cNvPicPr>
          <p:nvPr/>
        </p:nvPicPr>
        <p:blipFill>
          <a:blip r:embed="rId1"/>
          <a:srcRect l="6750" r="5434" b="15066"/>
          <a:stretch>
            <a:fillRect/>
          </a:stretch>
        </p:blipFill>
        <p:spPr>
          <a:xfrm>
            <a:off x="5937250" y="544830"/>
            <a:ext cx="3204845" cy="29343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3" name="四角形 11265"/>
          <p:cNvSpPr/>
          <p:nvPr/>
        </p:nvSpPr>
        <p:spPr>
          <a:xfrm flipV="1">
            <a:off x="1588" y="539750"/>
            <a:ext cx="9147175" cy="71438"/>
          </a:xfrm>
          <a:prstGeom prst="rect">
            <a:avLst/>
          </a:prstGeom>
          <a:gradFill rotWithShape="0">
            <a:gsLst>
              <a:gs pos="0">
                <a:schemeClr val="bg2">
                  <a:alpha val="50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p>
            <a:endParaRPr lang="ja-JP" altLang="en-US">
              <a:latin typeface="Times New Roman" panose="02020603050405020304" pitchFamily="2" charset="0"/>
              <a:ea typeface="ＭＳ Ｐゴシック" panose="020B0600070205080204" pitchFamily="2" charset="-128"/>
            </a:endParaRPr>
          </a:p>
        </p:txBody>
      </p:sp>
      <p:sp>
        <p:nvSpPr>
          <p:cNvPr id="28674" name="Title 1126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39750"/>
          </a:xfrm>
          <a:solidFill>
            <a:srgbClr val="3333FF"/>
          </a:solidFill>
        </p:spPr>
        <p:txBody>
          <a:bodyPr lIns="90170" tIns="46990" rIns="90170" bIns="46990" anchor="ctr"/>
          <a:p>
            <a:pPr defTabSz="914400">
              <a:buNone/>
            </a:pPr>
            <a:r>
              <a:rPr lang="ja-JP" altLang="en-US" sz="3200" kern="1200" baseline="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+mj-cs"/>
                <a:sym typeface="SimSun" panose="02010600030101010101" charset="-122"/>
              </a:rPr>
              <a:t>せいめい望遠鏡での実証</a:t>
            </a:r>
            <a:endParaRPr lang="ja-JP" altLang="en-US" sz="3200" kern="1200" baseline="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+mj-cs"/>
              <a:sym typeface="SimSun" panose="02010600030101010101" charset="-122"/>
            </a:endParaRPr>
          </a:p>
        </p:txBody>
      </p:sp>
      <p:sp>
        <p:nvSpPr>
          <p:cNvPr id="28675" name="TextBox 4100"/>
          <p:cNvSpPr txBox="1"/>
          <p:nvPr/>
        </p:nvSpPr>
        <p:spPr>
          <a:xfrm>
            <a:off x="8382000" y="0"/>
            <a:ext cx="714375" cy="304800"/>
          </a:xfrm>
          <a:prstGeom prst="rect">
            <a:avLst/>
          </a:prstGeom>
          <a:noFill/>
          <a:ln w="9525">
            <a:noFill/>
          </a:ln>
        </p:spPr>
        <p:txBody>
          <a:bodyPr wrap="none" lIns="72000" tIns="0" rIns="72000" bIns="0" anchor="t"/>
          <a:p>
            <a:pPr algn="r" defTabSz="44958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13</a:t>
            </a:r>
            <a:r>
              <a:rPr lang="zh-CN" altLang="en-US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/2</a:t>
            </a: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2</a:t>
            </a:r>
            <a:endParaRPr lang="en-US" altLang="zh-CN" sz="16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8676" name="TextBox 11269"/>
          <p:cNvSpPr txBox="1"/>
          <p:nvPr/>
        </p:nvSpPr>
        <p:spPr>
          <a:xfrm>
            <a:off x="242888" y="1163638"/>
            <a:ext cx="7088187" cy="481457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46990" rIns="90170" bIns="46990" anchor="t">
            <a:spAutoFit/>
          </a:bodyPr>
          <a:p>
            <a:pPr fontAlgn="ctr">
              <a:lnSpc>
                <a:spcPct val="110000"/>
              </a:lnSpc>
              <a:spcAft>
                <a:spcPts val="800"/>
              </a:spcAft>
            </a:pP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乱流層は</a:t>
            </a:r>
            <a:r>
              <a:rPr lang="en-US" altLang="ja-JP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2</a:t>
            </a:r>
            <a: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層のみ</a:t>
            </a:r>
            <a:b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sz="16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  ▶ </a:t>
            </a:r>
            <a:r>
              <a:rPr lang="ja-JP" altLang="en-US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地表層</a:t>
            </a:r>
            <a:b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sz="16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  ▶ </a:t>
            </a:r>
            <a:r>
              <a:rPr lang="ja-JP" altLang="en-US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上空</a:t>
            </a:r>
            <a:r>
              <a:rPr lang="en-US" altLang="ja-JP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10km</a:t>
            </a:r>
            <a:br>
              <a:rPr lang="en-US" altLang="ja-JP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en-US" altLang="ja-JP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	</a:t>
            </a:r>
            <a:r>
              <a:rPr lang="ja-JP" altLang="en-US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互いに相関がない星を使う</a:t>
            </a:r>
            <a:br>
              <a:rPr lang="ja-JP" altLang="en-US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	</a:t>
            </a:r>
            <a:r>
              <a:rPr lang="en-US" altLang="ja-JP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3.8m/10km = 1.3</a:t>
            </a:r>
            <a:r>
              <a:rPr lang="ja-JP" altLang="en-US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分角以上離れた星</a:t>
            </a:r>
            <a:br>
              <a:rPr lang="ja-JP" altLang="en-US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br>
              <a:rPr lang="ja-JP" altLang="en-US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波面誤差のうちパワー</a:t>
            </a:r>
            <a:r>
              <a:rPr lang="en-US" altLang="ja-JP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(</a:t>
            </a:r>
            <a:r>
              <a:rPr lang="ja-JP" altLang="en-US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曲率</a:t>
            </a:r>
            <a:r>
              <a:rPr lang="en-US" altLang="ja-JP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)</a:t>
            </a:r>
            <a: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成分のみ補正</a:t>
            </a:r>
            <a:b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b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フレネル積分による光の伝播    幾何学近似</a:t>
            </a:r>
            <a:b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sz="16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  ▶ </a:t>
            </a:r>
            <a:r>
              <a:rPr lang="ja-JP" altLang="en-US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円錐状に伝播する光路の底面積を計算</a:t>
            </a:r>
            <a:endParaRPr lang="en-US" altLang="ja-JP" sz="25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  <a:p>
            <a:pPr fontAlgn="ctr">
              <a:lnSpc>
                <a:spcPct val="110000"/>
              </a:lnSpc>
              <a:spcAft>
                <a:spcPts val="800"/>
              </a:spcAft>
            </a:pPr>
            <a:endParaRPr lang="ja-JP" altLang="en-US" sz="25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8677" name="四角形 11270" descr="BG"/>
          <p:cNvSpPr/>
          <p:nvPr/>
        </p:nvSpPr>
        <p:spPr>
          <a:xfrm>
            <a:off x="215900" y="690721"/>
            <a:ext cx="3589655" cy="461645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wrap="none" lIns="179705" tIns="0" rIns="0" bIns="0" anchor="ctr">
            <a:spAutoFit/>
          </a:bodyPr>
          <a:p>
            <a:r>
              <a:rPr lang="ja-JP" altLang="en-US" sz="3000" b="1" dirty="0">
                <a:latin typeface="Meiryo UI" panose="020B0604030504040204" charset="-128"/>
                <a:ea typeface="Meiryo UI" panose="020B0604030504040204" charset="-128"/>
              </a:rPr>
              <a:t>簡略化して遊んでみる</a:t>
            </a:r>
            <a:endParaRPr lang="ja-JP" altLang="en-US" sz="3000" b="1" dirty="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805815" y="2525395"/>
            <a:ext cx="288002" cy="288002"/>
          </a:xfrm>
          <a:prstGeom prst="rightArrow">
            <a:avLst>
              <a:gd name="adj1" fmla="val 50000"/>
              <a:gd name="adj2" fmla="val 5593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trike="noStrike" noProof="1"/>
          </a:p>
        </p:txBody>
      </p:sp>
      <p:sp>
        <p:nvSpPr>
          <p:cNvPr id="43023" name="角丸四角形 4103"/>
          <p:cNvSpPr/>
          <p:nvPr/>
        </p:nvSpPr>
        <p:spPr>
          <a:xfrm>
            <a:off x="1592580" y="6029960"/>
            <a:ext cx="5538470" cy="529590"/>
          </a:xfrm>
          <a:prstGeom prst="roundRect">
            <a:avLst>
              <a:gd name="adj" fmla="val 11750"/>
            </a:avLst>
          </a:prstGeom>
          <a:solidFill>
            <a:srgbClr val="DDDDDD"/>
          </a:solidFill>
          <a:ln w="9525">
            <a:noFill/>
          </a:ln>
        </p:spPr>
        <p:txBody>
          <a:bodyPr wrap="none" lIns="90170" tIns="107950" rIns="90170" bIns="0" anchor="ctr" anchorCtr="1"/>
          <a:p>
            <a:pPr algn="ctr" fontAlgn="ctr"/>
            <a:r>
              <a:rPr lang="ja-JP" altLang="en-US" dirty="0">
                <a:latin typeface="メイリオ" panose="020B0604030504040204" charset="-128"/>
                <a:ea typeface="メイリオ" panose="020B0604030504040204" charset="-128"/>
              </a:rPr>
              <a:t>多天体の波面センサをどうするか</a:t>
            </a:r>
            <a:endParaRPr lang="ja-JP" altLang="en-US" dirty="0">
              <a:latin typeface="メイリオ" panose="020B0604030504040204" charset="-128"/>
              <a:ea typeface="メイリオ" panose="020B0604030504040204" charset="-128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四角形 11265"/>
          <p:cNvSpPr/>
          <p:nvPr/>
        </p:nvSpPr>
        <p:spPr>
          <a:xfrm flipV="1">
            <a:off x="1588" y="539750"/>
            <a:ext cx="9147175" cy="71438"/>
          </a:xfrm>
          <a:prstGeom prst="rect">
            <a:avLst/>
          </a:prstGeom>
          <a:gradFill rotWithShape="0">
            <a:gsLst>
              <a:gs pos="0">
                <a:schemeClr val="bg2">
                  <a:alpha val="50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p>
            <a:endParaRPr lang="ja-JP" altLang="en-US">
              <a:latin typeface="Times New Roman" panose="02020603050405020304" pitchFamily="2" charset="0"/>
              <a:ea typeface="ＭＳ Ｐゴシック" panose="020B0600070205080204" pitchFamily="2" charset="-128"/>
            </a:endParaRPr>
          </a:p>
        </p:txBody>
      </p:sp>
      <p:sp>
        <p:nvSpPr>
          <p:cNvPr id="30723" name="Title 1126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39750"/>
          </a:xfrm>
          <a:solidFill>
            <a:srgbClr val="3333FF"/>
          </a:solidFill>
        </p:spPr>
        <p:txBody>
          <a:bodyPr lIns="90170" tIns="46990" rIns="90170" bIns="46990" anchor="ctr"/>
          <a:p>
            <a:pPr defTabSz="914400">
              <a:buNone/>
            </a:pPr>
            <a:r>
              <a:rPr lang="ja-JP" altLang="en-US" sz="3200" kern="1200" baseline="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+mj-cs"/>
                <a:sym typeface="SimSun" panose="02010600030101010101" charset="-122"/>
              </a:rPr>
              <a:t>せいめい望遠鏡での波面計測</a:t>
            </a:r>
            <a:r>
              <a:rPr lang="en-US" altLang="ja-JP" sz="3200" kern="1200" baseline="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+mj-cs"/>
                <a:sym typeface="SimSun" panose="02010600030101010101" charset="-122"/>
              </a:rPr>
              <a:t>1</a:t>
            </a:r>
            <a:endParaRPr lang="en-US" altLang="ja-JP" sz="3200" kern="1200" baseline="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+mj-cs"/>
              <a:sym typeface="SimSun" panose="02010600030101010101" charset="-122"/>
            </a:endParaRPr>
          </a:p>
        </p:txBody>
      </p:sp>
      <p:sp>
        <p:nvSpPr>
          <p:cNvPr id="30724" name="TextBox 4100"/>
          <p:cNvSpPr txBox="1"/>
          <p:nvPr/>
        </p:nvSpPr>
        <p:spPr>
          <a:xfrm>
            <a:off x="8382000" y="0"/>
            <a:ext cx="714375" cy="304800"/>
          </a:xfrm>
          <a:prstGeom prst="rect">
            <a:avLst/>
          </a:prstGeom>
          <a:noFill/>
          <a:ln w="9525">
            <a:noFill/>
          </a:ln>
        </p:spPr>
        <p:txBody>
          <a:bodyPr wrap="none" lIns="72000" tIns="0" rIns="72000" bIns="0" anchor="t"/>
          <a:p>
            <a:pPr algn="r" defTabSz="44958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14/</a:t>
            </a:r>
            <a:r>
              <a:rPr lang="zh-CN" altLang="en-US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2</a:t>
            </a: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2</a:t>
            </a:r>
            <a:endParaRPr lang="en-US" altLang="zh-CN" sz="16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0725" name="TextBox 11269"/>
          <p:cNvSpPr txBox="1"/>
          <p:nvPr/>
        </p:nvSpPr>
        <p:spPr>
          <a:xfrm>
            <a:off x="242888" y="1208088"/>
            <a:ext cx="4854575" cy="136334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46990" rIns="90170" bIns="46990" anchor="t">
            <a:spAutoFit/>
          </a:bodyPr>
          <a:p>
            <a:pPr fontAlgn="ctr">
              <a:lnSpc>
                <a:spcPct val="110000"/>
              </a:lnSpc>
              <a:spcAft>
                <a:spcPts val="600"/>
              </a:spcAft>
            </a:pPr>
            <a:r>
              <a:rPr lang="ja-JP" altLang="en-US" sz="2500" b="1" dirty="0">
                <a:solidFill>
                  <a:srgbClr val="00A000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◯</a:t>
            </a:r>
            <a: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測定点数</a:t>
            </a:r>
            <a:r>
              <a:rPr lang="en-US" altLang="ja-JP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	</a:t>
            </a:r>
            <a: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～</a:t>
            </a:r>
            <a:r>
              <a:rPr lang="en-US" altLang="ja-JP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700</a:t>
            </a:r>
            <a: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点</a:t>
            </a:r>
            <a:b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sz="2500" b="1" dirty="0">
                <a:solidFill>
                  <a:srgbClr val="FF0000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×</a:t>
            </a:r>
            <a: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視野</a:t>
            </a:r>
            <a:r>
              <a:rPr lang="en-US" altLang="ja-JP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	 	</a:t>
            </a:r>
            <a:r>
              <a:rPr lang="en-US" altLang="ja-JP" sz="2500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8</a:t>
            </a:r>
            <a:r>
              <a:rPr lang="ja-JP" altLang="en-US" sz="2500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秒角</a:t>
            </a:r>
            <a:br>
              <a:rPr lang="ja-JP" altLang="en-US" sz="2500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sz="2500" b="1" dirty="0">
                <a:solidFill>
                  <a:srgbClr val="FF0000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×</a:t>
            </a:r>
            <a: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感度</a:t>
            </a:r>
            <a:r>
              <a:rPr lang="en-US" altLang="ja-JP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		</a:t>
            </a:r>
            <a:r>
              <a:rPr lang="ja-JP" altLang="en-US" sz="2500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～</a:t>
            </a:r>
            <a:r>
              <a:rPr lang="en-US" altLang="ja-JP" sz="2500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5</a:t>
            </a:r>
            <a:r>
              <a:rPr lang="ja-JP" altLang="en-US" sz="2500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等</a:t>
            </a:r>
            <a:r>
              <a:rPr lang="en-US" altLang="ja-JP" sz="2500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/1</a:t>
            </a:r>
            <a:r>
              <a:rPr lang="ja-JP" altLang="en-US" sz="2500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秒積分</a:t>
            </a:r>
            <a:endParaRPr lang="ja-JP" altLang="en-US" sz="2500" dirty="0">
              <a:solidFill>
                <a:schemeClr val="tx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30726" name="四角形 11270" descr="BG"/>
          <p:cNvSpPr/>
          <p:nvPr/>
        </p:nvSpPr>
        <p:spPr>
          <a:xfrm>
            <a:off x="215900" y="735171"/>
            <a:ext cx="5882640" cy="461645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wrap="none" lIns="179705" tIns="0" rIns="0" bIns="0" anchor="ctr">
            <a:spAutoFit/>
          </a:bodyPr>
          <a:p>
            <a:r>
              <a:rPr lang="ja-JP" altLang="en-US" sz="3000" b="1" dirty="0">
                <a:latin typeface="Meiryo UI" panose="020B0604030504040204" charset="-128"/>
                <a:ea typeface="Meiryo UI" panose="020B0604030504040204" charset="-128"/>
              </a:rPr>
              <a:t>分割鏡調整用 </a:t>
            </a:r>
            <a:r>
              <a:rPr lang="en-US" altLang="ja-JP" sz="3000" b="1" dirty="0">
                <a:latin typeface="Meiryo UI" panose="020B0604030504040204" charset="-128"/>
                <a:ea typeface="Meiryo UI" panose="020B0604030504040204" charset="-128"/>
              </a:rPr>
              <a:t>SH</a:t>
            </a:r>
            <a:r>
              <a:rPr lang="ja-JP" altLang="en-US" sz="3000" b="1" dirty="0">
                <a:latin typeface="Meiryo UI" panose="020B0604030504040204" charset="-128"/>
                <a:ea typeface="Meiryo UI" panose="020B0604030504040204" charset="-128"/>
              </a:rPr>
              <a:t>センサ</a:t>
            </a:r>
            <a:r>
              <a:rPr lang="ja-JP" altLang="en-US" sz="2600" b="1" dirty="0">
                <a:latin typeface="Meiryo UI" panose="020B0604030504040204" charset="-128"/>
                <a:ea typeface="Meiryo UI" panose="020B0604030504040204" charset="-128"/>
              </a:rPr>
              <a:t> </a:t>
            </a:r>
            <a:r>
              <a:rPr lang="en-US" altLang="ja-JP" sz="2600" dirty="0">
                <a:latin typeface="Meiryo UI" panose="020B0604030504040204" charset="-128"/>
                <a:ea typeface="Meiryo UI" panose="020B0604030504040204" charset="-128"/>
              </a:rPr>
              <a:t>(</a:t>
            </a:r>
            <a:r>
              <a:rPr lang="ja-JP" altLang="en-US" sz="2600" dirty="0">
                <a:latin typeface="Meiryo UI" panose="020B0604030504040204" charset="-128"/>
                <a:ea typeface="Meiryo UI" panose="020B0604030504040204" charset="-128"/>
              </a:rPr>
              <a:t>多点モード</a:t>
            </a:r>
            <a:r>
              <a:rPr lang="en-US" altLang="ja-JP" sz="2600" dirty="0">
                <a:latin typeface="Meiryo UI" panose="020B0604030504040204" charset="-128"/>
                <a:ea typeface="Meiryo UI" panose="020B0604030504040204" charset="-128"/>
              </a:rPr>
              <a:t>)</a:t>
            </a:r>
            <a:endParaRPr lang="en-US" altLang="ja-JP" sz="2600" dirty="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" name="四角形 11270" descr="BG"/>
          <p:cNvSpPr/>
          <p:nvPr/>
        </p:nvSpPr>
        <p:spPr>
          <a:xfrm>
            <a:off x="243205" y="4756626"/>
            <a:ext cx="6259830" cy="461645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wrap="none" lIns="179705" tIns="0" rIns="0" bIns="0" anchor="ctr">
            <a:spAutoFit/>
          </a:bodyPr>
          <a:p>
            <a:r>
              <a:rPr lang="en-US" altLang="ja-JP" sz="3000" b="1" dirty="0">
                <a:latin typeface="Meiryo UI" panose="020B0604030504040204" charset="-128"/>
                <a:ea typeface="Meiryo UI" panose="020B0604030504040204" charset="-128"/>
              </a:rPr>
              <a:t>SEICA</a:t>
            </a:r>
            <a:r>
              <a:rPr lang="ja-JP" altLang="en-US" sz="3000" b="1" dirty="0">
                <a:latin typeface="Meiryo UI" panose="020B0604030504040204" charset="-128"/>
                <a:ea typeface="Meiryo UI" panose="020B0604030504040204" charset="-128"/>
              </a:rPr>
              <a:t>用 </a:t>
            </a:r>
            <a:r>
              <a:rPr lang="en-US" altLang="ja-JP" sz="3000" b="1" dirty="0">
                <a:latin typeface="Meiryo UI" panose="020B0604030504040204" charset="-128"/>
                <a:ea typeface="Meiryo UI" panose="020B0604030504040204" charset="-128"/>
              </a:rPr>
              <a:t>Shack-Hartmann</a:t>
            </a:r>
            <a:r>
              <a:rPr lang="ja-JP" altLang="en-US" sz="3000" b="1" dirty="0">
                <a:latin typeface="Meiryo UI" panose="020B0604030504040204" charset="-128"/>
                <a:ea typeface="Meiryo UI" panose="020B0604030504040204" charset="-128"/>
              </a:rPr>
              <a:t>センサ</a:t>
            </a:r>
            <a:endParaRPr lang="ja-JP" altLang="en-US" sz="3000" b="1" dirty="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" name="TextBox 11269"/>
          <p:cNvSpPr txBox="1"/>
          <p:nvPr/>
        </p:nvSpPr>
        <p:spPr>
          <a:xfrm>
            <a:off x="215583" y="5233353"/>
            <a:ext cx="4854575" cy="136334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46990" rIns="90170" bIns="46990" anchor="t">
            <a:spAutoFit/>
          </a:bodyPr>
          <a:p>
            <a:pPr fontAlgn="ctr">
              <a:lnSpc>
                <a:spcPct val="110000"/>
              </a:lnSpc>
              <a:spcAft>
                <a:spcPts val="600"/>
              </a:spcAft>
            </a:pPr>
            <a:r>
              <a:rPr lang="ja-JP" altLang="en-US" sz="2500" b="1" dirty="0">
                <a:solidFill>
                  <a:srgbClr val="00A000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◯</a:t>
            </a:r>
            <a: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測定点数</a:t>
            </a:r>
            <a:r>
              <a:rPr lang="en-US" altLang="ja-JP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	57</a:t>
            </a:r>
            <a: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点</a:t>
            </a:r>
            <a:b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sz="2500" b="1" dirty="0">
                <a:solidFill>
                  <a:srgbClr val="FF0000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×</a:t>
            </a:r>
            <a: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視野</a:t>
            </a:r>
            <a:r>
              <a:rPr lang="en-US" altLang="ja-JP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		</a:t>
            </a:r>
            <a:r>
              <a:rPr lang="en-US" altLang="ja-JP" sz="2500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4</a:t>
            </a:r>
            <a:r>
              <a:rPr lang="ja-JP" altLang="en-US" sz="2500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秒角</a:t>
            </a:r>
            <a:br>
              <a:rPr lang="en-US" altLang="ja-JP" sz="2500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sz="2500" b="1" dirty="0">
                <a:solidFill>
                  <a:srgbClr val="00A000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◯</a:t>
            </a:r>
            <a: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感度</a:t>
            </a:r>
            <a:r>
              <a:rPr lang="en-US" altLang="ja-JP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	</a:t>
            </a:r>
            <a:r>
              <a:rPr lang="ja-JP" altLang="en-US" sz="2500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～</a:t>
            </a:r>
            <a:r>
              <a:rPr lang="en-US" altLang="ja-JP" sz="2500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8</a:t>
            </a:r>
            <a:r>
              <a:rPr lang="ja-JP" altLang="en-US" sz="2500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等</a:t>
            </a:r>
            <a:r>
              <a:rPr lang="en-US" altLang="ja-JP" sz="2500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/1</a:t>
            </a:r>
            <a:r>
              <a:rPr lang="ja-JP" altLang="en-US" sz="2500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ミリ秒積分</a:t>
            </a:r>
            <a:endParaRPr lang="ja-JP" altLang="en-US" sz="2500" dirty="0">
              <a:solidFill>
                <a:schemeClr val="tx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4" name="TextBox 11269"/>
          <p:cNvSpPr txBox="1"/>
          <p:nvPr/>
        </p:nvSpPr>
        <p:spPr>
          <a:xfrm>
            <a:off x="215583" y="3170238"/>
            <a:ext cx="4854575" cy="136334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46990" rIns="90170" bIns="46990" anchor="t">
            <a:spAutoFit/>
          </a:bodyPr>
          <a:p>
            <a:pPr fontAlgn="ctr">
              <a:lnSpc>
                <a:spcPct val="110000"/>
              </a:lnSpc>
              <a:spcAft>
                <a:spcPts val="600"/>
              </a:spcAft>
            </a:pPr>
            <a:r>
              <a:rPr lang="ja-JP" altLang="en-US" sz="2500" dirty="0">
                <a:solidFill>
                  <a:srgbClr val="969B4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▲</a:t>
            </a:r>
            <a: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測定点数</a:t>
            </a:r>
            <a:r>
              <a:rPr lang="en-US" altLang="ja-JP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	18</a:t>
            </a:r>
            <a: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点</a:t>
            </a:r>
            <a:b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sz="2500" dirty="0">
                <a:solidFill>
                  <a:srgbClr val="969B4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▲</a:t>
            </a:r>
            <a: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視野</a:t>
            </a:r>
            <a:r>
              <a:rPr lang="en-US" altLang="ja-JP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	8</a:t>
            </a:r>
            <a:r>
              <a:rPr lang="en-US" altLang="ja-JP" sz="2500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0</a:t>
            </a:r>
            <a:r>
              <a:rPr lang="ja-JP" altLang="en-US" sz="2500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秒角</a:t>
            </a:r>
            <a:br>
              <a:rPr lang="ja-JP" altLang="en-US" sz="2500" dirty="0">
                <a:solidFill>
                  <a:srgbClr val="FF0000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sz="2500" b="1" dirty="0">
                <a:solidFill>
                  <a:srgbClr val="FF0000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×</a:t>
            </a:r>
            <a: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感度</a:t>
            </a:r>
            <a:r>
              <a:rPr lang="en-US" altLang="ja-JP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		</a:t>
            </a:r>
            <a:r>
              <a:rPr lang="ja-JP" altLang="en-US" sz="2500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～</a:t>
            </a:r>
            <a:r>
              <a:rPr lang="en-US" altLang="ja-JP" sz="2500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5</a:t>
            </a:r>
            <a:r>
              <a:rPr lang="ja-JP" altLang="en-US" sz="2500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等</a:t>
            </a:r>
            <a:r>
              <a:rPr lang="en-US" altLang="ja-JP" sz="2500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/1</a:t>
            </a:r>
            <a:r>
              <a:rPr lang="ja-JP" altLang="en-US" sz="2500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秒積分</a:t>
            </a:r>
            <a:endParaRPr lang="ja-JP" altLang="en-US" sz="2500" dirty="0">
              <a:solidFill>
                <a:schemeClr val="tx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5" name="四角形 11270" descr="BG"/>
          <p:cNvSpPr/>
          <p:nvPr/>
        </p:nvSpPr>
        <p:spPr>
          <a:xfrm>
            <a:off x="188595" y="2697321"/>
            <a:ext cx="5757545" cy="461645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wrap="none" lIns="179705" tIns="0" rIns="0" bIns="0" anchor="ctr">
            <a:spAutoFit/>
          </a:bodyPr>
          <a:p>
            <a:r>
              <a:rPr lang="ja-JP" altLang="en-US" sz="3000" b="1" dirty="0">
                <a:latin typeface="Meiryo UI" panose="020B0604030504040204" charset="-128"/>
                <a:ea typeface="Meiryo UI" panose="020B0604030504040204" charset="-128"/>
              </a:rPr>
              <a:t>分割鏡調整用 </a:t>
            </a:r>
            <a:r>
              <a:rPr lang="en-US" altLang="ja-JP" sz="3000" b="1" dirty="0">
                <a:latin typeface="Meiryo UI" panose="020B0604030504040204" charset="-128"/>
                <a:ea typeface="Meiryo UI" panose="020B0604030504040204" charset="-128"/>
              </a:rPr>
              <a:t>SH</a:t>
            </a:r>
            <a:r>
              <a:rPr lang="ja-JP" altLang="en-US" sz="3000" b="1" dirty="0">
                <a:latin typeface="Meiryo UI" panose="020B0604030504040204" charset="-128"/>
                <a:ea typeface="Meiryo UI" panose="020B0604030504040204" charset="-128"/>
              </a:rPr>
              <a:t>センサ</a:t>
            </a:r>
            <a:r>
              <a:rPr lang="ja-JP" altLang="en-US" sz="2600" b="1" dirty="0">
                <a:latin typeface="Meiryo UI" panose="020B0604030504040204" charset="-128"/>
                <a:ea typeface="Meiryo UI" panose="020B0604030504040204" charset="-128"/>
              </a:rPr>
              <a:t> </a:t>
            </a:r>
            <a:r>
              <a:rPr lang="en-US" altLang="ja-JP" sz="2600" dirty="0">
                <a:latin typeface="Meiryo UI" panose="020B0604030504040204" charset="-128"/>
                <a:ea typeface="Meiryo UI" panose="020B0604030504040204" charset="-128"/>
              </a:rPr>
              <a:t>(1</a:t>
            </a:r>
            <a:r>
              <a:rPr lang="ja-JP" altLang="en-US" sz="2600" dirty="0">
                <a:latin typeface="Meiryo UI" panose="020B0604030504040204" charset="-128"/>
                <a:ea typeface="Meiryo UI" panose="020B0604030504040204" charset="-128"/>
              </a:rPr>
              <a:t>点モード</a:t>
            </a:r>
            <a:r>
              <a:rPr lang="en-US" altLang="ja-JP" sz="2600" dirty="0">
                <a:latin typeface="Meiryo UI" panose="020B0604030504040204" charset="-128"/>
                <a:ea typeface="Meiryo UI" panose="020B0604030504040204" charset="-128"/>
              </a:rPr>
              <a:t>)</a:t>
            </a:r>
            <a:endParaRPr lang="en-US" altLang="ja-JP" sz="2600" dirty="0">
              <a:latin typeface="Meiryo UI" panose="020B0604030504040204" charset="-128"/>
              <a:ea typeface="Meiryo UI" panose="020B0604030504040204" charset="-128"/>
            </a:endParaRPr>
          </a:p>
        </p:txBody>
      </p:sp>
      <p:pic>
        <p:nvPicPr>
          <p:cNvPr id="27684" name="図の枠 15" descr="s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335" y="735330"/>
            <a:ext cx="2626995" cy="26269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四角形 11265"/>
          <p:cNvSpPr/>
          <p:nvPr/>
        </p:nvSpPr>
        <p:spPr>
          <a:xfrm flipV="1">
            <a:off x="1588" y="539750"/>
            <a:ext cx="9147175" cy="71438"/>
          </a:xfrm>
          <a:prstGeom prst="rect">
            <a:avLst/>
          </a:prstGeom>
          <a:gradFill rotWithShape="0">
            <a:gsLst>
              <a:gs pos="0">
                <a:schemeClr val="bg2">
                  <a:alpha val="50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p>
            <a:endParaRPr lang="ja-JP" altLang="en-US">
              <a:latin typeface="Times New Roman" panose="02020603050405020304" pitchFamily="2" charset="0"/>
              <a:ea typeface="ＭＳ Ｐゴシック" panose="020B0600070205080204" pitchFamily="2" charset="-128"/>
            </a:endParaRPr>
          </a:p>
        </p:txBody>
      </p:sp>
      <p:sp>
        <p:nvSpPr>
          <p:cNvPr id="30723" name="Title 1126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39750"/>
          </a:xfrm>
          <a:solidFill>
            <a:srgbClr val="3333FF"/>
          </a:solidFill>
        </p:spPr>
        <p:txBody>
          <a:bodyPr lIns="90170" tIns="46990" rIns="90170" bIns="46990" anchor="ctr"/>
          <a:p>
            <a:pPr defTabSz="914400">
              <a:buNone/>
            </a:pPr>
            <a:r>
              <a:rPr lang="ja-JP" altLang="en-US" sz="3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SimSun" panose="02010600030101010101" charset="-122"/>
              </a:rPr>
              <a:t>せいめい望遠鏡での波面計測</a:t>
            </a:r>
            <a:r>
              <a:rPr lang="en-US" altLang="ja-JP" sz="3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SimSun" panose="02010600030101010101" charset="-122"/>
              </a:rPr>
              <a:t>2</a:t>
            </a:r>
            <a:endParaRPr lang="en-US" altLang="ja-JP" sz="3200" kern="1200" baseline="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+mj-cs"/>
              <a:sym typeface="SimSun" panose="02010600030101010101" charset="-122"/>
            </a:endParaRPr>
          </a:p>
        </p:txBody>
      </p:sp>
      <p:sp>
        <p:nvSpPr>
          <p:cNvPr id="30724" name="TextBox 4100"/>
          <p:cNvSpPr txBox="1"/>
          <p:nvPr/>
        </p:nvSpPr>
        <p:spPr>
          <a:xfrm>
            <a:off x="8382000" y="0"/>
            <a:ext cx="714375" cy="304800"/>
          </a:xfrm>
          <a:prstGeom prst="rect">
            <a:avLst/>
          </a:prstGeom>
          <a:noFill/>
          <a:ln w="9525">
            <a:noFill/>
          </a:ln>
        </p:spPr>
        <p:txBody>
          <a:bodyPr wrap="none" lIns="72000" tIns="0" rIns="72000" bIns="0" anchor="t"/>
          <a:p>
            <a:pPr algn="r" defTabSz="44958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15</a:t>
            </a:r>
            <a:r>
              <a:rPr lang="zh-CN" altLang="en-US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/2</a:t>
            </a: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2</a:t>
            </a:r>
            <a:endParaRPr lang="en-US" altLang="zh-CN" sz="16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0725" name="TextBox 11269"/>
          <p:cNvSpPr txBox="1"/>
          <p:nvPr/>
        </p:nvSpPr>
        <p:spPr>
          <a:xfrm>
            <a:off x="243205" y="1208405"/>
            <a:ext cx="7127240" cy="232029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46990" rIns="90170" bIns="46990" anchor="t">
            <a:spAutoFit/>
          </a:bodyPr>
          <a:p>
            <a:pPr fontAlgn="ctr">
              <a:lnSpc>
                <a:spcPct val="110000"/>
              </a:lnSpc>
              <a:spcAft>
                <a:spcPts val="600"/>
              </a:spcAft>
            </a:pP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鏡の制御目標を</a:t>
            </a:r>
            <a:r>
              <a:rPr lang="en-US" altLang="ja-JP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φ20</a:t>
            </a:r>
            <a: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秒角程度にバラけさせる</a:t>
            </a:r>
            <a:b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カメラにはTriCCSを使用</a:t>
            </a:r>
            <a:endParaRPr lang="ja-JP" altLang="en-US" sz="26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  <a:p>
            <a:pPr fontAlgn="ctr">
              <a:lnSpc>
                <a:spcPct val="110000"/>
              </a:lnSpc>
              <a:spcAft>
                <a:spcPts val="600"/>
              </a:spcAft>
            </a:pPr>
            <a:r>
              <a:rPr lang="ja-JP" altLang="en-US" sz="2500" dirty="0">
                <a:solidFill>
                  <a:srgbClr val="969B49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▲</a:t>
            </a:r>
            <a: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測定点数</a:t>
            </a:r>
            <a:r>
              <a:rPr lang="en-US" altLang="ja-JP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	18</a:t>
            </a:r>
            <a: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点</a:t>
            </a:r>
            <a:b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sz="2500" b="1" dirty="0">
                <a:solidFill>
                  <a:srgbClr val="00A000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◯</a:t>
            </a:r>
            <a: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視野</a:t>
            </a:r>
            <a:r>
              <a:rPr lang="en-US" altLang="ja-JP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	750x450</a:t>
            </a:r>
            <a: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秒</a:t>
            </a:r>
            <a:r>
              <a:rPr lang="ja-JP" altLang="en-US" sz="2500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角 </a:t>
            </a:r>
            <a:r>
              <a:rPr lang="en-US" altLang="ja-JP" sz="2200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(TriCCS</a:t>
            </a:r>
            <a:r>
              <a:rPr lang="ja-JP" altLang="en-US" sz="2200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の視野</a:t>
            </a:r>
            <a:r>
              <a:rPr lang="en-US" altLang="ja-JP" sz="2200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)</a:t>
            </a:r>
            <a:br>
              <a:rPr lang="ja-JP" altLang="en-US" sz="2500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sz="2500" b="1" dirty="0">
                <a:solidFill>
                  <a:srgbClr val="00A000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◯</a:t>
            </a:r>
            <a: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感度</a:t>
            </a:r>
            <a:r>
              <a:rPr lang="en-US" altLang="ja-JP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	</a:t>
            </a:r>
            <a:r>
              <a:rPr lang="ja-JP" altLang="en-US" sz="2500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～</a:t>
            </a:r>
            <a:r>
              <a:rPr lang="en-US" altLang="ja-JP" sz="2500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10</a:t>
            </a:r>
            <a:r>
              <a:rPr lang="ja-JP" altLang="en-US" sz="2500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等</a:t>
            </a:r>
            <a:r>
              <a:rPr lang="en-US" altLang="ja-JP" sz="2500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/10</a:t>
            </a:r>
            <a:r>
              <a:rPr lang="ja-JP" altLang="en-US" sz="2500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ミリ秒積分</a:t>
            </a:r>
            <a:endParaRPr lang="ja-JP" altLang="en-US" sz="2500" dirty="0">
              <a:solidFill>
                <a:schemeClr val="tx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30726" name="四角形 11270" descr="BG"/>
          <p:cNvSpPr/>
          <p:nvPr/>
        </p:nvSpPr>
        <p:spPr>
          <a:xfrm>
            <a:off x="215900" y="735171"/>
            <a:ext cx="4069080" cy="461645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wrap="none" lIns="179705" tIns="0" rIns="0" bIns="0" anchor="ctr">
            <a:spAutoFit/>
          </a:bodyPr>
          <a:p>
            <a:r>
              <a:rPr lang="ja-JP" altLang="en-US" sz="3000" b="1" dirty="0">
                <a:latin typeface="Meiryo UI" panose="020B0604030504040204" charset="-128"/>
                <a:ea typeface="Meiryo UI" panose="020B0604030504040204" charset="-128"/>
              </a:rPr>
              <a:t>分割主鏡を波面センサ化</a:t>
            </a:r>
            <a:endParaRPr lang="ja-JP" altLang="en-US" sz="3000" b="1" dirty="0">
              <a:latin typeface="Meiryo UI" panose="020B0604030504040204" charset="-128"/>
              <a:ea typeface="Meiryo UI" panose="020B0604030504040204" charset="-128"/>
            </a:endParaRPr>
          </a:p>
        </p:txBody>
      </p:sp>
      <p:pic>
        <p:nvPicPr>
          <p:cNvPr id="27684" name="図の枠 15" descr="C:\Users\kino\Desktop\GLAO\photometory\SegOffset.pngSegOffset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57015" y="3665220"/>
            <a:ext cx="2962910" cy="31508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図の枠 15" descr="C:\Users\kino\Desktop\GLAO\photometory\SegOrg.pngSegOr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0205" y="3693795"/>
            <a:ext cx="2937510" cy="29895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右矢印 14"/>
          <p:cNvSpPr/>
          <p:nvPr/>
        </p:nvSpPr>
        <p:spPr>
          <a:xfrm>
            <a:off x="3527425" y="4845368"/>
            <a:ext cx="432003" cy="576004"/>
          </a:xfrm>
          <a:prstGeom prst="rightArrow">
            <a:avLst>
              <a:gd name="adj1" fmla="val 50000"/>
              <a:gd name="adj2" fmla="val 5593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trike="noStrike" noProof="1"/>
          </a:p>
        </p:txBody>
      </p:sp>
      <p:sp>
        <p:nvSpPr>
          <p:cNvPr id="43023" name="角丸四角形 4103"/>
          <p:cNvSpPr/>
          <p:nvPr/>
        </p:nvSpPr>
        <p:spPr>
          <a:xfrm>
            <a:off x="6430010" y="3460115"/>
            <a:ext cx="2578100" cy="966470"/>
          </a:xfrm>
          <a:prstGeom prst="roundRect">
            <a:avLst>
              <a:gd name="adj" fmla="val 7248"/>
            </a:avLst>
          </a:prstGeom>
          <a:solidFill>
            <a:srgbClr val="DDDDDD"/>
          </a:solidFill>
          <a:ln w="9525">
            <a:noFill/>
          </a:ln>
          <a:effectLst>
            <a:glow rad="127000">
              <a:schemeClr val="bg1"/>
            </a:glow>
          </a:effectLst>
        </p:spPr>
        <p:txBody>
          <a:bodyPr wrap="none" lIns="90170" tIns="107950" rIns="90170" bIns="0" anchor="ctr" anchorCtr="1"/>
          <a:p>
            <a:pPr algn="ctr" fontAlgn="ctr"/>
            <a:r>
              <a:rPr lang="ja-JP" altLang="en-US" dirty="0">
                <a:latin typeface="メイリオ" panose="020B0604030504040204" charset="-128"/>
                <a:ea typeface="メイリオ" panose="020B0604030504040204" charset="-128"/>
              </a:rPr>
              <a:t>制御誤差は</a:t>
            </a:r>
            <a:br>
              <a:rPr lang="ja-JP" altLang="en-US" dirty="0">
                <a:latin typeface="メイリオ" panose="020B0604030504040204" charset="-128"/>
                <a:ea typeface="メイリオ" panose="020B0604030504040204" charset="-128"/>
              </a:rPr>
            </a:br>
            <a:r>
              <a:rPr lang="ja-JP" altLang="en-US" dirty="0">
                <a:latin typeface="メイリオ" panose="020B0604030504040204" charset="-128"/>
                <a:ea typeface="メイリオ" panose="020B0604030504040204" charset="-128"/>
              </a:rPr>
              <a:t>地表層とみなす</a:t>
            </a:r>
            <a:endParaRPr lang="ja-JP" altLang="en-US" dirty="0">
              <a:latin typeface="メイリオ" panose="020B0604030504040204" charset="-128"/>
              <a:ea typeface="メイリオ" panose="020B0604030504040204" charset="-128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図形 1" descr="TRCS00697330_0"/>
          <p:cNvPicPr/>
          <p:nvPr/>
        </p:nvPicPr>
        <p:blipFill>
          <a:blip r:embed="rId1"/>
          <a:stretch>
            <a:fillRect/>
          </a:stretch>
        </p:blipFill>
        <p:spPr>
          <a:xfrm flipV="1">
            <a:off x="0" y="1440011"/>
            <a:ext cx="9144000" cy="541804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1" name="直線コネクタ 20"/>
          <p:cNvCxnSpPr/>
          <p:nvPr/>
        </p:nvCxnSpPr>
        <p:spPr>
          <a:xfrm flipV="1">
            <a:off x="254000" y="6508750"/>
            <a:ext cx="943207" cy="0"/>
          </a:xfrm>
          <a:prstGeom prst="line">
            <a:avLst/>
          </a:prstGeom>
          <a:ln w="25400">
            <a:solidFill>
              <a:schemeClr val="bg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7" name="テキストボックス 21"/>
          <p:cNvSpPr txBox="1"/>
          <p:nvPr/>
        </p:nvSpPr>
        <p:spPr>
          <a:xfrm>
            <a:off x="164783" y="6099810"/>
            <a:ext cx="118872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  <a:t>1.3 arcmin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SimSun" panose="02010600030101010101" charset="-122"/>
            </a:endParaRPr>
          </a:p>
        </p:txBody>
      </p:sp>
      <p:pic>
        <p:nvPicPr>
          <p:cNvPr id="3" name="図形 2" descr="M36_NOAO_AURA_NSF"/>
          <p:cNvPicPr>
            <a:picLocks noChangeAspect="1"/>
          </p:cNvPicPr>
          <p:nvPr/>
        </p:nvPicPr>
        <p:blipFill>
          <a:blip r:embed="rId2"/>
          <a:srcRect t="15573" b="13677"/>
          <a:stretch>
            <a:fillRect/>
          </a:stretch>
        </p:blipFill>
        <p:spPr>
          <a:xfrm>
            <a:off x="6032500" y="539750"/>
            <a:ext cx="3117850" cy="2205990"/>
          </a:xfrm>
          <a:prstGeom prst="rect">
            <a:avLst/>
          </a:prstGeom>
          <a:ln w="38100" cap="rnd">
            <a:solidFill>
              <a:schemeClr val="bg1"/>
            </a:solidFill>
          </a:ln>
        </p:spPr>
      </p:pic>
      <p:sp>
        <p:nvSpPr>
          <p:cNvPr id="4098" name="四角形 11265"/>
          <p:cNvSpPr/>
          <p:nvPr/>
        </p:nvSpPr>
        <p:spPr>
          <a:xfrm flipV="1">
            <a:off x="1588" y="539750"/>
            <a:ext cx="9147175" cy="71438"/>
          </a:xfrm>
          <a:prstGeom prst="rect">
            <a:avLst/>
          </a:prstGeom>
          <a:gradFill rotWithShape="0">
            <a:gsLst>
              <a:gs pos="0">
                <a:schemeClr val="bg2">
                  <a:alpha val="50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p>
            <a:endParaRPr lang="ja-JP" altLang="en-US">
              <a:latin typeface="Times New Roman" panose="02020603050405020304" pitchFamily="2" charset="0"/>
              <a:ea typeface="ＭＳ Ｐゴシック" panose="020B0600070205080204" pitchFamily="2" charset="-128"/>
            </a:endParaRPr>
          </a:p>
        </p:txBody>
      </p:sp>
      <p:sp>
        <p:nvSpPr>
          <p:cNvPr id="4099" name="Title 1126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39750"/>
          </a:xfrm>
          <a:solidFill>
            <a:srgbClr val="3333FF"/>
          </a:solidFill>
        </p:spPr>
        <p:txBody>
          <a:bodyPr lIns="90170" tIns="46990" rIns="90170" bIns="46990" anchor="ctr"/>
          <a:p>
            <a:pPr defTabSz="914400">
              <a:buNone/>
            </a:pPr>
            <a:r>
              <a:rPr lang="ja-JP" altLang="en-US" sz="3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SimSun" panose="02010600030101010101" charset="-122"/>
              </a:rPr>
              <a:t>せいめい望遠鏡での観測</a:t>
            </a:r>
            <a:endParaRPr lang="ja-JP" altLang="en-US" sz="3200" kern="1200" baseline="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+mj-cs"/>
              <a:sym typeface="SimSun" panose="02010600030101010101" charset="-122"/>
            </a:endParaRPr>
          </a:p>
        </p:txBody>
      </p:sp>
      <p:sp>
        <p:nvSpPr>
          <p:cNvPr id="5" name="テキストボックス 21"/>
          <p:cNvSpPr txBox="1"/>
          <p:nvPr/>
        </p:nvSpPr>
        <p:spPr>
          <a:xfrm>
            <a:off x="8532813" y="2470150"/>
            <a:ext cx="608330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  <a:t>©DSS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SimSun" panose="02010600030101010101" charset="-122"/>
            </a:endParaRPr>
          </a:p>
        </p:txBody>
      </p:sp>
      <p:sp>
        <p:nvSpPr>
          <p:cNvPr id="6" name="四角形 5"/>
          <p:cNvSpPr/>
          <p:nvPr/>
        </p:nvSpPr>
        <p:spPr>
          <a:xfrm>
            <a:off x="6602730" y="922020"/>
            <a:ext cx="1668145" cy="1060450"/>
          </a:xfrm>
          <a:prstGeom prst="rect">
            <a:avLst/>
          </a:prstGeom>
          <a:noFill/>
          <a:ln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724" name="TextBox 4100"/>
          <p:cNvSpPr txBox="1"/>
          <p:nvPr/>
        </p:nvSpPr>
        <p:spPr>
          <a:xfrm>
            <a:off x="8382000" y="0"/>
            <a:ext cx="714375" cy="304800"/>
          </a:xfrm>
          <a:prstGeom prst="rect">
            <a:avLst/>
          </a:prstGeom>
          <a:noFill/>
          <a:ln w="9525">
            <a:noFill/>
          </a:ln>
        </p:spPr>
        <p:txBody>
          <a:bodyPr wrap="none" lIns="72000" tIns="0" rIns="72000" bIns="0" anchor="t"/>
          <a:p>
            <a:pPr algn="r" defTabSz="44958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16</a:t>
            </a:r>
            <a:r>
              <a:rPr lang="zh-CN" altLang="en-US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/2</a:t>
            </a: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2</a:t>
            </a:r>
            <a:endParaRPr lang="en-US" altLang="zh-CN" sz="16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0725" name="TextBox 11269"/>
          <p:cNvSpPr txBox="1"/>
          <p:nvPr/>
        </p:nvSpPr>
        <p:spPr>
          <a:xfrm>
            <a:off x="190500" y="1449070"/>
            <a:ext cx="5203190" cy="208407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46990" rIns="90170" bIns="46990" anchor="t">
            <a:spAutoFit/>
          </a:bodyPr>
          <a:p>
            <a:pPr fontAlgn="ctr">
              <a:lnSpc>
                <a:spcPct val="110000"/>
              </a:lnSpc>
              <a:spcAft>
                <a:spcPts val="600"/>
              </a:spcAft>
            </a:pPr>
            <a:r>
              <a:rPr lang="ja-JP" altLang="en-US" sz="2600" b="1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対象天体</a:t>
            </a:r>
            <a:r>
              <a:rPr lang="en-US" altLang="ja-JP" sz="2600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	</a:t>
            </a:r>
            <a:r>
              <a:rPr lang="ja-JP" altLang="en-US" sz="2600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：散開星団</a:t>
            </a:r>
            <a:r>
              <a:rPr lang="en-US" altLang="ja-JP" sz="2600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M36</a:t>
            </a:r>
            <a:endParaRPr lang="en-US" altLang="ja-JP" sz="2600" dirty="0">
              <a:solidFill>
                <a:schemeClr val="bg1"/>
              </a:solidFill>
              <a:effectLst>
                <a:glow rad="177800">
                  <a:schemeClr val="tx1"/>
                </a:glow>
              </a:effectLst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  <a:p>
            <a:pPr fontAlgn="ctr">
              <a:lnSpc>
                <a:spcPct val="110000"/>
              </a:lnSpc>
              <a:spcAft>
                <a:spcPts val="600"/>
              </a:spcAft>
            </a:pPr>
            <a:r>
              <a:rPr lang="ja-JP" altLang="en-US" sz="2600" b="1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観測日</a:t>
            </a:r>
            <a:r>
              <a:rPr lang="en-US" altLang="ja-JP" sz="2600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	</a:t>
            </a:r>
            <a:r>
              <a:rPr lang="ja-JP" altLang="en-US" sz="2600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：</a:t>
            </a:r>
            <a:r>
              <a:rPr lang="en-US" altLang="ja-JP" sz="2600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2026</a:t>
            </a:r>
            <a:r>
              <a:rPr lang="ja-JP" altLang="en-US" sz="2600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年</a:t>
            </a:r>
            <a:r>
              <a:rPr lang="en-US" altLang="ja-JP" sz="2600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1</a:t>
            </a:r>
            <a:r>
              <a:rPr lang="ja-JP" altLang="en-US" sz="2600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月</a:t>
            </a:r>
            <a:r>
              <a:rPr lang="en-US" altLang="ja-JP" sz="2600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23</a:t>
            </a:r>
            <a:r>
              <a:rPr lang="ja-JP" altLang="en-US" sz="2600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日</a:t>
            </a:r>
            <a:endParaRPr lang="en-US" altLang="ja-JP" sz="2600" dirty="0">
              <a:solidFill>
                <a:schemeClr val="bg1"/>
              </a:solidFill>
              <a:effectLst>
                <a:glow rad="177800">
                  <a:schemeClr val="tx1"/>
                </a:glow>
              </a:effectLst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  <a:p>
            <a:pPr fontAlgn="ctr">
              <a:lnSpc>
                <a:spcPct val="110000"/>
              </a:lnSpc>
              <a:spcAft>
                <a:spcPts val="600"/>
              </a:spcAft>
            </a:pPr>
            <a:r>
              <a:rPr lang="ja-JP" altLang="en-US" sz="2600" b="1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積分時間</a:t>
            </a:r>
            <a:r>
              <a:rPr lang="en-US" altLang="ja-JP" sz="2600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	</a:t>
            </a:r>
            <a:r>
              <a:rPr lang="ja-JP" altLang="en-US" sz="2600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：</a:t>
            </a:r>
            <a:r>
              <a:rPr lang="en-US" altLang="ja-JP" sz="2600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0.01</a:t>
            </a:r>
            <a:r>
              <a:rPr lang="ja-JP" altLang="en-US" sz="2600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秒 ×</a:t>
            </a:r>
            <a:r>
              <a:rPr lang="en-US" altLang="ja-JP" sz="2600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1000</a:t>
            </a:r>
            <a:r>
              <a:rPr lang="ja-JP" altLang="en-US" sz="2600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枚</a:t>
            </a:r>
            <a:endParaRPr lang="ja-JP" altLang="en-US" sz="2600" dirty="0">
              <a:solidFill>
                <a:schemeClr val="bg1"/>
              </a:solidFill>
              <a:effectLst>
                <a:glow rad="177800">
                  <a:schemeClr val="tx1"/>
                </a:glow>
              </a:effectLst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  <a:p>
            <a:pPr fontAlgn="ctr">
              <a:lnSpc>
                <a:spcPct val="110000"/>
              </a:lnSpc>
              <a:spcAft>
                <a:spcPts val="600"/>
              </a:spcAft>
            </a:pPr>
            <a:r>
              <a:rPr lang="ja-JP" altLang="en-US" sz="2600" b="1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波長</a:t>
            </a:r>
            <a:r>
              <a:rPr lang="en-US" altLang="ja-JP" sz="2600" b="1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	</a:t>
            </a:r>
            <a:r>
              <a:rPr lang="en-US" altLang="ja-JP" sz="2600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	</a:t>
            </a:r>
            <a:r>
              <a:rPr lang="ja-JP" altLang="en-US" sz="2600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：</a:t>
            </a:r>
            <a:r>
              <a:rPr lang="en-US" altLang="ja-JP" sz="2600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g2-band</a:t>
            </a:r>
            <a:endParaRPr lang="en-US" altLang="ja-JP" sz="2600" dirty="0">
              <a:solidFill>
                <a:schemeClr val="bg1"/>
              </a:solidFill>
              <a:effectLst>
                <a:glow rad="177800">
                  <a:schemeClr val="tx1"/>
                </a:glow>
              </a:effectLst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4" name="四角形 11270" descr="BG"/>
          <p:cNvSpPr/>
          <p:nvPr/>
        </p:nvSpPr>
        <p:spPr>
          <a:xfrm>
            <a:off x="153670" y="829151"/>
            <a:ext cx="1703705" cy="461645"/>
          </a:xfrm>
          <a:prstGeom prst="rect">
            <a:avLst/>
          </a:prstGeom>
          <a:blipFill rotWithShape="1">
            <a:blip r:embed="rId3"/>
          </a:blipFill>
          <a:ln w="9525">
            <a:noFill/>
          </a:ln>
        </p:spPr>
        <p:txBody>
          <a:bodyPr wrap="none" lIns="179705" tIns="0" rIns="0" bIns="0" anchor="ctr">
            <a:spAutoFit/>
          </a:bodyPr>
          <a:p>
            <a:r>
              <a:rPr lang="ja-JP" altLang="en-US" sz="3000" b="1" dirty="0">
                <a:latin typeface="Meiryo UI" panose="020B0604030504040204" charset="-128"/>
                <a:ea typeface="Meiryo UI" panose="020B0604030504040204" charset="-128"/>
              </a:rPr>
              <a:t>観測諸元</a:t>
            </a:r>
            <a:endParaRPr lang="ja-JP" altLang="en-US" sz="3000" b="1" dirty="0">
              <a:latin typeface="Meiryo UI" panose="020B0604030504040204" charset="-128"/>
              <a:ea typeface="Meiryo UI" panose="020B0604030504040204" charset="-128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図形 1" descr="TRCS00697330_0"/>
          <p:cNvPicPr/>
          <p:nvPr/>
        </p:nvPicPr>
        <p:blipFill>
          <a:blip r:embed="rId1"/>
          <a:stretch>
            <a:fillRect/>
          </a:stretch>
        </p:blipFill>
        <p:spPr>
          <a:xfrm flipV="1">
            <a:off x="0" y="1440011"/>
            <a:ext cx="9144000" cy="54180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テキストボックス 2"/>
          <p:cNvSpPr txBox="1"/>
          <p:nvPr/>
        </p:nvSpPr>
        <p:spPr>
          <a:xfrm>
            <a:off x="2714308" y="2910523"/>
            <a:ext cx="127889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  <a:t>9.58 (</a:t>
            </a:r>
            <a:r>
              <a:rPr lang="en-US" altLang="zh-CN" sz="1600" b="1">
                <a:solidFill>
                  <a:srgbClr val="01FFFF"/>
                </a:solidFill>
                <a:latin typeface="Arial" panose="020B0604020202020204" pitchFamily="34" charset="0"/>
                <a:ea typeface="SimSun" panose="02010600030101010101" charset="-122"/>
              </a:rPr>
              <a:t>Obj.3</a:t>
            </a: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  <a:t>)</a:t>
            </a:r>
            <a:b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</a:b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  <a:t>BD+34 1111</a:t>
            </a:r>
            <a:endParaRPr lang="en-US" altLang="zh-CN" sz="1600">
              <a:solidFill>
                <a:schemeClr val="bg1"/>
              </a:solidFill>
              <a:latin typeface="Arial" panose="020B0604020202020204" pitchFamily="34" charset="0"/>
              <a:ea typeface="SimSun" panose="02010600030101010101" charset="-122"/>
            </a:endParaRPr>
          </a:p>
        </p:txBody>
      </p:sp>
      <p:sp>
        <p:nvSpPr>
          <p:cNvPr id="4102" name="テキストボックス 4"/>
          <p:cNvSpPr txBox="1"/>
          <p:nvPr/>
        </p:nvSpPr>
        <p:spPr>
          <a:xfrm>
            <a:off x="4489450" y="3073400"/>
            <a:ext cx="130302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  <a:t>8.96 (</a:t>
            </a:r>
            <a:r>
              <a:rPr lang="en-US" altLang="zh-CN" sz="1600" b="1">
                <a:solidFill>
                  <a:srgbClr val="FFC0C0"/>
                </a:solidFill>
                <a:latin typeface="Arial" panose="020B0604020202020204" pitchFamily="34" charset="0"/>
                <a:ea typeface="SimSun" panose="02010600030101010101" charset="-122"/>
              </a:rPr>
              <a:t>Ref.</a:t>
            </a: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  <a:t>)</a:t>
            </a:r>
            <a:b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</a:b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  <a:t>BD+34 1109</a:t>
            </a:r>
            <a:endParaRPr lang="en-US" altLang="zh-CN" sz="1600">
              <a:solidFill>
                <a:schemeClr val="bg1"/>
              </a:solidFill>
              <a:latin typeface="Arial" panose="020B0604020202020204" pitchFamily="34" charset="0"/>
              <a:ea typeface="SimSun" panose="02010600030101010101" charset="-122"/>
            </a:endParaRPr>
          </a:p>
        </p:txBody>
      </p:sp>
      <p:sp>
        <p:nvSpPr>
          <p:cNvPr id="4104" name="テキストボックス 6"/>
          <p:cNvSpPr txBox="1"/>
          <p:nvPr/>
        </p:nvSpPr>
        <p:spPr>
          <a:xfrm>
            <a:off x="3211513" y="5277803"/>
            <a:ext cx="12877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  <a:t>9.58</a:t>
            </a:r>
            <a:b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</a:b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  <a:t>BD+34 1110</a:t>
            </a:r>
            <a:endParaRPr lang="en-US" altLang="zh-CN" sz="1600">
              <a:solidFill>
                <a:schemeClr val="bg1"/>
              </a:solidFill>
              <a:latin typeface="Arial" panose="020B0604020202020204" pitchFamily="34" charset="0"/>
              <a:ea typeface="SimSun" panose="02010600030101010101" charset="-122"/>
            </a:endParaRPr>
          </a:p>
        </p:txBody>
      </p:sp>
      <p:sp>
        <p:nvSpPr>
          <p:cNvPr id="4105" name="テキストボックス 7"/>
          <p:cNvSpPr txBox="1"/>
          <p:nvPr/>
        </p:nvSpPr>
        <p:spPr>
          <a:xfrm>
            <a:off x="5449888" y="5405438"/>
            <a:ext cx="130302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  <a:t>8.79 (</a:t>
            </a:r>
            <a:r>
              <a:rPr lang="en-US" altLang="zh-CN" sz="1600" b="1">
                <a:solidFill>
                  <a:srgbClr val="01FFFF"/>
                </a:solidFill>
                <a:latin typeface="Arial" panose="020B0604020202020204" pitchFamily="34" charset="0"/>
                <a:ea typeface="SimSun" panose="02010600030101010101" charset="-122"/>
              </a:rPr>
              <a:t>Obj.1</a:t>
            </a: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  <a:t>)</a:t>
            </a:r>
            <a:b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</a:b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  <a:t>BD+34 1103</a:t>
            </a:r>
            <a:endParaRPr lang="en-US" altLang="zh-CN" sz="1600">
              <a:solidFill>
                <a:schemeClr val="bg1"/>
              </a:solidFill>
              <a:latin typeface="Arial" panose="020B0604020202020204" pitchFamily="34" charset="0"/>
              <a:ea typeface="SimSun" panose="02010600030101010101" charset="-122"/>
            </a:endParaRPr>
          </a:p>
        </p:txBody>
      </p:sp>
      <p:sp>
        <p:nvSpPr>
          <p:cNvPr id="4106" name="テキストボックス 8"/>
          <p:cNvSpPr txBox="1"/>
          <p:nvPr/>
        </p:nvSpPr>
        <p:spPr>
          <a:xfrm>
            <a:off x="7318693" y="4767580"/>
            <a:ext cx="131826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  <a:t>9.36</a:t>
            </a:r>
            <a:b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</a:b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  <a:t>BD+34 1099</a:t>
            </a:r>
            <a:endParaRPr lang="en-US" altLang="zh-CN" sz="1600">
              <a:solidFill>
                <a:schemeClr val="bg1"/>
              </a:solidFill>
              <a:latin typeface="Arial" panose="020B0604020202020204" pitchFamily="34" charset="0"/>
              <a:ea typeface="SimSun" panose="02010600030101010101" charset="-122"/>
            </a:endParaRPr>
          </a:p>
        </p:txBody>
      </p:sp>
      <p:sp>
        <p:nvSpPr>
          <p:cNvPr id="11" name="楕円 10"/>
          <p:cNvSpPr/>
          <p:nvPr/>
        </p:nvSpPr>
        <p:spPr>
          <a:xfrm>
            <a:off x="5713730" y="4996815"/>
            <a:ext cx="432003" cy="43200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16" name="楕円 15"/>
          <p:cNvSpPr/>
          <p:nvPr/>
        </p:nvSpPr>
        <p:spPr>
          <a:xfrm>
            <a:off x="6894830" y="4835208"/>
            <a:ext cx="432003" cy="43200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18" name="楕円 17"/>
          <p:cNvSpPr/>
          <p:nvPr/>
        </p:nvSpPr>
        <p:spPr>
          <a:xfrm>
            <a:off x="3884613" y="5064125"/>
            <a:ext cx="432003" cy="43200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19" name="楕円 18"/>
          <p:cNvSpPr/>
          <p:nvPr/>
        </p:nvSpPr>
        <p:spPr>
          <a:xfrm>
            <a:off x="3302635" y="3420428"/>
            <a:ext cx="432003" cy="43200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20" name="楕円 19"/>
          <p:cNvSpPr/>
          <p:nvPr/>
        </p:nvSpPr>
        <p:spPr>
          <a:xfrm>
            <a:off x="4638675" y="3611245"/>
            <a:ext cx="432003" cy="43200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pic>
        <p:nvPicPr>
          <p:cNvPr id="3" name="図形 2" descr="M36_NOAO_AURA_NSF"/>
          <p:cNvPicPr>
            <a:picLocks noChangeAspect="1"/>
          </p:cNvPicPr>
          <p:nvPr/>
        </p:nvPicPr>
        <p:blipFill>
          <a:blip r:embed="rId2"/>
          <a:srcRect t="15573" b="13677"/>
          <a:stretch>
            <a:fillRect/>
          </a:stretch>
        </p:blipFill>
        <p:spPr>
          <a:xfrm>
            <a:off x="6032500" y="539750"/>
            <a:ext cx="3117850" cy="2205990"/>
          </a:xfrm>
          <a:prstGeom prst="rect">
            <a:avLst/>
          </a:prstGeom>
          <a:ln w="38100" cap="rnd">
            <a:solidFill>
              <a:schemeClr val="bg1"/>
            </a:solidFill>
          </a:ln>
        </p:spPr>
      </p:pic>
      <p:sp>
        <p:nvSpPr>
          <p:cNvPr id="4098" name="四角形 11265"/>
          <p:cNvSpPr/>
          <p:nvPr/>
        </p:nvSpPr>
        <p:spPr>
          <a:xfrm flipV="1">
            <a:off x="1588" y="539750"/>
            <a:ext cx="9147175" cy="71438"/>
          </a:xfrm>
          <a:prstGeom prst="rect">
            <a:avLst/>
          </a:prstGeom>
          <a:gradFill rotWithShape="0">
            <a:gsLst>
              <a:gs pos="0">
                <a:schemeClr val="bg2">
                  <a:alpha val="50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p>
            <a:endParaRPr lang="ja-JP" altLang="en-US">
              <a:latin typeface="Times New Roman" panose="02020603050405020304" pitchFamily="2" charset="0"/>
              <a:ea typeface="ＭＳ Ｐゴシック" panose="020B0600070205080204" pitchFamily="2" charset="-128"/>
            </a:endParaRPr>
          </a:p>
        </p:txBody>
      </p:sp>
      <p:sp>
        <p:nvSpPr>
          <p:cNvPr id="4099" name="Title 1126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39750"/>
          </a:xfrm>
          <a:solidFill>
            <a:srgbClr val="3333FF"/>
          </a:solidFill>
        </p:spPr>
        <p:txBody>
          <a:bodyPr lIns="90170" tIns="46990" rIns="90170" bIns="46990" anchor="ctr"/>
          <a:p>
            <a:pPr defTabSz="914400">
              <a:buNone/>
            </a:pPr>
            <a:r>
              <a:rPr lang="ja-JP" altLang="en-US" sz="3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SimSun" panose="02010600030101010101" charset="-122"/>
              </a:rPr>
              <a:t>せいめい望遠鏡での観測</a:t>
            </a:r>
            <a:endParaRPr lang="ja-JP" altLang="en-US" sz="3200" kern="1200" baseline="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+mj-cs"/>
              <a:sym typeface="SimSun" panose="02010600030101010101" charset="-122"/>
            </a:endParaRPr>
          </a:p>
        </p:txBody>
      </p:sp>
      <p:sp>
        <p:nvSpPr>
          <p:cNvPr id="4" name="四角形 3"/>
          <p:cNvSpPr/>
          <p:nvPr/>
        </p:nvSpPr>
        <p:spPr>
          <a:xfrm>
            <a:off x="6602730" y="922020"/>
            <a:ext cx="1668145" cy="1060450"/>
          </a:xfrm>
          <a:prstGeom prst="rect">
            <a:avLst/>
          </a:prstGeom>
          <a:noFill/>
          <a:ln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677" name="四角形 11270" descr="BG"/>
          <p:cNvSpPr/>
          <p:nvPr/>
        </p:nvSpPr>
        <p:spPr>
          <a:xfrm>
            <a:off x="154940" y="828516"/>
            <a:ext cx="1924685" cy="461645"/>
          </a:xfrm>
          <a:prstGeom prst="rect">
            <a:avLst/>
          </a:prstGeom>
          <a:blipFill rotWithShape="1">
            <a:blip r:embed="rId3"/>
          </a:blipFill>
          <a:ln w="9525">
            <a:noFill/>
          </a:ln>
        </p:spPr>
        <p:txBody>
          <a:bodyPr wrap="none" lIns="179705" tIns="0" rIns="0" bIns="0" anchor="ctr">
            <a:spAutoFit/>
          </a:bodyPr>
          <a:p>
            <a:r>
              <a:rPr lang="ja-JP" altLang="en-US" sz="3000" b="1" dirty="0">
                <a:latin typeface="Meiryo UI" panose="020B0604030504040204" charset="-128"/>
                <a:ea typeface="Meiryo UI" panose="020B0604030504040204" charset="-128"/>
              </a:rPr>
              <a:t>使用した星</a:t>
            </a:r>
            <a:endParaRPr lang="ja-JP" altLang="en-US" sz="3000" b="1" dirty="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0724" name="TextBox 4100"/>
          <p:cNvSpPr txBox="1"/>
          <p:nvPr/>
        </p:nvSpPr>
        <p:spPr>
          <a:xfrm>
            <a:off x="8382000" y="0"/>
            <a:ext cx="714375" cy="304800"/>
          </a:xfrm>
          <a:prstGeom prst="rect">
            <a:avLst/>
          </a:prstGeom>
          <a:noFill/>
          <a:ln w="9525">
            <a:noFill/>
          </a:ln>
        </p:spPr>
        <p:txBody>
          <a:bodyPr wrap="none" lIns="72000" tIns="0" rIns="72000" bIns="0" anchor="t"/>
          <a:p>
            <a:pPr algn="r" defTabSz="44958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16</a:t>
            </a:r>
            <a:r>
              <a:rPr lang="zh-CN" altLang="en-US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/2</a:t>
            </a: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2</a:t>
            </a:r>
            <a:endParaRPr lang="en-US" altLang="zh-CN" sz="16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cxnSp>
        <p:nvCxnSpPr>
          <p:cNvPr id="2" name="直線コネクタ 1"/>
          <p:cNvCxnSpPr/>
          <p:nvPr/>
        </p:nvCxnSpPr>
        <p:spPr>
          <a:xfrm flipV="1">
            <a:off x="254000" y="6508750"/>
            <a:ext cx="943207" cy="0"/>
          </a:xfrm>
          <a:prstGeom prst="line">
            <a:avLst/>
          </a:prstGeom>
          <a:ln w="25400">
            <a:solidFill>
              <a:schemeClr val="bg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ボックス 21"/>
          <p:cNvSpPr txBox="1"/>
          <p:nvPr/>
        </p:nvSpPr>
        <p:spPr>
          <a:xfrm>
            <a:off x="164783" y="6099810"/>
            <a:ext cx="1132205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  <a:t>1.3 arcmin</a:t>
            </a:r>
            <a:endParaRPr lang="en-US" altLang="zh-CN" sz="1600">
              <a:solidFill>
                <a:schemeClr val="bg1"/>
              </a:solidFill>
              <a:latin typeface="Arial" panose="020B0604020202020204" pitchFamily="34" charset="0"/>
              <a:ea typeface="SimSun" panose="02010600030101010101" charset="-122"/>
            </a:endParaRPr>
          </a:p>
        </p:txBody>
      </p:sp>
      <p:sp>
        <p:nvSpPr>
          <p:cNvPr id="8" name="テキストボックス 21"/>
          <p:cNvSpPr txBox="1"/>
          <p:nvPr/>
        </p:nvSpPr>
        <p:spPr>
          <a:xfrm>
            <a:off x="154623" y="1583690"/>
            <a:ext cx="188087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ja-JP" sz="20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※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数値は</a:t>
            </a:r>
            <a:r>
              <a:rPr lang="en-US" altLang="ja-JP" sz="20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Vmag</a:t>
            </a:r>
            <a:endParaRPr lang="en-US" altLang="ja-JP" sz="20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</p:txBody>
      </p:sp>
      <p:sp>
        <p:nvSpPr>
          <p:cNvPr id="9" name="楕円 8"/>
          <p:cNvSpPr/>
          <p:nvPr/>
        </p:nvSpPr>
        <p:spPr>
          <a:xfrm>
            <a:off x="1757045" y="2470468"/>
            <a:ext cx="432003" cy="43200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10" name="テキストボックス 2"/>
          <p:cNvSpPr txBox="1"/>
          <p:nvPr/>
        </p:nvSpPr>
        <p:spPr>
          <a:xfrm>
            <a:off x="438468" y="2387283"/>
            <a:ext cx="12877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  <a:t>9.14 (</a:t>
            </a:r>
            <a:r>
              <a:rPr lang="en-US" altLang="zh-CN" sz="1600" b="1">
                <a:solidFill>
                  <a:srgbClr val="01FFFF"/>
                </a:solidFill>
                <a:latin typeface="Arial" panose="020B0604020202020204" pitchFamily="34" charset="0"/>
                <a:ea typeface="SimSun" panose="02010600030101010101" charset="-122"/>
              </a:rPr>
              <a:t>Obj.2</a:t>
            </a: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  <a:t>)</a:t>
            </a:r>
            <a:b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</a:b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  <a:t>BD+34 1113</a:t>
            </a:r>
            <a:endParaRPr lang="en-US" altLang="zh-CN" sz="1600">
              <a:solidFill>
                <a:schemeClr val="bg1"/>
              </a:solidFill>
              <a:latin typeface="Arial" panose="020B0604020202020204" pitchFamily="34" charset="0"/>
              <a:ea typeface="SimSun" panose="02010600030101010101" charset="-122"/>
            </a:endParaRPr>
          </a:p>
        </p:txBody>
      </p:sp>
      <p:sp>
        <p:nvSpPr>
          <p:cNvPr id="12" name="テキストボックス 21"/>
          <p:cNvSpPr txBox="1"/>
          <p:nvPr/>
        </p:nvSpPr>
        <p:spPr>
          <a:xfrm>
            <a:off x="8532813" y="2470150"/>
            <a:ext cx="608330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  <a:t>©DSS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SimSun" panose="02010600030101010101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9" name="TextBox 11269"/>
          <p:cNvSpPr txBox="1"/>
          <p:nvPr/>
        </p:nvSpPr>
        <p:spPr>
          <a:xfrm>
            <a:off x="100330" y="706755"/>
            <a:ext cx="8804910" cy="603377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46990" rIns="90170" bIns="46990" anchor="t">
            <a:spAutoFit/>
          </a:bodyPr>
          <a:p>
            <a:pPr algn="l" fontAlgn="ctr">
              <a:lnSpc>
                <a:spcPct val="105000"/>
              </a:lnSpc>
              <a:spcAft>
                <a:spcPts val="2000"/>
              </a:spcAft>
              <a:buFont typeface="Arial" panose="020B0604020202020204" pitchFamily="34" charset="0"/>
            </a:pP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en-US" altLang="ja-JP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”Scintillation correction for astronomical photometry on large </a:t>
            </a:r>
            <a:br>
              <a:rPr lang="en-US" altLang="ja-JP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en-US" altLang="ja-JP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   and extremely large telescopes with tomographic </a:t>
            </a:r>
            <a:br>
              <a:rPr lang="en-US" altLang="ja-JP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en-US" altLang="ja-JP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   atmospheric reconstruction”, </a:t>
            </a:r>
            <a:br>
              <a:rPr lang="en-US" altLang="ja-JP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en-US" altLang="ja-JP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   J. Osborn, 2015, MNRAS</a:t>
            </a:r>
            <a:br>
              <a:rPr lang="en-US" altLang="ja-JP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endParaRPr lang="ja-JP" altLang="en-US" sz="22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  <a:p>
            <a:pPr algn="l" fontAlgn="ctr">
              <a:lnSpc>
                <a:spcPct val="105000"/>
              </a:lnSpc>
              <a:spcAft>
                <a:spcPts val="2000"/>
              </a:spcAft>
              <a:buFont typeface="Arial" panose="020B0604020202020204" pitchFamily="34" charset="0"/>
            </a:pP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en-US" altLang="ja-JP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”First on-sky demonstration of a scintillation correction </a:t>
            </a:r>
            <a:br>
              <a:rPr lang="en-US" altLang="ja-JP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en-US" altLang="ja-JP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   technique using tomographic wavefront sensing”, </a:t>
            </a:r>
            <a:br>
              <a:rPr lang="en-US" altLang="ja-JP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en-US" altLang="ja-JP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   K. E. Hartley et al., 2023, MNRAS</a:t>
            </a:r>
            <a:br>
              <a:rPr lang="en-US" altLang="ja-JP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br>
              <a:rPr lang="en-US" altLang="ja-JP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br>
              <a:rPr lang="en-US" altLang="ja-JP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br>
              <a:rPr lang="en-US" altLang="ja-JP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en-US" altLang="ja-JP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”Scintillation correction on the VLT using tomographic  </a:t>
            </a:r>
            <a:br>
              <a:rPr lang="en-US" altLang="ja-JP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en-US" altLang="ja-JP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   wavefront sensing”, </a:t>
            </a:r>
            <a:br>
              <a:rPr lang="en-US" altLang="ja-JP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en-US" altLang="ja-JP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   K. E. Hartley et al., 2025, MNRAS</a:t>
            </a:r>
            <a:br>
              <a:rPr lang="en-US" altLang="ja-JP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br>
              <a:rPr lang="en-US" altLang="ja-JP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en-US" altLang="ja-JP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   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※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著者はイギリスのDurham大学のグループ</a:t>
            </a:r>
            <a:endParaRPr lang="ja-JP" altLang="en-US" sz="20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0247" name="角丸四角形 4103"/>
          <p:cNvSpPr/>
          <p:nvPr/>
        </p:nvSpPr>
        <p:spPr>
          <a:xfrm>
            <a:off x="5873115" y="1856740"/>
            <a:ext cx="2592019" cy="360003"/>
          </a:xfrm>
          <a:prstGeom prst="roundRect">
            <a:avLst>
              <a:gd name="adj" fmla="val 23091"/>
            </a:avLst>
          </a:prstGeom>
          <a:solidFill>
            <a:srgbClr val="DDDDDD"/>
          </a:solidFill>
          <a:ln w="9525">
            <a:noFill/>
          </a:ln>
        </p:spPr>
        <p:txBody>
          <a:bodyPr wrap="none" lIns="90170" tIns="107950" rIns="90170" bIns="0" anchor="ctr" anchorCtr="1"/>
          <a:p>
            <a:pPr algn="ctr" fontAlgn="ctr"/>
            <a:r>
              <a:rPr lang="ja-JP" altLang="en-US" sz="2200" dirty="0">
                <a:latin typeface="メイリオ" panose="020B0604030504040204" charset="-128"/>
                <a:ea typeface="メイリオ" panose="020B0604030504040204" charset="-128"/>
              </a:rPr>
              <a:t>シミュレーション</a:t>
            </a:r>
            <a:endParaRPr lang="ja-JP" altLang="en-US" sz="2200" dirty="0">
              <a:latin typeface="メイリオ" panose="020B0604030504040204" charset="-128"/>
              <a:ea typeface="メイリオ" panose="020B0604030504040204" charset="-128"/>
            </a:endParaRPr>
          </a:p>
        </p:txBody>
      </p:sp>
      <p:sp>
        <p:nvSpPr>
          <p:cNvPr id="3" name="角丸四角形 4103"/>
          <p:cNvSpPr/>
          <p:nvPr/>
        </p:nvSpPr>
        <p:spPr>
          <a:xfrm>
            <a:off x="2843530" y="3905250"/>
            <a:ext cx="5768975" cy="360045"/>
          </a:xfrm>
          <a:prstGeom prst="roundRect">
            <a:avLst>
              <a:gd name="adj" fmla="val 23091"/>
            </a:avLst>
          </a:prstGeom>
          <a:solidFill>
            <a:srgbClr val="DDDDDD"/>
          </a:solidFill>
          <a:ln w="9525">
            <a:noFill/>
          </a:ln>
        </p:spPr>
        <p:txBody>
          <a:bodyPr wrap="none" lIns="90170" tIns="107950" rIns="90170" bIns="0" anchor="ctr" anchorCtr="1"/>
          <a:p>
            <a:pPr algn="ctr" fontAlgn="ctr"/>
            <a:r>
              <a:rPr lang="en-US" altLang="ja-JP" sz="2200" dirty="0">
                <a:latin typeface="メイリオ" panose="020B0604030504040204" charset="-128"/>
                <a:ea typeface="メイリオ" panose="020B0604030504040204" charset="-128"/>
              </a:rPr>
              <a:t>Isaac Newton Telescope 2.5m </a:t>
            </a:r>
            <a:r>
              <a:rPr lang="ja-JP" altLang="en-US" sz="2200" dirty="0">
                <a:latin typeface="メイリオ" panose="020B0604030504040204" charset="-128"/>
                <a:ea typeface="メイリオ" panose="020B0604030504040204" charset="-128"/>
              </a:rPr>
              <a:t>での実証</a:t>
            </a:r>
            <a:endParaRPr lang="ja-JP" altLang="en-US" sz="2200" dirty="0">
              <a:latin typeface="メイリオ" panose="020B0604030504040204" charset="-128"/>
              <a:ea typeface="メイリオ" panose="020B0604030504040204" charset="-128"/>
            </a:endParaRPr>
          </a:p>
        </p:txBody>
      </p:sp>
      <p:sp>
        <p:nvSpPr>
          <p:cNvPr id="4" name="角丸四角形 4103"/>
          <p:cNvSpPr/>
          <p:nvPr/>
        </p:nvSpPr>
        <p:spPr>
          <a:xfrm>
            <a:off x="5855335" y="5547995"/>
            <a:ext cx="2757170" cy="360045"/>
          </a:xfrm>
          <a:prstGeom prst="roundRect">
            <a:avLst>
              <a:gd name="adj" fmla="val 23091"/>
            </a:avLst>
          </a:prstGeom>
          <a:solidFill>
            <a:srgbClr val="DDDDDD"/>
          </a:solidFill>
          <a:ln w="9525">
            <a:noFill/>
          </a:ln>
        </p:spPr>
        <p:txBody>
          <a:bodyPr wrap="none" lIns="90170" tIns="107950" rIns="90170" bIns="0" anchor="ctr" anchorCtr="1"/>
          <a:p>
            <a:pPr algn="ctr" fontAlgn="ctr"/>
            <a:r>
              <a:rPr lang="en-US" altLang="ja-JP" sz="2200" dirty="0">
                <a:latin typeface="メイリオ" panose="020B0604030504040204" charset="-128"/>
                <a:ea typeface="メイリオ" panose="020B0604030504040204" charset="-128"/>
              </a:rPr>
              <a:t>VLT 8.2m </a:t>
            </a:r>
            <a:r>
              <a:rPr lang="ja-JP" altLang="en-US" sz="2200" dirty="0">
                <a:latin typeface="メイリオ" panose="020B0604030504040204" charset="-128"/>
                <a:ea typeface="メイリオ" panose="020B0604030504040204" charset="-128"/>
              </a:rPr>
              <a:t>での実証</a:t>
            </a:r>
            <a:endParaRPr lang="ja-JP" altLang="en-US" sz="2200" dirty="0">
              <a:latin typeface="メイリオ" panose="020B0604030504040204" charset="-128"/>
              <a:ea typeface="メイリオ" panose="020B0604030504040204" charset="-128"/>
            </a:endParaRPr>
          </a:p>
        </p:txBody>
      </p:sp>
      <p:sp>
        <p:nvSpPr>
          <p:cNvPr id="5121" name="四角形 11265"/>
          <p:cNvSpPr/>
          <p:nvPr/>
        </p:nvSpPr>
        <p:spPr>
          <a:xfrm flipV="1">
            <a:off x="1588" y="539750"/>
            <a:ext cx="9147175" cy="71438"/>
          </a:xfrm>
          <a:prstGeom prst="rect">
            <a:avLst/>
          </a:prstGeom>
          <a:gradFill rotWithShape="0">
            <a:gsLst>
              <a:gs pos="0">
                <a:schemeClr val="bg2">
                  <a:alpha val="50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p>
            <a:endParaRPr lang="ja-JP" altLang="en-US">
              <a:latin typeface="Times New Roman" panose="02020603050405020304" pitchFamily="2" charset="0"/>
              <a:ea typeface="ＭＳ Ｐゴシック" panose="020B0600070205080204" pitchFamily="2" charset="-128"/>
            </a:endParaRPr>
          </a:p>
        </p:txBody>
      </p:sp>
      <p:sp>
        <p:nvSpPr>
          <p:cNvPr id="5122" name="Title 11266"/>
          <p:cNvSpPr>
            <a:spLocks noGrp="1"/>
          </p:cNvSpPr>
          <p:nvPr/>
        </p:nvSpPr>
        <p:spPr>
          <a:xfrm>
            <a:off x="0" y="0"/>
            <a:ext cx="9144000" cy="539750"/>
          </a:xfrm>
          <a:prstGeom prst="rect">
            <a:avLst/>
          </a:prstGeom>
          <a:solidFill>
            <a:srgbClr val="3333FF"/>
          </a:solidFill>
          <a:ln w="9525">
            <a:noFill/>
          </a:ln>
        </p:spPr>
        <p:txBody>
          <a:bodyPr lIns="90170" tIns="46990" rIns="90170" bIns="46990"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buNone/>
            </a:pPr>
            <a:r>
              <a:rPr lang="ja-JP" altLang="en-US" sz="3200" kern="1200" baseline="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+mj-cs"/>
                <a:sym typeface="SimSun" panose="02010600030101010101" charset="-122"/>
              </a:rPr>
              <a:t>参照論文</a:t>
            </a:r>
            <a:endParaRPr lang="ja-JP" altLang="en-US" sz="3200" kern="1200" baseline="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+mj-cs"/>
              <a:sym typeface="SimSun" panose="02010600030101010101" charset="-122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図形 1" descr="C:\Users\kino\Desktop\GLAO\triccs\TRCS00697320_999.bmpTRCS00697320_999"/>
          <p:cNvPicPr/>
          <p:nvPr/>
        </p:nvPicPr>
        <p:blipFill>
          <a:blip r:embed="rId1"/>
          <a:stretch>
            <a:fillRect/>
          </a:stretch>
        </p:blipFill>
        <p:spPr>
          <a:xfrm flipV="1">
            <a:off x="0" y="1440011"/>
            <a:ext cx="9144000" cy="5418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図形 2" descr="M36_NOAO_AURA_NSF"/>
          <p:cNvPicPr>
            <a:picLocks noChangeAspect="1"/>
          </p:cNvPicPr>
          <p:nvPr/>
        </p:nvPicPr>
        <p:blipFill>
          <a:blip r:embed="rId2"/>
          <a:srcRect t="15573" b="13677"/>
          <a:stretch>
            <a:fillRect/>
          </a:stretch>
        </p:blipFill>
        <p:spPr>
          <a:xfrm>
            <a:off x="6032500" y="539750"/>
            <a:ext cx="3117850" cy="2205990"/>
          </a:xfrm>
          <a:prstGeom prst="rect">
            <a:avLst/>
          </a:prstGeom>
          <a:ln w="38100" cap="rnd">
            <a:solidFill>
              <a:schemeClr val="bg1"/>
            </a:solidFill>
          </a:ln>
        </p:spPr>
      </p:pic>
      <p:sp>
        <p:nvSpPr>
          <p:cNvPr id="4098" name="四角形 11265"/>
          <p:cNvSpPr/>
          <p:nvPr/>
        </p:nvSpPr>
        <p:spPr>
          <a:xfrm flipV="1">
            <a:off x="1588" y="539750"/>
            <a:ext cx="9147175" cy="71438"/>
          </a:xfrm>
          <a:prstGeom prst="rect">
            <a:avLst/>
          </a:prstGeom>
          <a:gradFill rotWithShape="0">
            <a:gsLst>
              <a:gs pos="0">
                <a:schemeClr val="bg2">
                  <a:alpha val="50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p>
            <a:endParaRPr lang="ja-JP" altLang="en-US">
              <a:latin typeface="Times New Roman" panose="02020603050405020304" pitchFamily="2" charset="0"/>
              <a:ea typeface="ＭＳ Ｐゴシック" panose="020B0600070205080204" pitchFamily="2" charset="-128"/>
            </a:endParaRPr>
          </a:p>
        </p:txBody>
      </p:sp>
      <p:sp>
        <p:nvSpPr>
          <p:cNvPr id="4099" name="Title 1126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39750"/>
          </a:xfrm>
          <a:solidFill>
            <a:srgbClr val="3333FF"/>
          </a:solidFill>
        </p:spPr>
        <p:txBody>
          <a:bodyPr lIns="90170" tIns="46990" rIns="90170" bIns="46990" anchor="ctr"/>
          <a:p>
            <a:pPr defTabSz="914400">
              <a:buNone/>
            </a:pPr>
            <a:r>
              <a:rPr lang="ja-JP" altLang="en-US" sz="3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SimSun" panose="02010600030101010101" charset="-122"/>
              </a:rPr>
              <a:t>せいめい望遠鏡での観測</a:t>
            </a:r>
            <a:endParaRPr lang="ja-JP" altLang="en-US" sz="3200" kern="1200" baseline="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+mj-cs"/>
              <a:sym typeface="SimSun" panose="02010600030101010101" charset="-122"/>
            </a:endParaRPr>
          </a:p>
        </p:txBody>
      </p:sp>
      <p:sp>
        <p:nvSpPr>
          <p:cNvPr id="4" name="四角形 3"/>
          <p:cNvSpPr/>
          <p:nvPr/>
        </p:nvSpPr>
        <p:spPr>
          <a:xfrm>
            <a:off x="6602730" y="922020"/>
            <a:ext cx="1668145" cy="1060450"/>
          </a:xfrm>
          <a:prstGeom prst="rect">
            <a:avLst/>
          </a:prstGeom>
          <a:noFill/>
          <a:ln cap="rnd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677" name="四角形 11270" descr="BG"/>
          <p:cNvSpPr/>
          <p:nvPr/>
        </p:nvSpPr>
        <p:spPr>
          <a:xfrm>
            <a:off x="215900" y="690721"/>
            <a:ext cx="2691765" cy="461645"/>
          </a:xfrm>
          <a:prstGeom prst="rect">
            <a:avLst/>
          </a:prstGeom>
          <a:blipFill rotWithShape="1">
            <a:blip r:embed="rId3"/>
          </a:blipFill>
          <a:ln w="9525">
            <a:noFill/>
          </a:ln>
        </p:spPr>
        <p:txBody>
          <a:bodyPr wrap="none" lIns="179705" tIns="0" rIns="0" bIns="0" anchor="ctr">
            <a:spAutoFit/>
          </a:bodyPr>
          <a:p>
            <a:r>
              <a:rPr lang="ja-JP" altLang="en-US" sz="3000" b="1" dirty="0">
                <a:latin typeface="Meiryo UI" panose="020B0604030504040204" charset="-128"/>
                <a:ea typeface="Meiryo UI" panose="020B0604030504040204" charset="-128"/>
              </a:rPr>
              <a:t>散開星団 </a:t>
            </a:r>
            <a:r>
              <a:rPr lang="en-US" altLang="ja-JP" sz="3000" b="1" dirty="0">
                <a:latin typeface="Meiryo UI" panose="020B0604030504040204" charset="-128"/>
                <a:ea typeface="Meiryo UI" panose="020B0604030504040204" charset="-128"/>
              </a:rPr>
              <a:t>M36</a:t>
            </a:r>
            <a:endParaRPr lang="en-US" altLang="ja-JP" sz="3000" b="1" dirty="0">
              <a:latin typeface="Meiryo UI" panose="020B0604030504040204" charset="-128"/>
              <a:ea typeface="Meiryo UI" panose="020B0604030504040204" charset="-128"/>
            </a:endParaRPr>
          </a:p>
        </p:txBody>
      </p:sp>
      <p:pic>
        <p:nvPicPr>
          <p:cNvPr id="6" name="図形 5" descr="Obj1_Sh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3174365"/>
            <a:ext cx="1905635" cy="1905635"/>
          </a:xfrm>
          <a:prstGeom prst="rect">
            <a:avLst/>
          </a:prstGeom>
          <a:ln w="25400" cap="rnd">
            <a:solidFill>
              <a:schemeClr val="bg1"/>
            </a:solidFill>
          </a:ln>
        </p:spPr>
      </p:pic>
      <p:sp>
        <p:nvSpPr>
          <p:cNvPr id="7" name="二等辺三角形 6"/>
          <p:cNvSpPr/>
          <p:nvPr/>
        </p:nvSpPr>
        <p:spPr>
          <a:xfrm>
            <a:off x="1785620" y="2856865"/>
            <a:ext cx="333375" cy="2959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724" name="TextBox 4100"/>
          <p:cNvSpPr txBox="1"/>
          <p:nvPr/>
        </p:nvSpPr>
        <p:spPr>
          <a:xfrm>
            <a:off x="8382000" y="0"/>
            <a:ext cx="714375" cy="304800"/>
          </a:xfrm>
          <a:prstGeom prst="rect">
            <a:avLst/>
          </a:prstGeom>
          <a:noFill/>
          <a:ln w="9525">
            <a:noFill/>
          </a:ln>
        </p:spPr>
        <p:txBody>
          <a:bodyPr wrap="none" lIns="72000" tIns="0" rIns="72000" bIns="0" anchor="t"/>
          <a:p>
            <a:pPr algn="r" defTabSz="44958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17</a:t>
            </a:r>
            <a:r>
              <a:rPr lang="zh-CN" altLang="en-US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/2</a:t>
            </a: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2</a:t>
            </a:r>
            <a:endParaRPr lang="en-US" altLang="zh-CN" sz="16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" name="テキストボックス 2"/>
          <p:cNvSpPr txBox="1"/>
          <p:nvPr/>
        </p:nvSpPr>
        <p:spPr>
          <a:xfrm>
            <a:off x="2699068" y="2902903"/>
            <a:ext cx="127254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  <a:t>9.58 (Obj.3)</a:t>
            </a:r>
            <a:b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</a:b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  <a:t>BD+34 1111</a:t>
            </a:r>
            <a:endParaRPr lang="en-US" altLang="zh-CN" sz="1600">
              <a:solidFill>
                <a:schemeClr val="bg1"/>
              </a:solidFill>
              <a:latin typeface="Arial" panose="020B0604020202020204" pitchFamily="34" charset="0"/>
              <a:ea typeface="SimSun" panose="02010600030101010101" charset="-122"/>
            </a:endParaRPr>
          </a:p>
        </p:txBody>
      </p:sp>
      <p:sp>
        <p:nvSpPr>
          <p:cNvPr id="5" name="テキストボックス 4"/>
          <p:cNvSpPr txBox="1"/>
          <p:nvPr/>
        </p:nvSpPr>
        <p:spPr>
          <a:xfrm>
            <a:off x="4474210" y="3065780"/>
            <a:ext cx="130302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  <a:t>8.96 (Ref.)</a:t>
            </a:r>
            <a:b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</a:b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  <a:t>BD+34 1109</a:t>
            </a:r>
            <a:endParaRPr lang="en-US" altLang="zh-CN" sz="1600">
              <a:solidFill>
                <a:schemeClr val="bg1"/>
              </a:solidFill>
              <a:latin typeface="Arial" panose="020B0604020202020204" pitchFamily="34" charset="0"/>
              <a:ea typeface="SimSun" panose="02010600030101010101" charset="-122"/>
            </a:endParaRPr>
          </a:p>
        </p:txBody>
      </p:sp>
      <p:sp>
        <p:nvSpPr>
          <p:cNvPr id="8" name="テキストボックス 6"/>
          <p:cNvSpPr txBox="1"/>
          <p:nvPr/>
        </p:nvSpPr>
        <p:spPr>
          <a:xfrm>
            <a:off x="3196273" y="5270183"/>
            <a:ext cx="12877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  <a:t>9.58</a:t>
            </a:r>
            <a:b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</a:b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  <a:t>BD+34 1110</a:t>
            </a:r>
            <a:endParaRPr lang="en-US" altLang="zh-CN" sz="1600">
              <a:solidFill>
                <a:schemeClr val="bg1"/>
              </a:solidFill>
              <a:latin typeface="Arial" panose="020B0604020202020204" pitchFamily="34" charset="0"/>
              <a:ea typeface="SimSun" panose="02010600030101010101" charset="-122"/>
            </a:endParaRPr>
          </a:p>
        </p:txBody>
      </p:sp>
      <p:sp>
        <p:nvSpPr>
          <p:cNvPr id="10" name="テキストボックス 7"/>
          <p:cNvSpPr txBox="1"/>
          <p:nvPr/>
        </p:nvSpPr>
        <p:spPr>
          <a:xfrm>
            <a:off x="5434648" y="5397818"/>
            <a:ext cx="130302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  <a:t>8.79 (Obj.1)</a:t>
            </a:r>
            <a:b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</a:b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  <a:t>BD+34 1103</a:t>
            </a:r>
            <a:endParaRPr lang="en-US" altLang="zh-CN" sz="1600">
              <a:solidFill>
                <a:schemeClr val="bg1"/>
              </a:solidFill>
              <a:latin typeface="Arial" panose="020B0604020202020204" pitchFamily="34" charset="0"/>
              <a:ea typeface="SimSun" panose="02010600030101010101" charset="-122"/>
            </a:endParaRPr>
          </a:p>
        </p:txBody>
      </p:sp>
      <p:sp>
        <p:nvSpPr>
          <p:cNvPr id="11" name="テキストボックス 8"/>
          <p:cNvSpPr txBox="1"/>
          <p:nvPr/>
        </p:nvSpPr>
        <p:spPr>
          <a:xfrm>
            <a:off x="7303453" y="4759960"/>
            <a:ext cx="131826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  <a:t>9.36</a:t>
            </a:r>
            <a:b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</a:b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  <a:t>BD+34 1099</a:t>
            </a:r>
            <a:endParaRPr lang="en-US" altLang="zh-CN" sz="1600">
              <a:solidFill>
                <a:schemeClr val="bg1"/>
              </a:solidFill>
              <a:latin typeface="Arial" panose="020B0604020202020204" pitchFamily="34" charset="0"/>
              <a:ea typeface="SimSun" panose="02010600030101010101" charset="-122"/>
            </a:endParaRPr>
          </a:p>
        </p:txBody>
      </p:sp>
      <p:sp>
        <p:nvSpPr>
          <p:cNvPr id="12" name="楕円 11"/>
          <p:cNvSpPr/>
          <p:nvPr/>
        </p:nvSpPr>
        <p:spPr>
          <a:xfrm>
            <a:off x="5698490" y="4989195"/>
            <a:ext cx="432003" cy="43200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16" name="楕円 15"/>
          <p:cNvSpPr/>
          <p:nvPr/>
        </p:nvSpPr>
        <p:spPr>
          <a:xfrm>
            <a:off x="6879590" y="4827588"/>
            <a:ext cx="432003" cy="43200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18" name="楕円 17"/>
          <p:cNvSpPr/>
          <p:nvPr/>
        </p:nvSpPr>
        <p:spPr>
          <a:xfrm>
            <a:off x="3869373" y="5056505"/>
            <a:ext cx="432003" cy="43200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19" name="楕円 18"/>
          <p:cNvSpPr/>
          <p:nvPr/>
        </p:nvSpPr>
        <p:spPr>
          <a:xfrm>
            <a:off x="3287395" y="3412808"/>
            <a:ext cx="432003" cy="43200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20" name="楕円 19"/>
          <p:cNvSpPr/>
          <p:nvPr/>
        </p:nvSpPr>
        <p:spPr>
          <a:xfrm>
            <a:off x="4623435" y="3603625"/>
            <a:ext cx="432003" cy="43200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254000" y="6508750"/>
            <a:ext cx="943207" cy="0"/>
          </a:xfrm>
          <a:prstGeom prst="line">
            <a:avLst/>
          </a:prstGeom>
          <a:ln w="25400">
            <a:solidFill>
              <a:schemeClr val="bg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ボックス 21"/>
          <p:cNvSpPr txBox="1"/>
          <p:nvPr/>
        </p:nvSpPr>
        <p:spPr>
          <a:xfrm>
            <a:off x="164783" y="6099810"/>
            <a:ext cx="1132205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  <a:t>1.3 arcmin</a:t>
            </a:r>
            <a:endParaRPr lang="en-US" altLang="zh-CN" sz="1600">
              <a:solidFill>
                <a:schemeClr val="bg1"/>
              </a:solidFill>
              <a:latin typeface="Arial" panose="020B0604020202020204" pitchFamily="34" charset="0"/>
              <a:ea typeface="SimSun" panose="02010600030101010101" charset="-122"/>
            </a:endParaRPr>
          </a:p>
        </p:txBody>
      </p:sp>
      <p:sp>
        <p:nvSpPr>
          <p:cNvPr id="15" name="テキストボックス 21"/>
          <p:cNvSpPr txBox="1"/>
          <p:nvPr/>
        </p:nvSpPr>
        <p:spPr>
          <a:xfrm>
            <a:off x="154623" y="1583690"/>
            <a:ext cx="188087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ja-JP" sz="20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※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数値は</a:t>
            </a:r>
            <a:r>
              <a:rPr lang="en-US" altLang="ja-JP" sz="20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Vmag</a:t>
            </a:r>
            <a:endParaRPr lang="en-US" altLang="ja-JP" sz="20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</p:txBody>
      </p:sp>
      <p:sp>
        <p:nvSpPr>
          <p:cNvPr id="17" name="楕円 16"/>
          <p:cNvSpPr/>
          <p:nvPr/>
        </p:nvSpPr>
        <p:spPr>
          <a:xfrm>
            <a:off x="1741805" y="2462848"/>
            <a:ext cx="432003" cy="43200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22" name="テキストボックス 2"/>
          <p:cNvSpPr txBox="1"/>
          <p:nvPr/>
        </p:nvSpPr>
        <p:spPr>
          <a:xfrm>
            <a:off x="423228" y="2379663"/>
            <a:ext cx="12877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  <a:t>9.14 (Obj.2)</a:t>
            </a:r>
            <a:b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</a:b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  <a:t>BD+34 1113</a:t>
            </a:r>
            <a:endParaRPr lang="en-US" altLang="zh-CN" sz="1600">
              <a:solidFill>
                <a:schemeClr val="bg1"/>
              </a:solidFill>
              <a:latin typeface="Arial" panose="020B0604020202020204" pitchFamily="34" charset="0"/>
              <a:ea typeface="SimSun" panose="02010600030101010101" charset="-122"/>
            </a:endParaRPr>
          </a:p>
        </p:txBody>
      </p:sp>
      <p:sp>
        <p:nvSpPr>
          <p:cNvPr id="24" name="テキストボックス 21"/>
          <p:cNvSpPr txBox="1"/>
          <p:nvPr/>
        </p:nvSpPr>
        <p:spPr>
          <a:xfrm>
            <a:off x="8532813" y="2470150"/>
            <a:ext cx="608330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charset="-122"/>
              </a:rPr>
              <a:t>©DSS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SimSun" panose="02010600030101010101" charset="-122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四角形 11265"/>
          <p:cNvSpPr/>
          <p:nvPr/>
        </p:nvSpPr>
        <p:spPr>
          <a:xfrm flipV="1">
            <a:off x="1588" y="539750"/>
            <a:ext cx="9147175" cy="71438"/>
          </a:xfrm>
          <a:prstGeom prst="rect">
            <a:avLst/>
          </a:prstGeom>
          <a:gradFill rotWithShape="0">
            <a:gsLst>
              <a:gs pos="0">
                <a:schemeClr val="bg2">
                  <a:alpha val="50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p>
            <a:endParaRPr lang="ja-JP" altLang="en-US">
              <a:latin typeface="Times New Roman" panose="02020603050405020304" pitchFamily="2" charset="0"/>
              <a:ea typeface="ＭＳ Ｐゴシック" panose="020B0600070205080204" pitchFamily="2" charset="-128"/>
            </a:endParaRPr>
          </a:p>
        </p:txBody>
      </p:sp>
      <p:sp>
        <p:nvSpPr>
          <p:cNvPr id="43011" name="Title 1126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39750"/>
          </a:xfrm>
          <a:solidFill>
            <a:srgbClr val="3333FF"/>
          </a:solidFill>
        </p:spPr>
        <p:txBody>
          <a:bodyPr lIns="90170" tIns="46990" rIns="90170" bIns="46990" anchor="ctr"/>
          <a:p>
            <a:pPr defTabSz="914400">
              <a:buNone/>
            </a:pPr>
            <a:r>
              <a:rPr lang="ja-JP" altLang="en-US" sz="3200" kern="1200" baseline="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+mj-cs"/>
                <a:sym typeface="SimSun" panose="02010600030101010101" charset="-122"/>
              </a:rPr>
              <a:t>解析手順</a:t>
            </a:r>
            <a:r>
              <a:rPr lang="en-US" altLang="ja-JP" sz="3200" kern="1200" baseline="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+mj-cs"/>
                <a:sym typeface="SimSun" panose="02010600030101010101" charset="-122"/>
              </a:rPr>
              <a:t>1</a:t>
            </a:r>
            <a:endParaRPr lang="en-US" altLang="ja-JP" sz="3200" kern="1200" baseline="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+mj-cs"/>
              <a:sym typeface="SimSun" panose="02010600030101010101" charset="-122"/>
            </a:endParaRPr>
          </a:p>
        </p:txBody>
      </p:sp>
      <p:sp>
        <p:nvSpPr>
          <p:cNvPr id="43012" name="TextBox 4100"/>
          <p:cNvSpPr txBox="1"/>
          <p:nvPr/>
        </p:nvSpPr>
        <p:spPr>
          <a:xfrm>
            <a:off x="8382000" y="0"/>
            <a:ext cx="714375" cy="304800"/>
          </a:xfrm>
          <a:prstGeom prst="rect">
            <a:avLst/>
          </a:prstGeom>
          <a:noFill/>
          <a:ln w="9525">
            <a:noFill/>
          </a:ln>
        </p:spPr>
        <p:txBody>
          <a:bodyPr wrap="none" lIns="72000" tIns="0" rIns="72000" bIns="0" anchor="t"/>
          <a:p>
            <a:pPr algn="r" defTabSz="44958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18</a:t>
            </a:r>
            <a:r>
              <a:rPr lang="zh-CN" altLang="en-US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/2</a:t>
            </a: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2</a:t>
            </a:r>
            <a:endParaRPr lang="en-US" altLang="zh-CN" sz="16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43013" name="TextBox 11269"/>
          <p:cNvSpPr txBox="1"/>
          <p:nvPr/>
        </p:nvSpPr>
        <p:spPr>
          <a:xfrm>
            <a:off x="198755" y="593725"/>
            <a:ext cx="7289800" cy="311023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46990" rIns="90170" bIns="46990" anchor="t">
            <a:spAutoFit/>
          </a:bodyPr>
          <a:p>
            <a:pPr fontAlgn="ctr">
              <a:lnSpc>
                <a:spcPct val="110000"/>
              </a:lnSpc>
              <a:spcAft>
                <a:spcPts val="1200"/>
              </a:spcAft>
            </a:pP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en-US" altLang="ja-JP" sz="2600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1</a:t>
            </a:r>
            <a:r>
              <a:rPr lang="ja-JP" altLang="en-US" sz="2600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次処理</a:t>
            </a:r>
            <a:endParaRPr lang="ja-JP" altLang="en-US" sz="2600" b="1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  <a:p>
            <a:pPr fontAlgn="ctr">
              <a:lnSpc>
                <a:spcPct val="110000"/>
              </a:lnSpc>
              <a:spcAft>
                <a:spcPts val="1200"/>
              </a:spcAft>
            </a:pP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en-US" altLang="ja-JP" sz="2600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6</a:t>
            </a:r>
            <a:r>
              <a:rPr lang="ja-JP" altLang="en-US" sz="2600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個の星全体を測光</a:t>
            </a:r>
            <a:br>
              <a:rPr lang="ja-JP" altLang="en-US" sz="1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sz="1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  </a:t>
            </a:r>
            <a:r>
              <a:rPr lang="ja-JP" altLang="en-US" sz="16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▶ </a:t>
            </a:r>
            <a:r>
              <a:rPr lang="ja-JP" altLang="en-US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測光半径 </a:t>
            </a:r>
            <a:r>
              <a:rPr lang="en-US" altLang="ja-JP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14</a:t>
            </a:r>
            <a:r>
              <a:rPr lang="ja-JP" altLang="en-US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秒角</a:t>
            </a:r>
            <a:endParaRPr lang="ja-JP" altLang="en-US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  <a:p>
            <a:pPr fontAlgn="ctr">
              <a:lnSpc>
                <a:spcPct val="110000"/>
              </a:lnSpc>
              <a:spcAft>
                <a:spcPts val="1200"/>
              </a:spcAft>
            </a:pP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en-US" altLang="ja-JP" sz="2500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6</a:t>
            </a:r>
            <a:r>
              <a:rPr lang="ja-JP" altLang="en-US" sz="2500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個の星×</a:t>
            </a:r>
            <a:r>
              <a:rPr lang="en-US" altLang="ja-JP" sz="2500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18</a:t>
            </a:r>
            <a:r>
              <a:rPr lang="ja-JP" altLang="en-US" sz="2500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スポットの重心位置を計算</a:t>
            </a:r>
            <a:b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sz="1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  </a:t>
            </a:r>
            <a:r>
              <a:rPr lang="ja-JP" altLang="en-US" sz="16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▶ </a:t>
            </a:r>
            <a:r>
              <a:rPr lang="ja-JP" altLang="en-US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測光半径 </a:t>
            </a:r>
            <a:r>
              <a:rPr lang="en-US" altLang="ja-JP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1.4</a:t>
            </a:r>
            <a:r>
              <a:rPr lang="ja-JP" altLang="en-US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秒角</a:t>
            </a:r>
            <a:endParaRPr lang="ja-JP" altLang="en-US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  <a:p>
            <a:pPr fontAlgn="ctr">
              <a:lnSpc>
                <a:spcPct val="110000"/>
              </a:lnSpc>
              <a:spcAft>
                <a:spcPts val="1200"/>
              </a:spcAft>
            </a:pP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en-US" altLang="ja-JP" sz="2600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1000</a:t>
            </a:r>
            <a:r>
              <a:rPr lang="ja-JP" altLang="en-US" sz="2600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フレームの平均位置からの移動量</a:t>
            </a:r>
            <a:endParaRPr lang="ja-JP" altLang="en-US" sz="2600" b="1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43022" name="TextBox 11269"/>
          <p:cNvSpPr txBox="1"/>
          <p:nvPr/>
        </p:nvSpPr>
        <p:spPr>
          <a:xfrm>
            <a:off x="210185" y="3909060"/>
            <a:ext cx="6720840" cy="278511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46990" rIns="90170" bIns="46990" anchor="t">
            <a:spAutoFit/>
          </a:bodyPr>
          <a:p>
            <a:pPr fontAlgn="ctr">
              <a:lnSpc>
                <a:spcPct val="110000"/>
              </a:lnSpc>
              <a:spcAft>
                <a:spcPts val="1200"/>
              </a:spcAft>
            </a:pP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en-US" altLang="ja-JP" sz="2600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6</a:t>
            </a:r>
            <a:r>
              <a:rPr lang="ja-JP" altLang="en-US" sz="2600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個の星でスポット位置を平均</a:t>
            </a:r>
            <a:b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   ＝地表層での波面誤差に相当</a:t>
            </a:r>
            <a:endParaRPr lang="ja-JP" altLang="en-US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  <a:p>
            <a:pPr fontAlgn="ctr">
              <a:lnSpc>
                <a:spcPct val="110000"/>
              </a:lnSpc>
              <a:spcAft>
                <a:spcPts val="1200"/>
              </a:spcAft>
            </a:pP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ja-JP" altLang="en-US" sz="2600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各星のスポット位置から地表層分を減算</a:t>
            </a:r>
            <a:b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   ＝上層での波面誤差に相当</a:t>
            </a:r>
            <a:br>
              <a:rPr lang="ja-JP" altLang="en-US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br>
              <a:rPr lang="ja-JP" altLang="en-US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ja-JP" altLang="en-US" sz="2600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鏡の半径方向への射影成分を計算</a:t>
            </a:r>
            <a:endParaRPr lang="ja-JP" altLang="en-US" sz="26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graphicFrame>
        <p:nvGraphicFramePr>
          <p:cNvPr id="2" name="オブジェクト(&amp;O)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962015" y="3184525"/>
          <a:ext cx="1327785" cy="600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533400" imgH="241300" progId="Equation.KSEE3">
                  <p:embed/>
                </p:oleObj>
              </mc:Choice>
              <mc:Fallback>
                <p:oleObj name="" r:id="rId1" imgW="533400" imgH="241300" progId="Equation.KSEE3">
                  <p:embed/>
                  <p:pic>
                    <p:nvPicPr>
                      <p:cNvPr id="0" name="図形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62015" y="3184525"/>
                        <a:ext cx="1327785" cy="6007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オブジェクト(&amp;O)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076190" y="3785235"/>
          <a:ext cx="3100070" cy="984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3" imgW="1320165" imgH="419100" progId="Equation.KSEE3">
                  <p:embed/>
                </p:oleObj>
              </mc:Choice>
              <mc:Fallback>
                <p:oleObj name="" r:id="rId3" imgW="1320165" imgH="419100" progId="Equation.KSEE3">
                  <p:embed/>
                  <p:pic>
                    <p:nvPicPr>
                      <p:cNvPr id="0" name="図形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76190" y="3785235"/>
                        <a:ext cx="3100070" cy="9848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(&amp;O)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075873" y="5440998"/>
          <a:ext cx="359791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5" imgW="1638300" imgH="254000" progId="Equation.KSEE3">
                  <p:embed/>
                </p:oleObj>
              </mc:Choice>
              <mc:Fallback>
                <p:oleObj name="" r:id="rId5" imgW="1638300" imgH="254000" progId="Equation.KSEE3">
                  <p:embed/>
                  <p:pic>
                    <p:nvPicPr>
                      <p:cNvPr id="0" name="図形 30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5873" y="5440998"/>
                        <a:ext cx="3597910" cy="561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(&amp;O)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962015" y="6132195"/>
          <a:ext cx="1327785" cy="607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7" imgW="558800" imgH="254000" progId="Equation.KSEE3">
                  <p:embed/>
                </p:oleObj>
              </mc:Choice>
              <mc:Fallback>
                <p:oleObj name="" r:id="rId7" imgW="558800" imgH="254000" progId="Equation.KSEE3">
                  <p:embed/>
                  <p:pic>
                    <p:nvPicPr>
                      <p:cNvPr id="0" name="図形 307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62015" y="6132195"/>
                        <a:ext cx="1327785" cy="6076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曲折矢印 11"/>
          <p:cNvSpPr/>
          <p:nvPr/>
        </p:nvSpPr>
        <p:spPr>
          <a:xfrm rot="5400000">
            <a:off x="5826760" y="2351405"/>
            <a:ext cx="795020" cy="779145"/>
          </a:xfrm>
          <a:prstGeom prst="bentArrow">
            <a:avLst>
              <a:gd name="adj1" fmla="val 29136"/>
              <a:gd name="adj2" fmla="val 30623"/>
              <a:gd name="adj3" fmla="val 36063"/>
              <a:gd name="adj4" fmla="val 4375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の枠 1" descr="SpotPo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2405" y="1273810"/>
            <a:ext cx="3735070" cy="3634105"/>
          </a:xfrm>
          <a:prstGeom prst="rect">
            <a:avLst/>
          </a:prstGeom>
        </p:spPr>
      </p:pic>
      <p:sp>
        <p:nvSpPr>
          <p:cNvPr id="43010" name="四角形 11265"/>
          <p:cNvSpPr/>
          <p:nvPr/>
        </p:nvSpPr>
        <p:spPr>
          <a:xfrm flipV="1">
            <a:off x="1588" y="539750"/>
            <a:ext cx="9147175" cy="71438"/>
          </a:xfrm>
          <a:prstGeom prst="rect">
            <a:avLst/>
          </a:prstGeom>
          <a:gradFill rotWithShape="0">
            <a:gsLst>
              <a:gs pos="0">
                <a:schemeClr val="bg2">
                  <a:alpha val="50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p>
            <a:endParaRPr lang="ja-JP" altLang="en-US">
              <a:latin typeface="Times New Roman" panose="02020603050405020304" pitchFamily="2" charset="0"/>
              <a:ea typeface="ＭＳ Ｐゴシック" panose="020B0600070205080204" pitchFamily="2" charset="-128"/>
            </a:endParaRPr>
          </a:p>
        </p:txBody>
      </p:sp>
      <p:sp>
        <p:nvSpPr>
          <p:cNvPr id="43011" name="Title 1126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39750"/>
          </a:xfrm>
          <a:solidFill>
            <a:srgbClr val="3333FF"/>
          </a:solidFill>
        </p:spPr>
        <p:txBody>
          <a:bodyPr lIns="90170" tIns="46990" rIns="90170" bIns="46990" anchor="ctr"/>
          <a:p>
            <a:pPr defTabSz="914400">
              <a:buNone/>
            </a:pPr>
            <a:r>
              <a:rPr lang="ja-JP" altLang="en-US" sz="3200" kern="1200" baseline="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+mj-cs"/>
                <a:sym typeface="SimSun" panose="02010600030101010101" charset="-122"/>
              </a:rPr>
              <a:t>解析手順</a:t>
            </a:r>
            <a:r>
              <a:rPr lang="en-US" altLang="ja-JP" sz="3200" kern="1200" baseline="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+mj-cs"/>
                <a:sym typeface="SimSun" panose="02010600030101010101" charset="-122"/>
              </a:rPr>
              <a:t>2</a:t>
            </a:r>
            <a:endParaRPr lang="en-US" altLang="ja-JP" sz="3200" kern="1200" baseline="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+mj-cs"/>
              <a:sym typeface="SimSun" panose="02010600030101010101" charset="-122"/>
            </a:endParaRPr>
          </a:p>
        </p:txBody>
      </p:sp>
      <p:sp>
        <p:nvSpPr>
          <p:cNvPr id="43012" name="TextBox 4100"/>
          <p:cNvSpPr txBox="1"/>
          <p:nvPr/>
        </p:nvSpPr>
        <p:spPr>
          <a:xfrm>
            <a:off x="8382000" y="0"/>
            <a:ext cx="714375" cy="304800"/>
          </a:xfrm>
          <a:prstGeom prst="rect">
            <a:avLst/>
          </a:prstGeom>
          <a:noFill/>
          <a:ln w="9525">
            <a:noFill/>
          </a:ln>
        </p:spPr>
        <p:txBody>
          <a:bodyPr wrap="none" lIns="72000" tIns="0" rIns="72000" bIns="0" anchor="t"/>
          <a:p>
            <a:pPr algn="r" defTabSz="44958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19</a:t>
            </a:r>
            <a:r>
              <a:rPr lang="zh-CN" altLang="en-US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/2</a:t>
            </a: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2</a:t>
            </a:r>
            <a:endParaRPr lang="en-US" altLang="zh-CN" sz="16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43022" name="TextBox 11269"/>
          <p:cNvSpPr txBox="1"/>
          <p:nvPr/>
        </p:nvSpPr>
        <p:spPr>
          <a:xfrm>
            <a:off x="198755" y="597535"/>
            <a:ext cx="5791200" cy="600964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46990" rIns="90170" bIns="46990" anchor="t">
            <a:spAutoFit/>
          </a:bodyPr>
          <a:p>
            <a:pPr fontAlgn="ctr">
              <a:lnSpc>
                <a:spcPct val="110000"/>
              </a:lnSpc>
              <a:spcAft>
                <a:spcPts val="1200"/>
              </a:spcAft>
            </a:pP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ja-JP" altLang="en-US" sz="2600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半径方向への射影成分を計算</a:t>
            </a:r>
            <a:endParaRPr lang="ja-JP" altLang="en-US" sz="2600" b="1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  <a:p>
            <a:pPr fontAlgn="ctr">
              <a:lnSpc>
                <a:spcPct val="110000"/>
              </a:lnSpc>
              <a:spcAft>
                <a:spcPts val="1200"/>
              </a:spcAft>
            </a:pP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半径方向への相似拡大として</a:t>
            </a:r>
            <a:b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  </a:t>
            </a:r>
            <a:r>
              <a:rPr lang="en-US" altLang="ja-JP" sz="2600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φ3.8m</a:t>
            </a:r>
            <a:r>
              <a:rPr lang="ja-JP" altLang="en-US" sz="2600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での発散角度を計算</a:t>
            </a:r>
            <a:endParaRPr lang="ja-JP" altLang="en-US" sz="26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  <a:p>
            <a:pPr fontAlgn="ctr">
              <a:lnSpc>
                <a:spcPct val="110000"/>
              </a:lnSpc>
              <a:spcAft>
                <a:spcPts val="1200"/>
              </a:spcAft>
            </a:pP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en-US" altLang="ja-JP" sz="2600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10km</a:t>
            </a:r>
            <a:r>
              <a:rPr lang="ja-JP" altLang="en-US" sz="2600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での有効開口面積を計算</a:t>
            </a:r>
            <a:endParaRPr lang="ja-JP" altLang="en-US" sz="26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  <a:p>
            <a:pPr fontAlgn="ctr">
              <a:lnSpc>
                <a:spcPct val="110000"/>
              </a:lnSpc>
              <a:spcAft>
                <a:spcPts val="1200"/>
              </a:spcAft>
            </a:pPr>
            <a:endParaRPr lang="ja-JP" altLang="en-US" sz="26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  <a:p>
            <a:pPr fontAlgn="ctr">
              <a:lnSpc>
                <a:spcPct val="110000"/>
              </a:lnSpc>
              <a:spcAft>
                <a:spcPts val="1200"/>
              </a:spcAft>
            </a:pPr>
            <a:endParaRPr lang="ja-JP" altLang="en-US" sz="26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  <a:p>
            <a:pPr fontAlgn="ctr">
              <a:lnSpc>
                <a:spcPct val="110000"/>
              </a:lnSpc>
              <a:spcAft>
                <a:spcPts val="1200"/>
              </a:spcAft>
            </a:pPr>
            <a:endParaRPr lang="ja-JP" altLang="en-US" sz="26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  <a:p>
            <a:pPr fontAlgn="ctr">
              <a:lnSpc>
                <a:spcPct val="110000"/>
              </a:lnSpc>
              <a:spcAft>
                <a:spcPts val="1200"/>
              </a:spcAft>
            </a:pPr>
            <a:b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b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endParaRPr lang="ja-JP" altLang="en-US" sz="26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  <a:p>
            <a:pPr fontAlgn="ctr">
              <a:lnSpc>
                <a:spcPct val="110000"/>
              </a:lnSpc>
              <a:spcAft>
                <a:spcPts val="1200"/>
              </a:spcAft>
            </a:pP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ja-JP" altLang="en-US" sz="2600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測光カウントと有効開口面積を比較</a:t>
            </a:r>
            <a:endParaRPr lang="ja-JP" altLang="en-US" sz="2600" b="1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graphicFrame>
        <p:nvGraphicFramePr>
          <p:cNvPr id="10" name="オブジェクト(&amp;O)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661535" y="611505"/>
          <a:ext cx="1327785" cy="607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2" imgW="558800" imgH="254000" progId="Equation.KSEE3">
                  <p:embed/>
                </p:oleObj>
              </mc:Choice>
              <mc:Fallback>
                <p:oleObj name="" r:id="rId2" imgW="558800" imgH="254000" progId="Equation.KSEE3">
                  <p:embed/>
                  <p:pic>
                    <p:nvPicPr>
                      <p:cNvPr id="0" name="図形 307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61535" y="611505"/>
                        <a:ext cx="1327785" cy="60769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グループ化 25"/>
          <p:cNvGrpSpPr/>
          <p:nvPr/>
        </p:nvGrpSpPr>
        <p:grpSpPr>
          <a:xfrm>
            <a:off x="574675" y="3046730"/>
            <a:ext cx="3575685" cy="2885440"/>
            <a:chOff x="10649" y="3563"/>
            <a:chExt cx="5631" cy="4544"/>
          </a:xfrm>
        </p:grpSpPr>
        <p:sp>
          <p:nvSpPr>
            <p:cNvPr id="8" name="楕円 7"/>
            <p:cNvSpPr/>
            <p:nvPr/>
          </p:nvSpPr>
          <p:spPr>
            <a:xfrm>
              <a:off x="12023" y="6987"/>
              <a:ext cx="1134" cy="2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3" name="楕円 12"/>
            <p:cNvSpPr/>
            <p:nvPr/>
          </p:nvSpPr>
          <p:spPr>
            <a:xfrm>
              <a:off x="11796" y="3646"/>
              <a:ext cx="1587" cy="39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14" name="直線コネクタ 13"/>
            <p:cNvCxnSpPr>
              <a:stCxn id="13" idx="2"/>
              <a:endCxn id="8" idx="2"/>
            </p:cNvCxnSpPr>
            <p:nvPr/>
          </p:nvCxnSpPr>
          <p:spPr>
            <a:xfrm>
              <a:off x="11796" y="3845"/>
              <a:ext cx="227" cy="328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>
              <a:stCxn id="13" idx="6"/>
              <a:endCxn id="8" idx="6"/>
            </p:cNvCxnSpPr>
            <p:nvPr/>
          </p:nvCxnSpPr>
          <p:spPr>
            <a:xfrm flipH="1">
              <a:off x="13157" y="3845"/>
              <a:ext cx="226" cy="328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12023" y="7563"/>
              <a:ext cx="1134" cy="0"/>
            </a:xfrm>
            <a:prstGeom prst="line">
              <a:avLst/>
            </a:prstGeom>
            <a:ln w="25400" cap="rnd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1269"/>
            <p:cNvSpPr txBox="1"/>
            <p:nvPr/>
          </p:nvSpPr>
          <p:spPr>
            <a:xfrm>
              <a:off x="12078" y="7533"/>
              <a:ext cx="1122" cy="5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46990" rIns="90170" bIns="46990" anchor="t">
              <a:spAutoFit/>
            </a:bodyPr>
            <a:p>
              <a:pPr algn="ctr" fontAlgn="ctr">
                <a:lnSpc>
                  <a:spcPct val="110000"/>
                </a:lnSpc>
                <a:spcAft>
                  <a:spcPts val="1200"/>
                </a:spcAft>
              </a:pPr>
              <a:r>
                <a:rPr lang="en-US" altLang="ja-JP" sz="1600" dirty="0">
                  <a:latin typeface="Meiryo UI" panose="020B0604030504040204" charset="-128"/>
                  <a:ea typeface="Meiryo UI" panose="020B0604030504040204" charset="-128"/>
                  <a:sym typeface="Arial" panose="020B0604020202020204" pitchFamily="34" charset="0"/>
                </a:rPr>
                <a:t>3.8m</a:t>
              </a:r>
              <a:endParaRPr lang="en-US" altLang="ja-JP" sz="1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cxnSp>
          <p:nvCxnSpPr>
            <p:cNvPr id="19" name="直線コネクタ 18"/>
            <p:cNvCxnSpPr/>
            <p:nvPr/>
          </p:nvCxnSpPr>
          <p:spPr>
            <a:xfrm>
              <a:off x="11315" y="3806"/>
              <a:ext cx="0" cy="3402"/>
            </a:xfrm>
            <a:prstGeom prst="line">
              <a:avLst/>
            </a:prstGeom>
            <a:ln w="25400" cap="rnd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1269"/>
            <p:cNvSpPr txBox="1"/>
            <p:nvPr/>
          </p:nvSpPr>
          <p:spPr>
            <a:xfrm rot="16200000">
              <a:off x="10375" y="5200"/>
              <a:ext cx="1122" cy="5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46990" rIns="90170" bIns="46990" anchor="t">
              <a:spAutoFit/>
            </a:bodyPr>
            <a:p>
              <a:pPr algn="ctr" fontAlgn="ctr">
                <a:lnSpc>
                  <a:spcPct val="110000"/>
                </a:lnSpc>
                <a:spcAft>
                  <a:spcPts val="1200"/>
                </a:spcAft>
              </a:pPr>
              <a:r>
                <a:rPr lang="en-US" altLang="ja-JP" sz="1600" dirty="0">
                  <a:latin typeface="Meiryo UI" panose="020B0604030504040204" charset="-128"/>
                  <a:ea typeface="Meiryo UI" panose="020B0604030504040204" charset="-128"/>
                  <a:sym typeface="Arial" panose="020B0604020202020204" pitchFamily="34" charset="0"/>
                </a:rPr>
                <a:t>10km</a:t>
              </a:r>
              <a:endParaRPr lang="en-US" altLang="ja-JP" sz="1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1918" y="5040"/>
              <a:ext cx="1361" cy="171"/>
            </a:xfrm>
            <a:custGeom>
              <a:avLst/>
              <a:gdLst>
                <a:gd name="connsiteX0" fmla="*/ 0 w 1361"/>
                <a:gd name="connsiteY0" fmla="*/ 159 h 171"/>
                <a:gd name="connsiteX1" fmla="*/ 690 w 1361"/>
                <a:gd name="connsiteY1" fmla="*/ 0 h 171"/>
                <a:gd name="connsiteX2" fmla="*/ 1361 w 1361"/>
                <a:gd name="connsiteY2" fmla="*/ 171 h 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1" h="171">
                  <a:moveTo>
                    <a:pt x="0" y="159"/>
                  </a:moveTo>
                  <a:cubicBezTo>
                    <a:pt x="107" y="82"/>
                    <a:pt x="360" y="0"/>
                    <a:pt x="690" y="0"/>
                  </a:cubicBezTo>
                  <a:cubicBezTo>
                    <a:pt x="1020" y="0"/>
                    <a:pt x="1224" y="91"/>
                    <a:pt x="1361" y="171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24" name="TextBox 11269"/>
            <p:cNvSpPr txBox="1"/>
            <p:nvPr/>
          </p:nvSpPr>
          <p:spPr>
            <a:xfrm>
              <a:off x="12078" y="4485"/>
              <a:ext cx="1122" cy="5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46990" rIns="90170" bIns="46990" anchor="t">
              <a:spAutoFit/>
            </a:bodyPr>
            <a:p>
              <a:pPr algn="ctr" fontAlgn="ctr">
                <a:lnSpc>
                  <a:spcPct val="110000"/>
                </a:lnSpc>
                <a:spcAft>
                  <a:spcPts val="1200"/>
                </a:spcAft>
              </a:pPr>
              <a:r>
                <a:rPr lang="ja-JP" altLang="en-US" sz="1600" dirty="0">
                  <a:latin typeface="Meiryo UI" panose="020B0604030504040204" charset="-128"/>
                  <a:ea typeface="Meiryo UI" panose="020B0604030504040204" charset="-128"/>
                  <a:sym typeface="Arial" panose="020B0604020202020204" pitchFamily="34" charset="0"/>
                </a:rPr>
                <a:t>発散角</a:t>
              </a:r>
              <a:endParaRPr lang="ja-JP" altLang="en-US" sz="1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  <p:sp>
          <p:nvSpPr>
            <p:cNvPr id="25" name="TextBox 11269"/>
            <p:cNvSpPr txBox="1"/>
            <p:nvPr/>
          </p:nvSpPr>
          <p:spPr>
            <a:xfrm>
              <a:off x="13545" y="3563"/>
              <a:ext cx="2735" cy="5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46990" rIns="90170" bIns="46990" anchor="t">
              <a:spAutoFit/>
            </a:bodyPr>
            <a:p>
              <a:pPr algn="l" fontAlgn="ctr">
                <a:lnSpc>
                  <a:spcPct val="110000"/>
                </a:lnSpc>
                <a:spcAft>
                  <a:spcPts val="1200"/>
                </a:spcAft>
              </a:pPr>
              <a:r>
                <a:rPr lang="ja-JP" altLang="en-US" sz="1600" b="1" dirty="0">
                  <a:latin typeface="Meiryo UI" panose="020B0604030504040204" charset="-128"/>
                  <a:ea typeface="Meiryo UI" panose="020B0604030504040204" charset="-128"/>
                  <a:sym typeface="Arial" panose="020B0604020202020204" pitchFamily="34" charset="0"/>
                </a:rPr>
                <a:t>上空での有効開口</a:t>
              </a:r>
              <a:endParaRPr lang="ja-JP" altLang="en-US" sz="1600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endParaRPr>
            </a:p>
          </p:txBody>
        </p:sp>
      </p:grpSp>
      <p:cxnSp>
        <p:nvCxnSpPr>
          <p:cNvPr id="17" name="直線コネクタ 16"/>
          <p:cNvCxnSpPr/>
          <p:nvPr/>
        </p:nvCxnSpPr>
        <p:spPr>
          <a:xfrm>
            <a:off x="7708265" y="3931285"/>
            <a:ext cx="111760" cy="330200"/>
          </a:xfrm>
          <a:prstGeom prst="line">
            <a:avLst/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7454900" y="3413125"/>
            <a:ext cx="88265" cy="233680"/>
          </a:xfrm>
          <a:prstGeom prst="line">
            <a:avLst/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7033260" y="2251075"/>
            <a:ext cx="81280" cy="231140"/>
          </a:xfrm>
          <a:prstGeom prst="line">
            <a:avLst/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6763385" y="1544320"/>
            <a:ext cx="111760" cy="330200"/>
          </a:xfrm>
          <a:prstGeom prst="line">
            <a:avLst/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6499860" y="2837180"/>
            <a:ext cx="239395" cy="44450"/>
          </a:xfrm>
          <a:prstGeom prst="line">
            <a:avLst/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5901055" y="2785110"/>
            <a:ext cx="354330" cy="48260"/>
          </a:xfrm>
          <a:prstGeom prst="line">
            <a:avLst/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7900670" y="3058795"/>
            <a:ext cx="273050" cy="48260"/>
          </a:xfrm>
          <a:prstGeom prst="line">
            <a:avLst/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8416925" y="3107055"/>
            <a:ext cx="354330" cy="48260"/>
          </a:xfrm>
          <a:prstGeom prst="line">
            <a:avLst/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V="1">
            <a:off x="8124190" y="1732280"/>
            <a:ext cx="234950" cy="290195"/>
          </a:xfrm>
          <a:prstGeom prst="line">
            <a:avLst/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V="1">
            <a:off x="7678420" y="2341880"/>
            <a:ext cx="179705" cy="224790"/>
          </a:xfrm>
          <a:prstGeom prst="line">
            <a:avLst/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V="1">
            <a:off x="6822440" y="3357880"/>
            <a:ext cx="149860" cy="177800"/>
          </a:xfrm>
          <a:prstGeom prst="line">
            <a:avLst/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V="1">
            <a:off x="6322695" y="3877310"/>
            <a:ext cx="234950" cy="290195"/>
          </a:xfrm>
          <a:prstGeom prst="line">
            <a:avLst/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flipV="1">
            <a:off x="7066915" y="3969385"/>
            <a:ext cx="46990" cy="337820"/>
          </a:xfrm>
          <a:prstGeom prst="line">
            <a:avLst/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V="1">
            <a:off x="7534910" y="1394460"/>
            <a:ext cx="46990" cy="337820"/>
          </a:xfrm>
          <a:prstGeom prst="line">
            <a:avLst/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flipV="1">
            <a:off x="8503920" y="2334260"/>
            <a:ext cx="307975" cy="172085"/>
          </a:xfrm>
          <a:prstGeom prst="line">
            <a:avLst/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flipV="1">
            <a:off x="5924550" y="3413125"/>
            <a:ext cx="307975" cy="172085"/>
          </a:xfrm>
          <a:prstGeom prst="line">
            <a:avLst/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6168390" y="2061210"/>
            <a:ext cx="294640" cy="190500"/>
          </a:xfrm>
          <a:prstGeom prst="line">
            <a:avLst/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8239760" y="3615690"/>
            <a:ext cx="294640" cy="190500"/>
          </a:xfrm>
          <a:prstGeom prst="line">
            <a:avLst/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楕円 41"/>
          <p:cNvSpPr/>
          <p:nvPr/>
        </p:nvSpPr>
        <p:spPr>
          <a:xfrm>
            <a:off x="5610225" y="1205865"/>
            <a:ext cx="3456025" cy="3456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3" name="上下矢印 42"/>
          <p:cNvSpPr/>
          <p:nvPr/>
        </p:nvSpPr>
        <p:spPr>
          <a:xfrm rot="19140000">
            <a:off x="8323580" y="3972560"/>
            <a:ext cx="269875" cy="540385"/>
          </a:xfrm>
          <a:prstGeom prst="upDownArrow">
            <a:avLst>
              <a:gd name="adj1" fmla="val 50000"/>
              <a:gd name="adj2" fmla="val 5882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図の枠 7" descr="LightCurv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960" y="1296670"/>
            <a:ext cx="7708900" cy="3963670"/>
          </a:xfrm>
          <a:prstGeom prst="rect">
            <a:avLst/>
          </a:prstGeom>
        </p:spPr>
      </p:pic>
      <p:sp>
        <p:nvSpPr>
          <p:cNvPr id="43010" name="四角形 11265"/>
          <p:cNvSpPr/>
          <p:nvPr/>
        </p:nvSpPr>
        <p:spPr>
          <a:xfrm flipV="1">
            <a:off x="1588" y="539750"/>
            <a:ext cx="9147175" cy="71438"/>
          </a:xfrm>
          <a:prstGeom prst="rect">
            <a:avLst/>
          </a:prstGeom>
          <a:gradFill rotWithShape="0">
            <a:gsLst>
              <a:gs pos="0">
                <a:schemeClr val="bg2">
                  <a:alpha val="50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p>
            <a:endParaRPr lang="ja-JP" altLang="en-US">
              <a:latin typeface="Times New Roman" panose="02020603050405020304" pitchFamily="2" charset="0"/>
              <a:ea typeface="ＭＳ Ｐゴシック" panose="020B0600070205080204" pitchFamily="2" charset="-128"/>
            </a:endParaRPr>
          </a:p>
        </p:txBody>
      </p:sp>
      <p:sp>
        <p:nvSpPr>
          <p:cNvPr id="43011" name="Title 1126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39750"/>
          </a:xfrm>
          <a:solidFill>
            <a:srgbClr val="3333FF"/>
          </a:solidFill>
        </p:spPr>
        <p:txBody>
          <a:bodyPr lIns="90170" tIns="46990" rIns="90170" bIns="46990" anchor="ctr"/>
          <a:p>
            <a:pPr defTabSz="914400">
              <a:buNone/>
            </a:pPr>
            <a:r>
              <a:rPr lang="ja-JP" altLang="en-US" sz="3200" kern="1200" baseline="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+mj-cs"/>
                <a:sym typeface="SimSun" panose="02010600030101010101" charset="-122"/>
              </a:rPr>
              <a:t>解析結果</a:t>
            </a:r>
            <a:endParaRPr lang="ja-JP" altLang="en-US" sz="3200" kern="1200" baseline="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+mj-cs"/>
              <a:sym typeface="SimSun" panose="02010600030101010101" charset="-122"/>
            </a:endParaRPr>
          </a:p>
        </p:txBody>
      </p:sp>
      <p:sp>
        <p:nvSpPr>
          <p:cNvPr id="43012" name="TextBox 4100"/>
          <p:cNvSpPr txBox="1"/>
          <p:nvPr/>
        </p:nvSpPr>
        <p:spPr>
          <a:xfrm>
            <a:off x="8382000" y="0"/>
            <a:ext cx="714375" cy="304800"/>
          </a:xfrm>
          <a:prstGeom prst="rect">
            <a:avLst/>
          </a:prstGeom>
          <a:noFill/>
          <a:ln w="9525">
            <a:noFill/>
          </a:ln>
        </p:spPr>
        <p:txBody>
          <a:bodyPr wrap="none" lIns="72000" tIns="0" rIns="72000" bIns="0" anchor="t"/>
          <a:p>
            <a:pPr algn="r" defTabSz="44958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20/</a:t>
            </a:r>
            <a:r>
              <a:rPr lang="zh-CN" altLang="en-US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2</a:t>
            </a: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2</a:t>
            </a:r>
            <a:endParaRPr lang="en-US" altLang="zh-CN" sz="16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0" name="TextBox 11269"/>
          <p:cNvSpPr txBox="1"/>
          <p:nvPr/>
        </p:nvSpPr>
        <p:spPr>
          <a:xfrm>
            <a:off x="7035165" y="4300855"/>
            <a:ext cx="1305560" cy="36449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46990" rIns="90170" bIns="46990" anchor="t">
            <a:spAutoFit/>
          </a:bodyPr>
          <a:p>
            <a:pPr algn="l" fontAlgn="ctr">
              <a:lnSpc>
                <a:spcPct val="110000"/>
              </a:lnSpc>
              <a:spcAft>
                <a:spcPts val="1200"/>
              </a:spcAft>
            </a:pPr>
            <a:r>
              <a:rPr lang="en-US" altLang="ja-JP" sz="1600" b="1" dirty="0">
                <a:effectLst>
                  <a:glow rad="203200">
                    <a:schemeClr val="bg1"/>
                  </a:glow>
                </a:effectLst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shot noise</a:t>
            </a:r>
            <a:endParaRPr lang="en-US" altLang="ja-JP" sz="1600" b="1" dirty="0">
              <a:effectLst>
                <a:glow rad="203200">
                  <a:schemeClr val="bg1"/>
                </a:glow>
              </a:effectLst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9" name="TextBox 11269"/>
          <p:cNvSpPr txBox="1"/>
          <p:nvPr/>
        </p:nvSpPr>
        <p:spPr>
          <a:xfrm>
            <a:off x="243205" y="5597525"/>
            <a:ext cx="7498715" cy="97345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46990" rIns="90170" bIns="46990" anchor="t">
            <a:spAutoFit/>
          </a:bodyPr>
          <a:p>
            <a:pPr fontAlgn="ctr">
              <a:lnSpc>
                <a:spcPct val="110000"/>
              </a:lnSpc>
              <a:spcAft>
                <a:spcPts val="1200"/>
              </a:spcAft>
            </a:pP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変動の時間スケールは数フレーム</a:t>
            </a:r>
            <a:r>
              <a:rPr lang="en-US" altLang="ja-JP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(</a:t>
            </a:r>
            <a:r>
              <a:rPr lang="ja-JP" altLang="en-US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数</a:t>
            </a:r>
            <a:r>
              <a:rPr lang="en-US" altLang="ja-JP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10ms)</a:t>
            </a:r>
            <a:b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シンチレーションより光子ノイズが大きい</a:t>
            </a:r>
            <a:endParaRPr lang="ja-JP" altLang="en-US" sz="26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3" name="四角形 11270" descr="BG"/>
          <p:cNvSpPr/>
          <p:nvPr/>
        </p:nvSpPr>
        <p:spPr>
          <a:xfrm>
            <a:off x="215900" y="690721"/>
            <a:ext cx="3744595" cy="461645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wrap="none" lIns="179705" tIns="0" rIns="0" bIns="0" anchor="ctr">
            <a:spAutoFit/>
          </a:bodyPr>
          <a:p>
            <a:r>
              <a:rPr lang="en-US" altLang="ja-JP" sz="3000" b="1" dirty="0">
                <a:latin typeface="Meiryo UI" panose="020B0604030504040204" charset="-128"/>
                <a:ea typeface="Meiryo UI" panose="020B0604030504040204" charset="-128"/>
              </a:rPr>
              <a:t>Object 1</a:t>
            </a:r>
            <a:r>
              <a:rPr lang="ja-JP" altLang="en-US" sz="3000" b="1" dirty="0">
                <a:latin typeface="Meiryo UI" panose="020B0604030504040204" charset="-128"/>
                <a:ea typeface="Meiryo UI" panose="020B0604030504040204" charset="-128"/>
              </a:rPr>
              <a:t>の光度曲線</a:t>
            </a:r>
            <a:endParaRPr lang="ja-JP" altLang="en-US" sz="3000" b="1" dirty="0">
              <a:latin typeface="Meiryo UI" panose="020B0604030504040204" charset="-128"/>
              <a:ea typeface="Meiryo UI" panose="020B0604030504040204" charset="-128"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6870065" y="4227195"/>
            <a:ext cx="0" cy="511810"/>
          </a:xfrm>
          <a:prstGeom prst="line">
            <a:avLst/>
          </a:prstGeom>
          <a:ln w="25400" cap="rnd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角丸四角形 4103"/>
          <p:cNvSpPr/>
          <p:nvPr/>
        </p:nvSpPr>
        <p:spPr>
          <a:xfrm>
            <a:off x="6241415" y="5544185"/>
            <a:ext cx="2799080" cy="704215"/>
          </a:xfrm>
          <a:prstGeom prst="roundRect">
            <a:avLst>
              <a:gd name="adj" fmla="val 8852"/>
            </a:avLst>
          </a:prstGeom>
          <a:solidFill>
            <a:srgbClr val="DDDDDD"/>
          </a:solidFill>
          <a:ln w="9525">
            <a:noFill/>
          </a:ln>
        </p:spPr>
        <p:txBody>
          <a:bodyPr wrap="none" lIns="90170" tIns="0" rIns="90170" bIns="0" anchor="ctr" anchorCtr="1"/>
          <a:p>
            <a:pPr algn="ctr" fontAlgn="ctr"/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冬のジェット気流</a:t>
            </a:r>
            <a:br>
              <a:rPr lang="ja-JP" altLang="en-US" sz="20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50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～</a:t>
            </a:r>
            <a:r>
              <a:rPr lang="en-US" altLang="ja-JP" sz="20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100m/s</a:t>
            </a:r>
            <a:r>
              <a:rPr lang="ja-JP" altLang="en-US" sz="20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なら妥当</a:t>
            </a:r>
            <a:endParaRPr lang="ja-JP" altLang="en-US" sz="20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図の枠 7" descr="C:\Users\kino\Desktop\GLAO\photometory\LightCurve5.pngLightCurve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23595" y="1296988"/>
            <a:ext cx="7707630" cy="3963035"/>
          </a:xfrm>
          <a:prstGeom prst="rect">
            <a:avLst/>
          </a:prstGeom>
        </p:spPr>
      </p:pic>
      <p:sp>
        <p:nvSpPr>
          <p:cNvPr id="43010" name="四角形 11265"/>
          <p:cNvSpPr/>
          <p:nvPr/>
        </p:nvSpPr>
        <p:spPr>
          <a:xfrm flipV="1">
            <a:off x="1588" y="539750"/>
            <a:ext cx="9147175" cy="71438"/>
          </a:xfrm>
          <a:prstGeom prst="rect">
            <a:avLst/>
          </a:prstGeom>
          <a:gradFill rotWithShape="0">
            <a:gsLst>
              <a:gs pos="0">
                <a:schemeClr val="bg2">
                  <a:alpha val="50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p>
            <a:endParaRPr lang="ja-JP" altLang="en-US">
              <a:latin typeface="Times New Roman" panose="02020603050405020304" pitchFamily="2" charset="0"/>
              <a:ea typeface="ＭＳ Ｐゴシック" panose="020B0600070205080204" pitchFamily="2" charset="-128"/>
            </a:endParaRPr>
          </a:p>
        </p:txBody>
      </p:sp>
      <p:sp>
        <p:nvSpPr>
          <p:cNvPr id="43011" name="Title 1126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39750"/>
          </a:xfrm>
          <a:solidFill>
            <a:srgbClr val="3333FF"/>
          </a:solidFill>
        </p:spPr>
        <p:txBody>
          <a:bodyPr lIns="90170" tIns="46990" rIns="90170" bIns="46990" anchor="ctr"/>
          <a:p>
            <a:pPr defTabSz="914400">
              <a:buNone/>
            </a:pPr>
            <a:r>
              <a:rPr lang="ja-JP" altLang="en-US" sz="3200" kern="1200" baseline="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+mj-cs"/>
                <a:sym typeface="SimSun" panose="02010600030101010101" charset="-122"/>
              </a:rPr>
              <a:t>解析結果</a:t>
            </a:r>
            <a:endParaRPr lang="ja-JP" altLang="en-US" sz="3200" kern="1200" baseline="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+mj-cs"/>
              <a:sym typeface="SimSun" panose="02010600030101010101" charset="-122"/>
            </a:endParaRPr>
          </a:p>
        </p:txBody>
      </p:sp>
      <p:sp>
        <p:nvSpPr>
          <p:cNvPr id="43012" name="TextBox 4100"/>
          <p:cNvSpPr txBox="1"/>
          <p:nvPr/>
        </p:nvSpPr>
        <p:spPr>
          <a:xfrm>
            <a:off x="8382000" y="0"/>
            <a:ext cx="714375" cy="304800"/>
          </a:xfrm>
          <a:prstGeom prst="rect">
            <a:avLst/>
          </a:prstGeom>
          <a:noFill/>
          <a:ln w="9525">
            <a:noFill/>
          </a:ln>
        </p:spPr>
        <p:txBody>
          <a:bodyPr wrap="none" lIns="72000" tIns="0" rIns="72000" bIns="0" anchor="t"/>
          <a:p>
            <a:pPr algn="r" defTabSz="44958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21</a:t>
            </a:r>
            <a:r>
              <a:rPr lang="zh-CN" altLang="en-US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/2</a:t>
            </a: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2</a:t>
            </a:r>
            <a:endParaRPr lang="en-US" altLang="zh-CN" sz="16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0" name="TextBox 11269"/>
          <p:cNvSpPr txBox="1"/>
          <p:nvPr/>
        </p:nvSpPr>
        <p:spPr>
          <a:xfrm>
            <a:off x="7035165" y="4300855"/>
            <a:ext cx="1305560" cy="36449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46990" rIns="90170" bIns="46990" anchor="t">
            <a:spAutoFit/>
          </a:bodyPr>
          <a:p>
            <a:pPr algn="l" fontAlgn="ctr">
              <a:lnSpc>
                <a:spcPct val="110000"/>
              </a:lnSpc>
              <a:spcAft>
                <a:spcPts val="1200"/>
              </a:spcAft>
            </a:pPr>
            <a:r>
              <a:rPr lang="en-US" altLang="ja-JP" sz="1600" b="1" dirty="0">
                <a:effectLst>
                  <a:glow rad="203200">
                    <a:schemeClr val="bg1"/>
                  </a:glow>
                </a:effectLst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shot noise</a:t>
            </a:r>
            <a:endParaRPr lang="en-US" altLang="ja-JP" sz="1600" b="1" dirty="0">
              <a:effectLst>
                <a:glow rad="203200">
                  <a:schemeClr val="bg1"/>
                </a:glow>
              </a:effectLst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9" name="TextBox 11269"/>
          <p:cNvSpPr txBox="1"/>
          <p:nvPr/>
        </p:nvSpPr>
        <p:spPr>
          <a:xfrm>
            <a:off x="243205" y="5597525"/>
            <a:ext cx="7498715" cy="97345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46990" rIns="90170" bIns="46990" anchor="t">
            <a:spAutoFit/>
          </a:bodyPr>
          <a:p>
            <a:pPr fontAlgn="ctr">
              <a:lnSpc>
                <a:spcPct val="110000"/>
              </a:lnSpc>
              <a:spcAft>
                <a:spcPts val="1200"/>
              </a:spcAft>
            </a:pP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変動の時間スケールは数フレーム</a:t>
            </a:r>
            <a:r>
              <a:rPr lang="en-US" altLang="ja-JP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(</a:t>
            </a:r>
            <a:r>
              <a:rPr lang="ja-JP" altLang="en-US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数</a:t>
            </a:r>
            <a:r>
              <a:rPr lang="en-US" altLang="ja-JP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10ms)</a:t>
            </a:r>
            <a:b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シンチレーションより光子ノイズが大きい</a:t>
            </a:r>
            <a:endParaRPr lang="ja-JP" altLang="en-US" sz="26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3" name="四角形 11270" descr="BG"/>
          <p:cNvSpPr/>
          <p:nvPr/>
        </p:nvSpPr>
        <p:spPr>
          <a:xfrm>
            <a:off x="215900" y="690721"/>
            <a:ext cx="3744595" cy="461645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wrap="none" lIns="179705" tIns="0" rIns="0" bIns="0" anchor="ctr">
            <a:spAutoFit/>
          </a:bodyPr>
          <a:p>
            <a:r>
              <a:rPr lang="en-US" altLang="ja-JP" sz="3000" b="1" dirty="0">
                <a:latin typeface="Meiryo UI" panose="020B0604030504040204" charset="-128"/>
                <a:ea typeface="Meiryo UI" panose="020B0604030504040204" charset="-128"/>
              </a:rPr>
              <a:t>Object 1</a:t>
            </a:r>
            <a:r>
              <a:rPr lang="ja-JP" altLang="en-US" sz="3000" b="1" dirty="0">
                <a:latin typeface="Meiryo UI" panose="020B0604030504040204" charset="-128"/>
                <a:ea typeface="Meiryo UI" panose="020B0604030504040204" charset="-128"/>
              </a:rPr>
              <a:t>の光度曲線</a:t>
            </a:r>
            <a:endParaRPr lang="ja-JP" altLang="en-US" sz="3000" b="1" dirty="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45062" name="角丸四角形 4103"/>
          <p:cNvSpPr/>
          <p:nvPr/>
        </p:nvSpPr>
        <p:spPr>
          <a:xfrm>
            <a:off x="4629785" y="690880"/>
            <a:ext cx="2854960" cy="485775"/>
          </a:xfrm>
          <a:prstGeom prst="roundRect">
            <a:avLst>
              <a:gd name="adj" fmla="val 8852"/>
            </a:avLst>
          </a:prstGeom>
          <a:solidFill>
            <a:srgbClr val="DDDDDD"/>
          </a:solidFill>
          <a:ln w="9525">
            <a:noFill/>
          </a:ln>
        </p:spPr>
        <p:txBody>
          <a:bodyPr wrap="none" lIns="90170" tIns="0" rIns="90170" bIns="0" anchor="ctr" anchorCtr="1"/>
          <a:p>
            <a:pPr algn="l" fontAlgn="ctr"/>
            <a:r>
              <a:rPr lang="en-US" altLang="ja-JP" sz="2200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5</a:t>
            </a:r>
            <a:r>
              <a:rPr lang="ja-JP" altLang="en-US" sz="2200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フレーム移動平均</a:t>
            </a:r>
            <a:endParaRPr lang="ja-JP" altLang="en-US" sz="22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cxnSp>
        <p:nvCxnSpPr>
          <p:cNvPr id="2" name="直線コネクタ 1"/>
          <p:cNvCxnSpPr/>
          <p:nvPr/>
        </p:nvCxnSpPr>
        <p:spPr>
          <a:xfrm>
            <a:off x="6870065" y="4383405"/>
            <a:ext cx="0" cy="234002"/>
          </a:xfrm>
          <a:prstGeom prst="line">
            <a:avLst/>
          </a:prstGeom>
          <a:ln w="25400" cap="rnd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角丸四角形 4103"/>
          <p:cNvSpPr/>
          <p:nvPr/>
        </p:nvSpPr>
        <p:spPr>
          <a:xfrm>
            <a:off x="1864360" y="3996690"/>
            <a:ext cx="2854960" cy="485775"/>
          </a:xfrm>
          <a:prstGeom prst="roundRect">
            <a:avLst>
              <a:gd name="adj" fmla="val 8852"/>
            </a:avLst>
          </a:prstGeom>
          <a:solidFill>
            <a:srgbClr val="DDDDDD"/>
          </a:solidFill>
          <a:ln w="9525">
            <a:noFill/>
          </a:ln>
        </p:spPr>
        <p:txBody>
          <a:bodyPr wrap="none" lIns="90170" tIns="0" rIns="90170" bIns="0" anchor="ctr" anchorCtr="1"/>
          <a:p>
            <a:pPr algn="l" fontAlgn="ctr"/>
            <a:r>
              <a:rPr lang="ja-JP" altLang="en-US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一応相関してる？</a:t>
            </a:r>
            <a:endParaRPr lang="ja-JP" altLang="en-US" sz="22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図の枠 7" descr="C:\Users\kino\Desktop\GLAO\photometory\Correlation_obj1.pngCorrelation_obj1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705350" y="611505"/>
            <a:ext cx="4320032" cy="3024022"/>
          </a:xfrm>
          <a:prstGeom prst="rect">
            <a:avLst/>
          </a:prstGeom>
        </p:spPr>
      </p:pic>
      <p:sp>
        <p:nvSpPr>
          <p:cNvPr id="43010" name="四角形 11265"/>
          <p:cNvSpPr/>
          <p:nvPr/>
        </p:nvSpPr>
        <p:spPr>
          <a:xfrm flipV="1">
            <a:off x="1588" y="539750"/>
            <a:ext cx="9147175" cy="71438"/>
          </a:xfrm>
          <a:prstGeom prst="rect">
            <a:avLst/>
          </a:prstGeom>
          <a:gradFill rotWithShape="0">
            <a:gsLst>
              <a:gs pos="0">
                <a:schemeClr val="bg2">
                  <a:alpha val="50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p>
            <a:endParaRPr lang="ja-JP" altLang="en-US">
              <a:latin typeface="Times New Roman" panose="02020603050405020304" pitchFamily="2" charset="0"/>
              <a:ea typeface="ＭＳ Ｐゴシック" panose="020B0600070205080204" pitchFamily="2" charset="-128"/>
            </a:endParaRPr>
          </a:p>
        </p:txBody>
      </p:sp>
      <p:sp>
        <p:nvSpPr>
          <p:cNvPr id="43011" name="Title 1126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39750"/>
          </a:xfrm>
          <a:solidFill>
            <a:srgbClr val="3333FF"/>
          </a:solidFill>
        </p:spPr>
        <p:txBody>
          <a:bodyPr lIns="90170" tIns="46990" rIns="90170" bIns="46990" anchor="ctr"/>
          <a:p>
            <a:pPr defTabSz="914400">
              <a:buNone/>
            </a:pPr>
            <a:r>
              <a:rPr lang="ja-JP" altLang="en-US" sz="3200" kern="1200" baseline="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+mj-cs"/>
                <a:sym typeface="SimSun" panose="02010600030101010101" charset="-122"/>
              </a:rPr>
              <a:t>測光値とシンチレーションの相関</a:t>
            </a:r>
            <a:endParaRPr lang="ja-JP" altLang="en-US" sz="3200" kern="1200" baseline="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+mj-cs"/>
              <a:sym typeface="SimSun" panose="02010600030101010101" charset="-122"/>
            </a:endParaRPr>
          </a:p>
        </p:txBody>
      </p:sp>
      <p:sp>
        <p:nvSpPr>
          <p:cNvPr id="43012" name="TextBox 4100"/>
          <p:cNvSpPr txBox="1"/>
          <p:nvPr/>
        </p:nvSpPr>
        <p:spPr>
          <a:xfrm>
            <a:off x="8382000" y="0"/>
            <a:ext cx="714375" cy="304800"/>
          </a:xfrm>
          <a:prstGeom prst="rect">
            <a:avLst/>
          </a:prstGeom>
          <a:noFill/>
          <a:ln w="9525">
            <a:noFill/>
          </a:ln>
        </p:spPr>
        <p:txBody>
          <a:bodyPr wrap="none" lIns="72000" tIns="0" rIns="72000" bIns="0" anchor="t"/>
          <a:p>
            <a:pPr algn="r" defTabSz="44958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22/</a:t>
            </a:r>
            <a:r>
              <a:rPr lang="zh-CN" altLang="en-US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2</a:t>
            </a: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2</a:t>
            </a:r>
            <a:endParaRPr lang="en-US" altLang="zh-CN" sz="16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9" name="TextBox 11269"/>
          <p:cNvSpPr txBox="1"/>
          <p:nvPr/>
        </p:nvSpPr>
        <p:spPr>
          <a:xfrm>
            <a:off x="171450" y="713740"/>
            <a:ext cx="4358640" cy="141351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46990" rIns="90170" bIns="46990" anchor="t">
            <a:spAutoFit/>
          </a:bodyPr>
          <a:p>
            <a:pPr fontAlgn="ctr">
              <a:lnSpc>
                <a:spcPct val="110000"/>
              </a:lnSpc>
              <a:spcAft>
                <a:spcPts val="1200"/>
              </a:spcAft>
            </a:pPr>
            <a:r>
              <a:rPr lang="ja-JP" altLang="en-US" sz="2600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縦軸</a:t>
            </a:r>
            <a: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：測光カウントの変化</a:t>
            </a:r>
            <a:b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sz="2600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横軸</a:t>
            </a:r>
            <a: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：再構成されたシンチレー</a:t>
            </a:r>
            <a:b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         ションによる面積変化</a:t>
            </a:r>
            <a:endParaRPr lang="ja-JP" altLang="en-US" sz="26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 flipV="1">
            <a:off x="5253990" y="706120"/>
            <a:ext cx="3690620" cy="2520019"/>
          </a:xfrm>
          <a:prstGeom prst="line">
            <a:avLst/>
          </a:prstGeom>
          <a:ln w="19050" cap="rnd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角丸四角形 4103"/>
          <p:cNvSpPr/>
          <p:nvPr/>
        </p:nvSpPr>
        <p:spPr>
          <a:xfrm>
            <a:off x="347980" y="2349500"/>
            <a:ext cx="3768725" cy="884555"/>
          </a:xfrm>
          <a:prstGeom prst="roundRect">
            <a:avLst>
              <a:gd name="adj" fmla="val 8852"/>
            </a:avLst>
          </a:prstGeom>
          <a:solidFill>
            <a:srgbClr val="DDDDDD"/>
          </a:solidFill>
          <a:ln w="9525">
            <a:noFill/>
          </a:ln>
        </p:spPr>
        <p:txBody>
          <a:bodyPr wrap="none" lIns="90170" tIns="0" rIns="90170" bIns="0" anchor="ctr" anchorCtr="1"/>
          <a:p>
            <a:pPr algn="ctr" fontAlgn="ctr"/>
            <a:r>
              <a:rPr lang="ja-JP" altLang="en-US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相関はあるが改善は小</a:t>
            </a:r>
            <a:br>
              <a:rPr lang="ja-JP" altLang="en-US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より明るい星で効果的</a:t>
            </a:r>
            <a:endParaRPr lang="ja-JP" altLang="en-US" b="1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0" name="TextBox 11269"/>
          <p:cNvSpPr txBox="1"/>
          <p:nvPr/>
        </p:nvSpPr>
        <p:spPr>
          <a:xfrm>
            <a:off x="5339715" y="624840"/>
            <a:ext cx="1291590" cy="43243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46990" rIns="90170" bIns="46990" anchor="t">
            <a:spAutoFit/>
          </a:bodyPr>
          <a:p>
            <a:pPr fontAlgn="ctr">
              <a:lnSpc>
                <a:spcPct val="110000"/>
              </a:lnSpc>
              <a:spcAft>
                <a:spcPts val="1200"/>
              </a:spcAft>
            </a:pPr>
            <a:r>
              <a:rPr lang="en-US" altLang="ja-JP" sz="2000" b="1" dirty="0">
                <a:effectLst>
                  <a:glow rad="203200">
                    <a:schemeClr val="bg1"/>
                  </a:glow>
                </a:effectLst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Object 1</a:t>
            </a:r>
            <a:endParaRPr lang="en-US" altLang="ja-JP" sz="2000" b="1" dirty="0">
              <a:effectLst>
                <a:glow rad="203200">
                  <a:schemeClr val="bg1"/>
                </a:glow>
              </a:effectLst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図の枠 7" descr="C:\Users\kino\Desktop\GLAO\photometory\Correlation_obj1.pngCorrelation_obj1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705350" y="611505"/>
            <a:ext cx="4320032" cy="3024022"/>
          </a:xfrm>
          <a:prstGeom prst="rect">
            <a:avLst/>
          </a:prstGeom>
        </p:spPr>
      </p:pic>
      <p:sp>
        <p:nvSpPr>
          <p:cNvPr id="43010" name="四角形 11265"/>
          <p:cNvSpPr/>
          <p:nvPr/>
        </p:nvSpPr>
        <p:spPr>
          <a:xfrm flipV="1">
            <a:off x="1588" y="539750"/>
            <a:ext cx="9147175" cy="71438"/>
          </a:xfrm>
          <a:prstGeom prst="rect">
            <a:avLst/>
          </a:prstGeom>
          <a:gradFill rotWithShape="0">
            <a:gsLst>
              <a:gs pos="0">
                <a:schemeClr val="bg2">
                  <a:alpha val="50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p>
            <a:endParaRPr lang="ja-JP" altLang="en-US">
              <a:latin typeface="Times New Roman" panose="02020603050405020304" pitchFamily="2" charset="0"/>
              <a:ea typeface="ＭＳ Ｐゴシック" panose="020B0600070205080204" pitchFamily="2" charset="-128"/>
            </a:endParaRPr>
          </a:p>
        </p:txBody>
      </p:sp>
      <p:sp>
        <p:nvSpPr>
          <p:cNvPr id="43011" name="Title 1126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39750"/>
          </a:xfrm>
          <a:solidFill>
            <a:srgbClr val="3333FF"/>
          </a:solidFill>
        </p:spPr>
        <p:txBody>
          <a:bodyPr lIns="90170" tIns="46990" rIns="90170" bIns="46990" anchor="ctr"/>
          <a:p>
            <a:pPr defTabSz="914400">
              <a:buNone/>
            </a:pPr>
            <a:r>
              <a:rPr lang="ja-JP" altLang="en-US" sz="3200" kern="1200" baseline="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+mj-cs"/>
                <a:sym typeface="SimSun" panose="02010600030101010101" charset="-122"/>
              </a:rPr>
              <a:t>測光値とシンチレーションの相関</a:t>
            </a:r>
            <a:endParaRPr lang="ja-JP" altLang="en-US" sz="3200" kern="1200" baseline="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+mj-cs"/>
              <a:sym typeface="SimSun" panose="02010600030101010101" charset="-122"/>
            </a:endParaRPr>
          </a:p>
        </p:txBody>
      </p:sp>
      <p:sp>
        <p:nvSpPr>
          <p:cNvPr id="43012" name="TextBox 4100"/>
          <p:cNvSpPr txBox="1"/>
          <p:nvPr/>
        </p:nvSpPr>
        <p:spPr>
          <a:xfrm>
            <a:off x="8382000" y="0"/>
            <a:ext cx="714375" cy="304800"/>
          </a:xfrm>
          <a:prstGeom prst="rect">
            <a:avLst/>
          </a:prstGeom>
          <a:noFill/>
          <a:ln w="9525">
            <a:noFill/>
          </a:ln>
        </p:spPr>
        <p:txBody>
          <a:bodyPr wrap="none" lIns="72000" tIns="0" rIns="72000" bIns="0" anchor="t"/>
          <a:p>
            <a:pPr algn="r" defTabSz="44958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22</a:t>
            </a:r>
            <a:r>
              <a:rPr lang="zh-CN" altLang="en-US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/2</a:t>
            </a: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2</a:t>
            </a:r>
            <a:endParaRPr lang="en-US" altLang="zh-CN" sz="16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9" name="TextBox 11269"/>
          <p:cNvSpPr txBox="1"/>
          <p:nvPr/>
        </p:nvSpPr>
        <p:spPr>
          <a:xfrm>
            <a:off x="171450" y="713740"/>
            <a:ext cx="4358640" cy="141351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46990" rIns="90170" bIns="46990" anchor="t">
            <a:spAutoFit/>
          </a:bodyPr>
          <a:p>
            <a:pPr fontAlgn="ctr">
              <a:lnSpc>
                <a:spcPct val="110000"/>
              </a:lnSpc>
              <a:spcAft>
                <a:spcPts val="1200"/>
              </a:spcAft>
            </a:pPr>
            <a:r>
              <a:rPr lang="ja-JP" altLang="en-US" sz="2600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縦軸</a:t>
            </a:r>
            <a: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：測光カウントの変化</a:t>
            </a:r>
            <a:b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sz="2600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横軸</a:t>
            </a:r>
            <a: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：再構成されたシンチレー</a:t>
            </a:r>
            <a:b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         ションによる面積変化</a:t>
            </a:r>
            <a:endParaRPr lang="ja-JP" altLang="en-US" sz="26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 flipV="1">
            <a:off x="5253990" y="706120"/>
            <a:ext cx="3690620" cy="2520019"/>
          </a:xfrm>
          <a:prstGeom prst="line">
            <a:avLst/>
          </a:prstGeom>
          <a:ln w="19050" cap="rnd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角丸四角形 4103"/>
          <p:cNvSpPr/>
          <p:nvPr/>
        </p:nvSpPr>
        <p:spPr>
          <a:xfrm>
            <a:off x="347980" y="2349500"/>
            <a:ext cx="3768725" cy="884555"/>
          </a:xfrm>
          <a:prstGeom prst="roundRect">
            <a:avLst>
              <a:gd name="adj" fmla="val 8852"/>
            </a:avLst>
          </a:prstGeom>
          <a:solidFill>
            <a:srgbClr val="DDDDDD"/>
          </a:solidFill>
          <a:ln w="9525">
            <a:noFill/>
          </a:ln>
        </p:spPr>
        <p:txBody>
          <a:bodyPr wrap="none" lIns="90170" tIns="0" rIns="90170" bIns="0" anchor="ctr" anchorCtr="1"/>
          <a:p>
            <a:pPr algn="ctr" fontAlgn="ctr"/>
            <a:r>
              <a:rPr lang="ja-JP" altLang="en-US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相関はあるが改善は小</a:t>
            </a:r>
            <a:br>
              <a:rPr lang="ja-JP" altLang="en-US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より明るい星で効果的</a:t>
            </a:r>
            <a:endParaRPr lang="ja-JP" altLang="en-US" b="1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0" name="TextBox 11269"/>
          <p:cNvSpPr txBox="1"/>
          <p:nvPr/>
        </p:nvSpPr>
        <p:spPr>
          <a:xfrm>
            <a:off x="5339715" y="624840"/>
            <a:ext cx="1291590" cy="43243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46990" rIns="90170" bIns="46990" anchor="t">
            <a:spAutoFit/>
          </a:bodyPr>
          <a:p>
            <a:pPr fontAlgn="ctr">
              <a:lnSpc>
                <a:spcPct val="110000"/>
              </a:lnSpc>
              <a:spcAft>
                <a:spcPts val="1200"/>
              </a:spcAft>
            </a:pPr>
            <a:r>
              <a:rPr lang="en-US" altLang="ja-JP" sz="2000" b="1" dirty="0">
                <a:effectLst>
                  <a:glow rad="203200">
                    <a:schemeClr val="bg1"/>
                  </a:glow>
                </a:effectLst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Object 1</a:t>
            </a:r>
            <a:endParaRPr lang="en-US" altLang="ja-JP" sz="2000" b="1" dirty="0">
              <a:effectLst>
                <a:glow rad="203200">
                  <a:schemeClr val="bg1"/>
                </a:glow>
              </a:effectLst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pic>
        <p:nvPicPr>
          <p:cNvPr id="18" name="図の枠 17" descr="C:\Users\kino\Desktop\GLAO\photometory\Correlation_obj2.pngCorrelation_obj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1450" y="3687203"/>
            <a:ext cx="4320032" cy="3024022"/>
          </a:xfrm>
          <a:prstGeom prst="rect">
            <a:avLst/>
          </a:prstGeom>
        </p:spPr>
      </p:pic>
      <p:cxnSp>
        <p:nvCxnSpPr>
          <p:cNvPr id="19" name="直線コネクタ 18"/>
          <p:cNvCxnSpPr/>
          <p:nvPr/>
        </p:nvCxnSpPr>
        <p:spPr>
          <a:xfrm flipV="1">
            <a:off x="720090" y="3789680"/>
            <a:ext cx="3690620" cy="2520019"/>
          </a:xfrm>
          <a:prstGeom prst="line">
            <a:avLst/>
          </a:prstGeom>
          <a:ln w="19050" cap="rnd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1269"/>
          <p:cNvSpPr txBox="1"/>
          <p:nvPr/>
        </p:nvSpPr>
        <p:spPr>
          <a:xfrm>
            <a:off x="805815" y="3708400"/>
            <a:ext cx="1291590" cy="43243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46990" rIns="90170" bIns="46990" anchor="t">
            <a:spAutoFit/>
          </a:bodyPr>
          <a:p>
            <a:pPr fontAlgn="ctr">
              <a:lnSpc>
                <a:spcPct val="110000"/>
              </a:lnSpc>
              <a:spcAft>
                <a:spcPts val="1200"/>
              </a:spcAft>
            </a:pPr>
            <a:r>
              <a:rPr lang="en-US" altLang="ja-JP" sz="2000" b="1" dirty="0">
                <a:effectLst>
                  <a:glow rad="203200">
                    <a:schemeClr val="bg1"/>
                  </a:glow>
                </a:effectLst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Object 2</a:t>
            </a:r>
            <a:endParaRPr lang="en-US" altLang="ja-JP" sz="2000" b="1" dirty="0">
              <a:effectLst>
                <a:glow rad="203200">
                  <a:schemeClr val="bg1"/>
                </a:glow>
              </a:effectLst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pic>
        <p:nvPicPr>
          <p:cNvPr id="22" name="図の枠 21" descr="C:\Users\kino\Desktop\GLAO\photometory\Correlation_obj3.pngCorrelation_obj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776470" y="3700538"/>
            <a:ext cx="4320032" cy="3024022"/>
          </a:xfrm>
          <a:prstGeom prst="rect">
            <a:avLst/>
          </a:prstGeom>
        </p:spPr>
      </p:pic>
      <p:cxnSp>
        <p:nvCxnSpPr>
          <p:cNvPr id="23" name="直線コネクタ 22"/>
          <p:cNvCxnSpPr/>
          <p:nvPr/>
        </p:nvCxnSpPr>
        <p:spPr>
          <a:xfrm flipV="1">
            <a:off x="5325110" y="3803015"/>
            <a:ext cx="3690620" cy="2520019"/>
          </a:xfrm>
          <a:prstGeom prst="line">
            <a:avLst/>
          </a:prstGeom>
          <a:ln w="19050" cap="rnd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1269"/>
          <p:cNvSpPr txBox="1"/>
          <p:nvPr/>
        </p:nvSpPr>
        <p:spPr>
          <a:xfrm>
            <a:off x="5410835" y="3721735"/>
            <a:ext cx="1291590" cy="43243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46990" rIns="90170" bIns="46990" anchor="t">
            <a:spAutoFit/>
          </a:bodyPr>
          <a:p>
            <a:pPr fontAlgn="ctr">
              <a:lnSpc>
                <a:spcPct val="110000"/>
              </a:lnSpc>
              <a:spcAft>
                <a:spcPts val="1200"/>
              </a:spcAft>
            </a:pPr>
            <a:r>
              <a:rPr lang="en-US" altLang="ja-JP" sz="2000" b="1" dirty="0">
                <a:effectLst>
                  <a:glow rad="203200">
                    <a:schemeClr val="bg1"/>
                  </a:glow>
                </a:effectLst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Object 3</a:t>
            </a:r>
            <a:endParaRPr lang="en-US" altLang="ja-JP" sz="2000" b="1" dirty="0">
              <a:effectLst>
                <a:glow rad="203200">
                  <a:schemeClr val="bg1"/>
                </a:glow>
              </a:effectLst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四角形 11265"/>
          <p:cNvSpPr/>
          <p:nvPr/>
        </p:nvSpPr>
        <p:spPr>
          <a:xfrm flipV="1">
            <a:off x="1588" y="539750"/>
            <a:ext cx="9147175" cy="71438"/>
          </a:xfrm>
          <a:prstGeom prst="rect">
            <a:avLst/>
          </a:prstGeom>
          <a:gradFill rotWithShape="0">
            <a:gsLst>
              <a:gs pos="0">
                <a:schemeClr val="bg2">
                  <a:alpha val="50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p>
            <a:endParaRPr lang="ja-JP" altLang="en-US">
              <a:latin typeface="Times New Roman" panose="02020603050405020304" pitchFamily="2" charset="0"/>
              <a:ea typeface="ＭＳ Ｐゴシック" panose="020B0600070205080204" pitchFamily="2" charset="-128"/>
            </a:endParaRPr>
          </a:p>
        </p:txBody>
      </p:sp>
      <p:sp>
        <p:nvSpPr>
          <p:cNvPr id="45058" name="Title 1126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39750"/>
          </a:xfrm>
          <a:solidFill>
            <a:srgbClr val="3333FF"/>
          </a:solidFill>
        </p:spPr>
        <p:txBody>
          <a:bodyPr lIns="90170" tIns="46990" rIns="90170" bIns="46990" anchor="ctr"/>
          <a:p>
            <a:pPr defTabSz="914400">
              <a:buNone/>
            </a:pPr>
            <a:r>
              <a:rPr lang="ja-JP" altLang="en-US" sz="3200" kern="1200" baseline="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+mj-cs"/>
                <a:sym typeface="SimSun" panose="02010600030101010101" charset="-122"/>
              </a:rPr>
              <a:t>まとめ</a:t>
            </a:r>
            <a:endParaRPr lang="ja-JP" altLang="en-US" sz="3200" kern="1200" baseline="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+mj-cs"/>
              <a:sym typeface="SimSun" panose="02010600030101010101" charset="-122"/>
            </a:endParaRPr>
          </a:p>
        </p:txBody>
      </p:sp>
      <p:sp>
        <p:nvSpPr>
          <p:cNvPr id="39946" name="TextBox 11269"/>
          <p:cNvSpPr txBox="1"/>
          <p:nvPr/>
        </p:nvSpPr>
        <p:spPr>
          <a:xfrm>
            <a:off x="243205" y="1216025"/>
            <a:ext cx="8442960" cy="556196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46990" rIns="90170" bIns="46990" anchor="t">
            <a:spAutoFit/>
          </a:bodyPr>
          <a:p>
            <a:pPr fontAlgn="ctr">
              <a:lnSpc>
                <a:spcPct val="110000"/>
              </a:lnSpc>
              <a:spcAft>
                <a:spcPts val="600"/>
              </a:spcAft>
            </a:pPr>
            <a:r>
              <a:rPr lang="ja-JP" altLang="en-US" sz="1200" noProof="1" dirty="0">
                <a:solidFill>
                  <a:srgbClr val="3366FF"/>
                </a:solidFill>
                <a:effectLst>
                  <a:glow rad="203200">
                    <a:schemeClr val="bg1"/>
                  </a:glow>
                </a:effectLst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rPr>
              <a:t>● </a:t>
            </a:r>
            <a:r>
              <a:rPr lang="ja-JP" altLang="en-US" sz="2500" noProof="1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cs typeface="+mn-cs"/>
                <a:sym typeface="SimSun" panose="02010600030101010101" charset="-122"/>
              </a:rPr>
              <a:t>複数の星を同時に測定できる</a:t>
            </a:r>
            <a:r>
              <a:rPr lang="en-US" altLang="ja-JP" sz="2500" noProof="1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cs typeface="+mn-cs"/>
                <a:sym typeface="SimSun" panose="02010600030101010101" charset="-122"/>
              </a:rPr>
              <a:t>Shack-Hartmann</a:t>
            </a:r>
            <a:r>
              <a:rPr lang="ja-JP" altLang="en-US" sz="2500" noProof="1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cs typeface="+mn-cs"/>
                <a:sym typeface="SimSun" panose="02010600030101010101" charset="-122"/>
              </a:rPr>
              <a:t>カメラ</a:t>
            </a:r>
            <a:br>
              <a:rPr lang="ja-JP" altLang="en-US" sz="2500" noProof="1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cs typeface="+mn-cs"/>
                <a:sym typeface="SimSun" panose="02010600030101010101" charset="-122"/>
              </a:rPr>
            </a:br>
            <a:r>
              <a:rPr lang="ja-JP" altLang="en-US" sz="1200" noProof="1" dirty="0">
                <a:solidFill>
                  <a:srgbClr val="3366FF"/>
                </a:solidFill>
                <a:effectLst>
                  <a:glow rad="203200">
                    <a:schemeClr val="bg1"/>
                  </a:glow>
                </a:effectLst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rPr>
              <a:t>●</a:t>
            </a:r>
            <a:r>
              <a:rPr lang="ja-JP" altLang="en-US" sz="1200" noProof="1" dirty="0">
                <a:solidFill>
                  <a:schemeClr val="tx1"/>
                </a:solidFill>
                <a:effectLst>
                  <a:glow rad="203200">
                    <a:schemeClr val="bg1"/>
                  </a:glow>
                </a:effectLst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rPr>
              <a:t> </a:t>
            </a:r>
            <a:r>
              <a:rPr lang="ja-JP" sz="2500" noProof="1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cs typeface="+mn-cs"/>
              </a:rPr>
              <a:t>行列演算で瞳面での波面 </a:t>
            </a:r>
            <a:r>
              <a:rPr lang="en-US" altLang="ja-JP" sz="2500" noProof="1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cs typeface="+mn-cs"/>
              </a:rPr>
              <a:t>→ </a:t>
            </a:r>
            <a:r>
              <a:rPr lang="ja-JP" altLang="en-US" sz="2500" noProof="1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cs typeface="+mn-cs"/>
              </a:rPr>
              <a:t>各乱流層での波面に変換</a:t>
            </a:r>
            <a:br>
              <a:rPr sz="250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</a:rPr>
            </a:br>
            <a:endParaRPr lang="en-US" sz="2500" noProof="1">
              <a:solidFill>
                <a:srgbClr val="FF0000"/>
              </a:solidFill>
              <a:latin typeface="Meiryo UI" panose="020B0604030504040204" charset="-128"/>
              <a:ea typeface="Meiryo UI" panose="020B0604030504040204" charset="-128"/>
              <a:cs typeface="+mn-cs"/>
            </a:endParaRPr>
          </a:p>
          <a:p>
            <a:pPr fontAlgn="ctr">
              <a:lnSpc>
                <a:spcPct val="110000"/>
              </a:lnSpc>
              <a:spcAft>
                <a:spcPts val="600"/>
              </a:spcAft>
            </a:pPr>
            <a:endParaRPr lang="ja-JP" altLang="en-US" sz="1600" noProof="1" dirty="0">
              <a:solidFill>
                <a:srgbClr val="FF0000"/>
              </a:solidFill>
              <a:effectLst>
                <a:glow rad="203200">
                  <a:schemeClr val="bg1"/>
                </a:glow>
              </a:effectLst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  <a:p>
            <a:pPr fontAlgn="ctr">
              <a:lnSpc>
                <a:spcPct val="110000"/>
              </a:lnSpc>
              <a:spcAft>
                <a:spcPts val="600"/>
              </a:spcAft>
            </a:pPr>
            <a:r>
              <a:rPr lang="ja-JP" altLang="en-US" sz="1200" dirty="0">
                <a:solidFill>
                  <a:srgbClr val="3366FF"/>
                </a:solidFill>
                <a:effectLst>
                  <a:glow rad="203200">
                    <a:schemeClr val="bg1"/>
                  </a:glow>
                </a:effectLst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</a:t>
            </a:r>
            <a:r>
              <a:rPr lang="ja-JP" altLang="en-US" sz="1200" dirty="0">
                <a:effectLst>
                  <a:glow rad="203200">
                    <a:schemeClr val="bg1"/>
                  </a:glow>
                </a:effectLst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 </a:t>
            </a:r>
            <a:r>
              <a:rPr lang="ja-JP" sz="2500">
                <a:latin typeface="Meiryo UI" panose="020B0604030504040204" charset="-128"/>
                <a:ea typeface="Meiryo UI" panose="020B0604030504040204" charset="-128"/>
                <a:sym typeface="+mn-ea"/>
              </a:rPr>
              <a:t>各</a:t>
            </a:r>
            <a:r>
              <a:rPr lang="ja-JP" altLang="en-US" sz="2500">
                <a:latin typeface="Meiryo UI" panose="020B0604030504040204" charset="-128"/>
                <a:ea typeface="Meiryo UI" panose="020B0604030504040204" charset="-128"/>
                <a:sym typeface="+mn-ea"/>
              </a:rPr>
              <a:t>層での波面のフレネル回折から主鏡での強度マップを再構築</a:t>
            </a:r>
            <a:br>
              <a:rPr sz="2500">
                <a:latin typeface="Meiryo UI" panose="020B0604030504040204" charset="-128"/>
                <a:ea typeface="Meiryo UI" panose="020B0604030504040204" charset="-128"/>
                <a:sym typeface="+mn-ea"/>
              </a:rPr>
            </a:br>
            <a:r>
              <a:rPr lang="ja-JP" altLang="en-US" sz="1200" dirty="0">
                <a:solidFill>
                  <a:srgbClr val="3366FF"/>
                </a:solidFill>
                <a:effectLst>
                  <a:glow rad="203200">
                    <a:schemeClr val="bg1"/>
                  </a:glow>
                </a:effectLst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</a:t>
            </a:r>
            <a:r>
              <a:rPr lang="ja-JP" altLang="en-US" sz="1200" dirty="0">
                <a:effectLst>
                  <a:glow rad="203200">
                    <a:schemeClr val="bg1"/>
                  </a:glow>
                </a:effectLst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 </a:t>
            </a:r>
            <a:r>
              <a:rPr lang="en-US" altLang="ja-JP" sz="2500">
                <a:latin typeface="Meiryo UI" panose="020B0604030504040204" charset="-128"/>
                <a:ea typeface="Meiryo UI" panose="020B0604030504040204" charset="-128"/>
                <a:sym typeface="+mn-ea"/>
              </a:rPr>
              <a:t>INT 2.5m</a:t>
            </a:r>
            <a:r>
              <a:rPr lang="ja-JP" altLang="en-US" sz="2500">
                <a:latin typeface="Meiryo UI" panose="020B0604030504040204" charset="-128"/>
                <a:ea typeface="Meiryo UI" panose="020B0604030504040204" charset="-128"/>
                <a:sym typeface="+mn-ea"/>
              </a:rPr>
              <a:t>、</a:t>
            </a:r>
            <a:r>
              <a:rPr lang="en-US" altLang="ja-JP" sz="2500">
                <a:latin typeface="Meiryo UI" panose="020B0604030504040204" charset="-128"/>
                <a:ea typeface="Meiryo UI" panose="020B0604030504040204" charset="-128"/>
                <a:sym typeface="+mn-ea"/>
              </a:rPr>
              <a:t>VLT 8.2m </a:t>
            </a:r>
            <a:r>
              <a:rPr lang="ja-JP" altLang="en-US" sz="2500">
                <a:latin typeface="Meiryo UI" panose="020B0604030504040204" charset="-128"/>
                <a:ea typeface="Meiryo UI" panose="020B0604030504040204" charset="-128"/>
                <a:sym typeface="+mn-ea"/>
              </a:rPr>
              <a:t>で実証観測 </a:t>
            </a:r>
            <a:r>
              <a:rPr lang="en-US" altLang="ja-JP" sz="2500">
                <a:latin typeface="Meiryo UI" panose="020B0604030504040204" charset="-128"/>
                <a:ea typeface="Meiryo UI" panose="020B0604030504040204" charset="-128"/>
                <a:sym typeface="+mn-ea"/>
              </a:rPr>
              <a:t>→ </a:t>
            </a:r>
            <a:r>
              <a:rPr lang="ja-JP" altLang="en-US" sz="2500">
                <a:latin typeface="Meiryo UI" panose="020B0604030504040204" charset="-128"/>
                <a:ea typeface="Meiryo UI" panose="020B0604030504040204" charset="-128"/>
                <a:sym typeface="+mn-ea"/>
              </a:rPr>
              <a:t>抑制を確認</a:t>
            </a:r>
            <a:br>
              <a:rPr lang="ja-JP" altLang="en-US" sz="2500">
                <a:latin typeface="Meiryo UI" panose="020B0604030504040204" charset="-128"/>
                <a:ea typeface="Meiryo UI" panose="020B0604030504040204" charset="-128"/>
                <a:sym typeface="+mn-ea"/>
              </a:rPr>
            </a:br>
            <a:br>
              <a:rPr lang="ja-JP" altLang="en-US" sz="2500">
                <a:latin typeface="Meiryo UI" panose="020B0604030504040204" charset="-128"/>
                <a:ea typeface="Meiryo UI" panose="020B0604030504040204" charset="-128"/>
                <a:sym typeface="+mn-ea"/>
              </a:rPr>
            </a:br>
            <a:br>
              <a:rPr lang="ja-JP" altLang="en-US" sz="2500">
                <a:latin typeface="Meiryo UI" panose="020B0604030504040204" charset="-128"/>
                <a:ea typeface="Meiryo UI" panose="020B0604030504040204" charset="-128"/>
                <a:sym typeface="+mn-ea"/>
              </a:rPr>
            </a:br>
            <a:r>
              <a:rPr lang="ja-JP" altLang="en-US" sz="1200" noProof="1" dirty="0">
                <a:solidFill>
                  <a:srgbClr val="3366FF"/>
                </a:solidFill>
                <a:effectLst>
                  <a:glow rad="203200">
                    <a:schemeClr val="bg1"/>
                  </a:glow>
                </a:effectLst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rPr>
              <a:t>● </a:t>
            </a:r>
            <a:r>
              <a:rPr lang="en-US" altLang="ja-JP" sz="2500" noProof="1" dirty="0">
                <a:effectLst>
                  <a:glow rad="203200">
                    <a:schemeClr val="bg1"/>
                  </a:glow>
                </a:effectLst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rPr>
              <a:t>2026</a:t>
            </a:r>
            <a:r>
              <a:rPr lang="ja-JP" altLang="en-US" sz="2500" noProof="1" dirty="0">
                <a:effectLst>
                  <a:glow rad="203200">
                    <a:schemeClr val="bg1"/>
                  </a:glow>
                </a:effectLst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rPr>
              <a:t>年</a:t>
            </a:r>
            <a:r>
              <a:rPr lang="en-US" altLang="ja-JP" sz="2500" noProof="1" dirty="0">
                <a:effectLst>
                  <a:glow rad="203200">
                    <a:schemeClr val="bg1"/>
                  </a:glow>
                </a:effectLst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rPr>
              <a:t>1</a:t>
            </a:r>
            <a:r>
              <a:rPr lang="ja-JP" altLang="en-US" sz="2500" noProof="1" dirty="0">
                <a:effectLst>
                  <a:glow rad="203200">
                    <a:schemeClr val="bg1"/>
                  </a:glow>
                </a:effectLst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rPr>
              <a:t>月</a:t>
            </a:r>
            <a:r>
              <a:rPr lang="en-US" altLang="ja-JP" sz="2500" noProof="1" dirty="0">
                <a:effectLst>
                  <a:glow rad="203200">
                    <a:schemeClr val="bg1"/>
                  </a:glow>
                </a:effectLst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rPr>
              <a:t>23</a:t>
            </a:r>
            <a:r>
              <a:rPr lang="ja-JP" altLang="en-US" sz="2500" noProof="1" dirty="0">
                <a:effectLst>
                  <a:glow rad="203200">
                    <a:schemeClr val="bg1"/>
                  </a:glow>
                </a:effectLst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rPr>
              <a:t>日に</a:t>
            </a:r>
            <a:r>
              <a:rPr lang="en-US" altLang="ja-JP" sz="2500" noProof="1" dirty="0">
                <a:effectLst>
                  <a:glow rad="203200">
                    <a:schemeClr val="bg1"/>
                  </a:glow>
                </a:effectLst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rPr>
              <a:t>M36</a:t>
            </a:r>
            <a:r>
              <a:rPr lang="ja-JP" altLang="en-US" sz="2500" noProof="1" dirty="0">
                <a:effectLst>
                  <a:glow rad="203200">
                    <a:schemeClr val="bg1"/>
                  </a:glow>
                </a:effectLst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rPr>
              <a:t>を観測</a:t>
            </a:r>
            <a:br>
              <a:rPr lang="ja-JP" altLang="en-US" sz="2500" noProof="1" dirty="0">
                <a:effectLst>
                  <a:glow rad="203200">
                    <a:schemeClr val="bg1"/>
                  </a:glow>
                </a:effectLst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rPr>
            </a:br>
            <a:r>
              <a:rPr lang="ja-JP" altLang="en-US" sz="1600" noProof="1" dirty="0">
                <a:effectLst>
                  <a:glow rad="203200">
                    <a:schemeClr val="bg1"/>
                  </a:glow>
                </a:effectLst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rPr>
              <a:t>  </a:t>
            </a:r>
            <a:r>
              <a:rPr lang="ja-JP" altLang="en-US" sz="1600" dirty="0">
                <a:solidFill>
                  <a:srgbClr val="3366FF"/>
                </a:solidFill>
                <a:effectLst>
                  <a:glow rad="203200">
                    <a:schemeClr val="bg1"/>
                  </a:glow>
                </a:effectLst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▶ </a:t>
            </a:r>
            <a:r>
              <a:rPr lang="ja-JP" altLang="en-US" dirty="0">
                <a:effectLst>
                  <a:glow rad="203200">
                    <a:schemeClr val="bg1"/>
                  </a:glow>
                </a:effectLst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分割主鏡を</a:t>
            </a:r>
            <a:r>
              <a:rPr lang="en-US" altLang="ja-JP" dirty="0">
                <a:effectLst>
                  <a:glow rad="203200">
                    <a:schemeClr val="bg1"/>
                  </a:glow>
                </a:effectLst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Shack-Hartmann</a:t>
            </a:r>
            <a:r>
              <a:rPr lang="ja-JP" altLang="en-US" dirty="0">
                <a:effectLst>
                  <a:glow rad="203200">
                    <a:schemeClr val="bg1"/>
                  </a:glow>
                </a:effectLst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カメラ化</a:t>
            </a:r>
            <a:br>
              <a:rPr lang="ja-JP" altLang="en-US" dirty="0">
                <a:effectLst>
                  <a:glow rad="203200">
                    <a:schemeClr val="bg1"/>
                  </a:glow>
                </a:effectLst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br>
              <a:rPr lang="ja-JP" altLang="en-US" dirty="0">
                <a:effectLst>
                  <a:glow rad="203200">
                    <a:schemeClr val="bg1"/>
                  </a:glow>
                </a:effectLst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sz="1200" noProof="1" dirty="0">
                <a:solidFill>
                  <a:srgbClr val="3366FF"/>
                </a:solidFill>
                <a:effectLst>
                  <a:glow rad="203200">
                    <a:schemeClr val="bg1"/>
                  </a:glow>
                </a:effectLst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rPr>
              <a:t>● </a:t>
            </a:r>
            <a:r>
              <a:rPr lang="ja-JP" altLang="en-US" sz="2500" noProof="1">
                <a:latin typeface="Meiryo UI" panose="020B0604030504040204" charset="-128"/>
                <a:ea typeface="Meiryo UI" panose="020B0604030504040204" charset="-128"/>
                <a:cs typeface="+mn-cs"/>
                <a:sym typeface="SimSun" panose="02010600030101010101" charset="-122"/>
              </a:rPr>
              <a:t>簡略化した</a:t>
            </a:r>
            <a:r>
              <a:rPr lang="en-US" altLang="ja-JP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Osborn 2015</a:t>
            </a:r>
            <a:r>
              <a:rPr lang="ja-JP" altLang="en-US" sz="2500" noProof="1">
                <a:latin typeface="Meiryo UI" panose="020B0604030504040204" charset="-128"/>
                <a:ea typeface="Meiryo UI" panose="020B0604030504040204" charset="-128"/>
                <a:cs typeface="+mn-cs"/>
                <a:sym typeface="SimSun" panose="02010600030101010101" charset="-122"/>
              </a:rPr>
              <a:t>の手</a:t>
            </a:r>
            <a:r>
              <a:rPr lang="ja-JP" altLang="en-US" sz="2500" noProof="1" dirty="0">
                <a:latin typeface="Meiryo UI" panose="020B0604030504040204" charset="-128"/>
                <a:ea typeface="Meiryo UI" panose="020B0604030504040204" charset="-128"/>
                <a:cs typeface="+mn-cs"/>
                <a:sym typeface="+mn-ea"/>
              </a:rPr>
              <a:t>法で解析</a:t>
            </a:r>
            <a:br>
              <a:rPr lang="ja-JP" altLang="en-US" sz="2500" noProof="1" dirty="0">
                <a:latin typeface="Meiryo UI" panose="020B0604030504040204" charset="-128"/>
                <a:ea typeface="Meiryo UI" panose="020B0604030504040204" charset="-128"/>
                <a:cs typeface="+mn-cs"/>
                <a:sym typeface="+mn-ea"/>
              </a:rPr>
            </a:br>
            <a:r>
              <a:rPr lang="ja-JP" altLang="en-US" sz="1200" noProof="1" dirty="0">
                <a:solidFill>
                  <a:srgbClr val="3366FF"/>
                </a:solidFill>
                <a:effectLst>
                  <a:glow rad="203200">
                    <a:schemeClr val="bg1"/>
                  </a:glow>
                </a:effectLst>
                <a:latin typeface="Meiryo UI" panose="020B0604030504040204" charset="-128"/>
                <a:ea typeface="Meiryo UI" panose="020B0604030504040204" charset="-128"/>
                <a:cs typeface="+mn-cs"/>
                <a:sym typeface="Arial" panose="020B0604020202020204" pitchFamily="34" charset="0"/>
              </a:rPr>
              <a:t>● </a:t>
            </a:r>
            <a:r>
              <a:rPr lang="ja-JP" altLang="en-US" sz="2500" noProof="1">
                <a:latin typeface="Meiryo UI" panose="020B0604030504040204" charset="-128"/>
                <a:ea typeface="Meiryo UI" panose="020B0604030504040204" charset="-128"/>
                <a:cs typeface="+mn-cs"/>
                <a:sym typeface="SimSun" panose="02010600030101010101" charset="-122"/>
              </a:rPr>
              <a:t>光度曲線とシンチレーション再構成値の相関を確認</a:t>
            </a:r>
            <a:endParaRPr lang="ja-JP" altLang="en-US" sz="2500" noProof="1">
              <a:latin typeface="Meiryo UI" panose="020B0604030504040204" charset="-128"/>
              <a:ea typeface="Meiryo UI" panose="020B0604030504040204" charset="-128"/>
              <a:cs typeface="+mn-cs"/>
              <a:sym typeface="SimSun" panose="02010600030101010101" charset="-122"/>
            </a:endParaRPr>
          </a:p>
        </p:txBody>
      </p:sp>
      <p:sp>
        <p:nvSpPr>
          <p:cNvPr id="45061" name="四角形 11270" descr="BG"/>
          <p:cNvSpPr/>
          <p:nvPr/>
        </p:nvSpPr>
        <p:spPr>
          <a:xfrm>
            <a:off x="215900" y="735171"/>
            <a:ext cx="4354830" cy="461645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wrap="none" lIns="179705" tIns="0" rIns="0" bIns="0" anchor="ctr">
            <a:spAutoFit/>
          </a:bodyPr>
          <a:p>
            <a:r>
              <a:rPr lang="ja-JP" altLang="en-US" sz="3000" b="1" dirty="0">
                <a:latin typeface="Meiryo UI" panose="020B0604030504040204" charset="-128"/>
                <a:ea typeface="Meiryo UI" panose="020B0604030504040204" charset="-128"/>
              </a:rPr>
              <a:t>トモグラフィックな波面測定</a:t>
            </a:r>
            <a:endParaRPr lang="ja-JP" altLang="en-US" sz="3000" b="1" dirty="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45063" name="四角形 11270" descr="BG"/>
          <p:cNvSpPr/>
          <p:nvPr/>
        </p:nvSpPr>
        <p:spPr>
          <a:xfrm>
            <a:off x="242888" y="4128770"/>
            <a:ext cx="4086225" cy="461963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wrap="none" lIns="179705" tIns="0" rIns="0" bIns="0" anchor="ctr">
            <a:spAutoFit/>
          </a:bodyPr>
          <a:p>
            <a:r>
              <a:rPr lang="ja-JP" altLang="en-US" sz="3000" b="1" dirty="0">
                <a:latin typeface="Meiryo UI" panose="020B0604030504040204" charset="-128"/>
                <a:ea typeface="Meiryo UI" panose="020B0604030504040204" charset="-128"/>
              </a:rPr>
              <a:t>せいめい望遠鏡での観測</a:t>
            </a:r>
            <a:endParaRPr lang="ja-JP" altLang="en-US" sz="3000" b="1" dirty="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5" name="右矢印 14"/>
          <p:cNvSpPr/>
          <p:nvPr/>
        </p:nvSpPr>
        <p:spPr>
          <a:xfrm rot="5400000">
            <a:off x="2282825" y="5304473"/>
            <a:ext cx="358775" cy="720725"/>
          </a:xfrm>
          <a:prstGeom prst="rightArrow">
            <a:avLst>
              <a:gd name="adj1" fmla="val 50000"/>
              <a:gd name="adj2" fmla="val 5593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trike="noStrike" noProof="1"/>
          </a:p>
        </p:txBody>
      </p:sp>
      <p:sp>
        <p:nvSpPr>
          <p:cNvPr id="2" name="四角形 11270" descr="BG"/>
          <p:cNvSpPr/>
          <p:nvPr/>
        </p:nvSpPr>
        <p:spPr>
          <a:xfrm>
            <a:off x="243205" y="2462371"/>
            <a:ext cx="3676015" cy="461645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wrap="none" lIns="179705" tIns="0" rIns="0" bIns="0" anchor="ctr">
            <a:spAutoFit/>
          </a:bodyPr>
          <a:p>
            <a:r>
              <a:rPr lang="ja-JP" altLang="en-US" sz="3000" b="1" dirty="0">
                <a:latin typeface="Meiryo UI" panose="020B0604030504040204" charset="-128"/>
                <a:ea typeface="Meiryo UI" panose="020B0604030504040204" charset="-128"/>
              </a:rPr>
              <a:t>シンチレーションの推定</a:t>
            </a:r>
            <a:endParaRPr lang="ja-JP" altLang="en-US" sz="3000" b="1" dirty="0">
              <a:latin typeface="Meiryo UI" panose="020B0604030504040204" charset="-128"/>
              <a:ea typeface="Meiryo UI" panose="020B0604030504040204" charset="-128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四角形 11265"/>
          <p:cNvSpPr/>
          <p:nvPr/>
        </p:nvSpPr>
        <p:spPr>
          <a:xfrm flipV="1">
            <a:off x="1588" y="539750"/>
            <a:ext cx="9147175" cy="71438"/>
          </a:xfrm>
          <a:prstGeom prst="rect">
            <a:avLst/>
          </a:prstGeom>
          <a:gradFill rotWithShape="0">
            <a:gsLst>
              <a:gs pos="0">
                <a:schemeClr val="bg2">
                  <a:alpha val="50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p>
            <a:endParaRPr lang="ja-JP" altLang="en-US">
              <a:latin typeface="Times New Roman" panose="02020603050405020304" pitchFamily="2" charset="0"/>
              <a:ea typeface="ＭＳ Ｐゴシック" panose="020B0600070205080204" pitchFamily="2" charset="-128"/>
            </a:endParaRPr>
          </a:p>
        </p:txBody>
      </p:sp>
      <p:sp>
        <p:nvSpPr>
          <p:cNvPr id="5122" name="Title 1126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39750"/>
          </a:xfrm>
          <a:solidFill>
            <a:srgbClr val="3333FF"/>
          </a:solidFill>
        </p:spPr>
        <p:txBody>
          <a:bodyPr lIns="90170" tIns="46990" rIns="90170" bIns="46990" anchor="ctr"/>
          <a:p>
            <a:pPr defTabSz="914400">
              <a:buNone/>
            </a:pPr>
            <a:r>
              <a:rPr lang="ja-JP" altLang="en-US" sz="3200" kern="1200" baseline="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+mj-cs"/>
                <a:sym typeface="SimSun" panose="02010600030101010101" charset="-122"/>
              </a:rPr>
              <a:t>目次</a:t>
            </a:r>
            <a:endParaRPr lang="ja-JP" altLang="en-US" sz="3200" kern="1200" baseline="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+mj-cs"/>
              <a:sym typeface="SimSun" panose="02010600030101010101" charset="-122"/>
            </a:endParaRPr>
          </a:p>
        </p:txBody>
      </p:sp>
      <p:sp>
        <p:nvSpPr>
          <p:cNvPr id="5123" name="TextBox 11269"/>
          <p:cNvSpPr txBox="1"/>
          <p:nvPr/>
        </p:nvSpPr>
        <p:spPr>
          <a:xfrm>
            <a:off x="331788" y="1163638"/>
            <a:ext cx="6369050" cy="54864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46990" rIns="90170" bIns="46990" anchor="t">
            <a:spAutoFit/>
          </a:bodyPr>
          <a:p>
            <a:pPr fontAlgn="ctr">
              <a:lnSpc>
                <a:spcPct val="110000"/>
              </a:lnSpc>
              <a:spcAft>
                <a:spcPts val="600"/>
              </a:spcAft>
            </a:pP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シーイングとシンチレーション</a:t>
            </a:r>
            <a:br>
              <a:rPr lang="en-US" altLang="ja-JP" sz="1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光学的な理解</a:t>
            </a:r>
            <a:br>
              <a:rPr lang="en-US" altLang="ja-JP" sz="1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endParaRPr lang="ja-JP" altLang="en-US" sz="12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  <a:p>
            <a:pPr fontAlgn="ctr">
              <a:lnSpc>
                <a:spcPct val="110000"/>
              </a:lnSpc>
              <a:spcAft>
                <a:spcPts val="600"/>
              </a:spcAft>
            </a:pPr>
            <a:endParaRPr lang="ja-JP" altLang="en-US" sz="12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  <a:p>
            <a:pPr fontAlgn="ctr">
              <a:lnSpc>
                <a:spcPct val="110000"/>
              </a:lnSpc>
              <a:spcAft>
                <a:spcPts val="600"/>
              </a:spcAft>
            </a:pPr>
            <a:endParaRPr lang="ja-JP" altLang="en-US" sz="12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  <a:p>
            <a:pPr fontAlgn="ctr">
              <a:lnSpc>
                <a:spcPct val="110000"/>
              </a:lnSpc>
              <a:spcAft>
                <a:spcPts val="600"/>
              </a:spcAft>
            </a:pP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原理説明</a:t>
            </a:r>
            <a:br>
              <a:rPr lang="en-US" altLang="ja-JP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en-US" altLang="ja-JP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2015 </a:t>
            </a:r>
            <a: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シミュレーション</a:t>
            </a:r>
            <a:br>
              <a:rPr lang="en-US" altLang="ja-JP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en-US" altLang="ja-JP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2023 INT 2.5m</a:t>
            </a:r>
            <a: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・・・波面センサ</a:t>
            </a:r>
            <a:br>
              <a:rPr lang="en-US" altLang="ja-JP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en-US" altLang="ja-JP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2025 VLT</a:t>
            </a:r>
            <a:br>
              <a:rPr lang="en-US" altLang="ja-JP" sz="1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endParaRPr lang="ja-JP" altLang="en-US" sz="16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  <a:p>
            <a:pPr fontAlgn="ctr">
              <a:lnSpc>
                <a:spcPct val="110000"/>
              </a:lnSpc>
              <a:spcAft>
                <a:spcPts val="600"/>
              </a:spcAft>
            </a:pPr>
            <a:endParaRPr lang="ja-JP" altLang="en-US" sz="16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  <a:p>
            <a:pPr fontAlgn="ctr">
              <a:lnSpc>
                <a:spcPct val="110000"/>
              </a:lnSpc>
              <a:spcAft>
                <a:spcPts val="600"/>
              </a:spcAft>
            </a:pP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SimSun" panose="02010600030101010101" charset="-122"/>
              </a:rPr>
              <a:t>観測諸元・・・多点波面センサ</a:t>
            </a:r>
            <a:b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SimSun" panose="02010600030101010101" charset="-122"/>
              </a:rPr>
            </a:b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取得画像と解析</a:t>
            </a:r>
            <a:b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補正の効果</a:t>
            </a:r>
            <a:endParaRPr lang="ja-JP" altLang="en-US" sz="25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5124" name="四角形 11270" descr="BG"/>
          <p:cNvSpPr/>
          <p:nvPr/>
        </p:nvSpPr>
        <p:spPr>
          <a:xfrm>
            <a:off x="304800" y="735171"/>
            <a:ext cx="4264660" cy="461645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wrap="none" lIns="179705" tIns="0" rIns="0" bIns="0" anchor="ctr">
            <a:spAutoFit/>
          </a:bodyPr>
          <a:p>
            <a:r>
              <a:rPr lang="ja-JP" altLang="en-US" sz="3000" b="1" dirty="0">
                <a:latin typeface="Meiryo UI" panose="020B0604030504040204" charset="-128"/>
                <a:ea typeface="Meiryo UI" panose="020B0604030504040204" charset="-128"/>
              </a:rPr>
              <a:t>大気によるシンチレーション</a:t>
            </a:r>
            <a:endParaRPr lang="ja-JP" altLang="en-US" sz="3000" b="1" dirty="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5125" name="四角形 11270" descr="BG"/>
          <p:cNvSpPr/>
          <p:nvPr/>
        </p:nvSpPr>
        <p:spPr>
          <a:xfrm>
            <a:off x="304800" y="2415540"/>
            <a:ext cx="4354830" cy="461645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wrap="none" lIns="179705" tIns="0" rIns="0" bIns="0" anchor="ctr">
            <a:spAutoFit/>
          </a:bodyPr>
          <a:p>
            <a:r>
              <a:rPr lang="ja-JP" altLang="en-US" sz="3000" b="1" dirty="0">
                <a:latin typeface="Meiryo UI" panose="020B0604030504040204" charset="-128"/>
                <a:ea typeface="Meiryo UI" panose="020B0604030504040204" charset="-128"/>
              </a:rPr>
              <a:t>トモグラフィックな波面測定</a:t>
            </a:r>
            <a:endParaRPr lang="ja-JP" altLang="en-US" sz="3000" b="1" dirty="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5126" name="TextBox 4100"/>
          <p:cNvSpPr txBox="1"/>
          <p:nvPr/>
        </p:nvSpPr>
        <p:spPr>
          <a:xfrm>
            <a:off x="8382000" y="0"/>
            <a:ext cx="714375" cy="304800"/>
          </a:xfrm>
          <a:prstGeom prst="rect">
            <a:avLst/>
          </a:prstGeom>
          <a:noFill/>
          <a:ln w="9525">
            <a:noFill/>
          </a:ln>
        </p:spPr>
        <p:txBody>
          <a:bodyPr wrap="none" lIns="72000" tIns="0" rIns="72000" bIns="0" anchor="t"/>
          <a:p>
            <a:pPr algn="r" defTabSz="44958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/2</a:t>
            </a: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2</a:t>
            </a:r>
            <a:endParaRPr lang="en-US" altLang="zh-CN" sz="16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5127" name="四角形 11270" descr="BG"/>
          <p:cNvSpPr/>
          <p:nvPr/>
        </p:nvSpPr>
        <p:spPr>
          <a:xfrm>
            <a:off x="304800" y="4841875"/>
            <a:ext cx="4064000" cy="461963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wrap="none" lIns="179705" tIns="0" rIns="0" bIns="0" anchor="ctr">
            <a:spAutoFit/>
          </a:bodyPr>
          <a:p>
            <a:r>
              <a:rPr lang="ja-JP" altLang="en-US" sz="3000" b="1" dirty="0">
                <a:latin typeface="Meiryo UI" panose="020B0604030504040204" charset="-128"/>
                <a:ea typeface="Meiryo UI" panose="020B0604030504040204" charset="-128"/>
              </a:rPr>
              <a:t>せいめい望遠鏡への適用</a:t>
            </a:r>
            <a:endParaRPr lang="ja-JP" altLang="en-US" sz="3000" b="1" dirty="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0247" name="角丸四角形 4103"/>
          <p:cNvSpPr/>
          <p:nvPr/>
        </p:nvSpPr>
        <p:spPr>
          <a:xfrm>
            <a:off x="4789805" y="4841875"/>
            <a:ext cx="2211705" cy="502920"/>
          </a:xfrm>
          <a:prstGeom prst="roundRect">
            <a:avLst>
              <a:gd name="adj" fmla="val 23091"/>
            </a:avLst>
          </a:prstGeom>
          <a:solidFill>
            <a:srgbClr val="DDDDDD"/>
          </a:solidFill>
          <a:ln w="9525">
            <a:noFill/>
          </a:ln>
        </p:spPr>
        <p:txBody>
          <a:bodyPr wrap="none" lIns="90170" tIns="107950" rIns="90170" bIns="0" anchor="ctr" anchorCtr="1"/>
          <a:p>
            <a:pPr algn="ctr" fontAlgn="ctr"/>
            <a:r>
              <a:rPr lang="ja-JP" altLang="en-US" sz="2600" dirty="0">
                <a:latin typeface="メイリオ" panose="020B0604030504040204" charset="-128"/>
                <a:ea typeface="メイリオ" panose="020B0604030504040204" charset="-128"/>
              </a:rPr>
              <a:t>やってみた</a:t>
            </a:r>
            <a:endParaRPr lang="ja-JP" altLang="en-US" sz="2600" dirty="0">
              <a:latin typeface="メイリオ" panose="020B0604030504040204" charset="-128"/>
              <a:ea typeface="メイリオ" panose="020B0604030504040204" charset="-128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四角形 11265"/>
          <p:cNvSpPr/>
          <p:nvPr/>
        </p:nvSpPr>
        <p:spPr>
          <a:xfrm flipV="1">
            <a:off x="1588" y="539750"/>
            <a:ext cx="9147175" cy="71438"/>
          </a:xfrm>
          <a:prstGeom prst="rect">
            <a:avLst/>
          </a:prstGeom>
          <a:gradFill rotWithShape="0">
            <a:gsLst>
              <a:gs pos="0">
                <a:schemeClr val="bg2">
                  <a:alpha val="50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p>
            <a:endParaRPr lang="ja-JP" altLang="en-US">
              <a:latin typeface="Times New Roman" panose="02020603050405020304" pitchFamily="2" charset="0"/>
              <a:ea typeface="ＭＳ Ｐゴシック" panose="020B0600070205080204" pitchFamily="2" charset="-128"/>
            </a:endParaRPr>
          </a:p>
        </p:txBody>
      </p:sp>
      <p:sp>
        <p:nvSpPr>
          <p:cNvPr id="6147" name="Title 1126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39750"/>
          </a:xfrm>
          <a:solidFill>
            <a:srgbClr val="3333FF"/>
          </a:solidFill>
        </p:spPr>
        <p:txBody>
          <a:bodyPr lIns="90170" tIns="46990" rIns="90170" bIns="46990" anchor="ctr"/>
          <a:p>
            <a:pPr defTabSz="914400">
              <a:buNone/>
            </a:pPr>
            <a:r>
              <a:rPr lang="ja-JP" altLang="en-US" sz="3200" kern="1200" baseline="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+mj-cs"/>
                <a:sym typeface="SimSun" panose="02010600030101010101" charset="-122"/>
              </a:rPr>
              <a:t>高精度な測光</a:t>
            </a:r>
            <a:endParaRPr lang="ja-JP" altLang="en-US" sz="3200" kern="1200" baseline="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+mj-cs"/>
              <a:sym typeface="SimSun" panose="02010600030101010101" charset="-122"/>
            </a:endParaRPr>
          </a:p>
        </p:txBody>
      </p:sp>
      <p:sp>
        <p:nvSpPr>
          <p:cNvPr id="6148" name="四角形 11270" descr="BG"/>
          <p:cNvSpPr/>
          <p:nvPr/>
        </p:nvSpPr>
        <p:spPr>
          <a:xfrm>
            <a:off x="241300" y="700246"/>
            <a:ext cx="2814955" cy="461645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wrap="none" lIns="179705" tIns="0" rIns="0" bIns="0" anchor="ctr">
            <a:spAutoFit/>
          </a:bodyPr>
          <a:p>
            <a:r>
              <a:rPr lang="ja-JP" altLang="en-US" sz="3000" b="1" dirty="0">
                <a:latin typeface="Meiryo UI" panose="020B0604030504040204" charset="-128"/>
                <a:ea typeface="Meiryo UI" panose="020B0604030504040204" charset="-128"/>
              </a:rPr>
              <a:t>測光誤差の要因</a:t>
            </a:r>
            <a:endParaRPr lang="ja-JP" altLang="en-US" sz="3000" b="1" dirty="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6149" name="TextBox 4100"/>
          <p:cNvSpPr txBox="1"/>
          <p:nvPr/>
        </p:nvSpPr>
        <p:spPr>
          <a:xfrm>
            <a:off x="8382000" y="0"/>
            <a:ext cx="714375" cy="304800"/>
          </a:xfrm>
          <a:prstGeom prst="rect">
            <a:avLst/>
          </a:prstGeom>
          <a:noFill/>
          <a:ln w="9525">
            <a:noFill/>
          </a:ln>
        </p:spPr>
        <p:txBody>
          <a:bodyPr wrap="none" lIns="72000" tIns="0" rIns="72000" bIns="0" anchor="t"/>
          <a:p>
            <a:pPr algn="r" defTabSz="44958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2</a:t>
            </a:r>
            <a:r>
              <a:rPr lang="zh-CN" altLang="en-US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/2</a:t>
            </a: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2</a:t>
            </a:r>
            <a:endParaRPr lang="en-US" altLang="zh-CN" sz="16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8" name="TextBox 11269"/>
          <p:cNvSpPr txBox="1"/>
          <p:nvPr/>
        </p:nvSpPr>
        <p:spPr>
          <a:xfrm>
            <a:off x="332105" y="986155"/>
            <a:ext cx="8585835" cy="408178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46990" rIns="90170" bIns="46990" anchor="t">
            <a:spAutoFit/>
          </a:bodyPr>
          <a:p>
            <a:pPr fontAlgn="ctr">
              <a:lnSpc>
                <a:spcPct val="110000"/>
              </a:lnSpc>
              <a:spcAft>
                <a:spcPts val="600"/>
              </a:spcAft>
            </a:pPr>
            <a:r>
              <a:rPr lang="en-US" altLang="ja-JP" sz="2500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				S/N</a:t>
            </a:r>
            <a:r>
              <a:rPr lang="ja-JP" altLang="en-US" sz="2500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への寄与</a:t>
            </a:r>
            <a:endParaRPr lang="ja-JP" altLang="en-US" sz="2500" dirty="0">
              <a:solidFill>
                <a:schemeClr val="tx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  <a:p>
            <a:pPr fontAlgn="ctr">
              <a:lnSpc>
                <a:spcPct val="110000"/>
              </a:lnSpc>
              <a:spcAft>
                <a:spcPts val="600"/>
              </a:spcAft>
            </a:pP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読出しノイズ</a:t>
            </a:r>
            <a:r>
              <a:rPr lang="en-US" altLang="ja-JP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			</a:t>
            </a:r>
            <a: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光子数</a:t>
            </a:r>
            <a:r>
              <a:rPr lang="en-US" altLang="ja-JP" sz="2500" baseline="300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-1</a:t>
            </a:r>
            <a:br>
              <a:rPr lang="en-US" altLang="ja-JP" sz="1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光子数の統計的ゆらぎ</a:t>
            </a:r>
            <a:r>
              <a:rPr lang="en-US" altLang="ja-JP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	</a:t>
            </a:r>
            <a: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光子数</a:t>
            </a:r>
            <a:r>
              <a:rPr lang="en-US" altLang="ja-JP" sz="2500" baseline="300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-1/2</a:t>
            </a:r>
            <a:br>
              <a:rPr lang="en-US" altLang="ja-JP" sz="1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大気によるシンチレーション</a:t>
            </a:r>
            <a:r>
              <a:rPr lang="en-US" altLang="ja-JP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	</a:t>
            </a:r>
            <a: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一定</a:t>
            </a:r>
            <a:b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	</a:t>
            </a:r>
            <a:r>
              <a:rPr lang="en-US" altLang="ja-JP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			※</a:t>
            </a:r>
            <a:r>
              <a:rPr lang="ja-JP" altLang="en-US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長時間積分</a:t>
            </a:r>
            <a:r>
              <a:rPr lang="en-US" altLang="ja-JP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(&gt;1</a:t>
            </a:r>
            <a:r>
              <a:rPr lang="ja-JP" altLang="en-US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秒</a:t>
            </a:r>
            <a:r>
              <a:rPr lang="en-US" altLang="ja-JP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)</a:t>
            </a:r>
            <a:r>
              <a:rPr lang="ja-JP" altLang="en-US" sz="2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なら積分時間</a:t>
            </a:r>
            <a:r>
              <a:rPr lang="en-US" altLang="ja-JP" sz="2200" baseline="300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-1/2</a:t>
            </a:r>
            <a:endParaRPr lang="ja-JP" altLang="en-US" sz="22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  <a:p>
            <a:pPr fontAlgn="ctr">
              <a:lnSpc>
                <a:spcPct val="110000"/>
              </a:lnSpc>
              <a:spcAft>
                <a:spcPts val="600"/>
              </a:spcAft>
            </a:pPr>
            <a:br>
              <a:rPr lang="en-US" altLang="ja-JP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視野内での大気透過率の変化（雲の通過）</a:t>
            </a:r>
            <a:endParaRPr lang="ja-JP" altLang="en-US" sz="25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  <a:p>
            <a:pPr fontAlgn="ctr">
              <a:lnSpc>
                <a:spcPct val="110000"/>
              </a:lnSpc>
              <a:spcAft>
                <a:spcPts val="600"/>
              </a:spcAft>
            </a:pP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フラット補正の不完全性</a:t>
            </a:r>
            <a:br>
              <a:rPr lang="en-US" altLang="ja-JP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ピクセル内の感度ムラ</a:t>
            </a:r>
            <a:endParaRPr lang="ja-JP" altLang="en-US" sz="25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9" name="右中かっこ 8"/>
          <p:cNvSpPr/>
          <p:nvPr/>
        </p:nvSpPr>
        <p:spPr>
          <a:xfrm>
            <a:off x="3719195" y="4230370"/>
            <a:ext cx="135255" cy="792006"/>
          </a:xfrm>
          <a:prstGeom prst="rightBrace">
            <a:avLst>
              <a:gd name="adj1" fmla="val 43661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角丸四角形 4103"/>
          <p:cNvSpPr/>
          <p:nvPr/>
        </p:nvSpPr>
        <p:spPr>
          <a:xfrm>
            <a:off x="1079500" y="5489575"/>
            <a:ext cx="6985000" cy="1090930"/>
          </a:xfrm>
          <a:prstGeom prst="roundRect">
            <a:avLst>
              <a:gd name="adj" fmla="val 8581"/>
            </a:avLst>
          </a:prstGeom>
          <a:solidFill>
            <a:srgbClr val="DDDDDD"/>
          </a:solidFill>
          <a:ln w="9525">
            <a:noFill/>
          </a:ln>
        </p:spPr>
        <p:txBody>
          <a:bodyPr wrap="none" lIns="90170" tIns="107950" rIns="90170" bIns="0" anchor="ctr" anchorCtr="1"/>
          <a:p>
            <a:pPr algn="ctr" fontAlgn="ctr">
              <a:spcAft>
                <a:spcPts val="600"/>
              </a:spcAft>
            </a:pPr>
            <a:r>
              <a:rPr lang="ja-JP" altLang="en-US" sz="2600" dirty="0">
                <a:latin typeface="メイリオ" panose="020B0604030504040204" charset="-128"/>
                <a:ea typeface="メイリオ" panose="020B0604030504040204" charset="-128"/>
              </a:rPr>
              <a:t>明るい天体を短時間積分すると顕著</a:t>
            </a:r>
            <a:endParaRPr lang="ja-JP" altLang="en-US" sz="2600" dirty="0">
              <a:latin typeface="メイリオ" panose="020B0604030504040204" charset="-128"/>
              <a:ea typeface="メイリオ" panose="020B0604030504040204" charset="-128"/>
            </a:endParaRPr>
          </a:p>
          <a:p>
            <a:pPr algn="ctr" fontAlgn="ctr">
              <a:spcAft>
                <a:spcPts val="600"/>
              </a:spcAft>
            </a:pPr>
            <a:r>
              <a:rPr lang="ja-JP" altLang="en-US" sz="2200" dirty="0">
                <a:latin typeface="メイリオ" panose="020B0604030504040204" charset="-128"/>
                <a:ea typeface="メイリオ" panose="020B0604030504040204" charset="-128"/>
              </a:rPr>
              <a:t>系外惑星トランジット・掩蔽・激変星・フレア</a:t>
            </a:r>
            <a:r>
              <a:rPr lang="ja-JP" altLang="en-US" sz="2200" dirty="0">
                <a:latin typeface="メイリオ" panose="020B0604030504040204" charset="-128"/>
                <a:ea typeface="メイリオ" panose="020B0604030504040204" charset="-128"/>
                <a:sym typeface="+mn-ea"/>
              </a:rPr>
              <a:t>星</a:t>
            </a:r>
            <a:endParaRPr lang="ja-JP" altLang="en-US" sz="2200" dirty="0">
              <a:latin typeface="メイリオ" panose="020B0604030504040204" charset="-128"/>
              <a:ea typeface="メイリオ" panose="020B0604030504040204" charset="-128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525145" y="1493520"/>
            <a:ext cx="8096885" cy="0"/>
          </a:xfrm>
          <a:prstGeom prst="line">
            <a:avLst/>
          </a:prstGeom>
          <a:ln w="190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1269"/>
          <p:cNvSpPr txBox="1"/>
          <p:nvPr/>
        </p:nvSpPr>
        <p:spPr>
          <a:xfrm>
            <a:off x="3936365" y="4342765"/>
            <a:ext cx="4894580" cy="51689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46990" rIns="90170" bIns="46990" anchor="t">
            <a:spAutoFit/>
          </a:bodyPr>
          <a:p>
            <a:pPr algn="ctr" fontAlgn="ctr">
              <a:lnSpc>
                <a:spcPct val="110000"/>
              </a:lnSpc>
              <a:spcAft>
                <a:spcPts val="600"/>
              </a:spcAft>
            </a:pPr>
            <a: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ピクセル固定すれば変動は無視できる</a:t>
            </a:r>
            <a:endParaRPr lang="ja-JP" altLang="en-US" sz="25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twinking_sta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809625" y="2936875"/>
            <a:ext cx="2967355" cy="2967355"/>
          </a:xfrm>
          <a:prstGeom prst="rect">
            <a:avLst/>
          </a:prstGeom>
        </p:spPr>
      </p:pic>
      <p:sp>
        <p:nvSpPr>
          <p:cNvPr id="6146" name="四角形 11265"/>
          <p:cNvSpPr/>
          <p:nvPr/>
        </p:nvSpPr>
        <p:spPr>
          <a:xfrm flipV="1">
            <a:off x="1588" y="539750"/>
            <a:ext cx="9147175" cy="71438"/>
          </a:xfrm>
          <a:prstGeom prst="rect">
            <a:avLst/>
          </a:prstGeom>
          <a:gradFill rotWithShape="0">
            <a:gsLst>
              <a:gs pos="0">
                <a:schemeClr val="bg2">
                  <a:alpha val="50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p>
            <a:endParaRPr lang="ja-JP" altLang="en-US">
              <a:latin typeface="Times New Roman" panose="02020603050405020304" pitchFamily="2" charset="0"/>
              <a:ea typeface="ＭＳ Ｐゴシック" panose="020B0600070205080204" pitchFamily="2" charset="-128"/>
            </a:endParaRPr>
          </a:p>
        </p:txBody>
      </p:sp>
      <p:sp>
        <p:nvSpPr>
          <p:cNvPr id="6147" name="Title 1126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39750"/>
          </a:xfrm>
          <a:solidFill>
            <a:srgbClr val="3333FF"/>
          </a:solidFill>
        </p:spPr>
        <p:txBody>
          <a:bodyPr lIns="90170" tIns="46990" rIns="90170" bIns="46990" anchor="ctr"/>
          <a:p>
            <a:pPr defTabSz="914400">
              <a:buNone/>
            </a:pPr>
            <a:r>
              <a:rPr lang="ja-JP" altLang="en-US" sz="3200" kern="1200" baseline="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+mj-cs"/>
                <a:sym typeface="SimSun" panose="02010600030101010101" charset="-122"/>
              </a:rPr>
              <a:t>星の瞬き</a:t>
            </a:r>
            <a:endParaRPr lang="ja-JP" altLang="en-US" sz="3200" kern="1200" baseline="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+mj-cs"/>
              <a:sym typeface="SimSun" panose="02010600030101010101" charset="-122"/>
            </a:endParaRPr>
          </a:p>
        </p:txBody>
      </p:sp>
      <p:sp>
        <p:nvSpPr>
          <p:cNvPr id="6148" name="四角形 11270" descr="BG"/>
          <p:cNvSpPr/>
          <p:nvPr/>
        </p:nvSpPr>
        <p:spPr>
          <a:xfrm>
            <a:off x="241300" y="700246"/>
            <a:ext cx="1859915" cy="461645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wrap="none" lIns="179705" tIns="0" rIns="0" bIns="0" anchor="ctr">
            <a:spAutoFit/>
          </a:bodyPr>
          <a:p>
            <a:r>
              <a:rPr lang="ja-JP" altLang="en-US" sz="3000" b="1" dirty="0">
                <a:latin typeface="Meiryo UI" panose="020B0604030504040204" charset="-128"/>
                <a:ea typeface="Meiryo UI" panose="020B0604030504040204" charset="-128"/>
              </a:rPr>
              <a:t>大気ゆらぎ</a:t>
            </a:r>
            <a:endParaRPr lang="ja-JP" altLang="en-US" sz="3000" b="1" dirty="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6149" name="TextBox 4100"/>
          <p:cNvSpPr txBox="1"/>
          <p:nvPr/>
        </p:nvSpPr>
        <p:spPr>
          <a:xfrm>
            <a:off x="8382000" y="0"/>
            <a:ext cx="714375" cy="304800"/>
          </a:xfrm>
          <a:prstGeom prst="rect">
            <a:avLst/>
          </a:prstGeom>
          <a:noFill/>
          <a:ln w="9525">
            <a:noFill/>
          </a:ln>
        </p:spPr>
        <p:txBody>
          <a:bodyPr wrap="none" lIns="72000" tIns="0" rIns="72000" bIns="0" anchor="t"/>
          <a:p>
            <a:pPr algn="r" defTabSz="44958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3</a:t>
            </a:r>
            <a:r>
              <a:rPr lang="zh-CN" altLang="en-US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/2</a:t>
            </a: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2</a:t>
            </a:r>
            <a:endParaRPr lang="en-US" altLang="zh-CN" sz="16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pic>
        <p:nvPicPr>
          <p:cNvPr id="6154" name="図形 6" descr="C:\Users\kino\Desktop\20250512 雑誌会 スペックル干渉\KapHer_04-16.gifKapHer_04-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038" y="3479800"/>
            <a:ext cx="2879725" cy="287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6" name="TextBox 4102"/>
          <p:cNvSpPr txBox="1"/>
          <p:nvPr/>
        </p:nvSpPr>
        <p:spPr>
          <a:xfrm>
            <a:off x="4997450" y="5961063"/>
            <a:ext cx="2881313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fontAlgn="ctr">
              <a:spcAft>
                <a:spcPts val="400"/>
              </a:spcAft>
            </a:pPr>
            <a:r>
              <a:rPr lang="ja-JP" altLang="en-US" sz="20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SimSun" panose="02010600030101010101" charset="-122"/>
              </a:rPr>
              <a:t>短時間積分での星像</a:t>
            </a:r>
            <a:endParaRPr lang="ja-JP" altLang="en-US" sz="20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SimSun" panose="02010600030101010101" charset="-122"/>
            </a:endParaRPr>
          </a:p>
        </p:txBody>
      </p:sp>
      <p:sp>
        <p:nvSpPr>
          <p:cNvPr id="5123" name="TextBox 11269"/>
          <p:cNvSpPr txBox="1"/>
          <p:nvPr/>
        </p:nvSpPr>
        <p:spPr>
          <a:xfrm>
            <a:off x="332105" y="675005"/>
            <a:ext cx="8538845" cy="195707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46990" rIns="90170" bIns="46990" anchor="t">
            <a:spAutoFit/>
          </a:bodyPr>
          <a:p>
            <a:pPr fontAlgn="ctr">
              <a:lnSpc>
                <a:spcPct val="110000"/>
              </a:lnSpc>
              <a:spcAft>
                <a:spcPts val="600"/>
              </a:spcAft>
            </a:pPr>
            <a:r>
              <a:rPr lang="en-US" altLang="ja-JP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		  </a:t>
            </a:r>
            <a: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大気の屈折率分布の変化が原因</a:t>
            </a:r>
            <a:endParaRPr lang="ja-JP" altLang="en-US" sz="26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  <a:p>
            <a:pPr fontAlgn="ctr">
              <a:lnSpc>
                <a:spcPct val="110000"/>
              </a:lnSpc>
              <a:spcAft>
                <a:spcPts val="600"/>
              </a:spcAft>
            </a:pPr>
            <a:endParaRPr lang="ja-JP" altLang="en-US" sz="25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  <a:p>
            <a:pPr algn="ctr" fontAlgn="ctr">
              <a:lnSpc>
                <a:spcPct val="110000"/>
              </a:lnSpc>
              <a:spcAft>
                <a:spcPts val="600"/>
              </a:spcAft>
            </a:pPr>
            <a: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明るさの変動で</a:t>
            </a:r>
            <a:r>
              <a:rPr lang="en-US" altLang="ja-JP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		</a:t>
            </a:r>
            <a: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星像の肥大化・変形で</a:t>
            </a:r>
            <a:b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測光精度が低下</a:t>
            </a:r>
            <a:r>
              <a:rPr lang="en-US" altLang="ja-JP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		</a:t>
            </a:r>
            <a: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解像度が低下</a:t>
            </a:r>
            <a:r>
              <a:rPr lang="en-US" altLang="ja-JP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	</a:t>
            </a:r>
            <a:endParaRPr lang="en-US" altLang="ja-JP" sz="25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0247" name="角丸四角形 4103"/>
          <p:cNvSpPr/>
          <p:nvPr/>
        </p:nvSpPr>
        <p:spPr>
          <a:xfrm>
            <a:off x="676275" y="2820035"/>
            <a:ext cx="3212465" cy="502920"/>
          </a:xfrm>
          <a:prstGeom prst="roundRect">
            <a:avLst>
              <a:gd name="adj" fmla="val 16792"/>
            </a:avLst>
          </a:prstGeom>
          <a:solidFill>
            <a:srgbClr val="DDDDDD"/>
          </a:solidFill>
          <a:ln w="9525">
            <a:noFill/>
          </a:ln>
        </p:spPr>
        <p:txBody>
          <a:bodyPr wrap="none" lIns="90170" tIns="107950" rIns="90170" bIns="0" anchor="ctr" anchorCtr="1"/>
          <a:p>
            <a:pPr algn="ctr" fontAlgn="ctr"/>
            <a:r>
              <a:rPr lang="ja-JP" altLang="en-US" sz="2600" dirty="0">
                <a:latin typeface="メイリオ" panose="020B0604030504040204" charset="-128"/>
                <a:ea typeface="メイリオ" panose="020B0604030504040204" charset="-128"/>
              </a:rPr>
              <a:t>シンチレーション</a:t>
            </a:r>
            <a:endParaRPr lang="ja-JP" altLang="en-US" sz="2600" dirty="0">
              <a:latin typeface="メイリオ" panose="020B0604030504040204" charset="-128"/>
              <a:ea typeface="メイリオ" panose="020B0604030504040204" charset="-128"/>
            </a:endParaRPr>
          </a:p>
        </p:txBody>
      </p:sp>
      <p:sp>
        <p:nvSpPr>
          <p:cNvPr id="5" name="角丸四角形 4103"/>
          <p:cNvSpPr/>
          <p:nvPr/>
        </p:nvSpPr>
        <p:spPr>
          <a:xfrm>
            <a:off x="4764405" y="2820035"/>
            <a:ext cx="3212465" cy="502920"/>
          </a:xfrm>
          <a:prstGeom prst="roundRect">
            <a:avLst>
              <a:gd name="adj" fmla="val 16792"/>
            </a:avLst>
          </a:prstGeom>
          <a:solidFill>
            <a:srgbClr val="DDDDDD"/>
          </a:solidFill>
          <a:ln w="9525">
            <a:noFill/>
          </a:ln>
        </p:spPr>
        <p:txBody>
          <a:bodyPr wrap="none" lIns="90170" tIns="107950" rIns="90170" bIns="0" anchor="ctr" anchorCtr="1"/>
          <a:p>
            <a:pPr algn="ctr" fontAlgn="ctr"/>
            <a:r>
              <a:rPr lang="ja-JP" altLang="en-US" sz="2600" dirty="0">
                <a:latin typeface="メイリオ" panose="020B0604030504040204" charset="-128"/>
                <a:ea typeface="メイリオ" panose="020B0604030504040204" charset="-128"/>
              </a:rPr>
              <a:t>シーイング</a:t>
            </a:r>
            <a:endParaRPr lang="ja-JP" altLang="en-US" sz="2600" dirty="0">
              <a:latin typeface="メイリオ" panose="020B0604030504040204" charset="-128"/>
              <a:ea typeface="メイリオ" panose="020B0604030504040204" charset="-128"/>
            </a:endParaRPr>
          </a:p>
        </p:txBody>
      </p:sp>
      <p:sp>
        <p:nvSpPr>
          <p:cNvPr id="8198" name="右矢印 7177"/>
          <p:cNvSpPr/>
          <p:nvPr/>
        </p:nvSpPr>
        <p:spPr>
          <a:xfrm rot="8100000">
            <a:off x="2949575" y="1253490"/>
            <a:ext cx="506095" cy="595630"/>
          </a:xfrm>
          <a:prstGeom prst="rightArrow">
            <a:avLst>
              <a:gd name="adj1" fmla="val 57500"/>
              <a:gd name="adj2" fmla="val 54754"/>
            </a:avLst>
          </a:prstGeom>
          <a:solidFill>
            <a:srgbClr val="BFBFBF"/>
          </a:solidFill>
          <a:ln w="12700">
            <a:noFill/>
          </a:ln>
        </p:spPr>
        <p:txBody>
          <a:bodyPr anchor="t"/>
          <a:p>
            <a:endParaRPr lang="ja-JP" altLang="en-US">
              <a:latin typeface="Times New Roman" panose="02020603050405020304" pitchFamily="2" charset="0"/>
              <a:ea typeface="ＭＳ Ｐゴシック" panose="020B0600070205080204" pitchFamily="2" charset="-128"/>
            </a:endParaRPr>
          </a:p>
        </p:txBody>
      </p:sp>
      <p:sp>
        <p:nvSpPr>
          <p:cNvPr id="6" name="右矢印 7177"/>
          <p:cNvSpPr/>
          <p:nvPr/>
        </p:nvSpPr>
        <p:spPr>
          <a:xfrm rot="2700000">
            <a:off x="4679950" y="1252220"/>
            <a:ext cx="506095" cy="595630"/>
          </a:xfrm>
          <a:prstGeom prst="rightArrow">
            <a:avLst>
              <a:gd name="adj1" fmla="val 57500"/>
              <a:gd name="adj2" fmla="val 54754"/>
            </a:avLst>
          </a:prstGeom>
          <a:solidFill>
            <a:srgbClr val="BFBFBF"/>
          </a:solidFill>
          <a:ln w="12700">
            <a:noFill/>
          </a:ln>
        </p:spPr>
        <p:txBody>
          <a:bodyPr anchor="t"/>
          <a:p>
            <a:endParaRPr lang="ja-JP" altLang="en-US">
              <a:latin typeface="Times New Roman" panose="02020603050405020304" pitchFamily="2" charset="0"/>
              <a:ea typeface="ＭＳ Ｐゴシック" panose="020B0600070205080204" pitchFamily="2" charset="-128"/>
            </a:endParaRPr>
          </a:p>
        </p:txBody>
      </p:sp>
      <p:sp>
        <p:nvSpPr>
          <p:cNvPr id="7" name="TextBox 11269"/>
          <p:cNvSpPr txBox="1"/>
          <p:nvPr/>
        </p:nvSpPr>
        <p:spPr>
          <a:xfrm>
            <a:off x="913130" y="6288405"/>
            <a:ext cx="7951470" cy="51689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46990" rIns="90170" bIns="46990" anchor="t">
            <a:spAutoFit/>
          </a:bodyPr>
          <a:p>
            <a:pPr algn="ctr" fontAlgn="ctr">
              <a:lnSpc>
                <a:spcPct val="110000"/>
              </a:lnSpc>
              <a:spcAft>
                <a:spcPts val="600"/>
              </a:spcAft>
            </a:pPr>
            <a: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今回の話題</a:t>
            </a:r>
            <a:r>
              <a:rPr lang="en-US" altLang="ja-JP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		AO</a:t>
            </a:r>
            <a:r>
              <a:rPr lang="ja-JP" altLang="en-US" sz="25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で補正・スペックル干渉法</a:t>
            </a:r>
            <a:endParaRPr lang="ja-JP" altLang="en-US" sz="2500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四角形 4097"/>
          <p:cNvSpPr/>
          <p:nvPr/>
        </p:nvSpPr>
        <p:spPr>
          <a:xfrm flipV="1">
            <a:off x="1588" y="273050"/>
            <a:ext cx="9147175" cy="71438"/>
          </a:xfrm>
          <a:prstGeom prst="rect">
            <a:avLst/>
          </a:prstGeom>
          <a:gradFill rotWithShape="0">
            <a:gsLst>
              <a:gs pos="0">
                <a:schemeClr val="bg2">
                  <a:alpha val="50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p>
            <a:endParaRPr lang="ja-JP" altLang="en-US">
              <a:latin typeface="Times New Roman" panose="02020603050405020304" pitchFamily="2" charset="0"/>
              <a:ea typeface="ＭＳ Ｐゴシック" panose="020B0600070205080204" pitchFamily="2" charset="-128"/>
            </a:endParaRPr>
          </a:p>
        </p:txBody>
      </p:sp>
      <p:sp>
        <p:nvSpPr>
          <p:cNvPr id="10243" name="Title 4098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39750"/>
          </a:xfrm>
          <a:solidFill>
            <a:srgbClr val="3333FF"/>
          </a:solidFill>
        </p:spPr>
        <p:txBody>
          <a:bodyPr lIns="90170" tIns="46990" rIns="90170" bIns="46990" anchor="ctr"/>
          <a:p>
            <a:pPr defTabSz="914400">
              <a:buNone/>
            </a:pPr>
            <a:r>
              <a:rPr lang="ja-JP" altLang="en-US" sz="3200" kern="1200" baseline="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+mj-cs"/>
              </a:rPr>
              <a:t>光学的な理解</a:t>
            </a:r>
            <a:endParaRPr lang="ja-JP" altLang="en-US" sz="3200" kern="1200" baseline="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+mj-cs"/>
            </a:endParaRPr>
          </a:p>
        </p:txBody>
      </p:sp>
      <p:sp>
        <p:nvSpPr>
          <p:cNvPr id="10244" name="TextBox 4099"/>
          <p:cNvSpPr txBox="1"/>
          <p:nvPr/>
        </p:nvSpPr>
        <p:spPr>
          <a:xfrm>
            <a:off x="8382000" y="0"/>
            <a:ext cx="714375" cy="304800"/>
          </a:xfrm>
          <a:prstGeom prst="rect">
            <a:avLst/>
          </a:prstGeom>
          <a:noFill/>
          <a:ln w="9525">
            <a:noFill/>
          </a:ln>
        </p:spPr>
        <p:txBody>
          <a:bodyPr wrap="none" lIns="72000" tIns="0" rIns="72000" bIns="0" anchor="t"/>
          <a:p>
            <a:pPr algn="r" defTabSz="44958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4</a:t>
            </a:r>
            <a:r>
              <a:rPr lang="zh-CN" altLang="en-US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/</a:t>
            </a: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22</a:t>
            </a:r>
            <a:endParaRPr lang="en-US" altLang="zh-CN" sz="16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0246" name="四角形 11265"/>
          <p:cNvSpPr/>
          <p:nvPr/>
        </p:nvSpPr>
        <p:spPr>
          <a:xfrm flipV="1">
            <a:off x="1588" y="539750"/>
            <a:ext cx="9147175" cy="71438"/>
          </a:xfrm>
          <a:prstGeom prst="rect">
            <a:avLst/>
          </a:prstGeom>
          <a:gradFill rotWithShape="0">
            <a:gsLst>
              <a:gs pos="0">
                <a:schemeClr val="bg2">
                  <a:alpha val="50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p>
            <a:endParaRPr lang="ja-JP" altLang="en-US">
              <a:latin typeface="Times New Roman" panose="02020603050405020304" pitchFamily="2" charset="0"/>
              <a:ea typeface="ＭＳ Ｐゴシック" panose="020B0600070205080204" pitchFamily="2" charset="-128"/>
            </a:endParaRPr>
          </a:p>
        </p:txBody>
      </p:sp>
      <p:sp>
        <p:nvSpPr>
          <p:cNvPr id="10248" name="四角形 11270" descr="BG"/>
          <p:cNvSpPr/>
          <p:nvPr/>
        </p:nvSpPr>
        <p:spPr>
          <a:xfrm>
            <a:off x="185738" y="720884"/>
            <a:ext cx="2814955" cy="461645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wrap="none" lIns="179705" tIns="0" rIns="0" bIns="0" anchor="ctr">
            <a:spAutoFit/>
          </a:bodyPr>
          <a:p>
            <a:r>
              <a:rPr lang="ja-JP" altLang="en-US" sz="3000" b="1" dirty="0">
                <a:latin typeface="Meiryo UI" panose="020B0604030504040204" charset="-128"/>
                <a:ea typeface="Meiryo UI" panose="020B0604030504040204" charset="-128"/>
              </a:rPr>
              <a:t>光学系の有効径</a:t>
            </a:r>
            <a:endParaRPr lang="ja-JP" altLang="en-US" sz="3000" b="1" dirty="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0252" name="TextBox 4102"/>
          <p:cNvSpPr txBox="1"/>
          <p:nvPr/>
        </p:nvSpPr>
        <p:spPr>
          <a:xfrm>
            <a:off x="3738880" y="720725"/>
            <a:ext cx="2880360" cy="1209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fontAlgn="ctr">
              <a:spcAft>
                <a:spcPts val="400"/>
              </a:spcAft>
            </a:pPr>
            <a:r>
              <a:rPr lang="ja-JP" altLang="en-US" sz="2200" dirty="0">
                <a:latin typeface="Meiryo UI" panose="020B0604030504040204" charset="-128"/>
                <a:ea typeface="Meiryo UI" panose="020B0604030504040204" charset="-128"/>
                <a:sym typeface="SimSun" panose="02010600030101010101" charset="-122"/>
              </a:rPr>
              <a:t>上層大気が凸レンズ状</a:t>
            </a:r>
            <a:endParaRPr lang="ja-JP" altLang="en-US" sz="2200" dirty="0">
              <a:latin typeface="Meiryo UI" panose="020B0604030504040204" charset="-128"/>
              <a:ea typeface="Meiryo UI" panose="020B0604030504040204" charset="-128"/>
              <a:sym typeface="SimSun" panose="02010600030101010101" charset="-122"/>
            </a:endParaRPr>
          </a:p>
          <a:p>
            <a:pPr algn="ctr" fontAlgn="ctr">
              <a:spcAft>
                <a:spcPts val="400"/>
              </a:spcAft>
            </a:pPr>
            <a:endParaRPr lang="ja-JP" altLang="en-US" sz="2200" dirty="0">
              <a:latin typeface="Meiryo UI" panose="020B0604030504040204" charset="-128"/>
              <a:ea typeface="Meiryo UI" panose="020B0604030504040204" charset="-128"/>
              <a:sym typeface="SimSun" panose="02010600030101010101" charset="-122"/>
            </a:endParaRPr>
          </a:p>
          <a:p>
            <a:pPr algn="ctr" fontAlgn="ctr">
              <a:spcAft>
                <a:spcPts val="400"/>
              </a:spcAft>
            </a:pPr>
            <a:r>
              <a:rPr lang="ja-JP" altLang="en-US" sz="2200" dirty="0">
                <a:latin typeface="Meiryo UI" panose="020B0604030504040204" charset="-128"/>
                <a:ea typeface="Meiryo UI" panose="020B0604030504040204" charset="-128"/>
                <a:sym typeface="SimSun" panose="02010600030101010101" charset="-122"/>
              </a:rPr>
              <a:t>有効径大</a:t>
            </a:r>
            <a:endParaRPr lang="ja-JP" altLang="en-US" sz="2200" dirty="0">
              <a:latin typeface="Meiryo UI" panose="020B0604030504040204" charset="-128"/>
              <a:ea typeface="Meiryo UI" panose="020B0604030504040204" charset="-128"/>
              <a:sym typeface="SimSun" panose="02010600030101010101" charset="-122"/>
            </a:endParaRPr>
          </a:p>
        </p:txBody>
      </p:sp>
      <p:pic>
        <p:nvPicPr>
          <p:cNvPr id="2" name="図形 1" descr="OptSch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405" y="1965325"/>
            <a:ext cx="5273675" cy="4868545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 flipH="1">
            <a:off x="3950335" y="3515360"/>
            <a:ext cx="0" cy="1368010"/>
          </a:xfrm>
          <a:prstGeom prst="line">
            <a:avLst/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4102"/>
          <p:cNvSpPr txBox="1"/>
          <p:nvPr/>
        </p:nvSpPr>
        <p:spPr>
          <a:xfrm rot="16200000">
            <a:off x="2973705" y="3979545"/>
            <a:ext cx="1403985" cy="4298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fontAlgn="ctr">
              <a:spcBef>
                <a:spcPct val="50000"/>
              </a:spcBef>
            </a:pPr>
            <a:r>
              <a:rPr lang="ja-JP" altLang="en-US" sz="2200" dirty="0">
                <a:latin typeface="Meiryo UI" panose="020B0604030504040204" charset="-128"/>
                <a:ea typeface="Meiryo UI" panose="020B0604030504040204" charset="-128"/>
                <a:sym typeface="SimSun" panose="02010600030101010101" charset="-122"/>
              </a:rPr>
              <a:t>～</a:t>
            </a:r>
            <a:r>
              <a:rPr lang="en-US" altLang="ja-JP" sz="2200" dirty="0">
                <a:latin typeface="Meiryo UI" panose="020B0604030504040204" charset="-128"/>
                <a:ea typeface="Meiryo UI" panose="020B0604030504040204" charset="-128"/>
                <a:sym typeface="SimSun" panose="02010600030101010101" charset="-122"/>
              </a:rPr>
              <a:t>10km</a:t>
            </a:r>
            <a:endParaRPr lang="en-US" altLang="ja-JP" sz="2200" dirty="0">
              <a:latin typeface="Meiryo UI" panose="020B0604030504040204" charset="-128"/>
              <a:ea typeface="Meiryo UI" panose="020B0604030504040204" charset="-128"/>
              <a:sym typeface="SimSun" panose="02010600030101010101" charset="-122"/>
            </a:endParaRPr>
          </a:p>
        </p:txBody>
      </p:sp>
      <p:sp>
        <p:nvSpPr>
          <p:cNvPr id="5" name="TextBox 4102"/>
          <p:cNvSpPr txBox="1"/>
          <p:nvPr/>
        </p:nvSpPr>
        <p:spPr>
          <a:xfrm>
            <a:off x="6499860" y="720725"/>
            <a:ext cx="2610485" cy="1209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fontAlgn="ctr">
              <a:spcAft>
                <a:spcPts val="400"/>
              </a:spcAft>
            </a:pPr>
            <a:r>
              <a:rPr lang="ja-JP" altLang="en-US" sz="2200" dirty="0">
                <a:latin typeface="Meiryo UI" panose="020B0604030504040204" charset="-128"/>
                <a:ea typeface="Meiryo UI" panose="020B0604030504040204" charset="-128"/>
                <a:sym typeface="SimSun" panose="02010600030101010101" charset="-122"/>
              </a:rPr>
              <a:t>凹レンズ状</a:t>
            </a:r>
            <a:endParaRPr lang="ja-JP" altLang="en-US" sz="2200" dirty="0">
              <a:latin typeface="Meiryo UI" panose="020B0604030504040204" charset="-128"/>
              <a:ea typeface="Meiryo UI" panose="020B0604030504040204" charset="-128"/>
              <a:sym typeface="SimSun" panose="02010600030101010101" charset="-122"/>
            </a:endParaRPr>
          </a:p>
          <a:p>
            <a:pPr algn="ctr" fontAlgn="ctr">
              <a:spcAft>
                <a:spcPts val="400"/>
              </a:spcAft>
            </a:pPr>
            <a:endParaRPr lang="ja-JP" altLang="en-US" sz="2200" dirty="0">
              <a:latin typeface="Meiryo UI" panose="020B0604030504040204" charset="-128"/>
              <a:ea typeface="Meiryo UI" panose="020B0604030504040204" charset="-128"/>
              <a:sym typeface="SimSun" panose="02010600030101010101" charset="-122"/>
            </a:endParaRPr>
          </a:p>
          <a:p>
            <a:pPr algn="ctr" fontAlgn="ctr">
              <a:spcAft>
                <a:spcPts val="400"/>
              </a:spcAft>
            </a:pPr>
            <a:r>
              <a:rPr lang="ja-JP" altLang="en-US" sz="2200" dirty="0">
                <a:latin typeface="Meiryo UI" panose="020B0604030504040204" charset="-128"/>
                <a:ea typeface="Meiryo UI" panose="020B0604030504040204" charset="-128"/>
                <a:sym typeface="SimSun" panose="02010600030101010101" charset="-122"/>
              </a:rPr>
              <a:t>有効径小</a:t>
            </a:r>
            <a:endParaRPr lang="ja-JP" altLang="en-US" sz="2200" dirty="0">
              <a:latin typeface="Meiryo UI" panose="020B0604030504040204" charset="-128"/>
              <a:ea typeface="Meiryo UI" panose="020B0604030504040204" charset="-128"/>
              <a:sym typeface="SimSun" panose="02010600030101010101" charset="-122"/>
            </a:endParaRPr>
          </a:p>
        </p:txBody>
      </p:sp>
      <p:sp>
        <p:nvSpPr>
          <p:cNvPr id="12" name="右矢印 11"/>
          <p:cNvSpPr/>
          <p:nvPr/>
        </p:nvSpPr>
        <p:spPr>
          <a:xfrm rot="5400000">
            <a:off x="4999249" y="1092687"/>
            <a:ext cx="360003" cy="540004"/>
          </a:xfrm>
          <a:prstGeom prst="rightArrow">
            <a:avLst>
              <a:gd name="adj1" fmla="val 50000"/>
              <a:gd name="adj2" fmla="val 5405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trike="noStrike" noProof="1"/>
          </a:p>
        </p:txBody>
      </p:sp>
      <p:sp>
        <p:nvSpPr>
          <p:cNvPr id="6" name="右矢印 5"/>
          <p:cNvSpPr/>
          <p:nvPr/>
        </p:nvSpPr>
        <p:spPr>
          <a:xfrm rot="5400000">
            <a:off x="7624974" y="1092687"/>
            <a:ext cx="360003" cy="540004"/>
          </a:xfrm>
          <a:prstGeom prst="rightArrow">
            <a:avLst>
              <a:gd name="adj1" fmla="val 50000"/>
              <a:gd name="adj2" fmla="val 5405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trike="noStrike" noProof="1"/>
          </a:p>
        </p:txBody>
      </p:sp>
      <p:sp>
        <p:nvSpPr>
          <p:cNvPr id="9" name="星5 8"/>
          <p:cNvSpPr/>
          <p:nvPr/>
        </p:nvSpPr>
        <p:spPr>
          <a:xfrm>
            <a:off x="4998720" y="1965325"/>
            <a:ext cx="360045" cy="36000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星5 9"/>
          <p:cNvSpPr/>
          <p:nvPr/>
        </p:nvSpPr>
        <p:spPr>
          <a:xfrm>
            <a:off x="7714615" y="1965325"/>
            <a:ext cx="360045" cy="36000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3" name="図形 12" descr="C:\Users\kino\Desktop\GLAO\photometory\lens_13.pnglens_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-1344295" y="2962910"/>
            <a:ext cx="5457825" cy="2082165"/>
          </a:xfrm>
          <a:prstGeom prst="rect">
            <a:avLst/>
          </a:prstGeom>
        </p:spPr>
      </p:pic>
      <p:sp>
        <p:nvSpPr>
          <p:cNvPr id="14" name="TextBox 11269"/>
          <p:cNvSpPr txBox="1"/>
          <p:nvPr/>
        </p:nvSpPr>
        <p:spPr>
          <a:xfrm>
            <a:off x="343535" y="4752340"/>
            <a:ext cx="3067685" cy="101727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txBody>
          <a:bodyPr wrap="square" lIns="0" tIns="46990" rIns="90170" bIns="46990" anchor="t">
            <a:spAutoFit/>
          </a:bodyPr>
          <a:p>
            <a:pPr algn="ctr" fontAlgn="ctr">
              <a:lnSpc>
                <a:spcPct val="110000"/>
              </a:lnSpc>
              <a:spcAft>
                <a:spcPts val="600"/>
              </a:spcAft>
            </a:pPr>
            <a:r>
              <a:rPr lang="ja-JP" altLang="en-US" sz="2500" b="1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高層ほど影響大</a:t>
            </a:r>
            <a:endParaRPr lang="ja-JP" altLang="en-US" sz="2500" b="1" dirty="0">
              <a:solidFill>
                <a:schemeClr val="tx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  <a:p>
            <a:pPr algn="ctr" fontAlgn="ctr">
              <a:lnSpc>
                <a:spcPct val="110000"/>
              </a:lnSpc>
              <a:spcAft>
                <a:spcPts val="600"/>
              </a:spcAft>
            </a:pPr>
            <a:r>
              <a:rPr lang="ja-JP" altLang="en-US" sz="2500" b="1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地表層では影響</a:t>
            </a:r>
            <a:r>
              <a:rPr lang="en-US" altLang="ja-JP" sz="2500" b="1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0</a:t>
            </a:r>
            <a:endParaRPr lang="en-US" altLang="ja-JP" sz="2500" b="1" dirty="0">
              <a:solidFill>
                <a:schemeClr val="tx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 flipV="1">
            <a:off x="939800" y="3387725"/>
            <a:ext cx="360003" cy="0"/>
          </a:xfrm>
          <a:prstGeom prst="line">
            <a:avLst/>
          </a:prstGeom>
          <a:ln w="38100">
            <a:solidFill>
              <a:srgbClr val="3333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2042795" y="3390900"/>
            <a:ext cx="360003" cy="0"/>
          </a:xfrm>
          <a:prstGeom prst="line">
            <a:avLst/>
          </a:prstGeom>
          <a:ln w="38100">
            <a:solidFill>
              <a:srgbClr val="3333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図の枠 11" descr="Zernike_polynomials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30620" y="3686810"/>
            <a:ext cx="2882900" cy="2882900"/>
          </a:xfrm>
          <a:prstGeom prst="rect">
            <a:avLst/>
          </a:prstGeom>
        </p:spPr>
      </p:pic>
      <p:sp>
        <p:nvSpPr>
          <p:cNvPr id="10242" name="四角形 4097"/>
          <p:cNvSpPr/>
          <p:nvPr/>
        </p:nvSpPr>
        <p:spPr>
          <a:xfrm flipV="1">
            <a:off x="1588" y="273050"/>
            <a:ext cx="9147175" cy="71438"/>
          </a:xfrm>
          <a:prstGeom prst="rect">
            <a:avLst/>
          </a:prstGeom>
          <a:gradFill rotWithShape="0">
            <a:gsLst>
              <a:gs pos="0">
                <a:schemeClr val="bg2">
                  <a:alpha val="50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p>
            <a:endParaRPr lang="ja-JP" altLang="en-US">
              <a:latin typeface="Times New Roman" panose="02020603050405020304" pitchFamily="2" charset="0"/>
              <a:ea typeface="ＭＳ Ｐゴシック" panose="020B0600070205080204" pitchFamily="2" charset="-128"/>
            </a:endParaRPr>
          </a:p>
        </p:txBody>
      </p:sp>
      <p:sp>
        <p:nvSpPr>
          <p:cNvPr id="10243" name="Title 4098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39750"/>
          </a:xfrm>
          <a:solidFill>
            <a:srgbClr val="3333FF"/>
          </a:solidFill>
        </p:spPr>
        <p:txBody>
          <a:bodyPr lIns="90170" tIns="46990" rIns="90170" bIns="46990" anchor="ctr"/>
          <a:p>
            <a:pPr defTabSz="914400">
              <a:buNone/>
            </a:pPr>
            <a:r>
              <a:rPr lang="ja-JP" altLang="en-US" sz="3200" kern="1200" baseline="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+mj-cs"/>
              </a:rPr>
              <a:t>波面形状の推定</a:t>
            </a:r>
            <a:endParaRPr lang="ja-JP" altLang="en-US" sz="3200" kern="1200" baseline="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+mj-cs"/>
            </a:endParaRPr>
          </a:p>
        </p:txBody>
      </p:sp>
      <p:sp>
        <p:nvSpPr>
          <p:cNvPr id="10244" name="TextBox 4099"/>
          <p:cNvSpPr txBox="1"/>
          <p:nvPr/>
        </p:nvSpPr>
        <p:spPr>
          <a:xfrm>
            <a:off x="8382000" y="0"/>
            <a:ext cx="714375" cy="304800"/>
          </a:xfrm>
          <a:prstGeom prst="rect">
            <a:avLst/>
          </a:prstGeom>
          <a:noFill/>
          <a:ln w="9525">
            <a:noFill/>
          </a:ln>
        </p:spPr>
        <p:txBody>
          <a:bodyPr wrap="none" lIns="72000" tIns="0" rIns="72000" bIns="0" anchor="t"/>
          <a:p>
            <a:pPr algn="r" defTabSz="44958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5</a:t>
            </a:r>
            <a:r>
              <a:rPr lang="zh-CN" altLang="en-US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/</a:t>
            </a: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22</a:t>
            </a:r>
            <a:endParaRPr lang="en-US" altLang="zh-CN" sz="16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0246" name="四角形 11265"/>
          <p:cNvSpPr/>
          <p:nvPr/>
        </p:nvSpPr>
        <p:spPr>
          <a:xfrm flipV="1">
            <a:off x="1588" y="539750"/>
            <a:ext cx="9147175" cy="71438"/>
          </a:xfrm>
          <a:prstGeom prst="rect">
            <a:avLst/>
          </a:prstGeom>
          <a:gradFill rotWithShape="0">
            <a:gsLst>
              <a:gs pos="0">
                <a:schemeClr val="bg2">
                  <a:alpha val="50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p>
            <a:endParaRPr lang="ja-JP" altLang="en-US">
              <a:latin typeface="Times New Roman" panose="02020603050405020304" pitchFamily="2" charset="0"/>
              <a:ea typeface="ＭＳ Ｐゴシック" panose="020B0600070205080204" pitchFamily="2" charset="-128"/>
            </a:endParaRPr>
          </a:p>
        </p:txBody>
      </p:sp>
      <p:sp>
        <p:nvSpPr>
          <p:cNvPr id="10248" name="四角形 11270" descr="BG"/>
          <p:cNvSpPr/>
          <p:nvPr/>
        </p:nvSpPr>
        <p:spPr>
          <a:xfrm>
            <a:off x="185738" y="720884"/>
            <a:ext cx="2814955" cy="461645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wrap="none" lIns="179705" tIns="0" rIns="0" bIns="0" anchor="ctr">
            <a:spAutoFit/>
          </a:bodyPr>
          <a:p>
            <a:r>
              <a:rPr lang="ja-JP" altLang="en-US" sz="3000" b="1" dirty="0">
                <a:latin typeface="Meiryo UI" panose="020B0604030504040204" charset="-128"/>
                <a:ea typeface="Meiryo UI" panose="020B0604030504040204" charset="-128"/>
              </a:rPr>
              <a:t>波面形状の測定</a:t>
            </a:r>
            <a:endParaRPr lang="ja-JP" altLang="en-US" sz="3000" b="1" dirty="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" name="角丸四角形 4103"/>
          <p:cNvSpPr/>
          <p:nvPr/>
        </p:nvSpPr>
        <p:spPr>
          <a:xfrm>
            <a:off x="300990" y="5657850"/>
            <a:ext cx="1944014" cy="791845"/>
          </a:xfrm>
          <a:prstGeom prst="roundRect">
            <a:avLst>
              <a:gd name="adj" fmla="val 8852"/>
            </a:avLst>
          </a:prstGeom>
          <a:solidFill>
            <a:srgbClr val="DDDDDD"/>
          </a:solidFill>
          <a:ln w="9525">
            <a:noFill/>
          </a:ln>
        </p:spPr>
        <p:txBody>
          <a:bodyPr wrap="none" lIns="90170" tIns="107950" rIns="90170" bIns="0" anchor="ctr" anchorCtr="1"/>
          <a:p>
            <a:pPr algn="ctr" fontAlgn="ctr"/>
            <a:r>
              <a:rPr lang="ja-JP" altLang="en-US" dirty="0">
                <a:latin typeface="メイリオ" panose="020B0604030504040204" charset="-128"/>
                <a:ea typeface="メイリオ" panose="020B0604030504040204" charset="-128"/>
              </a:rPr>
              <a:t>開口の各点</a:t>
            </a:r>
            <a:br>
              <a:rPr lang="ja-JP" altLang="en-US" dirty="0">
                <a:latin typeface="メイリオ" panose="020B0604030504040204" charset="-128"/>
                <a:ea typeface="メイリオ" panose="020B0604030504040204" charset="-128"/>
              </a:rPr>
            </a:br>
            <a:r>
              <a:rPr lang="ja-JP" altLang="en-US" dirty="0">
                <a:latin typeface="メイリオ" panose="020B0604030504040204" charset="-128"/>
                <a:ea typeface="メイリオ" panose="020B0604030504040204" charset="-128"/>
              </a:rPr>
              <a:t>での傾斜</a:t>
            </a:r>
            <a:endParaRPr lang="ja-JP" altLang="en-US" dirty="0">
              <a:latin typeface="メイリオ" panose="020B0604030504040204" charset="-128"/>
              <a:ea typeface="メイリオ" panose="020B060403050404020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440" y="631825"/>
            <a:ext cx="3726180" cy="250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11269"/>
          <p:cNvSpPr txBox="1"/>
          <p:nvPr/>
        </p:nvSpPr>
        <p:spPr>
          <a:xfrm>
            <a:off x="186055" y="1182370"/>
            <a:ext cx="5010150" cy="332803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46990" rIns="90170" bIns="46990" anchor="t">
            <a:spAutoFit/>
          </a:bodyPr>
          <a:p>
            <a:pPr fontAlgn="ctr">
              <a:lnSpc>
                <a:spcPct val="110000"/>
              </a:lnSpc>
              <a:spcAft>
                <a:spcPts val="1200"/>
              </a:spcAft>
            </a:pP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ja-JP" altLang="en-US" sz="2600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形状計測</a:t>
            </a:r>
            <a:br>
              <a:rPr lang="ja-JP" altLang="en-US" sz="2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en-US" altLang="ja-JP" sz="1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  </a:t>
            </a:r>
            <a:r>
              <a:rPr lang="ja-JP" altLang="en-US" sz="16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▶ </a:t>
            </a:r>
            <a:r>
              <a:rPr lang="en-US" altLang="ja-JP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PDI, Zernike</a:t>
            </a:r>
            <a:r>
              <a:rPr lang="ja-JP" altLang="en-US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方式</a:t>
            </a:r>
            <a:br>
              <a:rPr lang="ja-JP" altLang="en-US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en-US" altLang="ja-JP" sz="1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  </a:t>
            </a:r>
            <a:r>
              <a:rPr lang="ja-JP" altLang="en-US" sz="16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▶ </a:t>
            </a:r>
            <a:r>
              <a:rPr lang="en-US" altLang="ja-JP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Fixed-Pylamid</a:t>
            </a:r>
            <a:r>
              <a:rPr lang="ja-JP" altLang="en-US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方式</a:t>
            </a:r>
            <a:endParaRPr lang="ja-JP" altLang="en-US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  <a:p>
            <a:pPr fontAlgn="ctr">
              <a:lnSpc>
                <a:spcPct val="110000"/>
              </a:lnSpc>
              <a:spcAft>
                <a:spcPts val="1200"/>
              </a:spcAft>
            </a:pP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ja-JP" altLang="en-US" sz="2600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傾斜計測</a:t>
            </a:r>
            <a:br>
              <a:rPr lang="en-US" altLang="ja-JP" sz="12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en-US" altLang="ja-JP" sz="1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  </a:t>
            </a:r>
            <a:r>
              <a:rPr lang="ja-JP" altLang="en-US" sz="16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▶ </a:t>
            </a:r>
            <a:r>
              <a:rPr lang="en-US" altLang="ja-JP" b="1" dirty="0">
                <a:solidFill>
                  <a:schemeClr val="accent6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Shack-Hartmann</a:t>
            </a:r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方式</a:t>
            </a:r>
            <a:br>
              <a:rPr lang="en-US" altLang="ja-JP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</a:br>
            <a:r>
              <a:rPr lang="en-US" altLang="ja-JP" sz="1600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  </a:t>
            </a:r>
            <a:r>
              <a:rPr lang="ja-JP" altLang="en-US" sz="16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▶ </a:t>
            </a:r>
            <a:r>
              <a:rPr lang="en-US" altLang="ja-JP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Modulated-Pylamid</a:t>
            </a:r>
            <a:r>
              <a:rPr lang="ja-JP" altLang="en-US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方式</a:t>
            </a:r>
            <a:endParaRPr lang="ja-JP" altLang="en-US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  <a:p>
            <a:pPr fontAlgn="ctr">
              <a:lnSpc>
                <a:spcPct val="110000"/>
              </a:lnSpc>
              <a:spcAft>
                <a:spcPts val="1200"/>
              </a:spcAft>
            </a:pPr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ja-JP" altLang="en-US" sz="2500" b="1" dirty="0"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曲率計測</a:t>
            </a:r>
            <a:endParaRPr lang="ja-JP" altLang="en-US" sz="2500" b="1" dirty="0"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2" name="角丸四角形 4103"/>
          <p:cNvSpPr/>
          <p:nvPr/>
        </p:nvSpPr>
        <p:spPr>
          <a:xfrm>
            <a:off x="2103755" y="1264920"/>
            <a:ext cx="2592019" cy="431800"/>
          </a:xfrm>
          <a:prstGeom prst="roundRect">
            <a:avLst>
              <a:gd name="adj" fmla="val 8852"/>
            </a:avLst>
          </a:prstGeom>
          <a:solidFill>
            <a:srgbClr val="DDDDDD"/>
          </a:solidFill>
          <a:ln w="9525">
            <a:noFill/>
          </a:ln>
        </p:spPr>
        <p:txBody>
          <a:bodyPr wrap="none" lIns="90170" tIns="107950" rIns="90170" bIns="0" anchor="ctr" anchorCtr="1"/>
          <a:p>
            <a:pPr algn="ctr" fontAlgn="ctr"/>
            <a:r>
              <a:rPr lang="ja-JP" altLang="en-US" sz="2200" dirty="0">
                <a:latin typeface="メイリオ" panose="020B0604030504040204" charset="-128"/>
                <a:ea typeface="メイリオ" panose="020B0604030504040204" charset="-128"/>
              </a:rPr>
              <a:t>測定レンジが狭い</a:t>
            </a:r>
            <a:endParaRPr lang="ja-JP" altLang="en-US" sz="2200" dirty="0">
              <a:latin typeface="メイリオ" panose="020B0604030504040204" charset="-128"/>
              <a:ea typeface="メイリオ" panose="020B0604030504040204" charset="-128"/>
            </a:endParaRPr>
          </a:p>
        </p:txBody>
      </p:sp>
      <p:sp>
        <p:nvSpPr>
          <p:cNvPr id="4" name="角丸四角形 4103"/>
          <p:cNvSpPr/>
          <p:nvPr/>
        </p:nvSpPr>
        <p:spPr>
          <a:xfrm>
            <a:off x="2103755" y="4037965"/>
            <a:ext cx="2592019" cy="431800"/>
          </a:xfrm>
          <a:prstGeom prst="roundRect">
            <a:avLst>
              <a:gd name="adj" fmla="val 8852"/>
            </a:avLst>
          </a:prstGeom>
          <a:solidFill>
            <a:srgbClr val="DDDDDD"/>
          </a:solidFill>
          <a:ln w="9525">
            <a:noFill/>
          </a:ln>
        </p:spPr>
        <p:txBody>
          <a:bodyPr wrap="none" lIns="90170" tIns="107950" rIns="90170" bIns="0" anchor="ctr" anchorCtr="1"/>
          <a:p>
            <a:pPr algn="ctr" fontAlgn="ctr"/>
            <a:r>
              <a:rPr lang="ja-JP" altLang="en-US" sz="2200" dirty="0">
                <a:latin typeface="メイリオ" panose="020B0604030504040204" charset="-128"/>
                <a:ea typeface="メイリオ" panose="020B0604030504040204" charset="-128"/>
              </a:rPr>
              <a:t>低次の精度が悪い</a:t>
            </a:r>
            <a:endParaRPr lang="ja-JP" altLang="en-US" sz="2200" dirty="0">
              <a:latin typeface="メイリオ" panose="020B0604030504040204" charset="-128"/>
              <a:ea typeface="メイリオ" panose="020B0604030504040204" charset="-128"/>
            </a:endParaRPr>
          </a:p>
        </p:txBody>
      </p:sp>
      <p:sp>
        <p:nvSpPr>
          <p:cNvPr id="5" name="TextBox 11269"/>
          <p:cNvSpPr txBox="1"/>
          <p:nvPr/>
        </p:nvSpPr>
        <p:spPr>
          <a:xfrm>
            <a:off x="5082540" y="3105785"/>
            <a:ext cx="4030980" cy="43243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46990" rIns="90170" bIns="46990" anchor="t">
            <a:spAutoFit/>
          </a:bodyPr>
          <a:p>
            <a:pPr algn="ctr" fontAlgn="ctr">
              <a:lnSpc>
                <a:spcPct val="110000"/>
              </a:lnSpc>
              <a:spcAft>
                <a:spcPts val="1200"/>
              </a:spcAft>
            </a:pPr>
            <a:r>
              <a:rPr lang="en-US" altLang="ja-JP" sz="2000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Shack-Hartmann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方式の概念図</a:t>
            </a:r>
            <a:endParaRPr lang="ja-JP" altLang="en-US" sz="2000" dirty="0">
              <a:solidFill>
                <a:schemeClr val="tx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6" name="四角形 11270" descr="BG"/>
          <p:cNvSpPr/>
          <p:nvPr/>
        </p:nvSpPr>
        <p:spPr>
          <a:xfrm>
            <a:off x="185738" y="5011579"/>
            <a:ext cx="3006725" cy="461645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wrap="none" lIns="179705" tIns="0" rIns="0" bIns="0" anchor="ctr">
            <a:spAutoFit/>
          </a:bodyPr>
          <a:p>
            <a:r>
              <a:rPr lang="ja-JP" altLang="en-US" sz="3000" b="1" dirty="0">
                <a:latin typeface="Meiryo UI" panose="020B0604030504040204" charset="-128"/>
                <a:ea typeface="Meiryo UI" panose="020B0604030504040204" charset="-128"/>
              </a:rPr>
              <a:t>計測データの表記</a:t>
            </a:r>
            <a:endParaRPr lang="ja-JP" altLang="en-US" sz="3000" b="1" dirty="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7" name="角丸四角形 4103"/>
          <p:cNvSpPr/>
          <p:nvPr/>
        </p:nvSpPr>
        <p:spPr>
          <a:xfrm>
            <a:off x="2748280" y="5657850"/>
            <a:ext cx="1440011" cy="792006"/>
          </a:xfrm>
          <a:prstGeom prst="roundRect">
            <a:avLst>
              <a:gd name="adj" fmla="val 8852"/>
            </a:avLst>
          </a:prstGeom>
          <a:solidFill>
            <a:srgbClr val="DDDDDD"/>
          </a:solidFill>
          <a:ln w="9525">
            <a:noFill/>
          </a:ln>
        </p:spPr>
        <p:txBody>
          <a:bodyPr wrap="none" lIns="90170" tIns="107950" rIns="90170" bIns="0" anchor="ctr" anchorCtr="1"/>
          <a:p>
            <a:pPr algn="ctr" fontAlgn="ctr"/>
            <a:r>
              <a:rPr lang="ja-JP" altLang="en-US" dirty="0">
                <a:latin typeface="メイリオ" panose="020B0604030504040204" charset="-128"/>
                <a:ea typeface="メイリオ" panose="020B0604030504040204" charset="-128"/>
              </a:rPr>
              <a:t>波面形状</a:t>
            </a:r>
            <a:endParaRPr lang="ja-JP" altLang="en-US" dirty="0">
              <a:latin typeface="メイリオ" panose="020B0604030504040204" charset="-128"/>
              <a:ea typeface="メイリオ" panose="020B0604030504040204" charset="-128"/>
            </a:endParaRPr>
          </a:p>
        </p:txBody>
      </p:sp>
      <p:sp>
        <p:nvSpPr>
          <p:cNvPr id="9" name="角丸四角形 4103"/>
          <p:cNvSpPr/>
          <p:nvPr/>
        </p:nvSpPr>
        <p:spPr>
          <a:xfrm>
            <a:off x="4628515" y="5657850"/>
            <a:ext cx="2160016" cy="792006"/>
          </a:xfrm>
          <a:prstGeom prst="roundRect">
            <a:avLst>
              <a:gd name="adj" fmla="val 8852"/>
            </a:avLst>
          </a:prstGeom>
          <a:solidFill>
            <a:srgbClr val="DDDDDD"/>
          </a:solidFill>
          <a:ln w="9525">
            <a:noFill/>
          </a:ln>
        </p:spPr>
        <p:txBody>
          <a:bodyPr wrap="none" lIns="90170" tIns="107950" rIns="90170" bIns="0" anchor="ctr" anchorCtr="1"/>
          <a:p>
            <a:pPr algn="ctr" fontAlgn="ctr"/>
            <a:r>
              <a:rPr lang="en-US" altLang="ja-JP" dirty="0">
                <a:latin typeface="メイリオ" panose="020B0604030504040204" charset="-128"/>
                <a:ea typeface="メイリオ" panose="020B0604030504040204" charset="-128"/>
              </a:rPr>
              <a:t>Zernike</a:t>
            </a:r>
            <a:r>
              <a:rPr lang="ja-JP" altLang="en-US" dirty="0">
                <a:latin typeface="メイリオ" panose="020B0604030504040204" charset="-128"/>
                <a:ea typeface="メイリオ" panose="020B0604030504040204" charset="-128"/>
              </a:rPr>
              <a:t>展開</a:t>
            </a:r>
            <a:br>
              <a:rPr lang="ja-JP" altLang="en-US" dirty="0">
                <a:latin typeface="メイリオ" panose="020B0604030504040204" charset="-128"/>
                <a:ea typeface="メイリオ" panose="020B0604030504040204" charset="-128"/>
              </a:rPr>
            </a:br>
            <a:r>
              <a:rPr lang="ja-JP" altLang="en-US" sz="2000" dirty="0">
                <a:latin typeface="メイリオ" panose="020B0604030504040204" charset="-128"/>
                <a:ea typeface="メイリオ" panose="020B0604030504040204" charset="-128"/>
              </a:rPr>
              <a:t>（係数ベクトル）</a:t>
            </a:r>
            <a:endParaRPr lang="ja-JP" altLang="en-US" sz="2000" dirty="0">
              <a:latin typeface="メイリオ" panose="020B0604030504040204" charset="-128"/>
              <a:ea typeface="メイリオ" panose="020B0604030504040204" charset="-128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2341880" y="5873433"/>
            <a:ext cx="288002" cy="360003"/>
          </a:xfrm>
          <a:prstGeom prst="rightArrow">
            <a:avLst>
              <a:gd name="adj1" fmla="val 50000"/>
              <a:gd name="adj2" fmla="val 5593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trike="noStrike" noProof="1"/>
          </a:p>
        </p:txBody>
      </p:sp>
      <p:sp>
        <p:nvSpPr>
          <p:cNvPr id="10" name="TextBox 11269"/>
          <p:cNvSpPr txBox="1"/>
          <p:nvPr/>
        </p:nvSpPr>
        <p:spPr>
          <a:xfrm>
            <a:off x="2185035" y="5577840"/>
            <a:ext cx="669290" cy="36449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46990" rIns="90170" bIns="46990" anchor="t">
            <a:spAutoFit/>
          </a:bodyPr>
          <a:p>
            <a:pPr algn="ctr" fontAlgn="ctr">
              <a:lnSpc>
                <a:spcPct val="110000"/>
              </a:lnSpc>
              <a:spcAft>
                <a:spcPts val="1200"/>
              </a:spcAft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積分</a:t>
            </a:r>
            <a:endParaRPr lang="ja-JP" altLang="en-US" sz="1600" dirty="0">
              <a:solidFill>
                <a:schemeClr val="tx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4265295" y="5873433"/>
            <a:ext cx="288002" cy="360003"/>
          </a:xfrm>
          <a:prstGeom prst="rightArrow">
            <a:avLst>
              <a:gd name="adj1" fmla="val 50000"/>
              <a:gd name="adj2" fmla="val 5593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trike="noStrike" noProof="1"/>
          </a:p>
        </p:txBody>
      </p:sp>
      <p:sp>
        <p:nvSpPr>
          <p:cNvPr id="13" name="TextBox 11269"/>
          <p:cNvSpPr txBox="1"/>
          <p:nvPr/>
        </p:nvSpPr>
        <p:spPr>
          <a:xfrm>
            <a:off x="8045450" y="6495415"/>
            <a:ext cx="1050925" cy="29654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46990" rIns="90170" bIns="46990" anchor="t">
            <a:spAutoFit/>
          </a:bodyPr>
          <a:p>
            <a:pPr algn="ctr" fontAlgn="ctr">
              <a:lnSpc>
                <a:spcPct val="110000"/>
              </a:lnSpc>
              <a:spcAft>
                <a:spcPts val="1200"/>
              </a:spcAft>
            </a:pPr>
            <a:r>
              <a:rPr lang="en-US" altLang="ja-JP" sz="1200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©</a:t>
            </a:r>
            <a:r>
              <a:rPr lang="en-US" sz="1200" dirty="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Wikipedia</a:t>
            </a:r>
            <a:endParaRPr lang="en-US" sz="1200" dirty="0">
              <a:solidFill>
                <a:schemeClr val="tx1"/>
              </a:solidFill>
              <a:latin typeface="Meiryo UI" panose="020B0604030504040204" charset="-128"/>
              <a:ea typeface="Meiryo UI" panose="020B0604030504040204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角丸四角形 4103"/>
          <p:cNvSpPr/>
          <p:nvPr/>
        </p:nvSpPr>
        <p:spPr>
          <a:xfrm>
            <a:off x="237490" y="4853305"/>
            <a:ext cx="8575675" cy="1805940"/>
          </a:xfrm>
          <a:prstGeom prst="roundRect">
            <a:avLst>
              <a:gd name="adj" fmla="val 4184"/>
            </a:avLst>
          </a:prstGeom>
          <a:solidFill>
            <a:srgbClr val="DDDDDD"/>
          </a:solidFill>
          <a:ln w="9525">
            <a:noFill/>
          </a:ln>
        </p:spPr>
        <p:txBody>
          <a:bodyPr wrap="none" lIns="90170" tIns="107950" rIns="90170" bIns="0" anchor="ctr" anchorCtr="1"/>
          <a:p>
            <a:pPr algn="l" fontAlgn="ctr">
              <a:spcAft>
                <a:spcPts val="600"/>
              </a:spcAft>
            </a:pPr>
            <a:r>
              <a:rPr lang="en-US" altLang="ja-JP" sz="2200" dirty="0">
                <a:latin typeface="メイリオ" panose="020B0604030504040204" charset="-128"/>
                <a:ea typeface="メイリオ" panose="020B0604030504040204" charset="-128"/>
              </a:rPr>
              <a:t>  </a:t>
            </a:r>
            <a:r>
              <a:rPr lang="ja-JP" altLang="en-US" sz="2200" dirty="0">
                <a:latin typeface="メイリオ" panose="020B0604030504040204" charset="-128"/>
                <a:ea typeface="メイリオ" panose="020B0604030504040204" charset="-128"/>
              </a:rPr>
              <a:t>仮に         なら</a:t>
            </a:r>
            <a:endParaRPr lang="en-US" altLang="ja-JP" sz="2200" dirty="0">
              <a:latin typeface="メイリオ" panose="020B0604030504040204" charset="-128"/>
              <a:ea typeface="メイリオ" panose="020B0604030504040204" charset="-128"/>
            </a:endParaRPr>
          </a:p>
          <a:p>
            <a:pPr algn="ctr" fontAlgn="ctr">
              <a:spcAft>
                <a:spcPts val="600"/>
              </a:spcAft>
            </a:pPr>
            <a:endParaRPr lang="en-US" altLang="ja-JP" sz="2200" dirty="0">
              <a:latin typeface="メイリオ" panose="020B0604030504040204" charset="-128"/>
              <a:ea typeface="メイリオ" panose="020B0604030504040204" charset="-128"/>
            </a:endParaRPr>
          </a:p>
          <a:p>
            <a:pPr algn="ctr" fontAlgn="ctr">
              <a:spcAft>
                <a:spcPts val="600"/>
              </a:spcAft>
            </a:pPr>
            <a:br>
              <a:rPr lang="en-US" altLang="ja-JP" sz="2200" dirty="0">
                <a:latin typeface="メイリオ" panose="020B0604030504040204" charset="-128"/>
                <a:ea typeface="メイリオ" panose="020B0604030504040204" charset="-128"/>
              </a:rPr>
            </a:br>
            <a:r>
              <a:rPr lang="en-US" altLang="ja-JP" sz="2200" dirty="0">
                <a:latin typeface="メイリオ" panose="020B0604030504040204" charset="-128"/>
                <a:ea typeface="メイリオ" panose="020B0604030504040204" charset="-128"/>
              </a:rPr>
              <a:t>        </a:t>
            </a:r>
            <a:r>
              <a:rPr lang="ja-JP" altLang="en-US" sz="2200" dirty="0">
                <a:latin typeface="メイリオ" panose="020B0604030504040204" charset="-128"/>
                <a:ea typeface="メイリオ" panose="020B0604030504040204" charset="-128"/>
              </a:rPr>
              <a:t>の逆行列が発散しないようにノイズ分の重みを加えたもの</a:t>
            </a:r>
            <a:endParaRPr lang="ja-JP" altLang="en-US" sz="2200" dirty="0">
              <a:latin typeface="メイリオ" panose="020B0604030504040204" charset="-128"/>
              <a:ea typeface="メイリオ" panose="020B0604030504040204" charset="-128"/>
            </a:endParaRPr>
          </a:p>
        </p:txBody>
      </p:sp>
      <p:sp>
        <p:nvSpPr>
          <p:cNvPr id="23" name="Text Box 17"/>
          <p:cNvSpPr txBox="1"/>
          <p:nvPr/>
        </p:nvSpPr>
        <p:spPr>
          <a:xfrm>
            <a:off x="387985" y="642620"/>
            <a:ext cx="75596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fontAlgn="ctr"/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ja-JP" altLang="en-US">
                <a:latin typeface="Meiryo UI" panose="020B0604030504040204" charset="-128"/>
                <a:ea typeface="Meiryo UI" panose="020B0604030504040204" charset="-128"/>
              </a:rPr>
              <a:t>この式を満たす</a:t>
            </a:r>
            <a:r>
              <a:rPr lang="ja-JP" altLang="en-US">
                <a:latin typeface="Meiryo UI" panose="020B0604030504040204" charset="-128"/>
                <a:ea typeface="Meiryo UI" panose="020B0604030504040204" charset="-128"/>
                <a:sym typeface="+mn-ea"/>
              </a:rPr>
              <a:t>トモグラフィーの再構成行列    を求める</a:t>
            </a:r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4337" name="四角形 4097"/>
          <p:cNvSpPr/>
          <p:nvPr/>
        </p:nvSpPr>
        <p:spPr>
          <a:xfrm flipV="1">
            <a:off x="1588" y="539750"/>
            <a:ext cx="9147175" cy="71438"/>
          </a:xfrm>
          <a:prstGeom prst="rect">
            <a:avLst/>
          </a:prstGeom>
          <a:gradFill rotWithShape="0">
            <a:gsLst>
              <a:gs pos="0">
                <a:schemeClr val="bg2">
                  <a:alpha val="50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p>
            <a:endParaRPr lang="ja-JP" altLang="en-US">
              <a:latin typeface="Times New Roman" panose="02020603050405020304" pitchFamily="2" charset="0"/>
              <a:ea typeface="ＭＳ Ｐゴシック" panose="020B0600070205080204" pitchFamily="2" charset="-128"/>
            </a:endParaRPr>
          </a:p>
        </p:txBody>
      </p:sp>
      <p:sp>
        <p:nvSpPr>
          <p:cNvPr id="14338" name="Title 4098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39750"/>
          </a:xfrm>
          <a:solidFill>
            <a:srgbClr val="3333FF"/>
          </a:solidFill>
        </p:spPr>
        <p:txBody>
          <a:bodyPr lIns="90170" tIns="46990" rIns="90170" bIns="46990" anchor="ctr"/>
          <a:p>
            <a:pPr defTabSz="914400">
              <a:buNone/>
            </a:pPr>
            <a:r>
              <a:rPr lang="ja-JP" altLang="en-US" sz="3200" kern="1200" baseline="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+mj-cs"/>
              </a:rPr>
              <a:t>各層での波面再構成</a:t>
            </a:r>
            <a:endParaRPr lang="ja-JP" altLang="en-US" sz="3200" kern="1200" baseline="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+mj-cs"/>
            </a:endParaRPr>
          </a:p>
        </p:txBody>
      </p:sp>
      <p:sp>
        <p:nvSpPr>
          <p:cNvPr id="14339" name="TextBox 4099"/>
          <p:cNvSpPr txBox="1"/>
          <p:nvPr/>
        </p:nvSpPr>
        <p:spPr>
          <a:xfrm>
            <a:off x="8382000" y="0"/>
            <a:ext cx="714375" cy="304800"/>
          </a:xfrm>
          <a:prstGeom prst="rect">
            <a:avLst/>
          </a:prstGeom>
          <a:noFill/>
          <a:ln w="9525">
            <a:noFill/>
          </a:ln>
        </p:spPr>
        <p:txBody>
          <a:bodyPr wrap="none" lIns="72000" tIns="0" rIns="72000" bIns="0" anchor="t"/>
          <a:p>
            <a:pPr algn="r" defTabSz="44958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6</a:t>
            </a:r>
            <a:r>
              <a:rPr lang="zh-CN" altLang="en-US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/</a:t>
            </a: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22</a:t>
            </a:r>
            <a:endParaRPr lang="en-US" altLang="zh-CN" sz="16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graphicFrame>
        <p:nvGraphicFramePr>
          <p:cNvPr id="14340" name="オブジェクト(&amp;O)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21176" y="2607787"/>
          <a:ext cx="5303520" cy="648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2590800" imgH="316865" progId="Equation.KSEE3">
                  <p:embed/>
                </p:oleObj>
              </mc:Choice>
              <mc:Fallback>
                <p:oleObj name="" r:id="rId1" imgW="2590800" imgH="316865" progId="Equation.KSEE3">
                  <p:embed/>
                  <p:pic>
                    <p:nvPicPr>
                      <p:cNvPr id="0" name="図形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1176" y="2607787"/>
                        <a:ext cx="5303520" cy="6489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1" name="オブジェクト(&amp;O)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21494" y="1101408"/>
          <a:ext cx="116268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3" imgW="622300" imgH="241300" progId="Equation.KSEE3">
                  <p:embed/>
                </p:oleObj>
              </mc:Choice>
              <mc:Fallback>
                <p:oleObj name="" r:id="rId3" imgW="622300" imgH="241300" progId="Equation.KSEE3">
                  <p:embed/>
                  <p:pic>
                    <p:nvPicPr>
                      <p:cNvPr id="0" name="図形 309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1494" y="1101408"/>
                        <a:ext cx="1162685" cy="450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4" name="Text Box 17"/>
          <p:cNvSpPr txBox="1"/>
          <p:nvPr/>
        </p:nvSpPr>
        <p:spPr>
          <a:xfrm>
            <a:off x="2450465" y="1105535"/>
            <a:ext cx="5778500" cy="835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10000"/>
              </a:lnSpc>
            </a:pPr>
            <a:r>
              <a:rPr lang="ja-JP" altLang="en-US" sz="2200">
                <a:latin typeface="Meiryo UI" panose="020B0604030504040204" charset="-128"/>
                <a:ea typeface="Meiryo UI" panose="020B0604030504040204" charset="-128"/>
              </a:rPr>
              <a:t>：各層で再構成された</a:t>
            </a:r>
            <a:r>
              <a:rPr lang="en-US" altLang="ja-JP" sz="2200">
                <a:latin typeface="Meiryo UI" panose="020B0604030504040204" charset="-128"/>
                <a:ea typeface="Meiryo UI" panose="020B0604030504040204" charset="-128"/>
              </a:rPr>
              <a:t>Zernike</a:t>
            </a:r>
            <a:r>
              <a:rPr lang="ja-JP" altLang="en-US" sz="2200">
                <a:latin typeface="Meiryo UI" panose="020B0604030504040204" charset="-128"/>
                <a:ea typeface="Meiryo UI" panose="020B0604030504040204" charset="-128"/>
              </a:rPr>
              <a:t>係数のベクトル</a:t>
            </a:r>
            <a:endParaRPr lang="ja-JP" altLang="en-US" sz="2200">
              <a:latin typeface="Meiryo UI" panose="020B0604030504040204" charset="-128"/>
              <a:ea typeface="Meiryo UI" panose="020B0604030504040204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2200">
                <a:latin typeface="Meiryo UI" panose="020B0604030504040204" charset="-128"/>
                <a:ea typeface="Meiryo UI" panose="020B0604030504040204" charset="-128"/>
              </a:rPr>
              <a:t>：各参照星で測定された</a:t>
            </a:r>
            <a:r>
              <a:rPr lang="en-US" altLang="ja-JP" sz="2200">
                <a:latin typeface="Meiryo UI" panose="020B0604030504040204" charset="-128"/>
                <a:ea typeface="Meiryo UI" panose="020B0604030504040204" charset="-128"/>
                <a:sym typeface="+mn-ea"/>
              </a:rPr>
              <a:t>Zernike</a:t>
            </a:r>
            <a:r>
              <a:rPr lang="ja-JP" altLang="en-US" sz="2200">
                <a:latin typeface="Meiryo UI" panose="020B0604030504040204" charset="-128"/>
                <a:ea typeface="Meiryo UI" panose="020B0604030504040204" charset="-128"/>
              </a:rPr>
              <a:t>係数のベクトル</a:t>
            </a:r>
            <a:endParaRPr lang="ja-JP" altLang="en-US" sz="2200">
              <a:latin typeface="Meiryo UI" panose="020B0604030504040204" charset="-128"/>
              <a:ea typeface="Meiryo UI" panose="020B0604030504040204" charset="-128"/>
            </a:endParaRPr>
          </a:p>
        </p:txBody>
      </p:sp>
      <p:graphicFrame>
        <p:nvGraphicFramePr>
          <p:cNvPr id="2" name="オブジェクト(&amp;O)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175987" y="1101408"/>
          <a:ext cx="23749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5" imgW="127000" imgH="241300" progId="Equation.KSEE3">
                  <p:embed/>
                </p:oleObj>
              </mc:Choice>
              <mc:Fallback>
                <p:oleObj name="" r:id="rId5" imgW="127000" imgH="241300" progId="Equation.KSEE3">
                  <p:embed/>
                  <p:pic>
                    <p:nvPicPr>
                      <p:cNvPr id="0" name="図形 309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75987" y="1101408"/>
                        <a:ext cx="237490" cy="450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オブジェクト(&amp;O)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140427" y="1503045"/>
          <a:ext cx="450850" cy="356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7" imgW="241300" imgH="190500" progId="Equation.KSEE3">
                  <p:embed/>
                </p:oleObj>
              </mc:Choice>
              <mc:Fallback>
                <p:oleObj name="" r:id="rId7" imgW="241300" imgH="190500" progId="Equation.KSEE3">
                  <p:embed/>
                  <p:pic>
                    <p:nvPicPr>
                      <p:cNvPr id="0" name="図形 309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40427" y="1503045"/>
                        <a:ext cx="450850" cy="3562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(&amp;O)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779612" y="721678"/>
          <a:ext cx="379730" cy="331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9" imgW="203200" imgH="177165" progId="Equation.KSEE3">
                  <p:embed/>
                </p:oleObj>
              </mc:Choice>
              <mc:Fallback>
                <p:oleObj name="" r:id="rId9" imgW="203200" imgH="177165" progId="Equation.KSEE3">
                  <p:embed/>
                  <p:pic>
                    <p:nvPicPr>
                      <p:cNvPr id="0" name="図形 309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79612" y="721678"/>
                        <a:ext cx="379730" cy="3314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(&amp;O)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98186" y="3326925"/>
          <a:ext cx="416560" cy="494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1" imgW="203200" imgH="241300" progId="Equation.KSEE3">
                  <p:embed/>
                </p:oleObj>
              </mc:Choice>
              <mc:Fallback>
                <p:oleObj name="" r:id="rId11" imgW="203200" imgH="241300" progId="Equation.KSEE3">
                  <p:embed/>
                  <p:pic>
                    <p:nvPicPr>
                      <p:cNvPr id="0" name="図形 307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98186" y="3326925"/>
                        <a:ext cx="416560" cy="4946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オブジェクト(&amp;O)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011204" y="3700623"/>
          <a:ext cx="390525" cy="468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13" imgW="190500" imgH="228600" progId="Equation.KSEE3">
                  <p:embed/>
                </p:oleObj>
              </mc:Choice>
              <mc:Fallback>
                <p:oleObj name="" r:id="rId13" imgW="190500" imgH="228600" progId="Equation.KSEE3">
                  <p:embed/>
                  <p:pic>
                    <p:nvPicPr>
                      <p:cNvPr id="0" name="図形 307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11204" y="3700623"/>
                        <a:ext cx="390525" cy="4686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オブジェクト(&amp;O)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62626" y="4098767"/>
          <a:ext cx="75438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15" imgW="368300" imgH="254000" progId="Equation.KSEE3">
                  <p:embed/>
                </p:oleObj>
              </mc:Choice>
              <mc:Fallback>
                <p:oleObj name="" r:id="rId15" imgW="368300" imgH="254000" progId="Equation.KSEE3">
                  <p:embed/>
                  <p:pic>
                    <p:nvPicPr>
                      <p:cNvPr id="0" name="図形 307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962626" y="4098767"/>
                        <a:ext cx="754380" cy="520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7"/>
          <p:cNvSpPr txBox="1"/>
          <p:nvPr/>
        </p:nvSpPr>
        <p:spPr>
          <a:xfrm>
            <a:off x="2585720" y="3282315"/>
            <a:ext cx="6433820" cy="1283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ja-JP" sz="2200">
                <a:latin typeface="Meiryo UI" panose="020B0604030504040204" charset="-128"/>
                <a:ea typeface="Meiryo UI" panose="020B0604030504040204" charset="-128"/>
              </a:rPr>
              <a:t>：</a:t>
            </a:r>
            <a:r>
              <a:rPr sz="2200">
                <a:latin typeface="Meiryo UI" panose="020B0604030504040204" charset="-128"/>
                <a:ea typeface="Meiryo UI" panose="020B0604030504040204" charset="-128"/>
              </a:rPr>
              <a:t>乱流</a:t>
            </a:r>
            <a:r>
              <a:rPr lang="ja-JP" sz="2200">
                <a:latin typeface="Meiryo UI" panose="020B0604030504040204" charset="-128"/>
                <a:ea typeface="Meiryo UI" panose="020B0604030504040204" charset="-128"/>
              </a:rPr>
              <a:t>の</a:t>
            </a:r>
            <a:r>
              <a:rPr sz="2200">
                <a:latin typeface="Meiryo UI" panose="020B0604030504040204" charset="-128"/>
                <a:ea typeface="Meiryo UI" panose="020B0604030504040204" charset="-128"/>
              </a:rPr>
              <a:t>共分散行列</a:t>
            </a:r>
            <a:br>
              <a:rPr sz="2200">
                <a:latin typeface="Meiryo UI" panose="020B0604030504040204" charset="-128"/>
                <a:ea typeface="Meiryo UI" panose="020B0604030504040204" charset="-128"/>
              </a:rPr>
            </a:br>
            <a:r>
              <a:rPr lang="ja-JP" sz="2200">
                <a:latin typeface="Meiryo UI" panose="020B0604030504040204" charset="-128"/>
                <a:ea typeface="Meiryo UI" panose="020B0604030504040204" charset="-128"/>
              </a:rPr>
              <a:t>：</a:t>
            </a:r>
            <a:r>
              <a:rPr sz="2200">
                <a:latin typeface="Meiryo UI" panose="020B0604030504040204" charset="-128"/>
                <a:ea typeface="Meiryo UI" panose="020B0604030504040204" charset="-128"/>
                <a:sym typeface="+mn-ea"/>
              </a:rPr>
              <a:t>ノイズ</a:t>
            </a:r>
            <a:r>
              <a:rPr lang="ja-JP" sz="2200">
                <a:latin typeface="Meiryo UI" panose="020B0604030504040204" charset="-128"/>
                <a:ea typeface="Meiryo UI" panose="020B0604030504040204" charset="-128"/>
                <a:sym typeface="+mn-ea"/>
              </a:rPr>
              <a:t>の</a:t>
            </a:r>
            <a:r>
              <a:rPr sz="2200">
                <a:latin typeface="Meiryo UI" panose="020B0604030504040204" charset="-128"/>
                <a:ea typeface="Meiryo UI" panose="020B0604030504040204" charset="-128"/>
                <a:sym typeface="+mn-ea"/>
              </a:rPr>
              <a:t>共分散行列</a:t>
            </a:r>
            <a:endParaRPr sz="2200">
              <a:latin typeface="Meiryo UI" panose="020B0604030504040204" charset="-128"/>
              <a:ea typeface="Meiryo UI" panose="020B0604030504040204" charset="-128"/>
              <a:sym typeface="+mn-ea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ja-JP" altLang="en-US" sz="2200">
                <a:latin typeface="Meiryo UI" panose="020B0604030504040204" charset="-128"/>
                <a:ea typeface="Meiryo UI" panose="020B0604030504040204" charset="-128"/>
                <a:sym typeface="+mn-ea"/>
              </a:rPr>
              <a:t>：各等価層の</a:t>
            </a:r>
            <a:r>
              <a:rPr lang="en-US" altLang="ja-JP" sz="2200">
                <a:latin typeface="Meiryo UI" panose="020B0604030504040204" charset="-128"/>
                <a:ea typeface="Meiryo UI" panose="020B0604030504040204" charset="-128"/>
                <a:sym typeface="+mn-ea"/>
              </a:rPr>
              <a:t>Zernike</a:t>
            </a:r>
            <a:r>
              <a:rPr lang="ja-JP" altLang="en-US" sz="2200">
                <a:latin typeface="Meiryo UI" panose="020B0604030504040204" charset="-128"/>
                <a:ea typeface="Meiryo UI" panose="020B0604030504040204" charset="-128"/>
                <a:sym typeface="+mn-ea"/>
              </a:rPr>
              <a:t>係数を</a:t>
            </a:r>
            <a:r>
              <a:rPr lang="en-US" altLang="ja-JP" sz="2200">
                <a:latin typeface="Meiryo UI" panose="020B0604030504040204" charset="-128"/>
                <a:ea typeface="Meiryo UI" panose="020B0604030504040204" charset="-128"/>
                <a:sym typeface="+mn-ea"/>
              </a:rPr>
              <a:t>Tel</a:t>
            </a:r>
            <a:r>
              <a:rPr lang="ja-JP" altLang="en-US" sz="2200">
                <a:latin typeface="Meiryo UI" panose="020B0604030504040204" charset="-128"/>
                <a:ea typeface="Meiryo UI" panose="020B0604030504040204" charset="-128"/>
                <a:sym typeface="+mn-ea"/>
              </a:rPr>
              <a:t>瞳面に射影する行列</a:t>
            </a:r>
            <a:endParaRPr sz="220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3" name="Text Box 17"/>
          <p:cNvSpPr txBox="1"/>
          <p:nvPr/>
        </p:nvSpPr>
        <p:spPr>
          <a:xfrm>
            <a:off x="387985" y="2141220"/>
            <a:ext cx="71024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fontAlgn="ctr"/>
            <a:r>
              <a:rPr lang="ja-JP" altLang="en-US" sz="1200" dirty="0">
                <a:solidFill>
                  <a:srgbClr val="3366FF"/>
                </a:solidFill>
                <a:latin typeface="Meiryo UI" panose="020B0604030504040204" charset="-128"/>
                <a:ea typeface="Meiryo UI" panose="020B0604030504040204" charset="-128"/>
                <a:sym typeface="Arial" panose="020B0604020202020204" pitchFamily="34" charset="0"/>
              </a:rPr>
              <a:t>● </a:t>
            </a:r>
            <a:r>
              <a:rPr lang="ja-JP">
                <a:latin typeface="Meiryo UI" panose="020B0604030504040204" charset="-128"/>
                <a:ea typeface="Meiryo UI" panose="020B0604030504040204" charset="-128"/>
              </a:rPr>
              <a:t>最小二乗誤差となる再構成行列は以下のように書ける</a:t>
            </a:r>
            <a:endParaRPr lang="ja-JP">
              <a:latin typeface="Meiryo UI" panose="020B0604030504040204" charset="-128"/>
              <a:ea typeface="Meiryo UI" panose="020B0604030504040204" charset="-128"/>
            </a:endParaRPr>
          </a:p>
        </p:txBody>
      </p:sp>
      <p:graphicFrame>
        <p:nvGraphicFramePr>
          <p:cNvPr id="14" name="オブジェクト(&amp;O)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923540" y="4953000"/>
          <a:ext cx="427037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17" imgW="2489200" imgH="634365" progId="Equation.KSEE3">
                  <p:embed/>
                </p:oleObj>
              </mc:Choice>
              <mc:Fallback>
                <p:oleObj name="" r:id="rId17" imgW="2489200" imgH="634365" progId="Equation.KSEE3">
                  <p:embed/>
                  <p:pic>
                    <p:nvPicPr>
                      <p:cNvPr id="0" name="図形 307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923540" y="4953000"/>
                        <a:ext cx="4270375" cy="1089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オブジェクト(&amp;O)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51656" y="6086317"/>
          <a:ext cx="75438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" name="" r:id="rId19" imgW="368300" imgH="254000" progId="Equation.KSEE3">
                  <p:embed/>
                </p:oleObj>
              </mc:Choice>
              <mc:Fallback>
                <p:oleObj name="" r:id="rId19" imgW="368300" imgH="254000" progId="Equation.KSEE3">
                  <p:embed/>
                  <p:pic>
                    <p:nvPicPr>
                      <p:cNvPr id="0" name="図形 307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51656" y="6086317"/>
                        <a:ext cx="754380" cy="520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オブジェクト(&amp;O)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182370" y="4998085"/>
          <a:ext cx="787400" cy="417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" name="" r:id="rId20" imgW="431800" imgH="228600" progId="Equation.KSEE3">
                  <p:embed/>
                </p:oleObj>
              </mc:Choice>
              <mc:Fallback>
                <p:oleObj name="" r:id="rId20" imgW="431800" imgH="228600" progId="Equation.KSEE3">
                  <p:embed/>
                  <p:pic>
                    <p:nvPicPr>
                      <p:cNvPr id="0" name="図形 3076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182370" y="4998085"/>
                        <a:ext cx="787400" cy="4171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四角形 4097"/>
          <p:cNvSpPr/>
          <p:nvPr/>
        </p:nvSpPr>
        <p:spPr>
          <a:xfrm flipV="1">
            <a:off x="1588" y="539750"/>
            <a:ext cx="9147175" cy="71438"/>
          </a:xfrm>
          <a:prstGeom prst="rect">
            <a:avLst/>
          </a:prstGeom>
          <a:gradFill rotWithShape="0">
            <a:gsLst>
              <a:gs pos="0">
                <a:schemeClr val="bg2">
                  <a:alpha val="50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p>
            <a:endParaRPr lang="ja-JP" altLang="en-US">
              <a:latin typeface="Times New Roman" panose="02020603050405020304" pitchFamily="2" charset="0"/>
              <a:ea typeface="ＭＳ Ｐゴシック" panose="020B0600070205080204" pitchFamily="2" charset="-128"/>
            </a:endParaRPr>
          </a:p>
        </p:txBody>
      </p:sp>
      <p:sp>
        <p:nvSpPr>
          <p:cNvPr id="16386" name="Title 4098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39750"/>
          </a:xfrm>
          <a:solidFill>
            <a:srgbClr val="3333FF"/>
          </a:solidFill>
        </p:spPr>
        <p:txBody>
          <a:bodyPr lIns="90170" tIns="46990" rIns="90170" bIns="46990" anchor="ctr"/>
          <a:p>
            <a:pPr defTabSz="914400">
              <a:buNone/>
            </a:pPr>
            <a:r>
              <a:rPr lang="en-US" altLang="ja-JP" sz="3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+mn-ea"/>
              </a:rPr>
              <a:t>Zernike</a:t>
            </a:r>
            <a:r>
              <a:rPr lang="ja-JP" altLang="en-US" sz="32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+mn-ea"/>
              </a:rPr>
              <a:t>係数の座標変換</a:t>
            </a:r>
            <a:endParaRPr lang="ja-JP" altLang="en-US" sz="32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+mn-ea"/>
            </a:endParaRPr>
          </a:p>
        </p:txBody>
      </p:sp>
      <p:sp>
        <p:nvSpPr>
          <p:cNvPr id="16387" name="TextBox 4099"/>
          <p:cNvSpPr txBox="1"/>
          <p:nvPr/>
        </p:nvSpPr>
        <p:spPr>
          <a:xfrm>
            <a:off x="8382000" y="0"/>
            <a:ext cx="714375" cy="304800"/>
          </a:xfrm>
          <a:prstGeom prst="rect">
            <a:avLst/>
          </a:prstGeom>
          <a:noFill/>
          <a:ln w="9525">
            <a:noFill/>
          </a:ln>
        </p:spPr>
        <p:txBody>
          <a:bodyPr wrap="none" lIns="72000" tIns="0" rIns="72000" bIns="0" anchor="t"/>
          <a:p>
            <a:pPr algn="r" defTabSz="44958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7</a:t>
            </a:r>
            <a:r>
              <a:rPr lang="zh-CN" altLang="en-US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/</a:t>
            </a:r>
            <a:r>
              <a:rPr lang="en-US" altLang="zh-CN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22</a:t>
            </a:r>
            <a:endParaRPr lang="en-US" altLang="zh-CN" sz="16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pic>
        <p:nvPicPr>
          <p:cNvPr id="20484" name="図形 3" descr="C:\Users\kino\Desktop\GLAO\photometory\layers.pnglayers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2540" y="2160905"/>
            <a:ext cx="4837430" cy="4577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図形 3" descr="C:\Users\kino\Desktop\GLAO\photometory\metapupil.pngmetapupil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87265" y="2498725"/>
            <a:ext cx="4341495" cy="42017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54" name="Text Box 17"/>
          <p:cNvSpPr txBox="1"/>
          <p:nvPr/>
        </p:nvSpPr>
        <p:spPr>
          <a:xfrm>
            <a:off x="1365885" y="840740"/>
            <a:ext cx="7731125" cy="1207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10000"/>
              </a:lnSpc>
            </a:pPr>
            <a:r>
              <a:rPr lang="en-US" altLang="ja-JP" sz="2200" b="1">
                <a:latin typeface="Meiryo UI" panose="020B0604030504040204" charset="-128"/>
                <a:ea typeface="Meiryo UI" panose="020B0604030504040204" charset="-128"/>
              </a:rPr>
              <a:t>Metapupil </a:t>
            </a:r>
            <a:r>
              <a:rPr lang="ja-JP" altLang="en-US" sz="2200">
                <a:latin typeface="Meiryo UI" panose="020B0604030504040204" charset="-128"/>
                <a:ea typeface="Meiryo UI" panose="020B0604030504040204" charset="-128"/>
              </a:rPr>
              <a:t>・・・・・・・・ 極座標で表された</a:t>
            </a:r>
            <a:r>
              <a:rPr lang="en-US" altLang="ja-JP" sz="2200">
                <a:latin typeface="Meiryo UI" panose="020B0604030504040204" charset="-128"/>
                <a:ea typeface="Meiryo UI" panose="020B0604030504040204" charset="-128"/>
              </a:rPr>
              <a:t>Zernike</a:t>
            </a:r>
            <a:r>
              <a:rPr lang="ja-JP" altLang="en-US" sz="2200">
                <a:latin typeface="Meiryo UI" panose="020B0604030504040204" charset="-128"/>
                <a:ea typeface="Meiryo UI" panose="020B0604030504040204" charset="-128"/>
              </a:rPr>
              <a:t>係数</a:t>
            </a:r>
            <a:endParaRPr lang="ja-JP" altLang="en-US" sz="2200">
              <a:latin typeface="Meiryo UI" panose="020B0604030504040204" charset="-128"/>
              <a:ea typeface="Meiryo UI" panose="020B0604030504040204" charset="-128"/>
            </a:endParaRPr>
          </a:p>
          <a:p>
            <a:pPr>
              <a:lnSpc>
                <a:spcPct val="110000"/>
              </a:lnSpc>
            </a:pPr>
            <a:endParaRPr lang="ja-JP" altLang="en-US" sz="2200">
              <a:latin typeface="Meiryo UI" panose="020B0604030504040204" charset="-128"/>
              <a:ea typeface="Meiryo UI" panose="020B0604030504040204" charset="-128"/>
            </a:endParaRPr>
          </a:p>
          <a:p>
            <a:pPr>
              <a:lnSpc>
                <a:spcPct val="110000"/>
              </a:lnSpc>
            </a:pPr>
            <a:r>
              <a:rPr lang="en-US" altLang="ja-JP" sz="2200" b="1">
                <a:latin typeface="Meiryo UI" panose="020B0604030504040204" charset="-128"/>
                <a:ea typeface="Meiryo UI" panose="020B0604030504040204" charset="-128"/>
              </a:rPr>
              <a:t>Telescope Pupil</a:t>
            </a:r>
            <a:r>
              <a:rPr lang="en-US" altLang="ja-JP" sz="2200">
                <a:latin typeface="Meiryo UI" panose="020B0604030504040204" charset="-128"/>
                <a:ea typeface="Meiryo UI" panose="020B0604030504040204" charset="-128"/>
              </a:rPr>
              <a:t> </a:t>
            </a:r>
            <a:r>
              <a:rPr lang="ja-JP" altLang="en-US" sz="2200">
                <a:latin typeface="Meiryo UI" panose="020B0604030504040204" charset="-128"/>
                <a:ea typeface="Meiryo UI" panose="020B0604030504040204" charset="-128"/>
              </a:rPr>
              <a:t>・・・</a:t>
            </a:r>
            <a:r>
              <a:rPr lang="en-US" altLang="ja-JP" sz="2200">
                <a:latin typeface="Meiryo UI" panose="020B0604030504040204" charset="-128"/>
                <a:ea typeface="Meiryo UI" panose="020B0604030504040204" charset="-128"/>
              </a:rPr>
              <a:t> </a:t>
            </a:r>
            <a:r>
              <a:rPr lang="ja-JP" altLang="en-US" sz="2200">
                <a:latin typeface="Meiryo UI" panose="020B0604030504040204" charset="-128"/>
                <a:ea typeface="Meiryo UI" panose="020B0604030504040204" charset="-128"/>
              </a:rPr>
              <a:t>中心がズレた部分開口での</a:t>
            </a:r>
            <a:r>
              <a:rPr lang="en-US" altLang="ja-JP" sz="2200">
                <a:latin typeface="Meiryo UI" panose="020B0604030504040204" charset="-128"/>
                <a:ea typeface="Meiryo UI" panose="020B0604030504040204" charset="-128"/>
                <a:sym typeface="+mn-ea"/>
              </a:rPr>
              <a:t>Zernike</a:t>
            </a:r>
            <a:r>
              <a:rPr lang="ja-JP" altLang="en-US" sz="2200">
                <a:latin typeface="Meiryo UI" panose="020B0604030504040204" charset="-128"/>
                <a:ea typeface="Meiryo UI" panose="020B0604030504040204" charset="-128"/>
                <a:sym typeface="+mn-ea"/>
              </a:rPr>
              <a:t>係数</a:t>
            </a:r>
            <a:endParaRPr lang="ja-JP" altLang="en-US" sz="2200">
              <a:latin typeface="Meiryo UI" panose="020B0604030504040204" charset="-128"/>
              <a:ea typeface="Meiryo UI" panose="020B0604030504040204" charset="-128"/>
            </a:endParaRPr>
          </a:p>
        </p:txBody>
      </p:sp>
      <p:graphicFrame>
        <p:nvGraphicFramePr>
          <p:cNvPr id="21" name="オブジェクト(&amp;O)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321" y="1183482"/>
          <a:ext cx="75438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3" imgW="368300" imgH="254000" progId="Equation.KSEE3">
                  <p:embed/>
                </p:oleObj>
              </mc:Choice>
              <mc:Fallback>
                <p:oleObj name="" r:id="rId3" imgW="368300" imgH="254000" progId="Equation.KSEE3">
                  <p:embed/>
                  <p:pic>
                    <p:nvPicPr>
                      <p:cNvPr id="0" name="図形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321" y="1183482"/>
                        <a:ext cx="754380" cy="520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右矢印 14"/>
          <p:cNvSpPr/>
          <p:nvPr/>
        </p:nvSpPr>
        <p:spPr>
          <a:xfrm rot="5400000">
            <a:off x="2139899" y="1216927"/>
            <a:ext cx="288002" cy="576004"/>
          </a:xfrm>
          <a:prstGeom prst="rightArrow">
            <a:avLst>
              <a:gd name="adj1" fmla="val 50000"/>
              <a:gd name="adj2" fmla="val 5593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trike="noStrike" noProof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4300</Words>
  <Application>Kingsoft Presentation</Application>
  <PresentationFormat>画面に合わせる</PresentationFormat>
  <Paragraphs>407</Paragraphs>
  <Slides>27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25</vt:i4>
      </vt:variant>
      <vt:variant>
        <vt:lpstr>幻灯片标题</vt:lpstr>
      </vt:variant>
      <vt:variant>
        <vt:i4>27</vt:i4>
      </vt:variant>
    </vt:vector>
  </HeadingPairs>
  <TitlesOfParts>
    <vt:vector size="65" baseType="lpstr">
      <vt:lpstr>Arial</vt:lpstr>
      <vt:lpstr>ＭＳ Ｐゴシック</vt:lpstr>
      <vt:lpstr>Wingdings</vt:lpstr>
      <vt:lpstr>Arial</vt:lpstr>
      <vt:lpstr>SimSun</vt:lpstr>
      <vt:lpstr>Times New Roman</vt:lpstr>
      <vt:lpstr>ＭＳ Ｐゴシック</vt:lpstr>
      <vt:lpstr>Meiryo UI</vt:lpstr>
      <vt:lpstr>メイリオ</vt:lpstr>
      <vt:lpstr>Microsoft YaHei</vt:lpstr>
      <vt:lpstr>Arial Unicode MS</vt:lpstr>
      <vt:lpstr>Calibri</vt:lpstr>
      <vt:lpstr>標準デザイン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Scintillation correction technique  using tomographic wavefront sensing</vt:lpstr>
      <vt:lpstr>PowerPoint 演示文稿</vt:lpstr>
      <vt:lpstr>目次</vt:lpstr>
      <vt:lpstr>高精度な測光</vt:lpstr>
      <vt:lpstr>星の瞬き</vt:lpstr>
      <vt:lpstr>光学的な理解</vt:lpstr>
      <vt:lpstr>波面形状の推定</vt:lpstr>
      <vt:lpstr>各層での波面再構成</vt:lpstr>
      <vt:lpstr>Zernike係数の座標変換</vt:lpstr>
      <vt:lpstr>望遠鏡開口での強度マップ</vt:lpstr>
      <vt:lpstr>Isaac Newton Telescope での観測</vt:lpstr>
      <vt:lpstr>取得データ</vt:lpstr>
      <vt:lpstr>Isaac Newton Telescope での結果</vt:lpstr>
      <vt:lpstr>VLTでの結果</vt:lpstr>
      <vt:lpstr>せいめい望遠鏡での実証</vt:lpstr>
      <vt:lpstr>せいめい望遠鏡での波面計測1</vt:lpstr>
      <vt:lpstr>せいめい望遠鏡での波面計測2</vt:lpstr>
      <vt:lpstr>せいめい望遠鏡での観測</vt:lpstr>
      <vt:lpstr>せいめい望遠鏡での観測</vt:lpstr>
      <vt:lpstr>せいめい望遠鏡での観測</vt:lpstr>
      <vt:lpstr>解析手順1</vt:lpstr>
      <vt:lpstr>解析手順2</vt:lpstr>
      <vt:lpstr>解析結果</vt:lpstr>
      <vt:lpstr>解析結果</vt:lpstr>
      <vt:lpstr>測光値とシンチレーションの相関</vt:lpstr>
      <vt:lpstr>測光値とシンチレーションの相関</vt:lpstr>
      <vt:lpstr>まとめ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lastModifiedBy>kino</cp:lastModifiedBy>
  <cp:revision>3289</cp:revision>
  <dcterms:created xsi:type="dcterms:W3CDTF">2013-04-18T13:14:00Z</dcterms:created>
  <dcterms:modified xsi:type="dcterms:W3CDTF">2026-05-11T07:25:58Z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1033-10.2.0.7646</vt:lpwstr>
  </property>
</Properties>
</file>