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  <p:sldMasterId id="2147483732" r:id="rId4"/>
    <p:sldMasterId id="2147483744" r:id="rId5"/>
    <p:sldMasterId id="2147483756" r:id="rId6"/>
  </p:sldMasterIdLst>
  <p:notesMasterIdLst>
    <p:notesMasterId r:id="rId61"/>
  </p:notesMasterIdLst>
  <p:sldIdLst>
    <p:sldId id="256" r:id="rId7"/>
    <p:sldId id="327" r:id="rId8"/>
    <p:sldId id="269" r:id="rId9"/>
    <p:sldId id="264" r:id="rId10"/>
    <p:sldId id="265" r:id="rId11"/>
    <p:sldId id="266" r:id="rId12"/>
    <p:sldId id="267" r:id="rId13"/>
    <p:sldId id="268" r:id="rId14"/>
    <p:sldId id="289" r:id="rId15"/>
    <p:sldId id="271" r:id="rId16"/>
    <p:sldId id="258" r:id="rId17"/>
    <p:sldId id="259" r:id="rId18"/>
    <p:sldId id="273" r:id="rId19"/>
    <p:sldId id="274" r:id="rId20"/>
    <p:sldId id="278" r:id="rId21"/>
    <p:sldId id="281" r:id="rId22"/>
    <p:sldId id="306" r:id="rId23"/>
    <p:sldId id="307" r:id="rId24"/>
    <p:sldId id="309" r:id="rId25"/>
    <p:sldId id="277" r:id="rId26"/>
    <p:sldId id="308" r:id="rId27"/>
    <p:sldId id="280" r:id="rId28"/>
    <p:sldId id="279" r:id="rId29"/>
    <p:sldId id="275" r:id="rId30"/>
    <p:sldId id="283" r:id="rId31"/>
    <p:sldId id="276" r:id="rId32"/>
    <p:sldId id="284" r:id="rId33"/>
    <p:sldId id="285" r:id="rId34"/>
    <p:sldId id="286" r:id="rId35"/>
    <p:sldId id="287" r:id="rId36"/>
    <p:sldId id="288" r:id="rId37"/>
    <p:sldId id="297" r:id="rId38"/>
    <p:sldId id="298" r:id="rId39"/>
    <p:sldId id="304" r:id="rId40"/>
    <p:sldId id="257" r:id="rId41"/>
    <p:sldId id="301" r:id="rId42"/>
    <p:sldId id="315" r:id="rId43"/>
    <p:sldId id="316" r:id="rId44"/>
    <p:sldId id="317" r:id="rId45"/>
    <p:sldId id="320" r:id="rId46"/>
    <p:sldId id="321" r:id="rId47"/>
    <p:sldId id="300" r:id="rId48"/>
    <p:sldId id="299" r:id="rId49"/>
    <p:sldId id="326" r:id="rId50"/>
    <p:sldId id="302" r:id="rId51"/>
    <p:sldId id="272" r:id="rId52"/>
    <p:sldId id="312" r:id="rId53"/>
    <p:sldId id="310" r:id="rId54"/>
    <p:sldId id="311" r:id="rId55"/>
    <p:sldId id="314" r:id="rId56"/>
    <p:sldId id="323" r:id="rId57"/>
    <p:sldId id="313" r:id="rId58"/>
    <p:sldId id="322" r:id="rId59"/>
    <p:sldId id="324" r:id="rId6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5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BDB4C-7FB1-4435-ABDF-6638DE65E7F5}" type="datetimeFigureOut">
              <a:rPr kumimoji="1" lang="ja-JP" altLang="en-US" smtClean="0"/>
              <a:t>2013/9/26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C4C07-9F41-4BB7-88AA-2D87D5DA39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9014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C4C07-9F41-4BB7-88AA-2D87D5DA391D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1298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923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79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66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230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773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87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586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55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44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783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859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8260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6872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8244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73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81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1649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66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0460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1356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5524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9354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313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276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4533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917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8397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52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2013/9/26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8848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542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4428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978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10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6545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6629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303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921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828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2013/9/26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761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2713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5125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587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520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3932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2540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6506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497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89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2013/9/26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622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4576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263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229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4291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8463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704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2013/9/26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2013/9/26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2013/9/26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90ED720-0104-4369-84BC-D37694168613}" type="datetimeFigureOut">
              <a:rPr kumimoji="1" lang="ja-JP" altLang="en-US" smtClean="0"/>
              <a:t>2013/9/26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kumimoji="1"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kumimoji="1"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6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27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5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534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2013/9/26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31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仙台研究\プレゼン２\円盤銀河\genzel6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2444"/>
            <a:ext cx="5805761" cy="436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115616" y="476672"/>
            <a:ext cx="5716052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Cold </a:t>
            </a:r>
            <a:r>
              <a:rPr kumimoji="1" lang="en-US" altLang="ja-JP" sz="2800" dirty="0" err="1" smtClean="0"/>
              <a:t>Accretoin</a:t>
            </a:r>
            <a:r>
              <a:rPr kumimoji="1" lang="en-US" altLang="ja-JP" sz="2800" dirty="0" smtClean="0"/>
              <a:t> </a:t>
            </a:r>
            <a:r>
              <a:rPr lang="ja-JP" altLang="en-US" sz="2800" dirty="0" smtClean="0"/>
              <a:t>と </a:t>
            </a:r>
            <a:r>
              <a:rPr kumimoji="1" lang="en-US" altLang="ja-JP" sz="2800" dirty="0" smtClean="0"/>
              <a:t>Clump </a:t>
            </a:r>
            <a:r>
              <a:rPr kumimoji="1" lang="en-US" altLang="ja-JP" sz="2800" dirty="0" smtClean="0"/>
              <a:t>Instability </a:t>
            </a:r>
            <a:endParaRPr kumimoji="1" lang="en-US" altLang="ja-JP" sz="2800" dirty="0" smtClean="0"/>
          </a:p>
          <a:p>
            <a:r>
              <a:rPr kumimoji="1" lang="ja-JP" altLang="en-US" sz="2800" dirty="0" smtClean="0"/>
              <a:t>と</a:t>
            </a:r>
            <a:r>
              <a:rPr kumimoji="1" lang="ja-JP" altLang="en-US" sz="2800" dirty="0" smtClean="0"/>
              <a:t>円盤銀河の形成・進化　</a:t>
            </a:r>
            <a:r>
              <a:rPr kumimoji="1" lang="en-US" altLang="ja-JP" sz="2800" dirty="0" smtClean="0"/>
              <a:t>(review)</a:t>
            </a:r>
          </a:p>
          <a:p>
            <a:r>
              <a:rPr lang="en-US" altLang="ja-JP" sz="1100" dirty="0" smtClean="0"/>
              <a:t> </a:t>
            </a:r>
          </a:p>
          <a:p>
            <a:r>
              <a:rPr lang="ja-JP" altLang="en-US" sz="2000" dirty="0" smtClean="0"/>
              <a:t>山田亨（東北大学）</a:t>
            </a:r>
            <a:endParaRPr kumimoji="1" lang="ja-JP" altLang="en-US" sz="20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660232" y="6093296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Genzel</a:t>
            </a:r>
            <a:r>
              <a:rPr kumimoji="1" lang="en-US" altLang="ja-JP" dirty="0" smtClean="0"/>
              <a:t> et al. (2010)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5563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コネクタ 3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251520" y="203544"/>
            <a:ext cx="56781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dirty="0" smtClean="0">
                <a:solidFill>
                  <a:prstClr val="black"/>
                </a:solidFill>
              </a:rPr>
              <a:t>古典的</a:t>
            </a:r>
            <a:r>
              <a:rPr lang="ja-JP" altLang="en-US" sz="4000" dirty="0">
                <a:solidFill>
                  <a:prstClr val="black"/>
                </a:solidFill>
              </a:rPr>
              <a:t>な</a:t>
            </a:r>
            <a:r>
              <a:rPr lang="ja-JP" altLang="en-US" sz="4000" dirty="0" smtClean="0">
                <a:solidFill>
                  <a:prstClr val="black"/>
                </a:solidFill>
              </a:rPr>
              <a:t>描像</a:t>
            </a:r>
            <a:r>
              <a:rPr lang="ja-JP" altLang="en-US" sz="4000" dirty="0">
                <a:solidFill>
                  <a:prstClr val="black"/>
                </a:solidFill>
              </a:rPr>
              <a:t>から</a:t>
            </a:r>
            <a:r>
              <a:rPr lang="ja-JP" altLang="en-US" sz="4000" dirty="0" smtClean="0">
                <a:solidFill>
                  <a:prstClr val="black"/>
                </a:solidFill>
              </a:rPr>
              <a:t>の転換</a:t>
            </a:r>
            <a:endParaRPr lang="ja-JP" altLang="en-US" sz="4000" dirty="0">
              <a:solidFill>
                <a:prstClr val="black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290" y="1628800"/>
            <a:ext cx="878516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prstClr val="black"/>
                </a:solidFill>
              </a:rPr>
              <a:t>● 活動銀河核（</a:t>
            </a:r>
            <a:r>
              <a:rPr lang="en-US" altLang="ja-JP" sz="3200" dirty="0" smtClean="0">
                <a:solidFill>
                  <a:prstClr val="black"/>
                </a:solidFill>
              </a:rPr>
              <a:t>AGN</a:t>
            </a:r>
            <a:r>
              <a:rPr lang="ja-JP" altLang="en-US" sz="3200" dirty="0" smtClean="0">
                <a:solidFill>
                  <a:prstClr val="black"/>
                </a:solidFill>
              </a:rPr>
              <a:t>）　超新星爆発による</a:t>
            </a:r>
            <a:endParaRPr lang="en-US" altLang="ja-JP" sz="3200" dirty="0" smtClean="0">
              <a:solidFill>
                <a:prstClr val="black"/>
              </a:solidFill>
            </a:endParaRPr>
          </a:p>
          <a:p>
            <a:r>
              <a:rPr lang="ja-JP" altLang="en-US" sz="3200" dirty="0" smtClean="0">
                <a:solidFill>
                  <a:prstClr val="black"/>
                </a:solidFill>
              </a:rPr>
              <a:t>　　フィードバック（加熱）と星形成の停止</a:t>
            </a:r>
            <a:endParaRPr lang="en-US" altLang="ja-JP" sz="3200" dirty="0" smtClean="0">
              <a:solidFill>
                <a:prstClr val="black"/>
              </a:solidFill>
            </a:endParaRPr>
          </a:p>
          <a:p>
            <a:endParaRPr lang="en-US" altLang="ja-JP" sz="3200" dirty="0" smtClean="0">
              <a:solidFill>
                <a:prstClr val="black"/>
              </a:solidFill>
            </a:endParaRPr>
          </a:p>
          <a:p>
            <a:r>
              <a:rPr lang="ja-JP" altLang="en-US" sz="3200" b="1" i="1" dirty="0" smtClean="0">
                <a:solidFill>
                  <a:srgbClr val="0000FF"/>
                </a:solidFill>
              </a:rPr>
              <a:t>● （ビリアル温度まで加熱されず降着する）</a:t>
            </a:r>
            <a:endParaRPr lang="en-US" altLang="ja-JP" sz="3200" b="1" i="1" dirty="0" smtClean="0">
              <a:solidFill>
                <a:srgbClr val="0000FF"/>
              </a:solidFill>
            </a:endParaRPr>
          </a:p>
          <a:p>
            <a:r>
              <a:rPr lang="ja-JP" altLang="en-US" sz="3200" b="1" i="1" dirty="0" smtClean="0">
                <a:solidFill>
                  <a:srgbClr val="0000FF"/>
                </a:solidFill>
              </a:rPr>
              <a:t>　　「冷たい降着流 </a:t>
            </a:r>
            <a:r>
              <a:rPr lang="en-US" altLang="ja-JP" sz="3200" b="1" i="1" dirty="0" smtClean="0">
                <a:solidFill>
                  <a:srgbClr val="0000FF"/>
                </a:solidFill>
              </a:rPr>
              <a:t>(Cold Accretion)</a:t>
            </a:r>
            <a:r>
              <a:rPr lang="ja-JP" altLang="en-US" sz="3200" b="1" i="1" dirty="0" smtClean="0">
                <a:solidFill>
                  <a:srgbClr val="0000FF"/>
                </a:solidFill>
              </a:rPr>
              <a:t>」</a:t>
            </a:r>
            <a:endParaRPr lang="en-US" altLang="ja-JP" sz="3200" dirty="0">
              <a:solidFill>
                <a:prstClr val="black"/>
              </a:solidFill>
            </a:endParaRPr>
          </a:p>
          <a:p>
            <a:r>
              <a:rPr lang="en-US" altLang="ja-JP" sz="3200" i="1" dirty="0" smtClean="0">
                <a:solidFill>
                  <a:prstClr val="black"/>
                </a:solidFill>
              </a:rPr>
              <a:t> </a:t>
            </a:r>
            <a:r>
              <a:rPr lang="en-US" altLang="ja-JP" sz="3200" i="1" dirty="0" smtClean="0">
                <a:solidFill>
                  <a:srgbClr val="FF0000"/>
                </a:solidFill>
              </a:rPr>
              <a:t>[</a:t>
            </a:r>
            <a:r>
              <a:rPr lang="ja-JP" altLang="en-US" sz="3200" i="1" dirty="0" smtClean="0">
                <a:solidFill>
                  <a:srgbClr val="FF0000"/>
                </a:solidFill>
              </a:rPr>
              <a:t>これは、</a:t>
            </a:r>
            <a:r>
              <a:rPr lang="en-US" altLang="ja-JP" sz="3200" i="1" dirty="0" smtClean="0">
                <a:solidFill>
                  <a:srgbClr val="FF0000"/>
                </a:solidFill>
              </a:rPr>
              <a:t>Paradigm Shift </a:t>
            </a:r>
            <a:r>
              <a:rPr lang="ja-JP" altLang="en-US" sz="3200" i="1" dirty="0" smtClean="0">
                <a:solidFill>
                  <a:srgbClr val="FF0000"/>
                </a:solidFill>
              </a:rPr>
              <a:t>である。</a:t>
            </a:r>
            <a:r>
              <a:rPr lang="en-US" altLang="ja-JP" sz="3200" i="1" dirty="0" smtClean="0">
                <a:solidFill>
                  <a:srgbClr val="FF0000"/>
                </a:solidFill>
              </a:rPr>
              <a:t> – </a:t>
            </a:r>
            <a:r>
              <a:rPr lang="en-US" altLang="ja-JP" sz="3200" i="1" dirty="0" err="1" smtClean="0">
                <a:solidFill>
                  <a:srgbClr val="FF0000"/>
                </a:solidFill>
              </a:rPr>
              <a:t>Shlosman</a:t>
            </a:r>
            <a:r>
              <a:rPr lang="en-US" altLang="ja-JP" sz="3200" i="1" dirty="0" smtClean="0">
                <a:solidFill>
                  <a:srgbClr val="FF0000"/>
                </a:solidFill>
              </a:rPr>
              <a:t> 2012]</a:t>
            </a:r>
            <a:endParaRPr lang="en-US" altLang="ja-JP" sz="3200" i="1" dirty="0" smtClean="0">
              <a:solidFill>
                <a:srgbClr val="FF0000"/>
              </a:solidFill>
            </a:endParaRPr>
          </a:p>
          <a:p>
            <a:endParaRPr lang="en-US" altLang="ja-JP" sz="3200" dirty="0" smtClean="0">
              <a:solidFill>
                <a:prstClr val="black"/>
              </a:solidFill>
            </a:endParaRPr>
          </a:p>
          <a:p>
            <a:r>
              <a:rPr lang="ja-JP" altLang="en-US" sz="3200" dirty="0" smtClean="0">
                <a:solidFill>
                  <a:prstClr val="black"/>
                </a:solidFill>
              </a:rPr>
              <a:t>● 背景紫外線光による加熱、初期重元素汚染</a:t>
            </a:r>
            <a:endParaRPr lang="en-US" altLang="ja-JP" sz="3200" dirty="0" smtClean="0">
              <a:solidFill>
                <a:prstClr val="black"/>
              </a:solidFill>
            </a:endParaRPr>
          </a:p>
          <a:p>
            <a:r>
              <a:rPr lang="ja-JP" altLang="en-US" sz="3200" dirty="0" smtClean="0">
                <a:solidFill>
                  <a:prstClr val="black"/>
                </a:solidFill>
              </a:rPr>
              <a:t>　　など、銀河間ガスの状態</a:t>
            </a:r>
            <a:endParaRPr lang="en-US" altLang="ja-JP" sz="32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10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11560" y="1196752"/>
            <a:ext cx="799289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[1]  Cold Stream </a:t>
            </a:r>
            <a:r>
              <a:rPr kumimoji="1" lang="ja-JP" altLang="en-US" sz="3200" dirty="0" smtClean="0"/>
              <a:t>と円盤銀河の形成・進化</a:t>
            </a:r>
            <a:endParaRPr kumimoji="1" lang="en-US" altLang="ja-JP" sz="3200" dirty="0" smtClean="0"/>
          </a:p>
          <a:p>
            <a:endParaRPr lang="en-US" altLang="ja-JP" sz="3200" dirty="0"/>
          </a:p>
          <a:p>
            <a:r>
              <a:rPr kumimoji="1" lang="en-US" altLang="ja-JP" sz="3200" dirty="0" smtClean="0"/>
              <a:t>[2] “Clump Instability” </a:t>
            </a:r>
            <a:r>
              <a:rPr kumimoji="1" lang="ja-JP" altLang="en-US" sz="3200" dirty="0" smtClean="0"/>
              <a:t>と </a:t>
            </a:r>
            <a:r>
              <a:rPr kumimoji="1" lang="en-US" altLang="ja-JP" sz="3200" dirty="0" smtClean="0"/>
              <a:t>self regulation</a:t>
            </a:r>
          </a:p>
          <a:p>
            <a:endParaRPr lang="en-US" altLang="ja-JP" sz="3200" dirty="0"/>
          </a:p>
          <a:p>
            <a:r>
              <a:rPr kumimoji="1" lang="en-US" altLang="ja-JP" sz="3200" dirty="0" smtClean="0"/>
              <a:t>[3]  Clump </a:t>
            </a:r>
            <a:r>
              <a:rPr kumimoji="1" lang="ja-JP" altLang="en-US" sz="3200" dirty="0" smtClean="0"/>
              <a:t>の成長、</a:t>
            </a:r>
            <a:r>
              <a:rPr lang="ja-JP" altLang="en-US" sz="3200" dirty="0"/>
              <a:t>構造</a:t>
            </a:r>
            <a:r>
              <a:rPr kumimoji="1" lang="ja-JP" altLang="en-US" sz="3200" dirty="0" smtClean="0"/>
              <a:t>、マイグレーション</a:t>
            </a:r>
            <a:endParaRPr kumimoji="1" lang="en-US" altLang="ja-JP" sz="3200" dirty="0" smtClean="0"/>
          </a:p>
          <a:p>
            <a:endParaRPr lang="en-US" altLang="ja-JP" sz="3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kumimoji="1" lang="en-US" altLang="ja-JP" sz="3200" dirty="0" smtClean="0"/>
              <a:t>[4]  </a:t>
            </a:r>
            <a:r>
              <a:rPr kumimoji="1" lang="ja-JP" altLang="en-US" sz="3200" dirty="0" smtClean="0"/>
              <a:t>マージングと </a:t>
            </a:r>
            <a:r>
              <a:rPr kumimoji="1" lang="en-US" altLang="ja-JP" sz="3200" dirty="0" smtClean="0"/>
              <a:t>clump instability</a:t>
            </a:r>
          </a:p>
          <a:p>
            <a:endParaRPr lang="en-US" altLang="ja-JP" sz="3200" dirty="0"/>
          </a:p>
          <a:p>
            <a:r>
              <a:rPr kumimoji="1" lang="en-US" altLang="ja-JP" sz="3200" dirty="0" smtClean="0"/>
              <a:t>[5]  </a:t>
            </a:r>
            <a:r>
              <a:rPr kumimoji="1" lang="ja-JP" altLang="en-US" sz="3200" dirty="0" smtClean="0"/>
              <a:t>円盤銀河の形成進化は理解できたのか</a:t>
            </a:r>
            <a:endParaRPr kumimoji="1" lang="en-US" altLang="ja-JP" sz="3200" dirty="0" smtClean="0"/>
          </a:p>
        </p:txBody>
      </p:sp>
    </p:spTree>
    <p:extLst>
      <p:ext uri="{BB962C8B-B14F-4D97-AF65-F5344CB8AC3E}">
        <p14:creationId xmlns:p14="http://schemas.microsoft.com/office/powerpoint/2010/main" val="340108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22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[1] Cold Stream </a:t>
            </a:r>
            <a:r>
              <a:rPr kumimoji="1" lang="ja-JP" altLang="en-US" dirty="0" smtClean="0"/>
              <a:t>と円盤銀河の形成・進化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251520" y="779600"/>
            <a:ext cx="74719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/>
              <a:t>[1]  Cold Stream </a:t>
            </a:r>
            <a:r>
              <a:rPr lang="ja-JP" altLang="en-US" sz="3200" dirty="0"/>
              <a:t>と円盤銀河の形成・進化</a:t>
            </a:r>
            <a:endParaRPr lang="en-US" altLang="ja-JP" sz="32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1648" y="1628800"/>
            <a:ext cx="800251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● </a:t>
            </a:r>
            <a:r>
              <a:rPr lang="en-US" altLang="ja-JP" sz="2400" dirty="0" smtClean="0"/>
              <a:t>Cold Stream </a:t>
            </a:r>
            <a:r>
              <a:rPr lang="ja-JP" altLang="en-US" sz="2400" dirty="0" smtClean="0"/>
              <a:t>は必然的に生じるか</a:t>
            </a:r>
            <a:r>
              <a:rPr lang="en-US" altLang="ja-JP" sz="2400" dirty="0" smtClean="0"/>
              <a:t>?</a:t>
            </a:r>
          </a:p>
          <a:p>
            <a:endParaRPr lang="en-US" altLang="ja-JP" sz="2400" dirty="0"/>
          </a:p>
          <a:p>
            <a:r>
              <a:rPr lang="en-US" altLang="ja-JP" sz="2400" dirty="0"/>
              <a:t>● Cold </a:t>
            </a:r>
            <a:r>
              <a:rPr lang="en-US" altLang="ja-JP" sz="2400" dirty="0" smtClean="0"/>
              <a:t>Stream </a:t>
            </a:r>
            <a:r>
              <a:rPr lang="ja-JP" altLang="en-US" sz="2400" dirty="0"/>
              <a:t>の影響が顕著な赤方偏移、銀河</a:t>
            </a:r>
            <a:r>
              <a:rPr lang="ja-JP" altLang="en-US" sz="2400" dirty="0" smtClean="0"/>
              <a:t>質量</a:t>
            </a:r>
            <a:endParaRPr lang="en-US" altLang="ja-JP" sz="2400" dirty="0" smtClean="0"/>
          </a:p>
          <a:p>
            <a:endParaRPr lang="ja-JP" altLang="en-US" sz="2400" dirty="0"/>
          </a:p>
          <a:p>
            <a:r>
              <a:rPr lang="ja-JP" altLang="en-US" sz="2400" dirty="0" smtClean="0"/>
              <a:t>● </a:t>
            </a:r>
            <a:r>
              <a:rPr lang="en-US" altLang="ja-JP" sz="2400" dirty="0" smtClean="0"/>
              <a:t>Cold Stream </a:t>
            </a:r>
            <a:r>
              <a:rPr lang="ja-JP" altLang="en-US" sz="2400" dirty="0" smtClean="0"/>
              <a:t>とマージングが銀河形成・進化に</a:t>
            </a:r>
            <a:endParaRPr lang="en-US" altLang="ja-JP" sz="2400" dirty="0" smtClean="0"/>
          </a:p>
          <a:p>
            <a:r>
              <a:rPr lang="ja-JP" altLang="en-US" sz="2400" dirty="0"/>
              <a:t>　</a:t>
            </a:r>
            <a:r>
              <a:rPr lang="ja-JP" altLang="en-US" sz="2400" dirty="0" smtClean="0"/>
              <a:t>　及ぼす影響の程度の違いは？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 smtClean="0"/>
              <a:t>● </a:t>
            </a:r>
            <a:r>
              <a:rPr lang="en-US" altLang="ja-JP" sz="2400" dirty="0" smtClean="0"/>
              <a:t>Cold Stream </a:t>
            </a:r>
            <a:r>
              <a:rPr lang="ja-JP" altLang="en-US" sz="2400" dirty="0" smtClean="0"/>
              <a:t>は銀河のどの程度内部まで侵入できるか？</a:t>
            </a:r>
            <a:endParaRPr lang="en-US" altLang="ja-JP" sz="2400" dirty="0" smtClean="0"/>
          </a:p>
          <a:p>
            <a:endParaRPr lang="en-US" altLang="ja-JP" sz="2400" dirty="0"/>
          </a:p>
          <a:p>
            <a:r>
              <a:rPr lang="ja-JP" altLang="en-US" sz="2400" dirty="0" smtClean="0"/>
              <a:t>● </a:t>
            </a:r>
            <a:r>
              <a:rPr lang="en-US" altLang="ja-JP" sz="2400" dirty="0" smtClean="0"/>
              <a:t>Cold Stream </a:t>
            </a:r>
            <a:r>
              <a:rPr lang="ja-JP" altLang="en-US" sz="2400" dirty="0" smtClean="0"/>
              <a:t>の角運動量</a:t>
            </a:r>
            <a:endParaRPr lang="en-US" altLang="ja-JP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59632" y="5955426"/>
            <a:ext cx="7489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kumimoji="1" lang="en-US" altLang="ja-JP" b="1" dirty="0" smtClean="0">
                <a:solidFill>
                  <a:srgbClr val="0000FF"/>
                </a:solidFill>
              </a:rPr>
              <a:t>“Cold Stream”  cold accretion flow </a:t>
            </a:r>
            <a:r>
              <a:rPr kumimoji="1" lang="ja-JP" altLang="en-US" b="1" dirty="0" smtClean="0">
                <a:solidFill>
                  <a:srgbClr val="0000FF"/>
                </a:solidFill>
              </a:rPr>
              <a:t>が </a:t>
            </a:r>
            <a:r>
              <a:rPr kumimoji="1" lang="en-US" altLang="ja-JP" b="1" dirty="0" smtClean="0">
                <a:solidFill>
                  <a:srgbClr val="0000FF"/>
                </a:solidFill>
              </a:rPr>
              <a:t>filamentary </a:t>
            </a:r>
            <a:r>
              <a:rPr kumimoji="1" lang="ja-JP" altLang="en-US" b="1" dirty="0" smtClean="0">
                <a:solidFill>
                  <a:srgbClr val="0000FF"/>
                </a:solidFill>
              </a:rPr>
              <a:t>な形状で生じ、</a:t>
            </a:r>
            <a:endParaRPr kumimoji="1" lang="en-US" altLang="ja-JP" b="1" dirty="0" smtClean="0">
              <a:solidFill>
                <a:srgbClr val="0000FF"/>
              </a:solidFill>
            </a:endParaRPr>
          </a:p>
          <a:p>
            <a:r>
              <a:rPr lang="ja-JP" altLang="en-US" b="1" dirty="0" smtClean="0">
                <a:solidFill>
                  <a:srgbClr val="0000FF"/>
                </a:solidFill>
              </a:rPr>
              <a:t>　　　　　　　</a:t>
            </a:r>
            <a:r>
              <a:rPr kumimoji="1" lang="ja-JP" altLang="en-US" b="1" dirty="0" smtClean="0">
                <a:solidFill>
                  <a:srgbClr val="0000FF"/>
                </a:solidFill>
              </a:rPr>
              <a:t>しばしば銀河内部まで侵入する</a:t>
            </a:r>
            <a:r>
              <a:rPr lang="ja-JP" altLang="en-US" b="1" dirty="0">
                <a:solidFill>
                  <a:srgbClr val="0000FF"/>
                </a:solidFill>
              </a:rPr>
              <a:t>こと</a:t>
            </a:r>
            <a:r>
              <a:rPr lang="ja-JP" altLang="en-US" b="1" dirty="0" smtClean="0">
                <a:solidFill>
                  <a:srgbClr val="0000FF"/>
                </a:solidFill>
              </a:rPr>
              <a:t>を指す。 </a:t>
            </a:r>
            <a:r>
              <a:rPr lang="en-US" altLang="ja-JP" b="1" dirty="0" smtClean="0">
                <a:solidFill>
                  <a:srgbClr val="0000FF"/>
                </a:solidFill>
              </a:rPr>
              <a:t>Hot halo </a:t>
            </a:r>
            <a:r>
              <a:rPr lang="ja-JP" altLang="en-US" b="1" dirty="0" smtClean="0">
                <a:solidFill>
                  <a:srgbClr val="0000FF"/>
                </a:solidFill>
              </a:rPr>
              <a:t>と共存。</a:t>
            </a:r>
            <a:endParaRPr lang="en-US" altLang="ja-JP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0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22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[1] Cold Stream </a:t>
            </a:r>
            <a:r>
              <a:rPr kumimoji="1" lang="ja-JP" altLang="en-US" dirty="0" smtClean="0"/>
              <a:t>と円盤銀河の形成・進化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3656" y="620688"/>
            <a:ext cx="41559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“Discovery” of </a:t>
            </a:r>
            <a:r>
              <a:rPr kumimoji="1" lang="en-US" altLang="ja-JP" sz="2400" dirty="0" smtClean="0">
                <a:solidFill>
                  <a:srgbClr val="0000FF"/>
                </a:solidFill>
              </a:rPr>
              <a:t>Cold Accretion</a:t>
            </a:r>
          </a:p>
          <a:p>
            <a:r>
              <a:rPr lang="en-US" altLang="ja-JP" sz="2400" dirty="0" smtClean="0"/>
              <a:t>  </a:t>
            </a:r>
            <a:r>
              <a:rPr lang="en-US" altLang="ja-JP" sz="2400" dirty="0" err="1" smtClean="0"/>
              <a:t>Kere</a:t>
            </a:r>
            <a:r>
              <a:rPr lang="en-US" altLang="ja-JP" sz="2400" dirty="0" err="1"/>
              <a:t>s</a:t>
            </a:r>
            <a:r>
              <a:rPr lang="en-US" altLang="ja-JP" sz="2400" dirty="0" smtClean="0"/>
              <a:t> et al. 2005</a:t>
            </a:r>
            <a:endParaRPr kumimoji="1"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5536" y="1556792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TREESPH</a:t>
            </a:r>
            <a:endParaRPr kumimoji="1" lang="ja-JP" altLang="en-US" sz="2400" dirty="0"/>
          </a:p>
        </p:txBody>
      </p:sp>
      <p:pic>
        <p:nvPicPr>
          <p:cNvPr id="1026" name="Picture 2" descr="C:\仙台研究\プレゼン２\円盤銀河\Keres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84" y="2101992"/>
            <a:ext cx="8167628" cy="383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32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22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[1] Cold Stream </a:t>
            </a:r>
            <a:r>
              <a:rPr kumimoji="1" lang="ja-JP" altLang="en-US" dirty="0" smtClean="0"/>
              <a:t>と円盤銀河の形成・進化</a:t>
            </a:r>
            <a:endParaRPr kumimoji="1" lang="ja-JP" altLang="en-US" dirty="0"/>
          </a:p>
        </p:txBody>
      </p:sp>
      <p:pic>
        <p:nvPicPr>
          <p:cNvPr id="2050" name="Picture 2" descr="C:\仙台研究\プレゼン２\円盤銀河\Keres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0888"/>
            <a:ext cx="3739832" cy="372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51520" y="548680"/>
            <a:ext cx="85750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/>
              <a:t>● 中低質量銀河 </a:t>
            </a:r>
            <a:r>
              <a:rPr lang="en-US" altLang="ja-JP" sz="2000" dirty="0" smtClean="0"/>
              <a:t>(</a:t>
            </a:r>
            <a:r>
              <a:rPr lang="en-US" altLang="ja-JP" sz="2000" dirty="0" err="1" smtClean="0"/>
              <a:t>M</a:t>
            </a:r>
            <a:r>
              <a:rPr lang="en-US" altLang="ja-JP" sz="2000" baseline="-25000" dirty="0" err="1" smtClean="0"/>
              <a:t>halo</a:t>
            </a:r>
            <a:r>
              <a:rPr lang="en-US" altLang="ja-JP" sz="2000" dirty="0" smtClean="0"/>
              <a:t> &lt; 10</a:t>
            </a:r>
            <a:r>
              <a:rPr lang="en-US" altLang="ja-JP" sz="2000" baseline="30000" dirty="0" smtClean="0"/>
              <a:t>11.4</a:t>
            </a:r>
            <a:r>
              <a:rPr lang="en-US" altLang="ja-JP" sz="2000" dirty="0" smtClean="0"/>
              <a:t> M</a:t>
            </a:r>
            <a:r>
              <a:rPr lang="ja-JP" altLang="en-US" sz="2000" baseline="-25000" dirty="0" smtClean="0"/>
              <a:t>⦿ </a:t>
            </a:r>
            <a:r>
              <a:rPr lang="en-US" altLang="ja-JP" sz="2000" dirty="0" smtClean="0"/>
              <a:t>or M</a:t>
            </a:r>
            <a:r>
              <a:rPr lang="en-US" altLang="ja-JP" sz="2000" baseline="-25000" dirty="0" smtClean="0"/>
              <a:t>bar</a:t>
            </a:r>
            <a:r>
              <a:rPr lang="en-US" altLang="ja-JP" sz="2000" dirty="0" smtClean="0"/>
              <a:t> &lt;</a:t>
            </a:r>
            <a:r>
              <a:rPr lang="en-US" altLang="ja-JP" sz="2000" dirty="0" smtClean="0">
                <a:solidFill>
                  <a:srgbClr val="292934"/>
                </a:solidFill>
              </a:rPr>
              <a:t>10</a:t>
            </a:r>
            <a:r>
              <a:rPr lang="en-US" altLang="ja-JP" sz="2000" baseline="30000" dirty="0" smtClean="0">
                <a:solidFill>
                  <a:srgbClr val="292934"/>
                </a:solidFill>
              </a:rPr>
              <a:t>10.3</a:t>
            </a:r>
            <a:r>
              <a:rPr lang="en-US" altLang="ja-JP" sz="2000" dirty="0" smtClean="0">
                <a:solidFill>
                  <a:srgbClr val="292934"/>
                </a:solidFill>
              </a:rPr>
              <a:t> </a:t>
            </a:r>
            <a:r>
              <a:rPr lang="en-US" altLang="ja-JP" sz="2000" dirty="0">
                <a:solidFill>
                  <a:srgbClr val="292934"/>
                </a:solidFill>
              </a:rPr>
              <a:t>M</a:t>
            </a:r>
            <a:r>
              <a:rPr lang="ja-JP" altLang="en-US" sz="2000" baseline="-25000" dirty="0">
                <a:solidFill>
                  <a:srgbClr val="292934"/>
                </a:solidFill>
              </a:rPr>
              <a:t>⦿</a:t>
            </a:r>
            <a:r>
              <a:rPr lang="en-US" altLang="ja-JP" sz="2000" dirty="0" smtClean="0"/>
              <a:t>) </a:t>
            </a:r>
            <a:r>
              <a:rPr lang="ja-JP" altLang="en-US" sz="2000" dirty="0" smtClean="0"/>
              <a:t>では</a:t>
            </a:r>
            <a:endParaRPr lang="en-US" altLang="ja-JP" sz="2000" dirty="0" smtClean="0"/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 </a:t>
            </a:r>
            <a:r>
              <a:rPr lang="en-US" altLang="ja-JP" sz="2000" dirty="0" smtClean="0"/>
              <a:t>Cold Accretion </a:t>
            </a:r>
            <a:r>
              <a:rPr lang="ja-JP" altLang="en-US" sz="2000" dirty="0" smtClean="0"/>
              <a:t>が</a:t>
            </a:r>
            <a:r>
              <a:rPr kumimoji="1" lang="ja-JP" altLang="en-US" sz="2000" dirty="0" smtClean="0"/>
              <a:t>支配的　</a:t>
            </a:r>
            <a:endParaRPr kumimoji="1" lang="en-US" altLang="ja-JP" sz="2000" dirty="0" smtClean="0"/>
          </a:p>
          <a:p>
            <a:r>
              <a:rPr lang="en-US" altLang="ja-JP" sz="2000" dirty="0"/>
              <a:t> </a:t>
            </a:r>
            <a:r>
              <a:rPr lang="en-US" altLang="ja-JP" sz="2000" dirty="0" smtClean="0"/>
              <a:t> </a:t>
            </a:r>
            <a:r>
              <a:rPr lang="ja-JP" altLang="en-US" sz="2000" dirty="0" smtClean="0"/>
              <a:t>  </a:t>
            </a:r>
            <a:r>
              <a:rPr lang="en-US" altLang="ja-JP" sz="2000" dirty="0" smtClean="0">
                <a:sym typeface="Wingdings" panose="05000000000000000000" pitchFamily="2" charset="2"/>
              </a:rPr>
              <a:t> </a:t>
            </a:r>
            <a:r>
              <a:rPr lang="ja-JP" altLang="en-US" sz="2000" dirty="0" smtClean="0">
                <a:sym typeface="Wingdings" panose="05000000000000000000" pitchFamily="2" charset="2"/>
              </a:rPr>
              <a:t>銀河の</a:t>
            </a:r>
            <a:r>
              <a:rPr lang="en-US" altLang="ja-JP" sz="2000" dirty="0" smtClean="0">
                <a:sym typeface="Wingdings" panose="05000000000000000000" pitchFamily="2" charset="2"/>
              </a:rPr>
              <a:t>(</a:t>
            </a:r>
            <a:r>
              <a:rPr lang="ja-JP" altLang="en-US" sz="2000" dirty="0" smtClean="0">
                <a:sym typeface="Wingdings" panose="05000000000000000000" pitchFamily="2" charset="2"/>
              </a:rPr>
              <a:t>たとえば色の） </a:t>
            </a:r>
            <a:r>
              <a:rPr lang="en-US" altLang="ja-JP" sz="2000" dirty="0" smtClean="0">
                <a:sym typeface="Wingdings" panose="05000000000000000000" pitchFamily="2" charset="2"/>
              </a:rPr>
              <a:t>Bimodality </a:t>
            </a:r>
            <a:r>
              <a:rPr lang="ja-JP" altLang="en-US" sz="2000" dirty="0" smtClean="0">
                <a:sym typeface="Wingdings" panose="05000000000000000000" pitchFamily="2" charset="2"/>
              </a:rPr>
              <a:t>の原因か。</a:t>
            </a:r>
            <a:endParaRPr lang="en-US" altLang="ja-JP" sz="2000" dirty="0" smtClean="0">
              <a:sym typeface="Wingdings" panose="05000000000000000000" pitchFamily="2" charset="2"/>
            </a:endParaRPr>
          </a:p>
          <a:p>
            <a:endParaRPr lang="en-US" altLang="ja-JP" sz="2000" dirty="0" smtClean="0">
              <a:sym typeface="Wingdings" panose="05000000000000000000" pitchFamily="2" charset="2"/>
            </a:endParaRPr>
          </a:p>
          <a:p>
            <a:r>
              <a:rPr lang="ja-JP" altLang="en-US" sz="2000" dirty="0" smtClean="0">
                <a:sym typeface="Wingdings" panose="05000000000000000000" pitchFamily="2" charset="2"/>
              </a:rPr>
              <a:t>● </a:t>
            </a:r>
            <a:r>
              <a:rPr lang="ja-JP" altLang="en-US" sz="2000" dirty="0">
                <a:sym typeface="Wingdings" panose="05000000000000000000" pitchFamily="2" charset="2"/>
              </a:rPr>
              <a:t>高赤方</a:t>
            </a:r>
            <a:r>
              <a:rPr lang="ja-JP" altLang="en-US" sz="2000" dirty="0" smtClean="0">
                <a:sym typeface="Wingdings" panose="05000000000000000000" pitchFamily="2" charset="2"/>
              </a:rPr>
              <a:t>偏移 </a:t>
            </a:r>
            <a:r>
              <a:rPr lang="en-US" altLang="ja-JP" sz="2000" dirty="0" smtClean="0">
                <a:sym typeface="Wingdings" panose="05000000000000000000" pitchFamily="2" charset="2"/>
              </a:rPr>
              <a:t>(z&gt;2)</a:t>
            </a:r>
            <a:r>
              <a:rPr lang="ja-JP" altLang="en-US" sz="2000" dirty="0" smtClean="0">
                <a:sym typeface="Wingdings" panose="05000000000000000000" pitchFamily="2" charset="2"/>
              </a:rPr>
              <a:t>では </a:t>
            </a:r>
            <a:r>
              <a:rPr lang="en-US" altLang="ja-JP" sz="2000" dirty="0" smtClean="0">
                <a:sym typeface="Wingdings" panose="05000000000000000000" pitchFamily="2" charset="2"/>
              </a:rPr>
              <a:t>Cold Accretion </a:t>
            </a:r>
            <a:r>
              <a:rPr lang="ja-JP" altLang="en-US" sz="2000" dirty="0" smtClean="0">
                <a:sym typeface="Wingdings" panose="05000000000000000000" pitchFamily="2" charset="2"/>
              </a:rPr>
              <a:t>が顕著。 </a:t>
            </a:r>
            <a:r>
              <a:rPr lang="en-US" altLang="ja-JP" sz="2000" dirty="0" smtClean="0">
                <a:solidFill>
                  <a:srgbClr val="0000FF"/>
                </a:solidFill>
                <a:sym typeface="Wingdings" panose="05000000000000000000" pitchFamily="2" charset="2"/>
              </a:rPr>
              <a:t>z&lt;1 </a:t>
            </a:r>
            <a:r>
              <a:rPr lang="ja-JP" altLang="en-US" sz="2000" dirty="0" smtClean="0">
                <a:solidFill>
                  <a:srgbClr val="0000FF"/>
                </a:solidFill>
                <a:sym typeface="Wingdings" panose="05000000000000000000" pitchFamily="2" charset="2"/>
              </a:rPr>
              <a:t>では、ほとんど終息。</a:t>
            </a:r>
            <a:r>
              <a:rPr lang="en-US" altLang="ja-JP" sz="2000" dirty="0" smtClean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endParaRPr lang="en-US" altLang="ja-JP" sz="2000" dirty="0" smtClean="0">
              <a:solidFill>
                <a:srgbClr val="0000FF"/>
              </a:solidFill>
            </a:endParaRPr>
          </a:p>
        </p:txBody>
      </p:sp>
      <p:pic>
        <p:nvPicPr>
          <p:cNvPr id="2053" name="Picture 5" descr="C:\仙台研究\プレゼン２\円盤銀河\keres6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6" y="2396872"/>
            <a:ext cx="5062533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899592" y="6381328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</a:t>
            </a:r>
            <a:r>
              <a:rPr kumimoji="1" lang="en-US" altLang="ja-JP" dirty="0" err="1" smtClean="0"/>
              <a:t>Keres</a:t>
            </a:r>
            <a:r>
              <a:rPr kumimoji="1" lang="en-US" altLang="ja-JP" dirty="0" smtClean="0"/>
              <a:t> et al. 2005)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632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22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[1] Cold Stream </a:t>
            </a:r>
            <a:r>
              <a:rPr kumimoji="1" lang="ja-JP" altLang="en-US" dirty="0" smtClean="0"/>
              <a:t>と円盤銀河の形成・進化</a:t>
            </a:r>
            <a:endParaRPr kumimoji="1" lang="ja-JP" altLang="en-US" dirty="0"/>
          </a:p>
        </p:txBody>
      </p:sp>
      <p:pic>
        <p:nvPicPr>
          <p:cNvPr id="3074" name="Picture 2" descr="C:\仙台研究\プレゼン２\円盤銀河\keres7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0" y="620688"/>
            <a:ext cx="5114925" cy="573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932040" y="1156102"/>
            <a:ext cx="3648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 smtClean="0"/>
              <a:t>dM</a:t>
            </a:r>
            <a:r>
              <a:rPr kumimoji="1" lang="en-US" altLang="ja-JP" sz="2800" baseline="-25000" dirty="0" err="1" smtClean="0"/>
              <a:t>acc</a:t>
            </a:r>
            <a:r>
              <a:rPr kumimoji="1" lang="en-US" altLang="ja-JP" sz="2800" dirty="0" smtClean="0"/>
              <a:t>/</a:t>
            </a:r>
            <a:r>
              <a:rPr kumimoji="1" lang="en-US" altLang="ja-JP" sz="2800" dirty="0" err="1" smtClean="0"/>
              <a:t>dt</a:t>
            </a:r>
            <a:r>
              <a:rPr kumimoji="1" lang="en-US" altLang="ja-JP" sz="2800" dirty="0" smtClean="0"/>
              <a:t>  ~  </a:t>
            </a:r>
            <a:r>
              <a:rPr kumimoji="1" lang="en-US" altLang="ja-JP" sz="2800" dirty="0" err="1" smtClean="0"/>
              <a:t>f</a:t>
            </a:r>
            <a:r>
              <a:rPr kumimoji="1" lang="en-US" altLang="ja-JP" sz="2800" baseline="-25000" dirty="0" err="1" smtClean="0"/>
              <a:t>g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/>
              <a:t>dM</a:t>
            </a:r>
            <a:r>
              <a:rPr kumimoji="1" lang="en-US" altLang="ja-JP" sz="2800" baseline="-25000" dirty="0" err="1" smtClean="0"/>
              <a:t>vir</a:t>
            </a:r>
            <a:r>
              <a:rPr kumimoji="1" lang="en-US" altLang="ja-JP" sz="2800" dirty="0" smtClean="0"/>
              <a:t>/</a:t>
            </a:r>
            <a:r>
              <a:rPr kumimoji="1" lang="en-US" altLang="ja-JP" sz="2800" dirty="0" err="1" smtClean="0"/>
              <a:t>dt</a:t>
            </a:r>
            <a:r>
              <a:rPr kumimoji="1" lang="en-US" altLang="ja-JP" sz="2800" dirty="0" smtClean="0"/>
              <a:t> </a:t>
            </a:r>
            <a:endParaRPr kumimoji="1" lang="ja-JP" altLang="en-US" sz="2800" dirty="0"/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7837384" y="1844824"/>
            <a:ext cx="81418" cy="5760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7380312" y="1844824"/>
            <a:ext cx="9361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6937137" y="2420888"/>
            <a:ext cx="2156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宇宙の構造</a:t>
            </a:r>
            <a:r>
              <a:rPr lang="ja-JP" altLang="en-US" dirty="0" smtClean="0"/>
              <a:t>形成</a:t>
            </a:r>
            <a:endParaRPr lang="en-US" altLang="ja-JP" dirty="0" smtClean="0"/>
          </a:p>
          <a:p>
            <a:r>
              <a:rPr kumimoji="1" lang="en-US" altLang="ja-JP" dirty="0"/>
              <a:t>(</a:t>
            </a:r>
            <a:r>
              <a:rPr kumimoji="1" lang="ja-JP" altLang="en-US" dirty="0"/>
              <a:t>密度揺らぎの</a:t>
            </a:r>
            <a:r>
              <a:rPr kumimoji="1" lang="ja-JP" altLang="en-US" dirty="0" smtClean="0"/>
              <a:t>成長）</a:t>
            </a:r>
            <a:endParaRPr kumimoji="1" lang="ja-JP" altLang="en-US" dirty="0"/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3563888" y="1268760"/>
            <a:ext cx="0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3275855" y="97143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analytic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259632" y="226606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simulation</a:t>
            </a:r>
            <a:endParaRPr kumimoji="1" lang="ja-JP" altLang="en-US" dirty="0"/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1619672" y="2564904"/>
            <a:ext cx="144016" cy="1791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>
            <a:endCxn id="4" idx="2"/>
          </p:cNvCxnSpPr>
          <p:nvPr/>
        </p:nvCxnSpPr>
        <p:spPr>
          <a:xfrm flipV="1">
            <a:off x="6228184" y="1679322"/>
            <a:ext cx="528234" cy="7415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5364088" y="2447707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宇宙</a:t>
            </a:r>
            <a:r>
              <a:rPr lang="ja-JP" altLang="en-US" dirty="0" smtClean="0"/>
              <a:t>の平均</a:t>
            </a:r>
            <a:endParaRPr lang="en-US" altLang="ja-JP" dirty="0" smtClean="0"/>
          </a:p>
          <a:p>
            <a:r>
              <a:rPr kumimoji="1" lang="ja-JP" altLang="en-US" dirty="0" smtClean="0"/>
              <a:t>ガス割合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707714" y="3287658"/>
            <a:ext cx="2876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White and </a:t>
            </a:r>
            <a:r>
              <a:rPr kumimoji="1" lang="en-US" altLang="ja-JP" sz="2000" dirty="0" err="1" smtClean="0"/>
              <a:t>Frenk</a:t>
            </a:r>
            <a:r>
              <a:rPr kumimoji="1" lang="en-US" altLang="ja-JP" sz="2000" dirty="0" smtClean="0"/>
              <a:t> (1991)</a:t>
            </a:r>
            <a:endParaRPr kumimoji="1" lang="ja-JP" altLang="en-US" sz="20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204165" y="4221088"/>
            <a:ext cx="3785011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宇宙</a:t>
            </a:r>
            <a:r>
              <a:rPr lang="ja-JP" altLang="en-US" sz="2400" dirty="0" smtClean="0"/>
              <a:t>の</a:t>
            </a:r>
            <a:r>
              <a:rPr lang="ja-JP" altLang="en-US" sz="2400" dirty="0"/>
              <a:t>構造</a:t>
            </a:r>
            <a:r>
              <a:rPr lang="ja-JP" altLang="en-US" sz="2400" dirty="0" smtClean="0"/>
              <a:t>形成が鈍化</a:t>
            </a:r>
            <a:endParaRPr lang="en-US" altLang="ja-JP" sz="2400" dirty="0" smtClean="0"/>
          </a:p>
          <a:p>
            <a:pPr marL="285750" indent="-285750">
              <a:buFont typeface="Wingdings"/>
              <a:buChar char="è"/>
            </a:pPr>
            <a:r>
              <a:rPr lang="ja-JP" altLang="en-US" sz="2400" dirty="0" smtClean="0">
                <a:sym typeface="Wingdings" panose="05000000000000000000" pitchFamily="2" charset="2"/>
              </a:rPr>
              <a:t>銀河へのガス降着も鈍化</a:t>
            </a:r>
            <a:endParaRPr lang="en-US" altLang="ja-JP" sz="2400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/>
              <a:buChar char="è"/>
            </a:pPr>
            <a:r>
              <a:rPr lang="ja-JP" altLang="en-US" sz="2400" dirty="0">
                <a:sym typeface="Wingdings" panose="05000000000000000000" pitchFamily="2" charset="2"/>
              </a:rPr>
              <a:t>銀河の星形成</a:t>
            </a:r>
            <a:r>
              <a:rPr lang="ja-JP" altLang="en-US" sz="2400" dirty="0" smtClean="0">
                <a:sym typeface="Wingdings" panose="05000000000000000000" pitchFamily="2" charset="2"/>
              </a:rPr>
              <a:t>も減衰</a:t>
            </a:r>
            <a:endParaRPr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329024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22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[1] Cold Stream </a:t>
            </a:r>
            <a:r>
              <a:rPr kumimoji="1" lang="ja-JP" altLang="en-US" dirty="0" smtClean="0"/>
              <a:t>と円盤銀河の形成・進化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1520" y="620688"/>
            <a:ext cx="48622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Dekel</a:t>
            </a:r>
            <a:r>
              <a:rPr kumimoji="1" lang="en-US" altLang="ja-JP" sz="2400" dirty="0" smtClean="0"/>
              <a:t> et al. </a:t>
            </a:r>
            <a:r>
              <a:rPr lang="en-US" altLang="ja-JP" sz="2400" dirty="0" smtClean="0"/>
              <a:t>2010</a:t>
            </a:r>
          </a:p>
          <a:p>
            <a:r>
              <a:rPr kumimoji="1" lang="en-US" altLang="ja-JP" sz="2400" dirty="0" smtClean="0"/>
              <a:t>M</a:t>
            </a:r>
            <a:r>
              <a:rPr kumimoji="1" lang="en-US" altLang="ja-JP" sz="2400" baseline="-25000" dirty="0" smtClean="0"/>
              <a:t>bar</a:t>
            </a:r>
            <a:r>
              <a:rPr kumimoji="1" lang="en-US" altLang="ja-JP" sz="2400" dirty="0" smtClean="0"/>
              <a:t>~10</a:t>
            </a:r>
            <a:r>
              <a:rPr kumimoji="1" lang="en-US" altLang="ja-JP" sz="2400" baseline="30000" dirty="0" smtClean="0"/>
              <a:t>11</a:t>
            </a:r>
            <a:r>
              <a:rPr lang="en-US" altLang="ja-JP" sz="2400" dirty="0"/>
              <a:t>M</a:t>
            </a:r>
            <a:r>
              <a:rPr kumimoji="1" lang="ja-JP" altLang="en-US" sz="2400" baseline="-25000" dirty="0" smtClean="0"/>
              <a:t>⦿</a:t>
            </a:r>
            <a:r>
              <a:rPr kumimoji="1" lang="en-US" altLang="ja-JP" sz="2400" dirty="0" smtClean="0"/>
              <a:t> @ z~2.5 </a:t>
            </a:r>
            <a:r>
              <a:rPr kumimoji="1" lang="ja-JP" altLang="en-US" sz="2400" dirty="0" smtClean="0"/>
              <a:t>銀河でも</a:t>
            </a:r>
            <a:endParaRPr kumimoji="1" lang="en-US" altLang="ja-JP" sz="2400" dirty="0" smtClean="0"/>
          </a:p>
          <a:p>
            <a:r>
              <a:rPr lang="en-US" altLang="ja-JP" sz="2400" dirty="0" smtClean="0"/>
              <a:t>Cold “Stream” </a:t>
            </a:r>
            <a:r>
              <a:rPr lang="ja-JP" altLang="en-US" sz="2400" dirty="0" smtClean="0"/>
              <a:t>による降着が支配的</a:t>
            </a:r>
            <a:endParaRPr kumimoji="1" lang="ja-JP" altLang="en-US" sz="2400" dirty="0"/>
          </a:p>
        </p:txBody>
      </p:sp>
      <p:pic>
        <p:nvPicPr>
          <p:cNvPr id="4098" name="Picture 2" descr="C:\仙台研究\プレゼン２\円盤銀河\dekel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36" y="2132856"/>
            <a:ext cx="3386329" cy="334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仙台研究\プレゼン２\円盤銀河\dekel1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865" y="2060848"/>
            <a:ext cx="5512499" cy="396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683568" y="5661248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Dekel</a:t>
            </a:r>
            <a:r>
              <a:rPr kumimoji="1" lang="en-US" altLang="ja-JP" dirty="0" smtClean="0"/>
              <a:t> et al. 2009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52120" y="6237312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Dekel</a:t>
            </a:r>
            <a:r>
              <a:rPr kumimoji="1" lang="en-US" altLang="ja-JP" dirty="0" smtClean="0"/>
              <a:t> et al. (2013)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1652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22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292934"/>
                </a:solidFill>
              </a:rPr>
              <a:t>[1] Cold Stream </a:t>
            </a:r>
            <a:r>
              <a:rPr lang="ja-JP" altLang="en-US" dirty="0" smtClean="0">
                <a:solidFill>
                  <a:srgbClr val="292934"/>
                </a:solidFill>
              </a:rPr>
              <a:t>と円盤銀河の形成・進化</a:t>
            </a:r>
            <a:endParaRPr lang="ja-JP" altLang="en-US" dirty="0">
              <a:solidFill>
                <a:srgbClr val="292934"/>
              </a:solidFill>
            </a:endParaRPr>
          </a:p>
        </p:txBody>
      </p:sp>
      <p:pic>
        <p:nvPicPr>
          <p:cNvPr id="1027" name="Picture 3" descr="C:\仙台研究\プレゼン２\円盤銀河\keres13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507295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5494567" y="897320"/>
            <a:ext cx="350179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Keres</a:t>
            </a:r>
            <a:r>
              <a:rPr kumimoji="1" lang="en-US" altLang="ja-JP" dirty="0" smtClean="0"/>
              <a:t> et al. </a:t>
            </a:r>
            <a:r>
              <a:rPr lang="en-US" altLang="ja-JP" dirty="0" smtClean="0"/>
              <a:t>(2009)</a:t>
            </a:r>
          </a:p>
          <a:p>
            <a:r>
              <a:rPr kumimoji="1" lang="en-US" altLang="ja-JP" dirty="0" smtClean="0"/>
              <a:t>11x volume of </a:t>
            </a:r>
            <a:r>
              <a:rPr kumimoji="1" lang="en-US" altLang="ja-JP" dirty="0" err="1" smtClean="0"/>
              <a:t>Keres</a:t>
            </a:r>
            <a:r>
              <a:rPr kumimoji="1" lang="en-US" altLang="ja-JP" dirty="0" smtClean="0"/>
              <a:t> et al (2005)</a:t>
            </a:r>
          </a:p>
          <a:p>
            <a:r>
              <a:rPr lang="en-US" altLang="ja-JP" dirty="0" smtClean="0"/>
              <a:t>More accurate treatment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for multi-phased gas</a:t>
            </a:r>
          </a:p>
          <a:p>
            <a:r>
              <a:rPr lang="en-US" altLang="ja-JP" dirty="0" smtClean="0"/>
              <a:t> 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GADGET-2</a:t>
            </a:r>
          </a:p>
        </p:txBody>
      </p:sp>
      <p:pic>
        <p:nvPicPr>
          <p:cNvPr id="1028" name="Picture 4" descr="C:\仙台研究\プレゼン２\円盤銀河\keres18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752621"/>
            <a:ext cx="3796365" cy="109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473338" y="575102"/>
            <a:ext cx="2790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z</a:t>
            </a:r>
            <a:r>
              <a:rPr kumimoji="1" lang="en-US" altLang="ja-JP" sz="2800" dirty="0" smtClean="0"/>
              <a:t>=3  </a:t>
            </a:r>
            <a:r>
              <a:rPr kumimoji="1" lang="en-US" altLang="ja-JP" sz="2800" dirty="0" err="1" smtClean="0"/>
              <a:t>logM</a:t>
            </a:r>
            <a:r>
              <a:rPr lang="en-US" altLang="ja-JP" sz="2800" baseline="-25000" dirty="0" err="1" smtClean="0"/>
              <a:t>halo</a:t>
            </a:r>
            <a:r>
              <a:rPr kumimoji="1" lang="en-US" altLang="ja-JP" sz="2800" dirty="0" smtClean="0"/>
              <a:t>=11</a:t>
            </a:r>
            <a:endParaRPr kumimoji="1" lang="ja-JP" altLang="en-US" sz="28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73338" y="5533534"/>
            <a:ext cx="2790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z</a:t>
            </a:r>
            <a:r>
              <a:rPr kumimoji="1" lang="en-US" altLang="ja-JP" sz="2800" dirty="0" smtClean="0"/>
              <a:t>=1  </a:t>
            </a:r>
            <a:r>
              <a:rPr kumimoji="1" lang="en-US" altLang="ja-JP" sz="2800" dirty="0" err="1" smtClean="0"/>
              <a:t>logM</a:t>
            </a:r>
            <a:r>
              <a:rPr lang="en-US" altLang="ja-JP" sz="2800" baseline="-25000" dirty="0" err="1" smtClean="0"/>
              <a:t>halo</a:t>
            </a:r>
            <a:r>
              <a:rPr kumimoji="1" lang="en-US" altLang="ja-JP" sz="2800" dirty="0" smtClean="0"/>
              <a:t>=11</a:t>
            </a:r>
            <a:endParaRPr kumimoji="1" lang="ja-JP" altLang="en-US" sz="28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411760" y="6471079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250h</a:t>
            </a:r>
            <a:r>
              <a:rPr kumimoji="1" lang="en-US" altLang="ja-JP" baseline="30000" dirty="0" smtClean="0"/>
              <a:t>-1</a:t>
            </a:r>
            <a:r>
              <a:rPr kumimoji="1" lang="en-US" altLang="ja-JP" dirty="0" smtClean="0"/>
              <a:t>kpc (</a:t>
            </a:r>
            <a:r>
              <a:rPr kumimoji="1" lang="en-US" altLang="ja-JP" dirty="0" err="1" smtClean="0"/>
              <a:t>comoving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2643981" y="6381328"/>
            <a:ext cx="2000027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13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22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292934"/>
                </a:solidFill>
              </a:rPr>
              <a:t>[1] Cold Stream </a:t>
            </a:r>
            <a:r>
              <a:rPr lang="ja-JP" altLang="en-US" dirty="0" smtClean="0">
                <a:solidFill>
                  <a:srgbClr val="292934"/>
                </a:solidFill>
              </a:rPr>
              <a:t>と円盤銀河の形成・進化</a:t>
            </a:r>
            <a:endParaRPr lang="ja-JP" altLang="en-US" dirty="0">
              <a:solidFill>
                <a:srgbClr val="292934"/>
              </a:solidFill>
            </a:endParaRPr>
          </a:p>
        </p:txBody>
      </p:sp>
      <p:pic>
        <p:nvPicPr>
          <p:cNvPr id="2050" name="Picture 2" descr="C:\仙台研究\プレゼン２\円盤銀河\keres14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76218"/>
            <a:ext cx="3960776" cy="530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仙台研究\プレゼン２\円盤銀河\keres15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674" y="980728"/>
            <a:ext cx="2298742" cy="534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95927" y="466277"/>
            <a:ext cx="4599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 smtClean="0"/>
              <a:t>logM</a:t>
            </a:r>
            <a:r>
              <a:rPr lang="en-US" altLang="ja-JP" sz="2800" baseline="-25000" dirty="0" err="1" smtClean="0"/>
              <a:t>halo</a:t>
            </a:r>
            <a:r>
              <a:rPr kumimoji="1" lang="en-US" altLang="ja-JP" sz="2800" dirty="0" smtClean="0"/>
              <a:t>=12     z=2         z=1</a:t>
            </a:r>
            <a:endParaRPr kumimoji="1" lang="ja-JP" altLang="en-US" sz="2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687170" y="462542"/>
            <a:ext cx="2816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z</a:t>
            </a:r>
            <a:r>
              <a:rPr kumimoji="1" lang="en-US" altLang="ja-JP" sz="2800" dirty="0" smtClean="0"/>
              <a:t>=1  </a:t>
            </a:r>
            <a:r>
              <a:rPr kumimoji="1" lang="en-US" altLang="ja-JP" sz="2800" dirty="0" err="1" smtClean="0"/>
              <a:t>logM</a:t>
            </a:r>
            <a:r>
              <a:rPr lang="en-US" altLang="ja-JP" sz="2800" baseline="-25000" dirty="0" err="1" smtClean="0"/>
              <a:t>halo</a:t>
            </a:r>
            <a:r>
              <a:rPr kumimoji="1" lang="en-US" altLang="ja-JP" sz="2800" dirty="0" smtClean="0"/>
              <a:t>=13</a:t>
            </a: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7504" y="3009014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Cold </a:t>
            </a:r>
            <a:r>
              <a:rPr kumimoji="1" lang="ja-JP" altLang="en-US" dirty="0" smtClean="0"/>
              <a:t>のみ</a:t>
            </a:r>
            <a:endParaRPr kumimoji="1" lang="en-US" altLang="ja-JP" dirty="0" smtClean="0"/>
          </a:p>
          <a:p>
            <a:r>
              <a:rPr lang="en-US" altLang="ja-JP" dirty="0" smtClean="0"/>
              <a:t>T&lt;10</a:t>
            </a:r>
            <a:r>
              <a:rPr lang="en-US" altLang="ja-JP" baseline="30000" dirty="0" smtClean="0"/>
              <a:t>5</a:t>
            </a:r>
            <a:r>
              <a:rPr lang="en-US" altLang="ja-JP" dirty="0" smtClean="0"/>
              <a:t>K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7504" y="5157192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Zoom in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61348" y="2101498"/>
            <a:ext cx="114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Virial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radi</a:t>
            </a:r>
            <a:endParaRPr kumimoji="1" lang="ja-JP" altLang="en-US" dirty="0"/>
          </a:p>
        </p:txBody>
      </p:sp>
      <p:cxnSp>
        <p:nvCxnSpPr>
          <p:cNvPr id="10" name="直線矢印コネクタ 9"/>
          <p:cNvCxnSpPr>
            <a:stCxn id="6" idx="3"/>
          </p:cNvCxnSpPr>
          <p:nvPr/>
        </p:nvCxnSpPr>
        <p:spPr>
          <a:xfrm flipV="1">
            <a:off x="1403648" y="1988840"/>
            <a:ext cx="504056" cy="297324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77644" y="3933056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1h</a:t>
            </a:r>
            <a:r>
              <a:rPr kumimoji="1" lang="en-US" altLang="ja-JP" baseline="30000" dirty="0" smtClean="0">
                <a:solidFill>
                  <a:srgbClr val="0000FF"/>
                </a:solidFill>
              </a:rPr>
              <a:t>-1</a:t>
            </a:r>
            <a:r>
              <a:rPr kumimoji="1" lang="en-US" altLang="ja-JP" dirty="0" smtClean="0">
                <a:solidFill>
                  <a:srgbClr val="0000FF"/>
                </a:solidFill>
              </a:rPr>
              <a:t>Mpc</a:t>
            </a:r>
          </a:p>
          <a:p>
            <a:r>
              <a:rPr lang="en-US" altLang="ja-JP" dirty="0" smtClean="0">
                <a:solidFill>
                  <a:srgbClr val="0000FF"/>
                </a:solidFill>
              </a:rPr>
              <a:t>(</a:t>
            </a:r>
            <a:r>
              <a:rPr lang="en-US" altLang="ja-JP" dirty="0" err="1" smtClean="0">
                <a:solidFill>
                  <a:srgbClr val="0000FF"/>
                </a:solidFill>
              </a:rPr>
              <a:t>comoving</a:t>
            </a:r>
            <a:r>
              <a:rPr lang="en-US" altLang="ja-JP" dirty="0" smtClean="0">
                <a:solidFill>
                  <a:srgbClr val="0000FF"/>
                </a:solidFill>
              </a:rPr>
              <a:t>)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7644" y="5632213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375</a:t>
            </a:r>
            <a:r>
              <a:rPr kumimoji="1" lang="en-US" altLang="ja-JP" dirty="0" smtClean="0">
                <a:solidFill>
                  <a:srgbClr val="0000FF"/>
                </a:solidFill>
              </a:rPr>
              <a:t>h</a:t>
            </a:r>
            <a:r>
              <a:rPr kumimoji="1" lang="en-US" altLang="ja-JP" baseline="30000" dirty="0" smtClean="0">
                <a:solidFill>
                  <a:srgbClr val="0000FF"/>
                </a:solidFill>
              </a:rPr>
              <a:t>-1</a:t>
            </a:r>
            <a:r>
              <a:rPr lang="en-US" altLang="ja-JP" dirty="0">
                <a:solidFill>
                  <a:srgbClr val="0000FF"/>
                </a:solidFill>
              </a:rPr>
              <a:t>k</a:t>
            </a:r>
            <a:r>
              <a:rPr kumimoji="1" lang="en-US" altLang="ja-JP" dirty="0" smtClean="0">
                <a:solidFill>
                  <a:srgbClr val="0000FF"/>
                </a:solidFill>
              </a:rPr>
              <a:t>pc</a:t>
            </a:r>
          </a:p>
          <a:p>
            <a:r>
              <a:rPr lang="en-US" altLang="ja-JP" dirty="0" smtClean="0">
                <a:solidFill>
                  <a:srgbClr val="0000FF"/>
                </a:solidFill>
              </a:rPr>
              <a:t>(</a:t>
            </a:r>
            <a:r>
              <a:rPr lang="en-US" altLang="ja-JP" dirty="0" err="1" smtClean="0">
                <a:solidFill>
                  <a:srgbClr val="0000FF"/>
                </a:solidFill>
              </a:rPr>
              <a:t>comoving</a:t>
            </a:r>
            <a:r>
              <a:rPr lang="en-US" altLang="ja-JP" dirty="0" smtClean="0">
                <a:solidFill>
                  <a:srgbClr val="0000FF"/>
                </a:solidFill>
              </a:rPr>
              <a:t>)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399798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Keres</a:t>
            </a:r>
            <a:r>
              <a:rPr kumimoji="1" lang="en-US" altLang="ja-JP" dirty="0" smtClean="0"/>
              <a:t> et al. 2009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494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22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292934"/>
                </a:solidFill>
              </a:rPr>
              <a:t>[1] Cold Stream </a:t>
            </a:r>
            <a:r>
              <a:rPr lang="ja-JP" altLang="en-US" dirty="0" smtClean="0">
                <a:solidFill>
                  <a:srgbClr val="292934"/>
                </a:solidFill>
              </a:rPr>
              <a:t>と円盤銀河の形成・進化</a:t>
            </a:r>
            <a:endParaRPr lang="ja-JP" altLang="en-US" dirty="0">
              <a:solidFill>
                <a:srgbClr val="292934"/>
              </a:solidFill>
            </a:endParaRPr>
          </a:p>
        </p:txBody>
      </p:sp>
      <p:pic>
        <p:nvPicPr>
          <p:cNvPr id="3074" name="Picture 2" descr="C:\仙台研究\プレゼン２\円盤銀河\keres1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058" y="1340768"/>
            <a:ext cx="5739801" cy="491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120761" y="641012"/>
            <a:ext cx="6415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Cold accretion </a:t>
            </a:r>
            <a:r>
              <a:rPr kumimoji="1" lang="ja-JP" altLang="en-US" sz="2400" dirty="0" smtClean="0"/>
              <a:t>が支配的な赤方偏移、銀河質量</a:t>
            </a:r>
            <a:endParaRPr kumimoji="1"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32040" y="6384216"/>
            <a:ext cx="2717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Keres</a:t>
            </a:r>
            <a:r>
              <a:rPr kumimoji="1" lang="en-US" altLang="ja-JP" sz="2400" dirty="0" smtClean="0"/>
              <a:t> et al. (2009)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9789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51520" y="548680"/>
            <a:ext cx="77075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>
                <a:solidFill>
                  <a:srgbClr val="292934"/>
                </a:solidFill>
              </a:rPr>
              <a:t>[5]  </a:t>
            </a:r>
            <a:r>
              <a:rPr lang="ja-JP" altLang="en-US" sz="3200" dirty="0">
                <a:solidFill>
                  <a:srgbClr val="292934"/>
                </a:solidFill>
              </a:rPr>
              <a:t>円盤銀河の形成進化は理解できたのか</a:t>
            </a:r>
            <a:endParaRPr lang="en-US" altLang="ja-JP" sz="3200" dirty="0">
              <a:solidFill>
                <a:srgbClr val="292934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63425" y="1268760"/>
            <a:ext cx="8210902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292934"/>
                </a:solidFill>
              </a:rPr>
              <a:t>Clod Stream</a:t>
            </a:r>
          </a:p>
          <a:p>
            <a:r>
              <a:rPr lang="en-US" altLang="ja-JP" dirty="0" smtClean="0">
                <a:solidFill>
                  <a:srgbClr val="292934"/>
                </a:solidFill>
              </a:rPr>
              <a:t>+</a:t>
            </a:r>
          </a:p>
          <a:p>
            <a:r>
              <a:rPr lang="en-US" altLang="ja-JP" dirty="0" err="1" smtClean="0">
                <a:solidFill>
                  <a:srgbClr val="292934"/>
                </a:solidFill>
              </a:rPr>
              <a:t>Toomre</a:t>
            </a:r>
            <a:r>
              <a:rPr lang="en-US" altLang="ja-JP" dirty="0" smtClean="0">
                <a:solidFill>
                  <a:srgbClr val="292934"/>
                </a:solidFill>
              </a:rPr>
              <a:t> Instability (Clump Instability)</a:t>
            </a:r>
          </a:p>
          <a:p>
            <a:r>
              <a:rPr lang="en-US" altLang="ja-JP" dirty="0" smtClean="0">
                <a:solidFill>
                  <a:srgbClr val="292934"/>
                </a:solidFill>
              </a:rPr>
              <a:t>+</a:t>
            </a:r>
          </a:p>
          <a:p>
            <a:r>
              <a:rPr lang="en-US" altLang="ja-JP" dirty="0" smtClean="0">
                <a:solidFill>
                  <a:srgbClr val="292934"/>
                </a:solidFill>
              </a:rPr>
              <a:t>Clump </a:t>
            </a:r>
            <a:r>
              <a:rPr lang="ja-JP" altLang="en-US" dirty="0" err="1" smtClean="0">
                <a:solidFill>
                  <a:srgbClr val="292934"/>
                </a:solidFill>
              </a:rPr>
              <a:t>での</a:t>
            </a:r>
            <a:r>
              <a:rPr lang="ja-JP" altLang="en-US" dirty="0" smtClean="0">
                <a:solidFill>
                  <a:srgbClr val="292934"/>
                </a:solidFill>
              </a:rPr>
              <a:t>星形成</a:t>
            </a:r>
            <a:endParaRPr lang="en-US" altLang="ja-JP" dirty="0" smtClean="0">
              <a:solidFill>
                <a:srgbClr val="292934"/>
              </a:solidFill>
            </a:endParaRPr>
          </a:p>
          <a:p>
            <a:r>
              <a:rPr lang="en-US" altLang="ja-JP" dirty="0" smtClean="0">
                <a:solidFill>
                  <a:srgbClr val="292934"/>
                </a:solidFill>
              </a:rPr>
              <a:t>+</a:t>
            </a:r>
          </a:p>
          <a:p>
            <a:r>
              <a:rPr lang="ja-JP" altLang="en-US" dirty="0" smtClean="0">
                <a:solidFill>
                  <a:srgbClr val="292934"/>
                </a:solidFill>
              </a:rPr>
              <a:t>二体衝突 </a:t>
            </a:r>
            <a:r>
              <a:rPr lang="en-US" altLang="ja-JP" dirty="0" smtClean="0">
                <a:solidFill>
                  <a:srgbClr val="292934"/>
                </a:solidFill>
              </a:rPr>
              <a:t>/ Feedback </a:t>
            </a:r>
            <a:r>
              <a:rPr lang="ja-JP" altLang="en-US" dirty="0" smtClean="0">
                <a:solidFill>
                  <a:srgbClr val="292934"/>
                </a:solidFill>
              </a:rPr>
              <a:t>による </a:t>
            </a:r>
            <a:r>
              <a:rPr lang="en-US" altLang="ja-JP" dirty="0" smtClean="0">
                <a:solidFill>
                  <a:srgbClr val="292934"/>
                </a:solidFill>
              </a:rPr>
              <a:t>Clump </a:t>
            </a:r>
            <a:r>
              <a:rPr lang="ja-JP" altLang="en-US" dirty="0" smtClean="0">
                <a:solidFill>
                  <a:srgbClr val="292934"/>
                </a:solidFill>
              </a:rPr>
              <a:t>の散逸 </a:t>
            </a:r>
            <a:r>
              <a:rPr lang="en-US" altLang="ja-JP" dirty="0" smtClean="0">
                <a:solidFill>
                  <a:srgbClr val="292934"/>
                </a:solidFill>
                <a:sym typeface="Wingdings" panose="05000000000000000000" pitchFamily="2" charset="2"/>
              </a:rPr>
              <a:t> thick disk </a:t>
            </a:r>
            <a:r>
              <a:rPr lang="ja-JP" altLang="en-US" dirty="0" smtClean="0">
                <a:solidFill>
                  <a:srgbClr val="292934"/>
                </a:solidFill>
                <a:sym typeface="Wingdings" panose="05000000000000000000" pitchFamily="2" charset="2"/>
              </a:rPr>
              <a:t>形成</a:t>
            </a:r>
            <a:endParaRPr lang="en-US" altLang="ja-JP" dirty="0" smtClean="0">
              <a:solidFill>
                <a:srgbClr val="292934"/>
              </a:solidFill>
            </a:endParaRPr>
          </a:p>
          <a:p>
            <a:r>
              <a:rPr lang="en-US" altLang="ja-JP" dirty="0" smtClean="0">
                <a:solidFill>
                  <a:srgbClr val="292934"/>
                </a:solidFill>
              </a:rPr>
              <a:t>+</a:t>
            </a:r>
          </a:p>
          <a:p>
            <a:r>
              <a:rPr lang="ja-JP" altLang="en-US" dirty="0" smtClean="0">
                <a:solidFill>
                  <a:srgbClr val="292934"/>
                </a:solidFill>
              </a:rPr>
              <a:t>（生き残った </a:t>
            </a:r>
            <a:r>
              <a:rPr lang="en-US" altLang="ja-JP" dirty="0" smtClean="0">
                <a:solidFill>
                  <a:srgbClr val="292934"/>
                </a:solidFill>
              </a:rPr>
              <a:t>Clump </a:t>
            </a:r>
            <a:r>
              <a:rPr lang="ja-JP" altLang="en-US" dirty="0" smtClean="0">
                <a:solidFill>
                  <a:srgbClr val="292934"/>
                </a:solidFill>
              </a:rPr>
              <a:t>は中心部でバルジの形成・進化に</a:t>
            </a:r>
            <a:r>
              <a:rPr lang="ja-JP" altLang="en-US" dirty="0" smtClean="0">
                <a:solidFill>
                  <a:srgbClr val="292934"/>
                </a:solidFill>
              </a:rPr>
              <a:t>寄与</a:t>
            </a:r>
            <a:r>
              <a:rPr lang="ja-JP" altLang="en-US" dirty="0">
                <a:solidFill>
                  <a:srgbClr val="292934"/>
                </a:solidFill>
              </a:rPr>
              <a:t>）</a:t>
            </a:r>
            <a:endParaRPr lang="en-US" altLang="ja-JP" dirty="0">
              <a:solidFill>
                <a:srgbClr val="292934"/>
              </a:solidFill>
            </a:endParaRPr>
          </a:p>
          <a:p>
            <a:endParaRPr lang="en-US" altLang="ja-JP" dirty="0" smtClean="0">
              <a:solidFill>
                <a:srgbClr val="292934"/>
              </a:solidFill>
            </a:endParaRPr>
          </a:p>
          <a:p>
            <a:r>
              <a:rPr lang="ja-JP" altLang="en-US" sz="2000" dirty="0" smtClean="0">
                <a:solidFill>
                  <a:srgbClr val="0000FF"/>
                </a:solidFill>
              </a:rPr>
              <a:t>銀河の星形成は、宇宙全体の構造形成によって支配される</a:t>
            </a:r>
            <a:endParaRPr lang="en-US" altLang="ja-JP" sz="2000" dirty="0" smtClean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r>
              <a:rPr lang="ja-JP" altLang="en-US" sz="2000" dirty="0" smtClean="0">
                <a:solidFill>
                  <a:srgbClr val="292934"/>
                </a:solidFill>
              </a:rPr>
              <a:t>星形成率 </a:t>
            </a:r>
            <a:r>
              <a:rPr lang="en-US" altLang="ja-JP" sz="2000" dirty="0" smtClean="0">
                <a:solidFill>
                  <a:srgbClr val="292934"/>
                </a:solidFill>
              </a:rPr>
              <a:t>~ </a:t>
            </a:r>
            <a:r>
              <a:rPr lang="ja-JP" altLang="en-US" sz="2000" dirty="0" smtClean="0">
                <a:solidFill>
                  <a:srgbClr val="292934"/>
                </a:solidFill>
              </a:rPr>
              <a:t>銀河質量（星形成銀河の「主系列」）</a:t>
            </a:r>
            <a:r>
              <a:rPr lang="en-US" altLang="ja-JP" sz="2000" dirty="0" smtClean="0">
                <a:solidFill>
                  <a:srgbClr val="292934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altLang="ja-JP" sz="2000" dirty="0" err="1" smtClean="0">
                <a:solidFill>
                  <a:srgbClr val="292934"/>
                </a:solidFill>
              </a:rPr>
              <a:t>Madau</a:t>
            </a:r>
            <a:r>
              <a:rPr lang="en-US" altLang="ja-JP" sz="2000" dirty="0" smtClean="0">
                <a:solidFill>
                  <a:srgbClr val="292934"/>
                </a:solidFill>
              </a:rPr>
              <a:t> plot </a:t>
            </a:r>
            <a:r>
              <a:rPr lang="ja-JP" altLang="en-US" sz="2000" dirty="0" smtClean="0">
                <a:solidFill>
                  <a:srgbClr val="292934"/>
                </a:solidFill>
              </a:rPr>
              <a:t>を自然に説明</a:t>
            </a:r>
            <a:endParaRPr lang="en-US" altLang="ja-JP" sz="2000" dirty="0" smtClean="0">
              <a:solidFill>
                <a:srgbClr val="292934"/>
              </a:solidFill>
            </a:endParaRPr>
          </a:p>
          <a:p>
            <a:pPr marL="285750" indent="-285750">
              <a:buFontTx/>
              <a:buChar char="-"/>
            </a:pPr>
            <a:r>
              <a:rPr lang="ja-JP" altLang="en-US" sz="2000" dirty="0">
                <a:solidFill>
                  <a:srgbClr val="292934"/>
                </a:solidFill>
              </a:rPr>
              <a:t>青い銀河</a:t>
            </a:r>
            <a:r>
              <a:rPr lang="ja-JP" altLang="en-US" sz="2000" dirty="0" smtClean="0">
                <a:solidFill>
                  <a:srgbClr val="292934"/>
                </a:solidFill>
              </a:rPr>
              <a:t>の系列（</a:t>
            </a:r>
            <a:r>
              <a:rPr lang="en-US" altLang="ja-JP" sz="2000" dirty="0" smtClean="0">
                <a:solidFill>
                  <a:srgbClr val="292934"/>
                </a:solidFill>
              </a:rPr>
              <a:t>color bimodality, blue cloud) </a:t>
            </a:r>
          </a:p>
          <a:p>
            <a:pPr marL="285750" indent="-285750">
              <a:buFontTx/>
              <a:buChar char="-"/>
            </a:pPr>
            <a:r>
              <a:rPr lang="en-US" altLang="ja-JP" sz="2000" dirty="0">
                <a:solidFill>
                  <a:srgbClr val="292934"/>
                </a:solidFill>
              </a:rPr>
              <a:t> </a:t>
            </a:r>
            <a:r>
              <a:rPr lang="en-US" altLang="ja-JP" sz="2000" dirty="0" smtClean="0">
                <a:solidFill>
                  <a:srgbClr val="292934"/>
                </a:solidFill>
              </a:rPr>
              <a:t>high-z </a:t>
            </a:r>
            <a:r>
              <a:rPr lang="ja-JP" altLang="en-US" sz="2000" dirty="0" smtClean="0">
                <a:solidFill>
                  <a:srgbClr val="292934"/>
                </a:solidFill>
              </a:rPr>
              <a:t>での </a:t>
            </a:r>
            <a:r>
              <a:rPr lang="en-US" altLang="ja-JP" sz="2000" dirty="0" smtClean="0">
                <a:solidFill>
                  <a:srgbClr val="292934"/>
                </a:solidFill>
              </a:rPr>
              <a:t>clumpy rotationally supported objects </a:t>
            </a:r>
            <a:r>
              <a:rPr lang="ja-JP" altLang="en-US" sz="2000" dirty="0" smtClean="0">
                <a:solidFill>
                  <a:srgbClr val="292934"/>
                </a:solidFill>
              </a:rPr>
              <a:t>は円盤銀河の先祖</a:t>
            </a:r>
            <a:endParaRPr lang="en-US" altLang="ja-JP" sz="2000" dirty="0" smtClean="0">
              <a:solidFill>
                <a:srgbClr val="292934"/>
              </a:solidFill>
            </a:endParaRPr>
          </a:p>
          <a:p>
            <a:pPr marL="285750" indent="-285750">
              <a:buFontTx/>
              <a:buChar char="-"/>
            </a:pPr>
            <a:r>
              <a:rPr lang="ja-JP" altLang="en-US" sz="2000" dirty="0" smtClean="0">
                <a:solidFill>
                  <a:srgbClr val="292934"/>
                </a:solidFill>
              </a:rPr>
              <a:t>古典的バルジは初期 </a:t>
            </a:r>
            <a:r>
              <a:rPr lang="en-US" altLang="ja-JP" sz="2000" dirty="0" smtClean="0">
                <a:solidFill>
                  <a:srgbClr val="292934"/>
                </a:solidFill>
              </a:rPr>
              <a:t>cold accretion + clump mergers?</a:t>
            </a:r>
            <a:endParaRPr lang="ja-JP" altLang="en-US" sz="2000" dirty="0">
              <a:solidFill>
                <a:srgbClr val="292934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9552" y="6191726"/>
            <a:ext cx="3845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srgbClr val="00B050"/>
                </a:solidFill>
              </a:rPr>
              <a:t>定性的にはこれで </a:t>
            </a:r>
            <a:r>
              <a:rPr lang="en-US" altLang="ja-JP" sz="2800" dirty="0" smtClean="0">
                <a:solidFill>
                  <a:srgbClr val="00B050"/>
                </a:solidFill>
              </a:rPr>
              <a:t>OK ?</a:t>
            </a:r>
            <a:endParaRPr lang="ja-JP" altLang="en-US" sz="2800" dirty="0">
              <a:solidFill>
                <a:srgbClr val="00B05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940152" y="1174303"/>
            <a:ext cx="2996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D2533C"/>
                </a:solidFill>
              </a:rPr>
              <a:t>（</a:t>
            </a:r>
            <a:r>
              <a:rPr lang="en-US" altLang="ja-JP" sz="2400" dirty="0" smtClean="0">
                <a:solidFill>
                  <a:srgbClr val="D2533C"/>
                </a:solidFill>
              </a:rPr>
              <a:t>summary </a:t>
            </a:r>
            <a:r>
              <a:rPr lang="ja-JP" altLang="en-US" sz="2400" dirty="0" smtClean="0">
                <a:solidFill>
                  <a:srgbClr val="D2533C"/>
                </a:solidFill>
              </a:rPr>
              <a:t>に替えて）</a:t>
            </a:r>
            <a:endParaRPr lang="ja-JP" altLang="en-US" sz="2400" dirty="0">
              <a:solidFill>
                <a:srgbClr val="D2533C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251177" y="1268760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0000FF"/>
                </a:solidFill>
              </a:rPr>
              <a:t>Dekel</a:t>
            </a:r>
            <a:r>
              <a:rPr kumimoji="1" lang="en-US" altLang="ja-JP" dirty="0" smtClean="0">
                <a:solidFill>
                  <a:srgbClr val="0000FF"/>
                </a:solidFill>
              </a:rPr>
              <a:t>, </a:t>
            </a:r>
            <a:r>
              <a:rPr kumimoji="1" lang="en-US" altLang="ja-JP" dirty="0" err="1" smtClean="0">
                <a:solidFill>
                  <a:srgbClr val="0000FF"/>
                </a:solidFill>
              </a:rPr>
              <a:t>Genzel</a:t>
            </a:r>
            <a:r>
              <a:rPr kumimoji="1" lang="en-US" altLang="ja-JP" dirty="0" smtClean="0">
                <a:solidFill>
                  <a:srgbClr val="0000FF"/>
                </a:solidFill>
              </a:rPr>
              <a:t>….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3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22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[1] Cold Stream </a:t>
            </a:r>
            <a:r>
              <a:rPr kumimoji="1" lang="ja-JP" altLang="en-US" dirty="0" smtClean="0"/>
              <a:t>と円盤銀河の形成・進化</a:t>
            </a:r>
            <a:endParaRPr kumimoji="1" lang="ja-JP" altLang="en-US" dirty="0"/>
          </a:p>
        </p:txBody>
      </p:sp>
      <p:pic>
        <p:nvPicPr>
          <p:cNvPr id="4" name="Picture 4" descr="C:\仙台研究\プレゼン２\円盤銀河\Keres5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10364"/>
            <a:ext cx="4392488" cy="4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809304" y="692696"/>
            <a:ext cx="6768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/>
              <a:t>● </a:t>
            </a:r>
            <a:r>
              <a:rPr lang="en-US" altLang="ja-JP" sz="2000" dirty="0"/>
              <a:t>Cold Stream </a:t>
            </a:r>
            <a:r>
              <a:rPr lang="ja-JP" altLang="en-US" sz="2000" dirty="0"/>
              <a:t>とマージングが銀河形成・進化に</a:t>
            </a:r>
            <a:endParaRPr lang="en-US" altLang="ja-JP" sz="2000" dirty="0"/>
          </a:p>
          <a:p>
            <a:r>
              <a:rPr lang="ja-JP" altLang="en-US" sz="2000" dirty="0"/>
              <a:t>　　及ぼす影響の程度の違いは？</a:t>
            </a:r>
            <a:endParaRPr lang="en-US" altLang="ja-JP" sz="2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38328" y="2132856"/>
            <a:ext cx="36876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u="sng" dirty="0" smtClean="0"/>
              <a:t>Cold Accretion </a:t>
            </a:r>
            <a:r>
              <a:rPr kumimoji="1" lang="ja-JP" altLang="en-US" sz="2000" u="sng" dirty="0" smtClean="0"/>
              <a:t>が銀河形成に</a:t>
            </a:r>
            <a:endParaRPr kumimoji="1" lang="en-US" altLang="ja-JP" sz="2000" u="sng" dirty="0" smtClean="0"/>
          </a:p>
          <a:p>
            <a:r>
              <a:rPr lang="ja-JP" altLang="en-US" sz="2000" u="sng" dirty="0" smtClean="0"/>
              <a:t>及ぼす影響はマージングより</a:t>
            </a:r>
            <a:endParaRPr lang="en-US" altLang="ja-JP" sz="2000" u="sng" dirty="0" smtClean="0"/>
          </a:p>
          <a:p>
            <a:r>
              <a:rPr lang="ja-JP" altLang="en-US" sz="2000" u="sng" dirty="0" smtClean="0"/>
              <a:t>一桁大きい　</a:t>
            </a:r>
            <a:r>
              <a:rPr kumimoji="1" lang="en-US" altLang="ja-JP" sz="2000" u="sng" dirty="0" smtClean="0"/>
              <a:t>(F. Comb 2013)</a:t>
            </a:r>
            <a:r>
              <a:rPr kumimoji="1" lang="ja-JP" altLang="en-US" sz="2000" u="sng" dirty="0" smtClean="0"/>
              <a:t>　。</a:t>
            </a:r>
            <a:endParaRPr kumimoji="1" lang="ja-JP" altLang="en-US" sz="2000" u="sng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927079" y="488841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Keres</a:t>
            </a:r>
            <a:r>
              <a:rPr kumimoji="1" lang="en-US" altLang="ja-JP" dirty="0" smtClean="0"/>
              <a:t> et al. 2005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9024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22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292934"/>
                </a:solidFill>
              </a:rPr>
              <a:t>[1] Cold Stream </a:t>
            </a:r>
            <a:r>
              <a:rPr lang="ja-JP" altLang="en-US" dirty="0" smtClean="0">
                <a:solidFill>
                  <a:srgbClr val="292934"/>
                </a:solidFill>
              </a:rPr>
              <a:t>と円盤銀河の形成・進化</a:t>
            </a:r>
            <a:endParaRPr lang="ja-JP" altLang="en-US" dirty="0">
              <a:solidFill>
                <a:srgbClr val="292934"/>
              </a:solidFill>
            </a:endParaRPr>
          </a:p>
        </p:txBody>
      </p:sp>
      <p:pic>
        <p:nvPicPr>
          <p:cNvPr id="1026" name="Picture 2" descr="C:\仙台研究\プレゼン２\円盤銀河\keres1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7399"/>
            <a:ext cx="5184576" cy="582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6660232" y="6165304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Keres</a:t>
            </a:r>
            <a:r>
              <a:rPr kumimoji="1" lang="en-US" altLang="ja-JP" dirty="0" smtClean="0"/>
              <a:t> et al. (2009)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613586" y="90872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total</a:t>
            </a:r>
            <a:endParaRPr kumimoji="1" lang="ja-JP" altLang="en-US" dirty="0"/>
          </a:p>
        </p:txBody>
      </p:sp>
      <p:cxnSp>
        <p:nvCxnSpPr>
          <p:cNvPr id="7" name="直線矢印コネクタ 6"/>
          <p:cNvCxnSpPr>
            <a:stCxn id="5" idx="1"/>
          </p:cNvCxnSpPr>
          <p:nvPr/>
        </p:nvCxnSpPr>
        <p:spPr>
          <a:xfrm flipH="1">
            <a:off x="3059832" y="1093386"/>
            <a:ext cx="553754" cy="3193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2218017" y="44273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cold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10" name="直線矢印コネクタ 9"/>
          <p:cNvCxnSpPr>
            <a:stCxn id="8" idx="2"/>
          </p:cNvCxnSpPr>
          <p:nvPr/>
        </p:nvCxnSpPr>
        <p:spPr>
          <a:xfrm>
            <a:off x="2521947" y="812065"/>
            <a:ext cx="537885" cy="96075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5004048" y="234888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hot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4" name="直線矢印コネクタ 13"/>
          <p:cNvCxnSpPr>
            <a:stCxn id="12" idx="1"/>
          </p:cNvCxnSpPr>
          <p:nvPr/>
        </p:nvCxnSpPr>
        <p:spPr>
          <a:xfrm flipH="1">
            <a:off x="3491880" y="2533546"/>
            <a:ext cx="1512168" cy="3193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6876256" y="3780493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“</a:t>
            </a:r>
            <a:r>
              <a:rPr kumimoji="1" lang="en-US" altLang="ja-JP" dirty="0" err="1" smtClean="0"/>
              <a:t>Madau</a:t>
            </a:r>
            <a:r>
              <a:rPr kumimoji="1" lang="en-US" altLang="ja-JP" dirty="0" smtClean="0"/>
              <a:t> plot”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339630" y="1772816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「銀河」「銀河中の星」の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バリオンの占める</a:t>
            </a:r>
            <a:r>
              <a:rPr kumimoji="1" lang="ja-JP" altLang="en-US" dirty="0" smtClean="0"/>
              <a:t>割合。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729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22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[1] Cold Stream </a:t>
            </a:r>
            <a:r>
              <a:rPr kumimoji="1" lang="ja-JP" altLang="en-US" dirty="0" smtClean="0"/>
              <a:t>と円盤銀河の形成・進化</a:t>
            </a:r>
            <a:endParaRPr kumimoji="1" lang="ja-JP" altLang="en-US" dirty="0"/>
          </a:p>
        </p:txBody>
      </p:sp>
      <p:pic>
        <p:nvPicPr>
          <p:cNvPr id="2050" name="Picture 2" descr="C:\仙台研究\プレゼン２\円盤銀河\nelson8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50" y="692696"/>
            <a:ext cx="3750533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仙台研究\プレゼン２\円盤銀河\nelson6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62541"/>
            <a:ext cx="4774076" cy="461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211960" y="692696"/>
            <a:ext cx="46955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APERO </a:t>
            </a:r>
            <a:r>
              <a:rPr kumimoji="1" lang="ja-JP" altLang="en-US" dirty="0" smtClean="0"/>
              <a:t>でも </a:t>
            </a:r>
            <a:r>
              <a:rPr kumimoji="1" lang="en-US" altLang="ja-JP" dirty="0" smtClean="0"/>
              <a:t>filamentary </a:t>
            </a:r>
            <a:r>
              <a:rPr kumimoji="1" lang="ja-JP" altLang="en-US" dirty="0" smtClean="0"/>
              <a:t>に </a:t>
            </a:r>
            <a:r>
              <a:rPr kumimoji="1" lang="en-US" altLang="ja-JP" dirty="0" smtClean="0"/>
              <a:t>cols accretion </a:t>
            </a:r>
            <a:r>
              <a:rPr kumimoji="1" lang="ja-JP" altLang="en-US" dirty="0" smtClean="0"/>
              <a:t>は</a:t>
            </a:r>
            <a:endParaRPr kumimoji="1" lang="en-US" altLang="ja-JP" dirty="0" smtClean="0"/>
          </a:p>
          <a:p>
            <a:r>
              <a:rPr lang="ja-JP" altLang="en-US" dirty="0"/>
              <a:t>生じる</a:t>
            </a:r>
            <a:r>
              <a:rPr lang="ja-JP" altLang="en-US" dirty="0" smtClean="0"/>
              <a:t>が、銀河内部まで比較的侵入しない。</a:t>
            </a:r>
            <a:endParaRPr lang="en-US" altLang="ja-JP" dirty="0" smtClean="0"/>
          </a:p>
          <a:p>
            <a:r>
              <a:rPr kumimoji="1" lang="ja-JP" altLang="en-US" dirty="0"/>
              <a:t>途中で</a:t>
            </a:r>
            <a:r>
              <a:rPr kumimoji="1" lang="ja-JP" altLang="en-US" dirty="0" smtClean="0"/>
              <a:t>の加熱、</a:t>
            </a:r>
            <a:r>
              <a:rPr kumimoji="1" lang="en-US" altLang="ja-JP" dirty="0" smtClean="0"/>
              <a:t>fragmentation</a:t>
            </a:r>
            <a:r>
              <a:rPr lang="ja-JP" altLang="en-US" dirty="0" smtClean="0"/>
              <a:t>　による？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29024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22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[1] Cold Stream </a:t>
            </a:r>
            <a:r>
              <a:rPr kumimoji="1" lang="ja-JP" altLang="en-US" dirty="0" smtClean="0"/>
              <a:t>と円盤銀河の形成・進化</a:t>
            </a:r>
            <a:endParaRPr kumimoji="1" lang="ja-JP" altLang="en-US" dirty="0"/>
          </a:p>
        </p:txBody>
      </p:sp>
      <p:pic>
        <p:nvPicPr>
          <p:cNvPr id="1026" name="Picture 2" descr="C:\仙台研究\プレゼン２\円盤銀河\nelson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6" y="1548153"/>
            <a:ext cx="7019157" cy="459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611559" y="620688"/>
            <a:ext cx="6280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Nelson et al. (2012)  “moving mesh” </a:t>
            </a:r>
            <a:r>
              <a:rPr kumimoji="1" lang="ja-JP" altLang="en-US" dirty="0" smtClean="0"/>
              <a:t>法によるシミュレーション</a:t>
            </a:r>
            <a:endParaRPr kumimoji="1" lang="en-US" altLang="ja-JP" dirty="0" smtClean="0"/>
          </a:p>
          <a:p>
            <a:r>
              <a:rPr kumimoji="1" lang="en-US" altLang="ja-JP" dirty="0" smtClean="0"/>
              <a:t>AREPO (moving mesh) </a:t>
            </a:r>
            <a:r>
              <a:rPr kumimoji="1" lang="en-US" altLang="ja-JP" dirty="0" err="1" smtClean="0"/>
              <a:t>v.s</a:t>
            </a:r>
            <a:r>
              <a:rPr kumimoji="1" lang="en-US" altLang="ja-JP" dirty="0" smtClean="0"/>
              <a:t>. GADGET (SPH)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539552" y="5733256"/>
            <a:ext cx="187220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コネクタ 6"/>
          <p:cNvCxnSpPr/>
          <p:nvPr/>
        </p:nvCxnSpPr>
        <p:spPr>
          <a:xfrm>
            <a:off x="7180325" y="1665673"/>
            <a:ext cx="96953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7181901" y="1818073"/>
            <a:ext cx="96953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7069741" y="2097721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“central galaxy”</a:t>
            </a:r>
          </a:p>
          <a:p>
            <a:r>
              <a:rPr lang="en-US" altLang="ja-JP" dirty="0" smtClean="0"/>
              <a:t>  r</a:t>
            </a:r>
            <a:r>
              <a:rPr kumimoji="1" lang="en-US" altLang="ja-JP" dirty="0" smtClean="0"/>
              <a:t>&lt;0.15 </a:t>
            </a:r>
            <a:r>
              <a:rPr kumimoji="1" lang="en-US" altLang="ja-JP" dirty="0" err="1" smtClean="0"/>
              <a:t>r</a:t>
            </a:r>
            <a:r>
              <a:rPr kumimoji="1" lang="en-US" altLang="ja-JP" baseline="-25000" dirty="0" err="1" smtClean="0"/>
              <a:t>vir</a:t>
            </a:r>
            <a:endParaRPr kumimoji="1" lang="ja-JP" altLang="en-US" baseline="-25000" dirty="0"/>
          </a:p>
        </p:txBody>
      </p:sp>
      <p:cxnSp>
        <p:nvCxnSpPr>
          <p:cNvPr id="11" name="直線コネクタ 10"/>
          <p:cNvCxnSpPr/>
          <p:nvPr/>
        </p:nvCxnSpPr>
        <p:spPr>
          <a:xfrm>
            <a:off x="7306728" y="3142488"/>
            <a:ext cx="969536" cy="0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7308304" y="3294888"/>
            <a:ext cx="969536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6922264" y="3589016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“halo atmosphere”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9024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22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[1] Cold Stream </a:t>
            </a:r>
            <a:r>
              <a:rPr kumimoji="1" lang="ja-JP" altLang="en-US" dirty="0" smtClean="0"/>
              <a:t>と円盤銀河の形成・進化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2128" y="43602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角運動量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2128" y="836712"/>
            <a:ext cx="511069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Tidal Torque  j ~ a(t)</a:t>
            </a:r>
            <a:r>
              <a:rPr lang="en-US" altLang="ja-JP" b="1" baseline="30000" dirty="0" smtClean="0"/>
              <a:t>2</a:t>
            </a:r>
            <a:r>
              <a:rPr lang="en-US" altLang="ja-JP" b="1" dirty="0" smtClean="0"/>
              <a:t> D(t)</a:t>
            </a:r>
          </a:p>
          <a:p>
            <a:pPr marL="285750" indent="-285750">
              <a:buFontTx/>
              <a:buChar char="-"/>
            </a:pPr>
            <a:r>
              <a:rPr kumimoji="1" lang="en-US" altLang="ja-JP" dirty="0" smtClean="0"/>
              <a:t>Peebles 1969</a:t>
            </a:r>
          </a:p>
          <a:p>
            <a:pPr marL="285750" indent="-285750">
              <a:buFontTx/>
              <a:buChar char="-"/>
            </a:pPr>
            <a:r>
              <a:rPr lang="en-US" altLang="ja-JP" dirty="0" err="1" smtClean="0"/>
              <a:t>Doroshkevich</a:t>
            </a:r>
            <a:r>
              <a:rPr lang="en-US" altLang="ja-JP" dirty="0" smtClean="0"/>
              <a:t> 1970</a:t>
            </a:r>
          </a:p>
          <a:p>
            <a:pPr marL="285750" indent="-285750">
              <a:buFontTx/>
              <a:buChar char="-"/>
            </a:pPr>
            <a:r>
              <a:rPr kumimoji="1" lang="en-US" altLang="ja-JP" dirty="0" smtClean="0"/>
              <a:t>White 1984</a:t>
            </a:r>
          </a:p>
          <a:p>
            <a:endParaRPr lang="en-US" altLang="ja-JP" dirty="0"/>
          </a:p>
          <a:p>
            <a:r>
              <a:rPr lang="en-US" altLang="ja-JP" dirty="0"/>
              <a:t>g</a:t>
            </a:r>
            <a:r>
              <a:rPr kumimoji="1" lang="en-US" altLang="ja-JP" dirty="0" smtClean="0"/>
              <a:t>as / DM ~ same specific AM</a:t>
            </a:r>
          </a:p>
          <a:p>
            <a:r>
              <a:rPr lang="en-US" altLang="ja-JP" dirty="0" err="1" smtClean="0"/>
              <a:t>radiatively</a:t>
            </a:r>
            <a:r>
              <a:rPr lang="en-US" altLang="ja-JP" dirty="0" smtClean="0"/>
              <a:t> cooled gas </a:t>
            </a:r>
            <a:r>
              <a:rPr lang="en-US" altLang="ja-JP" dirty="0" smtClean="0">
                <a:sym typeface="Wingdings" panose="05000000000000000000" pitchFamily="2" charset="2"/>
              </a:rPr>
              <a:t> conserve the AM</a:t>
            </a:r>
          </a:p>
          <a:p>
            <a:endParaRPr kumimoji="1" lang="en-US" altLang="ja-JP" dirty="0">
              <a:sym typeface="Wingdings" panose="05000000000000000000" pitchFamily="2" charset="2"/>
            </a:endParaRPr>
          </a:p>
          <a:p>
            <a:r>
              <a:rPr lang="en-US" altLang="ja-JP" b="1" dirty="0" smtClean="0">
                <a:sym typeface="Wingdings" panose="05000000000000000000" pitchFamily="2" charset="2"/>
              </a:rPr>
              <a:t>Reproduce Tully-Fisher Relation</a:t>
            </a:r>
          </a:p>
          <a:p>
            <a:pPr marL="285750" indent="-285750">
              <a:buFontTx/>
              <a:buChar char="-"/>
            </a:pPr>
            <a:r>
              <a:rPr kumimoji="1" lang="en-US" altLang="ja-JP" dirty="0" smtClean="0">
                <a:sym typeface="Wingdings" panose="05000000000000000000" pitchFamily="2" charset="2"/>
              </a:rPr>
              <a:t>Fall and </a:t>
            </a:r>
            <a:r>
              <a:rPr kumimoji="1" lang="en-US" altLang="ja-JP" dirty="0" err="1" smtClean="0">
                <a:sym typeface="Wingdings" panose="05000000000000000000" pitchFamily="2" charset="2"/>
              </a:rPr>
              <a:t>Efstatiou</a:t>
            </a:r>
            <a:r>
              <a:rPr kumimoji="1" lang="en-US" altLang="ja-JP" dirty="0" smtClean="0">
                <a:sym typeface="Wingdings" panose="05000000000000000000" pitchFamily="2" charset="2"/>
              </a:rPr>
              <a:t> 1980</a:t>
            </a:r>
          </a:p>
          <a:p>
            <a:pPr marL="285750" indent="-285750">
              <a:buFontTx/>
              <a:buChar char="-"/>
            </a:pPr>
            <a:r>
              <a:rPr lang="en-US" altLang="ja-JP" dirty="0" err="1" smtClean="0">
                <a:sym typeface="Wingdings" panose="05000000000000000000" pitchFamily="2" charset="2"/>
              </a:rPr>
              <a:t>Dalcanton</a:t>
            </a:r>
            <a:r>
              <a:rPr lang="en-US" altLang="ja-JP" dirty="0" smtClean="0">
                <a:sym typeface="Wingdings" panose="05000000000000000000" pitchFamily="2" charset="2"/>
              </a:rPr>
              <a:t> et al. 1997</a:t>
            </a:r>
            <a:endParaRPr kumimoji="1" lang="en-US" altLang="ja-JP" dirty="0" smtClean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en-US" altLang="ja-JP" dirty="0" smtClean="0">
                <a:sym typeface="Wingdings" panose="05000000000000000000" pitchFamily="2" charset="2"/>
              </a:rPr>
              <a:t>Mo et al. 1998</a:t>
            </a:r>
          </a:p>
          <a:p>
            <a:pPr marL="285750" indent="-285750">
              <a:buFontTx/>
              <a:buChar char="-"/>
            </a:pPr>
            <a:r>
              <a:rPr kumimoji="1" lang="en-US" altLang="ja-JP" dirty="0" smtClean="0">
                <a:sym typeface="Wingdings" panose="05000000000000000000" pitchFamily="2" charset="2"/>
              </a:rPr>
              <a:t>Hoffman 1986</a:t>
            </a:r>
          </a:p>
          <a:p>
            <a:endParaRPr lang="en-US" altLang="ja-JP" dirty="0" smtClean="0">
              <a:sym typeface="Wingdings" panose="05000000000000000000" pitchFamily="2" charset="2"/>
            </a:endParaRPr>
          </a:p>
          <a:p>
            <a:r>
              <a:rPr kumimoji="1" lang="en-US" altLang="ja-JP" b="1" dirty="0" smtClean="0">
                <a:sym typeface="Wingdings" panose="05000000000000000000" pitchFamily="2" charset="2"/>
              </a:rPr>
              <a:t>Semi-analytic</a:t>
            </a:r>
            <a:r>
              <a:rPr lang="ja-JP" altLang="en-US" b="1" dirty="0">
                <a:sym typeface="Wingdings" panose="05000000000000000000" pitchFamily="2" charset="2"/>
              </a:rPr>
              <a:t> </a:t>
            </a:r>
            <a:r>
              <a:rPr lang="en-US" altLang="ja-JP" b="1" dirty="0" smtClean="0">
                <a:sym typeface="Wingdings" panose="05000000000000000000" pitchFamily="2" charset="2"/>
              </a:rPr>
              <a:t>models</a:t>
            </a:r>
            <a:endParaRPr kumimoji="1" lang="en-US" altLang="ja-JP" b="1" dirty="0" smtClean="0">
              <a:sym typeface="Wingdings" panose="05000000000000000000" pitchFamily="2" charset="2"/>
            </a:endParaRPr>
          </a:p>
          <a:p>
            <a:r>
              <a:rPr lang="en-US" altLang="ja-JP" dirty="0" smtClean="0">
                <a:sym typeface="Wingdings" panose="05000000000000000000" pitchFamily="2" charset="2"/>
              </a:rPr>
              <a:t>e.g.  Cole et al. (2000) ……</a:t>
            </a:r>
            <a:r>
              <a:rPr kumimoji="1" lang="en-US" altLang="ja-JP" dirty="0" smtClean="0">
                <a:sym typeface="Wingdings" panose="05000000000000000000" pitchFamily="2" charset="2"/>
              </a:rPr>
              <a:t> </a:t>
            </a:r>
          </a:p>
          <a:p>
            <a:endParaRPr kumimoji="1" lang="en-US" altLang="ja-JP" dirty="0">
              <a:sym typeface="Wingdings" panose="05000000000000000000" pitchFamily="2" charset="2"/>
            </a:endParaRPr>
          </a:p>
          <a:p>
            <a:r>
              <a:rPr kumimoji="1" lang="en-US" altLang="ja-JP" b="1" dirty="0" smtClean="0">
                <a:solidFill>
                  <a:srgbClr val="0000FF"/>
                </a:solidFill>
              </a:rPr>
              <a:t>Cold-Stream </a:t>
            </a:r>
            <a:r>
              <a:rPr kumimoji="1" lang="ja-JP" altLang="en-US" b="1" dirty="0" smtClean="0">
                <a:solidFill>
                  <a:srgbClr val="0000FF"/>
                </a:solidFill>
              </a:rPr>
              <a:t>の存在</a:t>
            </a:r>
            <a:endParaRPr kumimoji="1" lang="en-US" altLang="ja-JP" b="1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/>
              <a:buChar char="è"/>
            </a:pPr>
            <a:r>
              <a:rPr lang="en-US" altLang="ja-JP" u="sng" dirty="0" smtClean="0">
                <a:sym typeface="Wingdings" panose="05000000000000000000" pitchFamily="2" charset="2"/>
              </a:rPr>
              <a:t>Gas </a:t>
            </a:r>
            <a:r>
              <a:rPr lang="ja-JP" altLang="en-US" u="sng" dirty="0" smtClean="0">
                <a:sym typeface="Wingdings" panose="05000000000000000000" pitchFamily="2" charset="2"/>
              </a:rPr>
              <a:t>と </a:t>
            </a:r>
            <a:r>
              <a:rPr lang="en-US" altLang="ja-JP" u="sng" dirty="0" smtClean="0">
                <a:sym typeface="Wingdings" panose="05000000000000000000" pitchFamily="2" charset="2"/>
              </a:rPr>
              <a:t>DM </a:t>
            </a:r>
            <a:r>
              <a:rPr lang="ja-JP" altLang="en-US" u="sng" dirty="0" smtClean="0">
                <a:sym typeface="Wingdings" panose="05000000000000000000" pitchFamily="2" charset="2"/>
              </a:rPr>
              <a:t>における角運動量の分布、その差違</a:t>
            </a:r>
            <a:endParaRPr lang="en-US" altLang="ja-JP" u="sng" dirty="0" smtClean="0">
              <a:sym typeface="Wingdings" panose="05000000000000000000" pitchFamily="2" charset="2"/>
            </a:endParaRPr>
          </a:p>
          <a:p>
            <a:r>
              <a:rPr kumimoji="1" lang="ja-JP" altLang="en-US" dirty="0">
                <a:sym typeface="Wingdings" panose="05000000000000000000" pitchFamily="2" charset="2"/>
              </a:rPr>
              <a:t>　</a:t>
            </a:r>
            <a:r>
              <a:rPr kumimoji="1" lang="ja-JP" altLang="en-US" dirty="0" smtClean="0">
                <a:sym typeface="Wingdings" panose="05000000000000000000" pitchFamily="2" charset="2"/>
              </a:rPr>
              <a:t>　</a:t>
            </a:r>
            <a:r>
              <a:rPr kumimoji="1" lang="ja-JP" altLang="en-US" u="sng" dirty="0" smtClean="0">
                <a:sym typeface="Wingdings" panose="05000000000000000000" pitchFamily="2" charset="2"/>
              </a:rPr>
              <a:t>を含め、検証が必要</a:t>
            </a:r>
            <a:endParaRPr kumimoji="1" lang="ja-JP" altLang="en-US" u="sng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64088" y="5301208"/>
            <a:ext cx="29290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Kimm</a:t>
            </a:r>
            <a:r>
              <a:rPr kumimoji="1" lang="en-US" altLang="ja-JP" dirty="0" smtClean="0"/>
              <a:t> et al. (2011)</a:t>
            </a:r>
          </a:p>
          <a:p>
            <a:r>
              <a:rPr kumimoji="1" lang="en-US" altLang="ja-JP" dirty="0" err="1" smtClean="0"/>
              <a:t>Pichon</a:t>
            </a:r>
            <a:r>
              <a:rPr kumimoji="1" lang="en-US" altLang="ja-JP" dirty="0" smtClean="0"/>
              <a:t> et al. (2012)</a:t>
            </a:r>
          </a:p>
          <a:p>
            <a:r>
              <a:rPr lang="en-US" altLang="ja-JP" dirty="0" smtClean="0"/>
              <a:t>Dubois et al. (2012) (2013)</a:t>
            </a:r>
          </a:p>
          <a:p>
            <a:r>
              <a:rPr kumimoji="1" lang="en-US" altLang="ja-JP" dirty="0" err="1" smtClean="0"/>
              <a:t>Danovich</a:t>
            </a:r>
            <a:r>
              <a:rPr kumimoji="1" lang="en-US" altLang="ja-JP" dirty="0" smtClean="0"/>
              <a:t> et al. (2012)</a:t>
            </a:r>
          </a:p>
          <a:p>
            <a:r>
              <a:rPr lang="en-US" altLang="ja-JP" dirty="0" smtClean="0"/>
              <a:t>Stewart et al. (2013)</a:t>
            </a:r>
          </a:p>
        </p:txBody>
      </p:sp>
      <p:pic>
        <p:nvPicPr>
          <p:cNvPr id="3074" name="Picture 2" descr="C:\仙台研究\プレゼン２\円盤銀河\danovich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48680"/>
            <a:ext cx="3453011" cy="289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5364088" y="3933056"/>
            <a:ext cx="31630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円盤全体での各運動量の獲得</a:t>
            </a:r>
            <a:endParaRPr kumimoji="1" lang="en-US" altLang="ja-JP" dirty="0" smtClean="0"/>
          </a:p>
          <a:p>
            <a:r>
              <a:rPr lang="en-US" altLang="ja-JP" dirty="0" smtClean="0"/>
              <a:t>Cols stream </a:t>
            </a:r>
            <a:r>
              <a:rPr lang="ja-JP" altLang="en-US" dirty="0" smtClean="0"/>
              <a:t>における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角運動量の分布</a:t>
            </a:r>
            <a:endParaRPr lang="en-US" altLang="ja-JP" dirty="0" smtClean="0"/>
          </a:p>
          <a:p>
            <a:r>
              <a:rPr kumimoji="1" lang="en-US" altLang="ja-JP" dirty="0" smtClean="0"/>
              <a:t>Giant Clump </a:t>
            </a:r>
            <a:r>
              <a:rPr kumimoji="1" lang="ja-JP" altLang="en-US" dirty="0" smtClean="0"/>
              <a:t>の構造への反映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357950" y="3421258"/>
            <a:ext cx="1935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/>
              <a:t>Danovich</a:t>
            </a:r>
            <a:r>
              <a:rPr kumimoji="1" lang="en-US" altLang="ja-JP" sz="1400" dirty="0" smtClean="0"/>
              <a:t> et al. (2012)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71632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95536" y="629153"/>
            <a:ext cx="7125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292934"/>
                </a:solidFill>
              </a:rPr>
              <a:t>[2] “Clump Instability” </a:t>
            </a:r>
            <a:r>
              <a:rPr lang="ja-JP" altLang="en-US" sz="3200" dirty="0" smtClean="0">
                <a:solidFill>
                  <a:srgbClr val="292934"/>
                </a:solidFill>
              </a:rPr>
              <a:t>と </a:t>
            </a:r>
            <a:r>
              <a:rPr lang="en-US" altLang="ja-JP" sz="3200" dirty="0" smtClean="0">
                <a:solidFill>
                  <a:srgbClr val="292934"/>
                </a:solidFill>
              </a:rPr>
              <a:t>self regulation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15522" y="1696312"/>
            <a:ext cx="628569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● 円盤の重力不安定</a:t>
            </a:r>
            <a:endParaRPr lang="en-US" altLang="ja-JP" sz="2400" dirty="0" smtClean="0"/>
          </a:p>
          <a:p>
            <a:endParaRPr lang="en-US" altLang="ja-JP" sz="2400" dirty="0"/>
          </a:p>
          <a:p>
            <a:r>
              <a:rPr lang="en-US" altLang="ja-JP" sz="2400" dirty="0"/>
              <a:t>● </a:t>
            </a:r>
            <a:r>
              <a:rPr lang="en-US" altLang="ja-JP" sz="2400" dirty="0" smtClean="0"/>
              <a:t>clump </a:t>
            </a:r>
            <a:r>
              <a:rPr lang="ja-JP" altLang="en-US" sz="2400" dirty="0" smtClean="0"/>
              <a:t>は形成されうるか？</a:t>
            </a:r>
            <a:endParaRPr lang="en-US" altLang="ja-JP" sz="2400" dirty="0"/>
          </a:p>
          <a:p>
            <a:endParaRPr lang="ja-JP" altLang="en-US" sz="2400" dirty="0"/>
          </a:p>
          <a:p>
            <a:r>
              <a:rPr lang="ja-JP" altLang="en-US" sz="2400" dirty="0" smtClean="0"/>
              <a:t>● </a:t>
            </a:r>
            <a:r>
              <a:rPr lang="en-US" altLang="ja-JP" sz="2400" dirty="0" smtClean="0"/>
              <a:t>clump </a:t>
            </a:r>
            <a:r>
              <a:rPr lang="ja-JP" altLang="en-US" sz="2400" dirty="0" smtClean="0"/>
              <a:t>の典型的な大きさは？</a:t>
            </a:r>
            <a:endParaRPr lang="en-US" altLang="ja-JP" sz="2400" dirty="0" smtClean="0"/>
          </a:p>
          <a:p>
            <a:endParaRPr lang="en-US" altLang="ja-JP" sz="2400" dirty="0"/>
          </a:p>
          <a:p>
            <a:r>
              <a:rPr lang="ja-JP" altLang="en-US" sz="2400" dirty="0" smtClean="0"/>
              <a:t>● </a:t>
            </a:r>
            <a:r>
              <a:rPr lang="en-US" altLang="ja-JP" sz="2400" dirty="0" smtClean="0"/>
              <a:t>Marginally unstable disk </a:t>
            </a:r>
            <a:r>
              <a:rPr lang="ja-JP" altLang="en-US" sz="2400" dirty="0" smtClean="0"/>
              <a:t>を</a:t>
            </a:r>
            <a:r>
              <a:rPr lang="ja-JP" altLang="en-US" sz="2400" dirty="0"/>
              <a:t>実現するため</a:t>
            </a:r>
            <a:r>
              <a:rPr lang="ja-JP" altLang="en-US" sz="2400" dirty="0" smtClean="0"/>
              <a:t>の</a:t>
            </a:r>
            <a:endParaRPr lang="en-US" altLang="ja-JP" sz="2400" dirty="0" smtClean="0"/>
          </a:p>
          <a:p>
            <a:r>
              <a:rPr lang="ja-JP" altLang="en-US" sz="2400" dirty="0"/>
              <a:t>　</a:t>
            </a:r>
            <a:r>
              <a:rPr lang="ja-JP" altLang="en-US" sz="2400" dirty="0" smtClean="0"/>
              <a:t>　</a:t>
            </a:r>
            <a:r>
              <a:rPr lang="en-US" altLang="ja-JP" sz="2400" dirty="0" smtClean="0"/>
              <a:t>self regulation </a:t>
            </a:r>
            <a:r>
              <a:rPr lang="ja-JP" altLang="en-US" sz="2400" dirty="0" smtClean="0"/>
              <a:t>は働くか</a:t>
            </a:r>
            <a:endParaRPr lang="en-US" altLang="ja-JP" sz="2400" dirty="0"/>
          </a:p>
          <a:p>
            <a:endParaRPr lang="en-US" altLang="ja-JP" sz="2400" dirty="0" smtClean="0"/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  - </a:t>
            </a:r>
            <a:r>
              <a:rPr lang="ja-JP" altLang="en-US" sz="2400" dirty="0" smtClean="0"/>
              <a:t>速度分散を増大させるメカニズムは？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23699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22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[2] “Clump Instability” </a:t>
            </a:r>
            <a:r>
              <a:rPr lang="ja-JP" altLang="en-US" dirty="0"/>
              <a:t>と </a:t>
            </a:r>
            <a:r>
              <a:rPr lang="en-US" altLang="ja-JP" dirty="0"/>
              <a:t>self regulation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06147" y="620688"/>
            <a:ext cx="385714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prstClr val="black"/>
                </a:solidFill>
                <a:latin typeface="Calibri"/>
              </a:rPr>
              <a:t>宇宙論的構造形成</a:t>
            </a:r>
            <a:endParaRPr lang="en-US" altLang="ja-JP" sz="20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Wingdings"/>
              <a:buChar char="è"/>
            </a:pPr>
            <a:r>
              <a:rPr lang="en-US" altLang="ja-JP" sz="2000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Cold stream</a:t>
            </a:r>
          </a:p>
          <a:p>
            <a:r>
              <a:rPr lang="en-US" altLang="ja-JP" sz="2000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(</a:t>
            </a:r>
            <a:r>
              <a:rPr lang="ja-JP" altLang="en-US" sz="2000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中低質量銀河 </a:t>
            </a:r>
            <a:r>
              <a:rPr lang="en-US" altLang="ja-JP" sz="2000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[</a:t>
            </a:r>
            <a:r>
              <a:rPr lang="en-US" altLang="ja-JP" sz="2000" dirty="0" err="1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M</a:t>
            </a:r>
            <a:r>
              <a:rPr lang="en-US" altLang="ja-JP" sz="2000" baseline="-25000" dirty="0" err="1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halo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&lt;10</a:t>
            </a:r>
            <a:r>
              <a:rPr lang="en-US" altLang="ja-JP" sz="2000" baseline="30000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11.5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M</a:t>
            </a:r>
            <a:r>
              <a:rPr lang="ja-JP" altLang="en-US" sz="2000" baseline="-25000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⦿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]</a:t>
            </a:r>
            <a:r>
              <a:rPr lang="ja-JP" altLang="en-US" sz="2000" dirty="0" err="1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、</a:t>
            </a:r>
            <a:endParaRPr lang="en-US" altLang="ja-JP" sz="2000" dirty="0" smtClean="0">
              <a:solidFill>
                <a:prstClr val="black"/>
              </a:solidFill>
              <a:latin typeface="Calibri"/>
              <a:sym typeface="Wingdings" panose="05000000000000000000" pitchFamily="2" charset="2"/>
            </a:endParaRPr>
          </a:p>
          <a:p>
            <a:r>
              <a:rPr lang="ja-JP" altLang="en-US" sz="2000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 高赤方偏移では大質量銀河も</a:t>
            </a:r>
            <a:r>
              <a:rPr lang="ja-JP" altLang="en-US" sz="2000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。</a:t>
            </a:r>
            <a:r>
              <a:rPr lang="ja-JP" altLang="en-US" sz="2000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）</a:t>
            </a:r>
            <a:endParaRPr lang="en-US" altLang="ja-JP" sz="2000" dirty="0" smtClean="0">
              <a:solidFill>
                <a:prstClr val="black"/>
              </a:solidFill>
              <a:latin typeface="Calibri"/>
              <a:sym typeface="Wingdings" panose="05000000000000000000" pitchFamily="2" charset="2"/>
            </a:endParaRPr>
          </a:p>
          <a:p>
            <a:endParaRPr lang="en-US" altLang="ja-JP" sz="2000" dirty="0">
              <a:solidFill>
                <a:prstClr val="black"/>
              </a:solidFill>
              <a:latin typeface="Calibri"/>
              <a:sym typeface="Wingdings" panose="05000000000000000000" pitchFamily="2" charset="2"/>
            </a:endParaRPr>
          </a:p>
          <a:p>
            <a:r>
              <a:rPr lang="ja-JP" altLang="en-US" sz="2000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円盤への急速なガスの供給</a:t>
            </a:r>
            <a:endParaRPr lang="en-US" altLang="ja-JP" sz="2000" dirty="0" smtClean="0">
              <a:solidFill>
                <a:prstClr val="black"/>
              </a:solidFill>
              <a:latin typeface="Calibri"/>
              <a:sym typeface="Wingdings" panose="05000000000000000000" pitchFamily="2" charset="2"/>
            </a:endParaRPr>
          </a:p>
          <a:p>
            <a:r>
              <a:rPr lang="en-US" altLang="ja-JP" sz="2000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 Massive </a:t>
            </a:r>
            <a:r>
              <a:rPr lang="ja-JP" altLang="en-US" sz="2000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なガス円盤</a:t>
            </a:r>
            <a:endParaRPr lang="ja-JP" altLang="en-US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2" descr="D:\仙台研究\プレゼン２\ALMASubaru\dekel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174" y="3000372"/>
            <a:ext cx="3398353" cy="3379783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857224" y="6357958"/>
            <a:ext cx="1888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solidFill>
                  <a:prstClr val="black"/>
                </a:solidFill>
                <a:latin typeface="Calibri"/>
              </a:rPr>
              <a:t>Dekel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</a:rPr>
              <a:t> et al. (2006)</a:t>
            </a:r>
            <a:endParaRPr lang="ja-JP" alt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3" descr="D:\仙台研究\プレゼン２\ALMASubaru\noguchi1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3541" y="3068960"/>
            <a:ext cx="4811401" cy="3403600"/>
          </a:xfrm>
          <a:prstGeom prst="rect">
            <a:avLst/>
          </a:prstGeom>
          <a:noFill/>
        </p:spPr>
      </p:pic>
      <p:sp>
        <p:nvSpPr>
          <p:cNvPr id="11" name="テキスト ボックス 10"/>
          <p:cNvSpPr txBox="1"/>
          <p:nvPr/>
        </p:nvSpPr>
        <p:spPr>
          <a:xfrm>
            <a:off x="6876256" y="6373408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</a:rPr>
              <a:t>Noguchi 1999</a:t>
            </a:r>
            <a:endParaRPr lang="ja-JP" alt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582248" y="514415"/>
            <a:ext cx="423545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Toomre</a:t>
            </a:r>
            <a:r>
              <a:rPr kumimoji="1" lang="en-US" altLang="ja-JP" sz="2000" dirty="0" smtClean="0"/>
              <a:t> </a:t>
            </a:r>
            <a:r>
              <a:rPr kumimoji="1" lang="ja-JP" altLang="en-US" sz="2000" dirty="0" smtClean="0"/>
              <a:t>不安定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↓</a:t>
            </a:r>
            <a:endParaRPr lang="en-US" altLang="ja-JP" sz="2000" dirty="0" smtClean="0"/>
          </a:p>
          <a:p>
            <a:r>
              <a:rPr kumimoji="1" lang="en-US" altLang="ja-JP" sz="2000" dirty="0" smtClean="0"/>
              <a:t>Clump </a:t>
            </a:r>
            <a:r>
              <a:rPr kumimoji="1" lang="ja-JP" altLang="en-US" sz="2000" dirty="0" smtClean="0"/>
              <a:t>の形成　</a:t>
            </a:r>
            <a:endParaRPr lang="en-US" altLang="ja-JP" sz="2000" dirty="0"/>
          </a:p>
          <a:p>
            <a:r>
              <a:rPr kumimoji="1" lang="ja-JP" altLang="en-US" sz="2000" dirty="0" smtClean="0"/>
              <a:t>（円盤の星形成の主要なメカニズム？</a:t>
            </a:r>
            <a:endParaRPr kumimoji="1" lang="en-US" altLang="ja-JP" sz="2000" dirty="0" smtClean="0"/>
          </a:p>
          <a:p>
            <a:r>
              <a:rPr lang="ja-JP" altLang="en-US" sz="2000" dirty="0"/>
              <a:t>　</a:t>
            </a:r>
            <a:r>
              <a:rPr lang="en-US" altLang="ja-JP" sz="2000" dirty="0" smtClean="0"/>
              <a:t>thick disk </a:t>
            </a:r>
            <a:r>
              <a:rPr lang="ja-JP" altLang="en-US" sz="2000" dirty="0" smtClean="0"/>
              <a:t>の形成？）</a:t>
            </a:r>
            <a:endParaRPr lang="en-US" altLang="ja-JP" sz="2000" dirty="0" smtClean="0"/>
          </a:p>
          <a:p>
            <a:r>
              <a:rPr kumimoji="1" lang="ja-JP" altLang="en-US" sz="2000" dirty="0" smtClean="0"/>
              <a:t>↓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生き残った </a:t>
            </a:r>
            <a:r>
              <a:rPr lang="en-US" altLang="ja-JP" sz="2000" dirty="0" smtClean="0"/>
              <a:t>clump </a:t>
            </a:r>
            <a:r>
              <a:rPr lang="ja-JP" altLang="en-US" sz="2000" dirty="0" smtClean="0"/>
              <a:t>はマイグレートして</a:t>
            </a:r>
            <a:endParaRPr lang="en-US" altLang="ja-JP" sz="2000" dirty="0" smtClean="0"/>
          </a:p>
          <a:p>
            <a:r>
              <a:rPr kumimoji="1" lang="ja-JP" altLang="en-US" sz="2000" dirty="0"/>
              <a:t>バルジ</a:t>
            </a:r>
            <a:r>
              <a:rPr kumimoji="1" lang="ja-JP" altLang="en-US" sz="2000" dirty="0" smtClean="0"/>
              <a:t>の形成に関与？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1632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22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[2] “Clump Instability” </a:t>
            </a:r>
            <a:r>
              <a:rPr lang="ja-JP" altLang="en-US" dirty="0"/>
              <a:t>と </a:t>
            </a:r>
            <a:r>
              <a:rPr lang="en-US" altLang="ja-JP" dirty="0"/>
              <a:t>self regulation</a:t>
            </a:r>
          </a:p>
        </p:txBody>
      </p:sp>
      <p:pic>
        <p:nvPicPr>
          <p:cNvPr id="12" name="Picture 3" descr="D:\仙台研究\プレゼン２\ALMASubaru\ceverino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2218518"/>
            <a:ext cx="4429156" cy="2032246"/>
          </a:xfrm>
          <a:prstGeom prst="rect">
            <a:avLst/>
          </a:prstGeom>
          <a:noFill/>
        </p:spPr>
      </p:pic>
      <p:pic>
        <p:nvPicPr>
          <p:cNvPr id="13" name="Picture 7" descr="D:\仙台研究\プレゼン２\ALMASubaru\ceverino7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450774"/>
            <a:ext cx="2726004" cy="4818054"/>
          </a:xfrm>
          <a:prstGeom prst="rect">
            <a:avLst/>
          </a:prstGeom>
          <a:noFill/>
        </p:spPr>
      </p:pic>
      <p:sp>
        <p:nvSpPr>
          <p:cNvPr id="14" name="テキスト ボックス 13"/>
          <p:cNvSpPr txBox="1"/>
          <p:nvPr/>
        </p:nvSpPr>
        <p:spPr>
          <a:xfrm>
            <a:off x="428596" y="671436"/>
            <a:ext cx="8332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 smtClean="0">
                <a:solidFill>
                  <a:prstClr val="black"/>
                </a:solidFill>
                <a:latin typeface="Calibri"/>
              </a:rPr>
              <a:t>Ceverino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</a:rPr>
              <a:t> et al. 2010   Cold Stream </a:t>
            </a:r>
            <a:r>
              <a:rPr lang="ja-JP" altLang="en-US" sz="2000" dirty="0" smtClean="0">
                <a:solidFill>
                  <a:prstClr val="black"/>
                </a:solidFill>
                <a:latin typeface="Calibri"/>
              </a:rPr>
              <a:t>による 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</a:rPr>
              <a:t>Clumpy Disk </a:t>
            </a:r>
            <a:r>
              <a:rPr lang="ja-JP" altLang="en-US" sz="2000" dirty="0" smtClean="0">
                <a:solidFill>
                  <a:prstClr val="black"/>
                </a:solidFill>
                <a:latin typeface="Calibri"/>
              </a:rPr>
              <a:t>銀河の形成　　（ＡＭＲ）</a:t>
            </a:r>
            <a:endParaRPr lang="ja-JP" altLang="en-US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8" descr="D:\仙台研究\プレゼン２\ALMASubaru\ceverino5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4429132"/>
            <a:ext cx="2714644" cy="2049338"/>
          </a:xfrm>
          <a:prstGeom prst="rect">
            <a:avLst/>
          </a:prstGeom>
          <a:noFill/>
        </p:spPr>
      </p:pic>
      <p:sp>
        <p:nvSpPr>
          <p:cNvPr id="16" name="テキスト ボックス 15"/>
          <p:cNvSpPr txBox="1"/>
          <p:nvPr/>
        </p:nvSpPr>
        <p:spPr>
          <a:xfrm>
            <a:off x="3357554" y="1340768"/>
            <a:ext cx="53416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FF0000"/>
                </a:solidFill>
                <a:latin typeface="Calibri"/>
              </a:rPr>
              <a:t>回転に支えられた円盤＋</a:t>
            </a:r>
            <a:r>
              <a:rPr lang="en-US" altLang="ja-JP" sz="2400" dirty="0" smtClean="0">
                <a:solidFill>
                  <a:srgbClr val="FF0000"/>
                </a:solidFill>
                <a:latin typeface="Calibri"/>
              </a:rPr>
              <a:t>Clumpy </a:t>
            </a:r>
            <a:r>
              <a:rPr lang="ja-JP" altLang="en-US" sz="2400" dirty="0" smtClean="0">
                <a:solidFill>
                  <a:srgbClr val="FF0000"/>
                </a:solidFill>
                <a:latin typeface="Calibri"/>
              </a:rPr>
              <a:t>な形態</a:t>
            </a:r>
            <a:endParaRPr lang="en-US" altLang="ja-JP" sz="2400" dirty="0" smtClean="0">
              <a:solidFill>
                <a:srgbClr val="FF0000"/>
              </a:solidFill>
              <a:latin typeface="Calibri"/>
            </a:endParaRPr>
          </a:p>
          <a:p>
            <a:r>
              <a:rPr lang="ja-JP" altLang="en-US" sz="2400" dirty="0" smtClean="0">
                <a:solidFill>
                  <a:srgbClr val="FF0000"/>
                </a:solidFill>
                <a:latin typeface="Calibri"/>
              </a:rPr>
              <a:t>＋大きな速度分散＋比較的若いバルジ</a:t>
            </a:r>
            <a:endParaRPr lang="ja-JP" altLang="en-US" sz="24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215074" y="5572140"/>
            <a:ext cx="1771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</a:rPr>
              <a:t>Clump </a:t>
            </a:r>
            <a:r>
              <a:rPr lang="ja-JP" altLang="en-US" dirty="0" smtClean="0">
                <a:solidFill>
                  <a:prstClr val="black"/>
                </a:solidFill>
                <a:latin typeface="Calibri"/>
              </a:rPr>
              <a:t>の</a:t>
            </a:r>
            <a:endParaRPr lang="en-US" altLang="ja-JP" dirty="0" smtClean="0">
              <a:solidFill>
                <a:prstClr val="black"/>
              </a:solidFill>
              <a:latin typeface="Calibri"/>
            </a:endParaRPr>
          </a:p>
          <a:p>
            <a:r>
              <a:rPr lang="ja-JP" altLang="en-US" dirty="0" smtClean="0">
                <a:solidFill>
                  <a:prstClr val="black"/>
                </a:solidFill>
                <a:latin typeface="Calibri"/>
              </a:rPr>
              <a:t>マイグレーション</a:t>
            </a:r>
            <a:endParaRPr lang="ja-JP" alt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699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22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[2] “Clump Instability” </a:t>
            </a:r>
            <a:r>
              <a:rPr lang="ja-JP" altLang="en-US" dirty="0"/>
              <a:t>と </a:t>
            </a:r>
            <a:r>
              <a:rPr lang="en-US" altLang="ja-JP" dirty="0"/>
              <a:t>self regulation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467544" y="1052736"/>
            <a:ext cx="55691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dirty="0"/>
              <a:t>円盤の重力不安定と </a:t>
            </a:r>
            <a:r>
              <a:rPr lang="en-US" altLang="ja-JP" sz="2800" dirty="0"/>
              <a:t>clump </a:t>
            </a:r>
            <a:r>
              <a:rPr lang="ja-JP" altLang="en-US" sz="2800" dirty="0"/>
              <a:t>の形成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71600" y="1988840"/>
            <a:ext cx="7075976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Massive </a:t>
            </a:r>
            <a:r>
              <a:rPr lang="ja-JP" altLang="en-US" sz="2800" dirty="0" smtClean="0"/>
              <a:t>なガス円盤</a:t>
            </a:r>
            <a:endParaRPr lang="en-US" altLang="ja-JP" sz="2800" dirty="0" smtClean="0"/>
          </a:p>
          <a:p>
            <a:pPr marL="457200" indent="-457200">
              <a:buFont typeface="Wingdings"/>
              <a:buChar char="è"/>
            </a:pPr>
            <a:r>
              <a:rPr lang="en-US" altLang="ja-JP" sz="2800" dirty="0" err="1" smtClean="0">
                <a:sym typeface="Wingdings" panose="05000000000000000000" pitchFamily="2" charset="2"/>
              </a:rPr>
              <a:t>Toomre</a:t>
            </a:r>
            <a:r>
              <a:rPr lang="en-US" altLang="ja-JP" sz="2800" dirty="0" smtClean="0">
                <a:sym typeface="Wingdings" panose="05000000000000000000" pitchFamily="2" charset="2"/>
              </a:rPr>
              <a:t> </a:t>
            </a:r>
            <a:r>
              <a:rPr lang="ja-JP" altLang="en-US" sz="2800" dirty="0" smtClean="0">
                <a:sym typeface="Wingdings" panose="05000000000000000000" pitchFamily="2" charset="2"/>
              </a:rPr>
              <a:t>不安定</a:t>
            </a:r>
            <a:endParaRPr lang="en-US" altLang="ja-JP" sz="2800" dirty="0" smtClean="0">
              <a:sym typeface="Wingdings" panose="05000000000000000000" pitchFamily="2" charset="2"/>
            </a:endParaRPr>
          </a:p>
          <a:p>
            <a:pPr marL="457200" indent="-457200">
              <a:buFont typeface="Wingdings"/>
              <a:buChar char="è"/>
            </a:pPr>
            <a:r>
              <a:rPr lang="en-US" altLang="ja-JP" sz="2800" dirty="0" smtClean="0">
                <a:sym typeface="Wingdings" panose="05000000000000000000" pitchFamily="2" charset="2"/>
              </a:rPr>
              <a:t>Clump </a:t>
            </a:r>
            <a:r>
              <a:rPr lang="ja-JP" altLang="en-US" sz="2800" dirty="0" smtClean="0">
                <a:sym typeface="Wingdings" panose="05000000000000000000" pitchFamily="2" charset="2"/>
              </a:rPr>
              <a:t>の形成</a:t>
            </a:r>
            <a:endParaRPr lang="en-US" altLang="ja-JP" sz="2800" dirty="0" smtClean="0">
              <a:sym typeface="Wingdings" panose="05000000000000000000" pitchFamily="2" charset="2"/>
            </a:endParaRPr>
          </a:p>
          <a:p>
            <a:pPr marL="457200" indent="-457200">
              <a:buFont typeface="Wingdings"/>
              <a:buChar char="è"/>
            </a:pPr>
            <a:r>
              <a:rPr lang="ja-JP" altLang="en-US" sz="2800" dirty="0">
                <a:sym typeface="Wingdings" panose="05000000000000000000" pitchFamily="2" charset="2"/>
              </a:rPr>
              <a:t>二体</a:t>
            </a:r>
            <a:r>
              <a:rPr lang="ja-JP" altLang="en-US" sz="2800" dirty="0" smtClean="0">
                <a:sym typeface="Wingdings" panose="05000000000000000000" pitchFamily="2" charset="2"/>
              </a:rPr>
              <a:t>衝突による速度分散増大 </a:t>
            </a:r>
            <a:r>
              <a:rPr lang="en-US" altLang="ja-JP" sz="2800" dirty="0" err="1" smtClean="0">
                <a:sym typeface="Wingdings" panose="05000000000000000000" pitchFamily="2" charset="2"/>
              </a:rPr>
              <a:t>σ</a:t>
            </a:r>
            <a:r>
              <a:rPr lang="en-US" altLang="ja-JP" sz="2800" baseline="-25000" dirty="0" err="1" smtClean="0">
                <a:sym typeface="Wingdings" panose="05000000000000000000" pitchFamily="2" charset="2"/>
              </a:rPr>
              <a:t>r</a:t>
            </a:r>
            <a:r>
              <a:rPr lang="en-US" altLang="ja-JP" sz="2800" dirty="0" smtClean="0">
                <a:sym typeface="Wingdings" panose="05000000000000000000" pitchFamily="2" charset="2"/>
              </a:rPr>
              <a:t> </a:t>
            </a:r>
            <a:r>
              <a:rPr lang="ja-JP" altLang="en-US" sz="2800" dirty="0" smtClean="0">
                <a:sym typeface="Wingdings" panose="05000000000000000000" pitchFamily="2" charset="2"/>
              </a:rPr>
              <a:t>増大</a:t>
            </a:r>
            <a:endParaRPr lang="en-US" altLang="ja-JP" sz="2800" dirty="0" smtClean="0">
              <a:sym typeface="Wingdings" panose="05000000000000000000" pitchFamily="2" charset="2"/>
            </a:endParaRPr>
          </a:p>
          <a:p>
            <a:pPr marL="457200" lvl="0" indent="-457200">
              <a:buFont typeface="Wingdings"/>
              <a:buChar char="è"/>
            </a:pPr>
            <a:r>
              <a:rPr lang="ja-JP" altLang="en-US" sz="2800" dirty="0">
                <a:sym typeface="Wingdings" panose="05000000000000000000" pitchFamily="2" charset="2"/>
              </a:rPr>
              <a:t>円盤の</a:t>
            </a:r>
            <a:r>
              <a:rPr lang="ja-JP" altLang="en-US" sz="2800" dirty="0" smtClean="0">
                <a:sym typeface="Wingdings" panose="05000000000000000000" pitchFamily="2" charset="2"/>
              </a:rPr>
              <a:t>安定化　</a:t>
            </a:r>
            <a:r>
              <a:rPr lang="en-US" altLang="ja-JP" sz="2800" dirty="0" err="1">
                <a:solidFill>
                  <a:srgbClr val="292934"/>
                </a:solidFill>
                <a:sym typeface="Wingdings" panose="05000000000000000000" pitchFamily="2" charset="2"/>
              </a:rPr>
              <a:t>σ</a:t>
            </a:r>
            <a:r>
              <a:rPr lang="en-US" altLang="ja-JP" sz="2800" baseline="-25000" dirty="0" err="1">
                <a:solidFill>
                  <a:srgbClr val="292934"/>
                </a:solidFill>
                <a:sym typeface="Wingdings" panose="05000000000000000000" pitchFamily="2" charset="2"/>
              </a:rPr>
              <a:t>r</a:t>
            </a:r>
            <a:r>
              <a:rPr lang="en-US" altLang="ja-JP" sz="2800" dirty="0">
                <a:solidFill>
                  <a:srgbClr val="292934"/>
                </a:solidFill>
                <a:sym typeface="Wingdings" panose="05000000000000000000" pitchFamily="2" charset="2"/>
              </a:rPr>
              <a:t> </a:t>
            </a:r>
            <a:r>
              <a:rPr lang="ja-JP" altLang="en-US" sz="2800" dirty="0" smtClean="0">
                <a:solidFill>
                  <a:srgbClr val="292934"/>
                </a:solidFill>
                <a:sym typeface="Wingdings" panose="05000000000000000000" pitchFamily="2" charset="2"/>
              </a:rPr>
              <a:t>減少</a:t>
            </a:r>
            <a:endParaRPr lang="en-US" altLang="ja-JP" sz="2800" dirty="0" smtClean="0">
              <a:sym typeface="Wingdings" panose="05000000000000000000" pitchFamily="2" charset="2"/>
            </a:endParaRPr>
          </a:p>
          <a:p>
            <a:pPr marL="457200" indent="-457200">
              <a:buFont typeface="Wingdings"/>
              <a:buChar char="è"/>
            </a:pPr>
            <a:r>
              <a:rPr lang="ja-JP" altLang="en-US" sz="2800" dirty="0">
                <a:sym typeface="Wingdings" panose="05000000000000000000" pitchFamily="2" charset="2"/>
              </a:rPr>
              <a:t>マージナル</a:t>
            </a:r>
            <a:r>
              <a:rPr lang="ja-JP" altLang="en-US" sz="2800" dirty="0" smtClean="0">
                <a:sym typeface="Wingdings" panose="05000000000000000000" pitchFamily="2" charset="2"/>
              </a:rPr>
              <a:t>に不安定</a:t>
            </a:r>
            <a:r>
              <a:rPr lang="ja-JP" altLang="en-US" sz="2800" dirty="0">
                <a:sym typeface="Wingdings" panose="05000000000000000000" pitchFamily="2" charset="2"/>
              </a:rPr>
              <a:t>状態を</a:t>
            </a:r>
            <a:r>
              <a:rPr lang="en-US" altLang="ja-JP" sz="2800" dirty="0" smtClean="0">
                <a:sym typeface="Wingdings" panose="05000000000000000000" pitchFamily="2" charset="2"/>
              </a:rPr>
              <a:t>Self regulation</a:t>
            </a:r>
          </a:p>
          <a:p>
            <a:r>
              <a:rPr lang="ja-JP" altLang="en-US" sz="2800" dirty="0">
                <a:sym typeface="Wingdings" panose="05000000000000000000" pitchFamily="2" charset="2"/>
              </a:rPr>
              <a:t>　</a:t>
            </a:r>
            <a:r>
              <a:rPr lang="ja-JP" altLang="en-US" sz="2800" dirty="0" smtClean="0">
                <a:sym typeface="Wingdings" panose="05000000000000000000" pitchFamily="2" charset="2"/>
              </a:rPr>
              <a:t>　　　</a:t>
            </a:r>
            <a:r>
              <a:rPr lang="en-US" altLang="ja-JP" sz="2800" dirty="0" err="1" smtClean="0">
                <a:sym typeface="Wingdings" panose="05000000000000000000" pitchFamily="2" charset="2"/>
              </a:rPr>
              <a:t>t</a:t>
            </a:r>
            <a:r>
              <a:rPr lang="en-US" altLang="ja-JP" sz="2800" baseline="-25000" dirty="0" err="1" smtClean="0">
                <a:sym typeface="Wingdings" panose="05000000000000000000" pitchFamily="2" charset="2"/>
              </a:rPr>
              <a:t>enc</a:t>
            </a:r>
            <a:r>
              <a:rPr lang="en-US" altLang="ja-JP" sz="2800" dirty="0" smtClean="0">
                <a:sym typeface="Wingdings" panose="05000000000000000000" pitchFamily="2" charset="2"/>
              </a:rPr>
              <a:t> ~ </a:t>
            </a:r>
            <a:r>
              <a:rPr lang="en-US" altLang="ja-JP" sz="2800" dirty="0" err="1" smtClean="0">
                <a:sym typeface="Wingdings" panose="05000000000000000000" pitchFamily="2" charset="2"/>
              </a:rPr>
              <a:t>t</a:t>
            </a:r>
            <a:r>
              <a:rPr lang="en-US" altLang="ja-JP" sz="2800" baseline="-25000" dirty="0" err="1" smtClean="0">
                <a:sym typeface="Wingdings" panose="05000000000000000000" pitchFamily="2" charset="2"/>
              </a:rPr>
              <a:t>dis</a:t>
            </a:r>
            <a:r>
              <a:rPr lang="en-US" altLang="ja-JP" sz="2800" dirty="0" smtClean="0">
                <a:sym typeface="Wingdings" panose="05000000000000000000" pitchFamily="2" charset="2"/>
              </a:rPr>
              <a:t> &lt;~ t</a:t>
            </a:r>
            <a:r>
              <a:rPr lang="en-US" altLang="ja-JP" sz="2800" baseline="-25000" dirty="0" smtClean="0">
                <a:sym typeface="Wingdings" panose="05000000000000000000" pitchFamily="2" charset="2"/>
              </a:rPr>
              <a:t>d</a:t>
            </a:r>
            <a:endParaRPr lang="en-US" altLang="ja-JP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211544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22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[2] “Clump Instability” </a:t>
            </a:r>
            <a:r>
              <a:rPr lang="ja-JP" altLang="en-US" dirty="0"/>
              <a:t>と </a:t>
            </a:r>
            <a:r>
              <a:rPr lang="en-US" altLang="ja-JP" dirty="0"/>
              <a:t>self regulation</a:t>
            </a:r>
          </a:p>
        </p:txBody>
      </p:sp>
      <p:pic>
        <p:nvPicPr>
          <p:cNvPr id="4" name="Picture 2" descr="C:\仙台研究\プレゼン２\円盤銀河\ceverino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2621144" cy="95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23528" y="692696"/>
            <a:ext cx="2562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 smtClean="0"/>
              <a:t>Toomre</a:t>
            </a:r>
            <a:r>
              <a:rPr kumimoji="1" lang="en-US" altLang="ja-JP" sz="2800" dirty="0" smtClean="0"/>
              <a:t> </a:t>
            </a:r>
            <a:r>
              <a:rPr kumimoji="1" lang="ja-JP" altLang="en-US" sz="2800" dirty="0" smtClean="0"/>
              <a:t>不安定</a:t>
            </a:r>
            <a:endParaRPr kumimoji="1" lang="ja-JP" altLang="en-US" sz="2800" dirty="0"/>
          </a:p>
        </p:txBody>
      </p:sp>
      <p:pic>
        <p:nvPicPr>
          <p:cNvPr id="5122" name="Picture 2" descr="C:\仙台研究\プレゼン２\円盤銀河\ceverino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040" y="2996951"/>
            <a:ext cx="1452951" cy="38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仙台研究\プレゼン２\円盤銀河\dekel31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44" y="2492896"/>
            <a:ext cx="2916589" cy="34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517444" y="2996951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u</a:t>
            </a:r>
            <a:r>
              <a:rPr kumimoji="1" lang="en-US" altLang="ja-JP" dirty="0" smtClean="0"/>
              <a:t>niform disk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63869" y="3696706"/>
            <a:ext cx="5443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Toomre</a:t>
            </a:r>
            <a:r>
              <a:rPr kumimoji="1" lang="en-US" altLang="ja-JP" sz="2400" dirty="0" smtClean="0"/>
              <a:t> </a:t>
            </a:r>
            <a:r>
              <a:rPr kumimoji="1" lang="ja-JP" altLang="en-US" sz="2400" dirty="0" smtClean="0"/>
              <a:t>不安定の典型的なモード</a:t>
            </a:r>
            <a:r>
              <a:rPr lang="ja-JP" altLang="en-US" sz="2400" dirty="0"/>
              <a:t>の</a:t>
            </a:r>
            <a:r>
              <a:rPr kumimoji="1" lang="ja-JP" altLang="en-US" sz="2400" dirty="0" smtClean="0"/>
              <a:t>波長</a:t>
            </a:r>
            <a:endParaRPr kumimoji="1" lang="ja-JP" altLang="en-US" sz="2400" dirty="0"/>
          </a:p>
        </p:txBody>
      </p:sp>
      <p:pic>
        <p:nvPicPr>
          <p:cNvPr id="5124" name="Picture 4" descr="C:\仙台研究\プレゼン２\円盤銀河\dekel32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6" y="4293096"/>
            <a:ext cx="2180840" cy="106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355621" y="5445224"/>
            <a:ext cx="269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Clump </a:t>
            </a:r>
            <a:r>
              <a:rPr kumimoji="1" lang="ja-JP" altLang="en-US" dirty="0" smtClean="0"/>
              <a:t>の典型的なサイズ</a:t>
            </a:r>
            <a:endParaRPr kumimoji="1" lang="en-US" altLang="ja-JP" sz="2000" i="1" dirty="0" smtClean="0"/>
          </a:p>
        </p:txBody>
      </p:sp>
      <p:pic>
        <p:nvPicPr>
          <p:cNvPr id="5128" name="Picture 8" descr="C:\仙台研究\プレゼン２\円盤銀河\dekel33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285" y="5445224"/>
            <a:ext cx="1491714" cy="36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3557845" y="1215916"/>
            <a:ext cx="5039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Thin disk </a:t>
            </a:r>
            <a:r>
              <a:rPr kumimoji="1" lang="en-US" altLang="ja-JP" i="1" dirty="0" smtClean="0"/>
              <a:t>Q</a:t>
            </a:r>
            <a:r>
              <a:rPr kumimoji="1" lang="en-US" altLang="ja-JP" i="1" baseline="-25000" dirty="0" smtClean="0"/>
              <a:t>c</a:t>
            </a:r>
            <a:r>
              <a:rPr kumimoji="1" lang="en-US" altLang="ja-JP" dirty="0" smtClean="0"/>
              <a:t> ~1</a:t>
            </a:r>
          </a:p>
          <a:p>
            <a:r>
              <a:rPr lang="en-US" altLang="ja-JP" dirty="0" smtClean="0"/>
              <a:t>Thick disk </a:t>
            </a:r>
            <a:r>
              <a:rPr lang="en-US" altLang="ja-JP" i="1" dirty="0" smtClean="0"/>
              <a:t>Q</a:t>
            </a:r>
            <a:r>
              <a:rPr lang="en-US" altLang="ja-JP" i="1" baseline="-25000" dirty="0" smtClean="0"/>
              <a:t>c</a:t>
            </a:r>
            <a:r>
              <a:rPr lang="en-US" altLang="ja-JP" dirty="0" smtClean="0"/>
              <a:t> ~ 0.68  </a:t>
            </a:r>
            <a:r>
              <a:rPr lang="en-US" altLang="ja-JP" sz="1400" dirty="0" smtClean="0"/>
              <a:t>(</a:t>
            </a:r>
            <a:r>
              <a:rPr lang="en-US" altLang="ja-JP" sz="1400" dirty="0" err="1" smtClean="0"/>
              <a:t>Goldreich</a:t>
            </a:r>
            <a:r>
              <a:rPr lang="en-US" altLang="ja-JP" sz="1400" dirty="0" smtClean="0"/>
              <a:t> and Lynden-Bell 1965)</a:t>
            </a:r>
          </a:p>
          <a:p>
            <a:r>
              <a:rPr kumimoji="1" lang="en-US" altLang="ja-JP" dirty="0" smtClean="0"/>
              <a:t>Stellar disk π </a:t>
            </a:r>
            <a:r>
              <a:rPr kumimoji="1" lang="en-US" altLang="ja-JP" dirty="0" smtClean="0">
                <a:sym typeface="Wingdings" panose="05000000000000000000" pitchFamily="2" charset="2"/>
              </a:rPr>
              <a:t> 3.36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047384" y="696026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(e.g., Galactic Dynamics §6)</a:t>
            </a:r>
            <a:endParaRPr kumimoji="1" lang="ja-JP" altLang="en-US" dirty="0"/>
          </a:p>
        </p:txBody>
      </p:sp>
      <p:cxnSp>
        <p:nvCxnSpPr>
          <p:cNvPr id="14" name="直線コネクタ 13"/>
          <p:cNvCxnSpPr/>
          <p:nvPr/>
        </p:nvCxnSpPr>
        <p:spPr>
          <a:xfrm>
            <a:off x="3179285" y="5877272"/>
            <a:ext cx="153673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4" descr="C:\仙台研究\プレゼン２\SPICA TMT\genzel13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095724"/>
            <a:ext cx="3001549" cy="400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6978661" y="6105427"/>
            <a:ext cx="16236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VLT SINFONI</a:t>
            </a:r>
            <a:endParaRPr lang="en-US" altLang="ja-JP" sz="1400" dirty="0"/>
          </a:p>
          <a:p>
            <a:r>
              <a:rPr kumimoji="1" lang="en-US" altLang="ja-JP" sz="1400" dirty="0" smtClean="0"/>
              <a:t>“Q-map”</a:t>
            </a:r>
            <a:endParaRPr lang="en-US" altLang="ja-JP" sz="1400" b="1" dirty="0"/>
          </a:p>
          <a:p>
            <a:r>
              <a:rPr kumimoji="1" lang="en-US" altLang="ja-JP" sz="1400" dirty="0" err="1" smtClean="0"/>
              <a:t>Genzel</a:t>
            </a:r>
            <a:r>
              <a:rPr kumimoji="1" lang="en-US" altLang="ja-JP" sz="1400" dirty="0" smtClean="0"/>
              <a:t> et al. 2011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11544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矢印コネクタ 4"/>
          <p:cNvCxnSpPr/>
          <p:nvPr/>
        </p:nvCxnSpPr>
        <p:spPr>
          <a:xfrm rot="16200000" flipH="1">
            <a:off x="4313421" y="520047"/>
            <a:ext cx="229127" cy="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 rot="16200000" flipH="1">
            <a:off x="4341743" y="994961"/>
            <a:ext cx="180575" cy="809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 rot="16200000" flipH="1">
            <a:off x="4349425" y="1491335"/>
            <a:ext cx="157119" cy="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角丸四角形 1"/>
          <p:cNvSpPr/>
          <p:nvPr/>
        </p:nvSpPr>
        <p:spPr>
          <a:xfrm>
            <a:off x="3340592" y="116632"/>
            <a:ext cx="2160240" cy="301429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dirty="0" smtClean="0">
                <a:solidFill>
                  <a:prstClr val="black"/>
                </a:solidFill>
                <a:latin typeface="ＭＳ Ｐゴシック"/>
              </a:rPr>
              <a:t>宇宙論的初期条件・境界条件</a:t>
            </a:r>
            <a:endParaRPr lang="ja-JP" altLang="en-US" sz="105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3347864" y="620688"/>
            <a:ext cx="2160240" cy="301429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dirty="0" smtClean="0">
                <a:solidFill>
                  <a:prstClr val="black"/>
                </a:solidFill>
                <a:latin typeface="ＭＳ Ｐゴシック"/>
              </a:rPr>
              <a:t>重力不安定</a:t>
            </a:r>
            <a:endParaRPr lang="ja-JP" altLang="en-US" sz="105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3347864" y="1108560"/>
            <a:ext cx="2160240" cy="301429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50" dirty="0" smtClean="0">
                <a:solidFill>
                  <a:prstClr val="black"/>
                </a:solidFill>
                <a:latin typeface="ＭＳ Ｐゴシック"/>
              </a:rPr>
              <a:t>Dark Matter Halo</a:t>
            </a:r>
            <a:endParaRPr lang="ja-JP" altLang="en-US" sz="105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23" name="フローチャート : 判断 22"/>
          <p:cNvSpPr/>
          <p:nvPr/>
        </p:nvSpPr>
        <p:spPr>
          <a:xfrm>
            <a:off x="3492700" y="1564884"/>
            <a:ext cx="1872208" cy="576064"/>
          </a:xfrm>
          <a:prstGeom prst="flowChartDecision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b="1" dirty="0" smtClean="0">
                <a:solidFill>
                  <a:prstClr val="black"/>
                </a:solidFill>
                <a:latin typeface="ＭＳ Ｐゴシック"/>
              </a:rPr>
              <a:t>十分なガスの</a:t>
            </a:r>
            <a:endParaRPr lang="en-US" altLang="ja-JP" sz="1000" b="1" dirty="0" smtClean="0">
              <a:solidFill>
                <a:prstClr val="black"/>
              </a:solidFill>
              <a:latin typeface="ＭＳ Ｐゴシック"/>
            </a:endParaRPr>
          </a:p>
          <a:p>
            <a:pPr algn="ctr"/>
            <a:r>
              <a:rPr lang="ja-JP" altLang="en-US" sz="1000" b="1" dirty="0" smtClean="0">
                <a:solidFill>
                  <a:prstClr val="black"/>
                </a:solidFill>
                <a:latin typeface="ＭＳ Ｐゴシック"/>
              </a:rPr>
              <a:t>冷却？</a:t>
            </a:r>
            <a:endParaRPr lang="ja-JP" altLang="en-US" sz="1000" b="1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24" name="フローチャート : 判断 23"/>
          <p:cNvSpPr/>
          <p:nvPr/>
        </p:nvSpPr>
        <p:spPr>
          <a:xfrm>
            <a:off x="899592" y="2132856"/>
            <a:ext cx="1872208" cy="576064"/>
          </a:xfrm>
          <a:prstGeom prst="flowChartDecision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b="1" dirty="0" smtClean="0">
                <a:solidFill>
                  <a:prstClr val="black"/>
                </a:solidFill>
                <a:latin typeface="ＭＳ Ｐゴシック"/>
              </a:rPr>
              <a:t>角運動量大？</a:t>
            </a:r>
            <a:endParaRPr lang="ja-JP" altLang="en-US" sz="1050" b="1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25" name="フローチャート : 判断 24"/>
          <p:cNvSpPr/>
          <p:nvPr/>
        </p:nvSpPr>
        <p:spPr>
          <a:xfrm>
            <a:off x="6627864" y="2189500"/>
            <a:ext cx="1872208" cy="590466"/>
          </a:xfrm>
          <a:prstGeom prst="flowChartDecision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b="1" dirty="0" smtClean="0">
                <a:solidFill>
                  <a:prstClr val="black"/>
                </a:solidFill>
                <a:latin typeface="ＭＳ Ｐゴシック"/>
              </a:rPr>
              <a:t>さらに</a:t>
            </a:r>
            <a:endParaRPr lang="en-US" altLang="ja-JP" sz="1050" b="1" dirty="0" smtClean="0">
              <a:solidFill>
                <a:prstClr val="black"/>
              </a:solidFill>
              <a:latin typeface="ＭＳ Ｐゴシック"/>
            </a:endParaRPr>
          </a:p>
          <a:p>
            <a:pPr algn="ctr"/>
            <a:r>
              <a:rPr lang="ja-JP" altLang="en-US" sz="1050" b="1" dirty="0" smtClean="0">
                <a:solidFill>
                  <a:prstClr val="black"/>
                </a:solidFill>
                <a:latin typeface="ＭＳ Ｐゴシック"/>
              </a:rPr>
              <a:t>合体・降着？</a:t>
            </a:r>
            <a:endParaRPr lang="ja-JP" altLang="en-US" sz="1050" b="1" dirty="0">
              <a:solidFill>
                <a:prstClr val="black"/>
              </a:solidFill>
              <a:latin typeface="ＭＳ Ｐゴシック"/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 rot="16200000" flipH="1">
            <a:off x="4095805" y="3025736"/>
            <a:ext cx="345990" cy="39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カギ線コネクタ 12"/>
          <p:cNvCxnSpPr/>
          <p:nvPr/>
        </p:nvCxnSpPr>
        <p:spPr>
          <a:xfrm>
            <a:off x="5364088" y="1844824"/>
            <a:ext cx="2189043" cy="360040"/>
          </a:xfrm>
          <a:prstGeom prst="bentConnector3">
            <a:avLst>
              <a:gd name="adj1" fmla="val 99904"/>
            </a:avLst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カギ線コネクタ 12"/>
          <p:cNvCxnSpPr>
            <a:stCxn id="24" idx="1"/>
          </p:cNvCxnSpPr>
          <p:nvPr/>
        </p:nvCxnSpPr>
        <p:spPr>
          <a:xfrm rot="10800000" flipV="1">
            <a:off x="457610" y="2420888"/>
            <a:ext cx="441983" cy="475250"/>
          </a:xfrm>
          <a:prstGeom prst="bentConnector2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カギ線コネクタ 12"/>
          <p:cNvCxnSpPr>
            <a:stCxn id="25" idx="3"/>
            <a:endCxn id="4" idx="3"/>
          </p:cNvCxnSpPr>
          <p:nvPr/>
        </p:nvCxnSpPr>
        <p:spPr>
          <a:xfrm flipH="1" flipV="1">
            <a:off x="5508104" y="1259275"/>
            <a:ext cx="2991968" cy="1225458"/>
          </a:xfrm>
          <a:prstGeom prst="bentConnector3">
            <a:avLst>
              <a:gd name="adj1" fmla="val -7640"/>
            </a:avLst>
          </a:prstGeom>
          <a:ln w="127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2627784" y="1556792"/>
            <a:ext cx="640638" cy="25391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050" b="1" dirty="0" smtClean="0">
                <a:solidFill>
                  <a:prstClr val="black"/>
                </a:solidFill>
                <a:latin typeface="ＭＳ Ｐゴシック"/>
              </a:rPr>
              <a:t>有効</a:t>
            </a:r>
            <a:endParaRPr lang="ja-JP" altLang="en-US" sz="1050" b="1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364088" y="1556792"/>
            <a:ext cx="961824" cy="25391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050" b="1" dirty="0" smtClean="0">
                <a:solidFill>
                  <a:prstClr val="black"/>
                </a:solidFill>
                <a:latin typeface="ＭＳ Ｐゴシック"/>
              </a:rPr>
              <a:t>有効でない</a:t>
            </a:r>
            <a:endParaRPr lang="ja-JP" altLang="en-US" sz="1050" b="1" dirty="0">
              <a:solidFill>
                <a:prstClr val="black"/>
              </a:solidFill>
              <a:latin typeface="ＭＳ Ｐゴシック"/>
            </a:endParaRPr>
          </a:p>
        </p:txBody>
      </p:sp>
      <p:cxnSp>
        <p:nvCxnSpPr>
          <p:cNvPr id="33" name="カギ線コネクタ 12"/>
          <p:cNvCxnSpPr>
            <a:stCxn id="24" idx="3"/>
          </p:cNvCxnSpPr>
          <p:nvPr/>
        </p:nvCxnSpPr>
        <p:spPr>
          <a:xfrm>
            <a:off x="2771800" y="2420888"/>
            <a:ext cx="1440160" cy="360040"/>
          </a:xfrm>
          <a:prstGeom prst="bentConnector3">
            <a:avLst>
              <a:gd name="adj1" fmla="val 100008"/>
            </a:avLst>
          </a:prstGeom>
          <a:ln w="127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カギ線コネクタ 12"/>
          <p:cNvCxnSpPr>
            <a:stCxn id="25" idx="1"/>
          </p:cNvCxnSpPr>
          <p:nvPr/>
        </p:nvCxnSpPr>
        <p:spPr>
          <a:xfrm rot="10800000" flipH="1" flipV="1">
            <a:off x="6627864" y="2484732"/>
            <a:ext cx="1256504" cy="656235"/>
          </a:xfrm>
          <a:prstGeom prst="bentConnector3">
            <a:avLst>
              <a:gd name="adj1" fmla="val -18193"/>
            </a:avLst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6012160" y="2420888"/>
            <a:ext cx="447698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100" b="1" dirty="0" smtClean="0">
                <a:solidFill>
                  <a:prstClr val="black"/>
                </a:solidFill>
                <a:latin typeface="ＭＳ Ｐゴシック"/>
              </a:rPr>
              <a:t>NO</a:t>
            </a:r>
            <a:endParaRPr lang="ja-JP" altLang="en-US" sz="1100" b="1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8244408" y="2132856"/>
            <a:ext cx="433501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100" b="1" dirty="0" smtClean="0">
                <a:solidFill>
                  <a:prstClr val="black"/>
                </a:solidFill>
                <a:latin typeface="ＭＳ Ｐゴシック"/>
              </a:rPr>
              <a:t>YES</a:t>
            </a:r>
            <a:endParaRPr lang="ja-JP" altLang="en-US" sz="1100" b="1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40" name="角丸四角形 39"/>
          <p:cNvSpPr/>
          <p:nvPr/>
        </p:nvSpPr>
        <p:spPr>
          <a:xfrm>
            <a:off x="7884368" y="2996952"/>
            <a:ext cx="936104" cy="702080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b="1" dirty="0" smtClean="0">
                <a:solidFill>
                  <a:prstClr val="black"/>
                </a:solidFill>
                <a:latin typeface="ＭＳ Ｐゴシック"/>
              </a:rPr>
              <a:t>Hot halo</a:t>
            </a:r>
            <a:endParaRPr lang="ja-JP" altLang="en-US" sz="1400" b="1" dirty="0">
              <a:solidFill>
                <a:prstClr val="black"/>
              </a:solidFill>
              <a:latin typeface="ＭＳ Ｐゴシック"/>
            </a:endParaRPr>
          </a:p>
        </p:txBody>
      </p:sp>
      <p:cxnSp>
        <p:nvCxnSpPr>
          <p:cNvPr id="102" name="カギ線コネクタ 12"/>
          <p:cNvCxnSpPr>
            <a:stCxn id="23" idx="1"/>
          </p:cNvCxnSpPr>
          <p:nvPr/>
        </p:nvCxnSpPr>
        <p:spPr>
          <a:xfrm rot="10800000" flipV="1">
            <a:off x="1835696" y="1852916"/>
            <a:ext cx="1657004" cy="279940"/>
          </a:xfrm>
          <a:prstGeom prst="bentConnector3">
            <a:avLst>
              <a:gd name="adj1" fmla="val 99812"/>
            </a:avLst>
          </a:prstGeom>
          <a:ln w="127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角丸四角形 130"/>
          <p:cNvSpPr/>
          <p:nvPr/>
        </p:nvSpPr>
        <p:spPr>
          <a:xfrm>
            <a:off x="107504" y="2924944"/>
            <a:ext cx="1152128" cy="642942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50" dirty="0" smtClean="0">
                <a:solidFill>
                  <a:prstClr val="black"/>
                </a:solidFill>
                <a:latin typeface="ＭＳ Ｐゴシック"/>
              </a:rPr>
              <a:t>Dissipative </a:t>
            </a:r>
            <a:r>
              <a:rPr lang="ja-JP" altLang="en-US" sz="1050" dirty="0" smtClean="0">
                <a:solidFill>
                  <a:prstClr val="black"/>
                </a:solidFill>
                <a:latin typeface="ＭＳ Ｐゴシック"/>
              </a:rPr>
              <a:t>な</a:t>
            </a:r>
            <a:endParaRPr lang="en-US" altLang="ja-JP" sz="1050" dirty="0" smtClean="0">
              <a:solidFill>
                <a:prstClr val="black"/>
              </a:solidFill>
              <a:latin typeface="ＭＳ Ｐゴシック"/>
            </a:endParaRPr>
          </a:p>
          <a:p>
            <a:pPr algn="ctr"/>
            <a:r>
              <a:rPr lang="ja-JP" altLang="en-US" sz="1050" dirty="0" smtClean="0">
                <a:solidFill>
                  <a:prstClr val="black"/>
                </a:solidFill>
                <a:latin typeface="ＭＳ Ｐゴシック"/>
              </a:rPr>
              <a:t>ガス収縮</a:t>
            </a:r>
            <a:endParaRPr lang="en-US" altLang="ja-JP" sz="1050" dirty="0" smtClean="0">
              <a:solidFill>
                <a:prstClr val="black"/>
              </a:solidFill>
              <a:latin typeface="ＭＳ Ｐゴシック"/>
            </a:endParaRPr>
          </a:p>
          <a:p>
            <a:pPr algn="ctr"/>
            <a:r>
              <a:rPr lang="ja-JP" altLang="en-US" sz="1050" dirty="0" smtClean="0">
                <a:solidFill>
                  <a:prstClr val="black"/>
                </a:solidFill>
                <a:latin typeface="ＭＳ Ｐゴシック"/>
              </a:rPr>
              <a:t>爆発的星形成</a:t>
            </a:r>
            <a:endParaRPr lang="ja-JP" altLang="en-US" sz="105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32" name="角丸四角形 131"/>
          <p:cNvSpPr/>
          <p:nvPr/>
        </p:nvSpPr>
        <p:spPr>
          <a:xfrm>
            <a:off x="3635896" y="2780928"/>
            <a:ext cx="1312673" cy="214314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dirty="0" smtClean="0">
                <a:solidFill>
                  <a:prstClr val="black"/>
                </a:solidFill>
                <a:latin typeface="ＭＳ Ｐゴシック"/>
              </a:rPr>
              <a:t>ガス円盤</a:t>
            </a:r>
            <a:endParaRPr lang="ja-JP" altLang="en-US" sz="105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35" name="フローチャート : 判断 134"/>
          <p:cNvSpPr/>
          <p:nvPr/>
        </p:nvSpPr>
        <p:spPr>
          <a:xfrm>
            <a:off x="1331640" y="4266955"/>
            <a:ext cx="1352003" cy="530197"/>
          </a:xfrm>
          <a:prstGeom prst="flowChartDecision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b="1" dirty="0" smtClean="0">
                <a:solidFill>
                  <a:prstClr val="black"/>
                </a:solidFill>
                <a:latin typeface="ＭＳ Ｐゴシック"/>
              </a:rPr>
              <a:t>ガス・</a:t>
            </a:r>
            <a:endParaRPr lang="en-US" altLang="ja-JP" sz="1050" b="1" dirty="0" smtClean="0">
              <a:solidFill>
                <a:prstClr val="black"/>
              </a:solidFill>
              <a:latin typeface="ＭＳ Ｐゴシック"/>
            </a:endParaRPr>
          </a:p>
          <a:p>
            <a:pPr algn="ctr"/>
            <a:r>
              <a:rPr lang="ja-JP" altLang="en-US" sz="1050" b="1" dirty="0" smtClean="0">
                <a:solidFill>
                  <a:prstClr val="black"/>
                </a:solidFill>
                <a:latin typeface="ＭＳ Ｐゴシック"/>
              </a:rPr>
              <a:t>リッチ？</a:t>
            </a:r>
            <a:endParaRPr lang="ja-JP" altLang="en-US" sz="1050" b="1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40" name="角丸四角形 139"/>
          <p:cNvSpPr/>
          <p:nvPr/>
        </p:nvSpPr>
        <p:spPr>
          <a:xfrm>
            <a:off x="6228184" y="6332776"/>
            <a:ext cx="2808312" cy="476672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 smtClean="0">
                <a:solidFill>
                  <a:prstClr val="black"/>
                </a:solidFill>
                <a:latin typeface="ＭＳ Ｐゴシック"/>
              </a:rPr>
              <a:t>円盤成分が支配的な銀河</a:t>
            </a:r>
            <a:endParaRPr lang="en-US" altLang="ja-JP" sz="1600" b="1" dirty="0" smtClean="0">
              <a:solidFill>
                <a:prstClr val="black"/>
              </a:solidFill>
              <a:latin typeface="ＭＳ Ｐゴシック"/>
            </a:endParaRPr>
          </a:p>
          <a:p>
            <a:pPr algn="ctr"/>
            <a:r>
              <a:rPr lang="ja-JP" altLang="en-US" sz="1600" b="1" dirty="0" smtClean="0">
                <a:solidFill>
                  <a:prstClr val="black"/>
                </a:solidFill>
                <a:latin typeface="ＭＳ Ｐゴシック"/>
              </a:rPr>
              <a:t>（晩期型円盤銀河）</a:t>
            </a:r>
            <a:endParaRPr lang="ja-JP" altLang="en-US" sz="1600" b="1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41" name="フローチャート : 判断 140"/>
          <p:cNvSpPr/>
          <p:nvPr/>
        </p:nvSpPr>
        <p:spPr>
          <a:xfrm>
            <a:off x="5508104" y="4293096"/>
            <a:ext cx="2016224" cy="608780"/>
          </a:xfrm>
          <a:prstGeom prst="flowChartDecision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b="1" dirty="0" smtClean="0">
                <a:solidFill>
                  <a:prstClr val="black"/>
                </a:solidFill>
                <a:latin typeface="ＭＳ Ｐゴシック"/>
              </a:rPr>
              <a:t>円盤は</a:t>
            </a:r>
            <a:endParaRPr lang="en-US" altLang="ja-JP" sz="1050" b="1" dirty="0" smtClean="0">
              <a:solidFill>
                <a:prstClr val="black"/>
              </a:solidFill>
              <a:latin typeface="ＭＳ Ｐゴシック"/>
            </a:endParaRPr>
          </a:p>
          <a:p>
            <a:pPr algn="ctr"/>
            <a:r>
              <a:rPr lang="en-US" altLang="ja-JP" sz="1050" b="1" dirty="0" smtClean="0">
                <a:solidFill>
                  <a:prstClr val="black"/>
                </a:solidFill>
                <a:latin typeface="ＭＳ Ｐゴシック"/>
              </a:rPr>
              <a:t>massive </a:t>
            </a:r>
            <a:r>
              <a:rPr lang="ja-JP" altLang="en-US" sz="1050" b="1" dirty="0" smtClean="0">
                <a:solidFill>
                  <a:prstClr val="black"/>
                </a:solidFill>
                <a:latin typeface="ＭＳ Ｐゴシック"/>
              </a:rPr>
              <a:t>か？</a:t>
            </a:r>
            <a:endParaRPr lang="ja-JP" altLang="en-US" sz="1050" b="1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45" name="角丸四角形 144"/>
          <p:cNvSpPr/>
          <p:nvPr/>
        </p:nvSpPr>
        <p:spPr>
          <a:xfrm>
            <a:off x="163328" y="6341688"/>
            <a:ext cx="2104416" cy="475004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 smtClean="0">
                <a:solidFill>
                  <a:prstClr val="black"/>
                </a:solidFill>
                <a:latin typeface="ＭＳ Ｐゴシック"/>
              </a:rPr>
              <a:t>楕円銀河</a:t>
            </a:r>
            <a:endParaRPr lang="ja-JP" altLang="en-US" sz="1600" b="1" dirty="0">
              <a:solidFill>
                <a:prstClr val="black"/>
              </a:solidFill>
              <a:latin typeface="ＭＳ Ｐゴシック"/>
            </a:endParaRPr>
          </a:p>
        </p:txBody>
      </p:sp>
      <p:cxnSp>
        <p:nvCxnSpPr>
          <p:cNvPr id="146" name="直線矢印コネクタ 145"/>
          <p:cNvCxnSpPr/>
          <p:nvPr/>
        </p:nvCxnSpPr>
        <p:spPr>
          <a:xfrm rot="16200000" flipH="1">
            <a:off x="3355084" y="5670213"/>
            <a:ext cx="1282093" cy="3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矢印コネクタ 146"/>
          <p:cNvCxnSpPr/>
          <p:nvPr/>
        </p:nvCxnSpPr>
        <p:spPr>
          <a:xfrm rot="16200000" flipH="1">
            <a:off x="3103056" y="5058144"/>
            <a:ext cx="345990" cy="39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矢印コネクタ 147"/>
          <p:cNvCxnSpPr/>
          <p:nvPr/>
        </p:nvCxnSpPr>
        <p:spPr>
          <a:xfrm rot="16200000" flipH="1">
            <a:off x="2339753" y="5589239"/>
            <a:ext cx="288033" cy="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線矢印コネクタ 148"/>
          <p:cNvCxnSpPr/>
          <p:nvPr/>
        </p:nvCxnSpPr>
        <p:spPr>
          <a:xfrm rot="16200000" flipH="1">
            <a:off x="-576573" y="4401108"/>
            <a:ext cx="1656185" cy="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角丸四角形 135"/>
          <p:cNvSpPr/>
          <p:nvPr/>
        </p:nvSpPr>
        <p:spPr>
          <a:xfrm>
            <a:off x="107504" y="5229200"/>
            <a:ext cx="3672408" cy="281806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50" dirty="0" err="1" smtClean="0">
                <a:solidFill>
                  <a:prstClr val="black"/>
                </a:solidFill>
                <a:latin typeface="ＭＳ Ｐゴシック"/>
              </a:rPr>
              <a:t>Spheroidal</a:t>
            </a:r>
            <a:r>
              <a:rPr lang="en-US" altLang="ja-JP" sz="1050" dirty="0" smtClean="0">
                <a:solidFill>
                  <a:prstClr val="black"/>
                </a:solidFill>
                <a:latin typeface="ＭＳ Ｐゴシック"/>
              </a:rPr>
              <a:t> System</a:t>
            </a:r>
            <a:r>
              <a:rPr lang="ja-JP" altLang="en-US" sz="1050" dirty="0" smtClean="0">
                <a:solidFill>
                  <a:prstClr val="black"/>
                </a:solidFill>
                <a:latin typeface="ＭＳ Ｐゴシック"/>
              </a:rPr>
              <a:t>（楕円銀河・バルジ）</a:t>
            </a:r>
            <a:endParaRPr lang="ja-JP" altLang="en-US" sz="105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37" name="角丸四角形 136"/>
          <p:cNvSpPr/>
          <p:nvPr/>
        </p:nvSpPr>
        <p:spPr>
          <a:xfrm>
            <a:off x="2541232" y="4700868"/>
            <a:ext cx="1617958" cy="354238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dirty="0" smtClean="0">
                <a:solidFill>
                  <a:prstClr val="black"/>
                </a:solidFill>
                <a:latin typeface="ＭＳ Ｐゴシック"/>
              </a:rPr>
              <a:t>爆発的星形成</a:t>
            </a:r>
            <a:endParaRPr lang="en-US" altLang="ja-JP" sz="1050" dirty="0" smtClean="0">
              <a:solidFill>
                <a:prstClr val="black"/>
              </a:solidFill>
              <a:latin typeface="ＭＳ Ｐゴシック"/>
            </a:endParaRPr>
          </a:p>
          <a:p>
            <a:pPr algn="ctr"/>
            <a:r>
              <a:rPr lang="ja-JP" altLang="en-US" sz="1050" dirty="0" smtClean="0">
                <a:solidFill>
                  <a:prstClr val="black"/>
                </a:solidFill>
                <a:latin typeface="ＭＳ Ｐゴシック"/>
              </a:rPr>
              <a:t>活動銀河核／潮汐構造</a:t>
            </a:r>
            <a:endParaRPr lang="ja-JP" altLang="en-US" sz="1050" dirty="0">
              <a:solidFill>
                <a:prstClr val="black"/>
              </a:solidFill>
              <a:latin typeface="ＭＳ Ｐゴシック"/>
            </a:endParaRPr>
          </a:p>
        </p:txBody>
      </p:sp>
      <p:cxnSp>
        <p:nvCxnSpPr>
          <p:cNvPr id="154" name="直線矢印コネクタ 153"/>
          <p:cNvCxnSpPr/>
          <p:nvPr/>
        </p:nvCxnSpPr>
        <p:spPr>
          <a:xfrm rot="16200000" flipH="1">
            <a:off x="942817" y="5041959"/>
            <a:ext cx="345990" cy="39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角丸四角形 137"/>
          <p:cNvSpPr/>
          <p:nvPr/>
        </p:nvSpPr>
        <p:spPr>
          <a:xfrm>
            <a:off x="323528" y="4797152"/>
            <a:ext cx="1416705" cy="209797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dirty="0" smtClean="0">
                <a:solidFill>
                  <a:prstClr val="black"/>
                </a:solidFill>
                <a:latin typeface="ＭＳ Ｐゴシック"/>
              </a:rPr>
              <a:t>潮汐構造（</a:t>
            </a:r>
            <a:r>
              <a:rPr lang="en-US" altLang="ja-JP" sz="1050" dirty="0" smtClean="0">
                <a:solidFill>
                  <a:prstClr val="black"/>
                </a:solidFill>
                <a:latin typeface="ＭＳ Ｐゴシック"/>
              </a:rPr>
              <a:t>tidal tail)</a:t>
            </a:r>
            <a:endParaRPr lang="ja-JP" altLang="en-US" sz="1050" dirty="0">
              <a:solidFill>
                <a:prstClr val="black"/>
              </a:solidFill>
              <a:latin typeface="ＭＳ Ｐゴシック"/>
            </a:endParaRPr>
          </a:p>
        </p:txBody>
      </p:sp>
      <p:cxnSp>
        <p:nvCxnSpPr>
          <p:cNvPr id="155" name="直線矢印コネクタ 154"/>
          <p:cNvCxnSpPr/>
          <p:nvPr/>
        </p:nvCxnSpPr>
        <p:spPr>
          <a:xfrm rot="16200000" flipH="1">
            <a:off x="5047273" y="5618024"/>
            <a:ext cx="345990" cy="39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角丸四角形 141"/>
          <p:cNvSpPr/>
          <p:nvPr/>
        </p:nvSpPr>
        <p:spPr>
          <a:xfrm>
            <a:off x="4572000" y="5085184"/>
            <a:ext cx="1719171" cy="451678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50" dirty="0" smtClean="0">
                <a:solidFill>
                  <a:prstClr val="black"/>
                </a:solidFill>
                <a:latin typeface="ＭＳ Ｐゴシック"/>
              </a:rPr>
              <a:t>BAR </a:t>
            </a:r>
            <a:r>
              <a:rPr lang="ja-JP" altLang="en-US" sz="1050" dirty="0" smtClean="0">
                <a:solidFill>
                  <a:prstClr val="black"/>
                </a:solidFill>
                <a:latin typeface="ＭＳ Ｐゴシック"/>
              </a:rPr>
              <a:t>不安定</a:t>
            </a:r>
            <a:endParaRPr lang="en-US" altLang="ja-JP" sz="1050" dirty="0" smtClean="0">
              <a:solidFill>
                <a:prstClr val="black"/>
              </a:solidFill>
              <a:latin typeface="ＭＳ Ｐゴシック"/>
            </a:endParaRPr>
          </a:p>
          <a:p>
            <a:pPr algn="ctr"/>
            <a:r>
              <a:rPr lang="ja-JP" altLang="en-US" sz="1050" dirty="0" smtClean="0">
                <a:solidFill>
                  <a:prstClr val="black"/>
                </a:solidFill>
                <a:latin typeface="ＭＳ Ｐゴシック"/>
              </a:rPr>
              <a:t>ガスの落下／活動銀河核</a:t>
            </a:r>
            <a:endParaRPr lang="ja-JP" altLang="en-US" sz="1050" dirty="0">
              <a:solidFill>
                <a:prstClr val="black"/>
              </a:solidFill>
              <a:latin typeface="ＭＳ Ｐゴシック"/>
            </a:endParaRPr>
          </a:p>
        </p:txBody>
      </p:sp>
      <p:cxnSp>
        <p:nvCxnSpPr>
          <p:cNvPr id="156" name="直線矢印コネクタ 155"/>
          <p:cNvCxnSpPr/>
          <p:nvPr/>
        </p:nvCxnSpPr>
        <p:spPr>
          <a:xfrm rot="16200000" flipH="1">
            <a:off x="5047273" y="6161720"/>
            <a:ext cx="345990" cy="39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角丸四角形 142"/>
          <p:cNvSpPr/>
          <p:nvPr/>
        </p:nvSpPr>
        <p:spPr>
          <a:xfrm>
            <a:off x="4427984" y="5805264"/>
            <a:ext cx="1584674" cy="301119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dirty="0" smtClean="0">
                <a:solidFill>
                  <a:prstClr val="black"/>
                </a:solidFill>
                <a:latin typeface="ＭＳ Ｐゴシック"/>
              </a:rPr>
              <a:t>バルジ形成</a:t>
            </a:r>
            <a:endParaRPr lang="ja-JP" altLang="en-US" sz="105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44" name="角丸四角形 143"/>
          <p:cNvSpPr/>
          <p:nvPr/>
        </p:nvSpPr>
        <p:spPr>
          <a:xfrm>
            <a:off x="3275856" y="6332776"/>
            <a:ext cx="2376264" cy="476672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 smtClean="0">
                <a:solidFill>
                  <a:prstClr val="black"/>
                </a:solidFill>
                <a:latin typeface="ＭＳ Ｐゴシック"/>
              </a:rPr>
              <a:t>バルジ／円盤成分を</a:t>
            </a:r>
            <a:endParaRPr lang="en-US" altLang="ja-JP" sz="1600" b="1" dirty="0" smtClean="0">
              <a:solidFill>
                <a:prstClr val="black"/>
              </a:solidFill>
              <a:latin typeface="ＭＳ Ｐゴシック"/>
            </a:endParaRPr>
          </a:p>
          <a:p>
            <a:pPr algn="ctr"/>
            <a:r>
              <a:rPr lang="ja-JP" altLang="en-US" sz="1600" b="1" dirty="0" smtClean="0">
                <a:solidFill>
                  <a:prstClr val="black"/>
                </a:solidFill>
                <a:latin typeface="ＭＳ Ｐゴシック"/>
              </a:rPr>
              <a:t>持つ銀河</a:t>
            </a:r>
            <a:endParaRPr lang="ja-JP" altLang="en-US" sz="1600" b="1" dirty="0">
              <a:solidFill>
                <a:prstClr val="black"/>
              </a:solidFill>
              <a:latin typeface="ＭＳ Ｐゴシック"/>
            </a:endParaRPr>
          </a:p>
        </p:txBody>
      </p:sp>
      <p:cxnSp>
        <p:nvCxnSpPr>
          <p:cNvPr id="158" name="直線矢印コネクタ 157"/>
          <p:cNvCxnSpPr/>
          <p:nvPr/>
        </p:nvCxnSpPr>
        <p:spPr>
          <a:xfrm rot="16200000" flipH="1">
            <a:off x="4111168" y="3601800"/>
            <a:ext cx="345990" cy="39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角丸四角形 132"/>
          <p:cNvSpPr/>
          <p:nvPr/>
        </p:nvSpPr>
        <p:spPr>
          <a:xfrm>
            <a:off x="3635896" y="3212976"/>
            <a:ext cx="1312673" cy="383409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dirty="0" smtClean="0">
                <a:solidFill>
                  <a:prstClr val="black"/>
                </a:solidFill>
                <a:latin typeface="ＭＳ Ｐゴシック"/>
              </a:rPr>
              <a:t>円盤での星形成</a:t>
            </a:r>
            <a:endParaRPr lang="en-US" altLang="ja-JP" sz="1050" dirty="0" smtClean="0">
              <a:solidFill>
                <a:prstClr val="black"/>
              </a:solidFill>
              <a:latin typeface="ＭＳ Ｐゴシック"/>
            </a:endParaRPr>
          </a:p>
          <a:p>
            <a:pPr algn="ctr"/>
            <a:r>
              <a:rPr lang="ja-JP" altLang="en-US" sz="1050" dirty="0" smtClean="0">
                <a:solidFill>
                  <a:prstClr val="black"/>
                </a:solidFill>
                <a:latin typeface="ＭＳ Ｐゴシック"/>
              </a:rPr>
              <a:t>円盤銀河</a:t>
            </a:r>
            <a:endParaRPr lang="ja-JP" altLang="en-US" sz="105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71" name="テキスト ボックス 170"/>
          <p:cNvSpPr txBox="1"/>
          <p:nvPr/>
        </p:nvSpPr>
        <p:spPr>
          <a:xfrm>
            <a:off x="467544" y="2132856"/>
            <a:ext cx="447698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100" b="1" dirty="0" smtClean="0">
                <a:solidFill>
                  <a:prstClr val="black"/>
                </a:solidFill>
                <a:latin typeface="ＭＳ Ｐゴシック"/>
              </a:rPr>
              <a:t>NO</a:t>
            </a:r>
            <a:endParaRPr lang="ja-JP" altLang="en-US" sz="1100" b="1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72" name="テキスト ボックス 171"/>
          <p:cNvSpPr txBox="1"/>
          <p:nvPr/>
        </p:nvSpPr>
        <p:spPr>
          <a:xfrm>
            <a:off x="2699792" y="2132856"/>
            <a:ext cx="433501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100" b="1" dirty="0" smtClean="0">
                <a:solidFill>
                  <a:prstClr val="black"/>
                </a:solidFill>
                <a:latin typeface="ＭＳ Ｐゴシック"/>
              </a:rPr>
              <a:t>YES</a:t>
            </a:r>
            <a:endParaRPr lang="ja-JP" altLang="en-US" sz="1100" b="1" dirty="0">
              <a:solidFill>
                <a:prstClr val="black"/>
              </a:solidFill>
              <a:latin typeface="ＭＳ Ｐゴシック"/>
            </a:endParaRPr>
          </a:p>
        </p:txBody>
      </p:sp>
      <p:cxnSp>
        <p:nvCxnSpPr>
          <p:cNvPr id="173" name="カギ線コネクタ 12"/>
          <p:cNvCxnSpPr>
            <a:endCxn id="135" idx="0"/>
          </p:cNvCxnSpPr>
          <p:nvPr/>
        </p:nvCxnSpPr>
        <p:spPr>
          <a:xfrm rot="10800000" flipV="1">
            <a:off x="2007642" y="4077071"/>
            <a:ext cx="1268216" cy="189883"/>
          </a:xfrm>
          <a:prstGeom prst="bentConnector2">
            <a:avLst/>
          </a:prstGeom>
          <a:ln w="127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カギ線コネクタ 12"/>
          <p:cNvCxnSpPr>
            <a:endCxn id="141" idx="0"/>
          </p:cNvCxnSpPr>
          <p:nvPr/>
        </p:nvCxnSpPr>
        <p:spPr>
          <a:xfrm>
            <a:off x="5292080" y="4077072"/>
            <a:ext cx="1224136" cy="216024"/>
          </a:xfrm>
          <a:prstGeom prst="bentConnector2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テキスト ボックス 174"/>
          <p:cNvSpPr txBox="1"/>
          <p:nvPr/>
        </p:nvSpPr>
        <p:spPr>
          <a:xfrm>
            <a:off x="5436096" y="3789040"/>
            <a:ext cx="447698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100" b="1" dirty="0" smtClean="0">
                <a:solidFill>
                  <a:prstClr val="black"/>
                </a:solidFill>
                <a:latin typeface="ＭＳ Ｐゴシック"/>
              </a:rPr>
              <a:t>NO</a:t>
            </a:r>
            <a:endParaRPr lang="ja-JP" altLang="en-US" sz="1100" b="1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76" name="テキスト ボックス 175"/>
          <p:cNvSpPr txBox="1"/>
          <p:nvPr/>
        </p:nvSpPr>
        <p:spPr>
          <a:xfrm>
            <a:off x="2627784" y="3789040"/>
            <a:ext cx="433501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100" b="1" dirty="0" smtClean="0">
                <a:solidFill>
                  <a:prstClr val="black"/>
                </a:solidFill>
                <a:latin typeface="ＭＳ Ｐゴシック"/>
              </a:rPr>
              <a:t>YES</a:t>
            </a:r>
            <a:endParaRPr lang="ja-JP" altLang="en-US" sz="1100" b="1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34" name="フローチャート : 判断 133"/>
          <p:cNvSpPr/>
          <p:nvPr/>
        </p:nvSpPr>
        <p:spPr>
          <a:xfrm>
            <a:off x="3235396" y="3757492"/>
            <a:ext cx="2088232" cy="649484"/>
          </a:xfrm>
          <a:prstGeom prst="flowChartDecision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b="1" dirty="0" smtClean="0">
                <a:solidFill>
                  <a:prstClr val="black"/>
                </a:solidFill>
                <a:latin typeface="ＭＳ Ｐゴシック"/>
              </a:rPr>
              <a:t>大規模な</a:t>
            </a:r>
            <a:endParaRPr lang="en-US" altLang="ja-JP" sz="1050" b="1" dirty="0" smtClean="0">
              <a:solidFill>
                <a:prstClr val="black"/>
              </a:solidFill>
              <a:latin typeface="ＭＳ Ｐゴシック"/>
            </a:endParaRPr>
          </a:p>
          <a:p>
            <a:pPr algn="ctr"/>
            <a:r>
              <a:rPr lang="ja-JP" altLang="en-US" sz="1050" b="1" dirty="0" smtClean="0">
                <a:solidFill>
                  <a:prstClr val="black"/>
                </a:solidFill>
                <a:latin typeface="ＭＳ Ｐゴシック"/>
              </a:rPr>
              <a:t>銀河合体？</a:t>
            </a:r>
            <a:endParaRPr lang="ja-JP" altLang="en-US" sz="1050" b="1" dirty="0">
              <a:solidFill>
                <a:prstClr val="black"/>
              </a:solidFill>
              <a:latin typeface="ＭＳ Ｐゴシック"/>
            </a:endParaRPr>
          </a:p>
        </p:txBody>
      </p:sp>
      <p:cxnSp>
        <p:nvCxnSpPr>
          <p:cNvPr id="179" name="カギ線コネクタ 12"/>
          <p:cNvCxnSpPr>
            <a:endCxn id="138" idx="0"/>
          </p:cNvCxnSpPr>
          <p:nvPr/>
        </p:nvCxnSpPr>
        <p:spPr>
          <a:xfrm rot="10800000" flipV="1">
            <a:off x="1031882" y="4526892"/>
            <a:ext cx="325879" cy="270260"/>
          </a:xfrm>
          <a:prstGeom prst="bentConnector2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カギ線コネクタ 12"/>
          <p:cNvCxnSpPr>
            <a:endCxn id="137" idx="0"/>
          </p:cNvCxnSpPr>
          <p:nvPr/>
        </p:nvCxnSpPr>
        <p:spPr>
          <a:xfrm>
            <a:off x="2676336" y="4533396"/>
            <a:ext cx="673875" cy="167472"/>
          </a:xfrm>
          <a:prstGeom prst="bentConnector2">
            <a:avLst/>
          </a:prstGeom>
          <a:ln w="127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テキスト ボックス 180"/>
          <p:cNvSpPr txBox="1"/>
          <p:nvPr/>
        </p:nvSpPr>
        <p:spPr>
          <a:xfrm>
            <a:off x="899592" y="4221088"/>
            <a:ext cx="447698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100" b="1" dirty="0" smtClean="0">
                <a:solidFill>
                  <a:prstClr val="black"/>
                </a:solidFill>
                <a:latin typeface="ＭＳ Ｐゴシック"/>
              </a:rPr>
              <a:t>NO</a:t>
            </a:r>
            <a:endParaRPr lang="ja-JP" altLang="en-US" sz="1100" b="1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82" name="テキスト ボックス 181"/>
          <p:cNvSpPr txBox="1"/>
          <p:nvPr/>
        </p:nvSpPr>
        <p:spPr>
          <a:xfrm>
            <a:off x="2699792" y="4293096"/>
            <a:ext cx="433501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100" b="1" dirty="0" smtClean="0">
                <a:solidFill>
                  <a:prstClr val="black"/>
                </a:solidFill>
                <a:latin typeface="ＭＳ Ｐゴシック"/>
              </a:rPr>
              <a:t>YES</a:t>
            </a:r>
            <a:endParaRPr lang="ja-JP" altLang="en-US" sz="1100" b="1" dirty="0">
              <a:solidFill>
                <a:prstClr val="black"/>
              </a:solidFill>
              <a:latin typeface="ＭＳ Ｐゴシック"/>
            </a:endParaRPr>
          </a:p>
        </p:txBody>
      </p:sp>
      <p:cxnSp>
        <p:nvCxnSpPr>
          <p:cNvPr id="186" name="カギ線コネクタ 12"/>
          <p:cNvCxnSpPr/>
          <p:nvPr/>
        </p:nvCxnSpPr>
        <p:spPr>
          <a:xfrm rot="10800000" flipV="1">
            <a:off x="1376558" y="6039060"/>
            <a:ext cx="325879" cy="270260"/>
          </a:xfrm>
          <a:prstGeom prst="bentConnector2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カギ線コネクタ 12"/>
          <p:cNvCxnSpPr/>
          <p:nvPr/>
        </p:nvCxnSpPr>
        <p:spPr>
          <a:xfrm>
            <a:off x="3180392" y="6045564"/>
            <a:ext cx="455504" cy="263756"/>
          </a:xfrm>
          <a:prstGeom prst="bentConnector3">
            <a:avLst>
              <a:gd name="adj1" fmla="val 99742"/>
            </a:avLst>
          </a:prstGeom>
          <a:ln w="127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テキスト ボックス 187"/>
          <p:cNvSpPr txBox="1"/>
          <p:nvPr/>
        </p:nvSpPr>
        <p:spPr>
          <a:xfrm>
            <a:off x="1244268" y="5733256"/>
            <a:ext cx="447698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100" b="1" dirty="0" smtClean="0">
                <a:solidFill>
                  <a:prstClr val="black"/>
                </a:solidFill>
                <a:latin typeface="ＭＳ Ｐゴシック"/>
              </a:rPr>
              <a:t>NO</a:t>
            </a:r>
            <a:endParaRPr lang="ja-JP" altLang="en-US" sz="1100" b="1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89" name="テキスト ボックス 188"/>
          <p:cNvSpPr txBox="1"/>
          <p:nvPr/>
        </p:nvSpPr>
        <p:spPr>
          <a:xfrm>
            <a:off x="3131840" y="5733256"/>
            <a:ext cx="433501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100" b="1" dirty="0" smtClean="0">
                <a:solidFill>
                  <a:prstClr val="black"/>
                </a:solidFill>
                <a:latin typeface="ＭＳ Ｐゴシック"/>
              </a:rPr>
              <a:t>YES</a:t>
            </a:r>
            <a:endParaRPr lang="ja-JP" altLang="en-US" sz="1100" b="1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39" name="フローチャート : 判断 138"/>
          <p:cNvSpPr/>
          <p:nvPr/>
        </p:nvSpPr>
        <p:spPr>
          <a:xfrm>
            <a:off x="1691680" y="5733256"/>
            <a:ext cx="1535624" cy="602205"/>
          </a:xfrm>
          <a:prstGeom prst="flowChartDecision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b="1" dirty="0" smtClean="0">
                <a:solidFill>
                  <a:prstClr val="black"/>
                </a:solidFill>
                <a:latin typeface="ＭＳ Ｐゴシック"/>
              </a:rPr>
              <a:t>ガスの</a:t>
            </a:r>
            <a:endParaRPr lang="en-US" altLang="ja-JP" sz="1050" b="1" dirty="0" smtClean="0">
              <a:solidFill>
                <a:prstClr val="black"/>
              </a:solidFill>
              <a:latin typeface="ＭＳ Ｐゴシック"/>
            </a:endParaRPr>
          </a:p>
          <a:p>
            <a:pPr algn="ctr"/>
            <a:r>
              <a:rPr lang="ja-JP" altLang="en-US" sz="1050" b="1" dirty="0" smtClean="0">
                <a:solidFill>
                  <a:prstClr val="black"/>
                </a:solidFill>
                <a:latin typeface="ＭＳ Ｐゴシック"/>
              </a:rPr>
              <a:t>降着？</a:t>
            </a:r>
            <a:endParaRPr lang="ja-JP" altLang="en-US" sz="1050" b="1" dirty="0">
              <a:solidFill>
                <a:prstClr val="black"/>
              </a:solidFill>
              <a:latin typeface="ＭＳ Ｐゴシック"/>
            </a:endParaRPr>
          </a:p>
        </p:txBody>
      </p:sp>
      <p:cxnSp>
        <p:nvCxnSpPr>
          <p:cNvPr id="192" name="カギ線コネクタ 12"/>
          <p:cNvCxnSpPr/>
          <p:nvPr/>
        </p:nvCxnSpPr>
        <p:spPr>
          <a:xfrm rot="5400000">
            <a:off x="5040053" y="4617130"/>
            <a:ext cx="504057" cy="432050"/>
          </a:xfrm>
          <a:prstGeom prst="bentConnector3">
            <a:avLst>
              <a:gd name="adj1" fmla="val 5049"/>
            </a:avLst>
          </a:prstGeom>
          <a:ln w="127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カギ線コネクタ 12"/>
          <p:cNvCxnSpPr>
            <a:stCxn id="141" idx="3"/>
          </p:cNvCxnSpPr>
          <p:nvPr/>
        </p:nvCxnSpPr>
        <p:spPr>
          <a:xfrm>
            <a:off x="7524328" y="4597486"/>
            <a:ext cx="792088" cy="1711834"/>
          </a:xfrm>
          <a:prstGeom prst="bentConnector2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テキスト ボックス 193"/>
          <p:cNvSpPr txBox="1"/>
          <p:nvPr/>
        </p:nvSpPr>
        <p:spPr>
          <a:xfrm>
            <a:off x="7668344" y="4293096"/>
            <a:ext cx="447698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100" b="1" dirty="0" smtClean="0">
                <a:solidFill>
                  <a:prstClr val="black"/>
                </a:solidFill>
                <a:latin typeface="ＭＳ Ｐゴシック"/>
              </a:rPr>
              <a:t>NO</a:t>
            </a:r>
            <a:endParaRPr lang="ja-JP" altLang="en-US" sz="1100" b="1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95" name="テキスト ボックス 194"/>
          <p:cNvSpPr txBox="1"/>
          <p:nvPr/>
        </p:nvSpPr>
        <p:spPr>
          <a:xfrm>
            <a:off x="4860032" y="4293096"/>
            <a:ext cx="433501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100" b="1" dirty="0" smtClean="0">
                <a:solidFill>
                  <a:prstClr val="black"/>
                </a:solidFill>
                <a:latin typeface="ＭＳ Ｐゴシック"/>
              </a:rPr>
              <a:t>YES</a:t>
            </a:r>
            <a:endParaRPr lang="ja-JP" altLang="en-US" sz="1100" b="1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6748408" y="0"/>
            <a:ext cx="2395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Mo et al. (2010) </a:t>
            </a:r>
            <a:r>
              <a:rPr lang="ja-JP" altLang="en-US" dirty="0" smtClean="0">
                <a:solidFill>
                  <a:prstClr val="black"/>
                </a:solidFill>
              </a:rPr>
              <a:t>を参照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1753" y="110636"/>
            <a:ext cx="2682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A “recipe” for</a:t>
            </a:r>
          </a:p>
          <a:p>
            <a:r>
              <a:rPr lang="en-US" altLang="ja-JP" sz="2800" dirty="0" smtClean="0"/>
              <a:t>Galaxy formation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565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22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[2] “Clump Instability” </a:t>
            </a:r>
            <a:r>
              <a:rPr lang="ja-JP" altLang="en-US" dirty="0"/>
              <a:t>と </a:t>
            </a:r>
            <a:r>
              <a:rPr lang="en-US" altLang="ja-JP" dirty="0"/>
              <a:t>self regulation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467544" y="548720"/>
            <a:ext cx="71593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/>
              <a:t>● clump </a:t>
            </a:r>
            <a:r>
              <a:rPr lang="ja-JP" altLang="en-US" sz="2400" dirty="0"/>
              <a:t>は成長しうる</a:t>
            </a:r>
            <a:r>
              <a:rPr lang="ja-JP" altLang="en-US" sz="2400" dirty="0" smtClean="0"/>
              <a:t>か？　その典型的な大きさは？</a:t>
            </a:r>
            <a:endParaRPr lang="en-US" altLang="ja-JP" sz="2400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899992" y="4691171"/>
            <a:ext cx="397416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chemeClr val="accent2">
                    <a:lumMod val="75000"/>
                  </a:schemeClr>
                </a:solidFill>
              </a:rPr>
              <a:t>Clump </a:t>
            </a:r>
            <a:r>
              <a:rPr kumimoji="1" lang="ja-JP" altLang="en-US" sz="2000" b="1" dirty="0" smtClean="0">
                <a:solidFill>
                  <a:schemeClr val="accent2">
                    <a:lumMod val="75000"/>
                  </a:schemeClr>
                </a:solidFill>
              </a:rPr>
              <a:t>が成長しうる条件</a:t>
            </a:r>
            <a:endParaRPr kumimoji="1" lang="en-US" altLang="ja-JP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ja-JP" altLang="en-US" sz="800" b="1" dirty="0" smtClean="0">
                <a:solidFill>
                  <a:schemeClr val="accent2">
                    <a:lumMod val="75000"/>
                  </a:schemeClr>
                </a:solidFill>
              </a:rPr>
              <a:t>　　　</a:t>
            </a:r>
            <a:endParaRPr lang="en-US" altLang="ja-JP" sz="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ja-JP" altLang="en-US" sz="1600" dirty="0"/>
              <a:t>　</a:t>
            </a:r>
            <a:r>
              <a:rPr lang="ja-JP" altLang="en-US" sz="1600" dirty="0" smtClean="0"/>
              <a:t>　</a:t>
            </a:r>
            <a:r>
              <a:rPr lang="ja-JP" altLang="en-US" sz="2400" i="1" dirty="0" smtClean="0"/>
              <a:t>　</a:t>
            </a:r>
            <a:r>
              <a:rPr lang="ja-JP" altLang="en-US" sz="2400" i="1" dirty="0" err="1" smtClean="0"/>
              <a:t>ｔ</a:t>
            </a:r>
            <a:r>
              <a:rPr lang="en-US" altLang="ja-JP" sz="2400" i="1" baseline="-25000" dirty="0" smtClean="0"/>
              <a:t>cool</a:t>
            </a:r>
            <a:r>
              <a:rPr lang="en-US" altLang="ja-JP" sz="2400" i="1" dirty="0" smtClean="0"/>
              <a:t> &lt; t</a:t>
            </a:r>
            <a:r>
              <a:rPr lang="en-US" altLang="ja-JP" sz="2400" i="1" baseline="-25000" dirty="0" smtClean="0"/>
              <a:t>d</a:t>
            </a:r>
            <a:r>
              <a:rPr lang="en-US" altLang="ja-JP" sz="2400" i="1" dirty="0" smtClean="0"/>
              <a:t> =Ω</a:t>
            </a:r>
            <a:r>
              <a:rPr lang="en-US" altLang="ja-JP" sz="2400" i="1" baseline="30000" dirty="0" smtClean="0"/>
              <a:t>-1</a:t>
            </a:r>
          </a:p>
          <a:p>
            <a:endParaRPr lang="en-US" altLang="ja-JP" sz="1600" dirty="0"/>
          </a:p>
          <a:p>
            <a:r>
              <a:rPr lang="en-US" altLang="ja-JP" dirty="0" smtClean="0"/>
              <a:t>High-z </a:t>
            </a:r>
            <a:r>
              <a:rPr lang="ja-JP" altLang="en-US" dirty="0" smtClean="0"/>
              <a:t>銀河では </a:t>
            </a:r>
            <a:r>
              <a:rPr lang="en-US" altLang="ja-JP" sz="2400" i="1" dirty="0" err="1" smtClean="0"/>
              <a:t>t</a:t>
            </a:r>
            <a:r>
              <a:rPr lang="en-US" altLang="ja-JP" sz="2400" i="1" baseline="-25000" dirty="0" err="1" smtClean="0"/>
              <a:t>cool</a:t>
            </a:r>
            <a:r>
              <a:rPr lang="en-US" altLang="ja-JP" sz="2400" i="1" dirty="0" smtClean="0"/>
              <a:t> </a:t>
            </a:r>
            <a:r>
              <a:rPr lang="ja-JP" altLang="en-US" dirty="0" smtClean="0"/>
              <a:t>は十分小さい？</a:t>
            </a:r>
            <a:endParaRPr lang="en-US" altLang="ja-JP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47954" y="1268760"/>
            <a:ext cx="3042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 smtClean="0">
                <a:solidFill>
                  <a:srgbClr val="00B050"/>
                </a:solidFill>
              </a:rPr>
              <a:t>Q &lt; Qc </a:t>
            </a:r>
            <a:r>
              <a:rPr kumimoji="1" lang="ja-JP" altLang="en-US" sz="2400" b="1" dirty="0" smtClean="0">
                <a:solidFill>
                  <a:srgbClr val="00B050"/>
                </a:solidFill>
              </a:rPr>
              <a:t>を満たす条件</a:t>
            </a:r>
            <a:endParaRPr kumimoji="1" lang="ja-JP" altLang="en-US" sz="2400" b="1" dirty="0">
              <a:solidFill>
                <a:srgbClr val="00B050"/>
              </a:solidFill>
            </a:endParaRPr>
          </a:p>
        </p:txBody>
      </p:sp>
      <p:pic>
        <p:nvPicPr>
          <p:cNvPr id="6146" name="Picture 2" descr="C:\仙台研究\プレゼン２\円盤銀河\dekel34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88331"/>
            <a:ext cx="1429746" cy="94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1936304" y="180774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（</a:t>
            </a:r>
            <a:r>
              <a:rPr kumimoji="1" lang="ja-JP" altLang="en-US" dirty="0" smtClean="0"/>
              <a:t>円盤質量）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051720" y="217503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（</a:t>
            </a:r>
            <a:r>
              <a:rPr kumimoji="1" lang="ja-JP" altLang="en-US" dirty="0" smtClean="0"/>
              <a:t>全質量）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7544" y="2597414"/>
            <a:ext cx="3307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（典型的な円盤のサイズ </a:t>
            </a:r>
            <a:r>
              <a:rPr kumimoji="1" lang="en-US" altLang="ja-JP" i="1" dirty="0" smtClean="0"/>
              <a:t>R</a:t>
            </a:r>
            <a:r>
              <a:rPr kumimoji="1" lang="en-US" altLang="ja-JP" i="1" baseline="-25000" dirty="0" smtClean="0"/>
              <a:t>d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内）</a:t>
            </a:r>
            <a:endParaRPr kumimoji="1" lang="ja-JP" altLang="en-US" dirty="0"/>
          </a:p>
        </p:txBody>
      </p:sp>
      <p:pic>
        <p:nvPicPr>
          <p:cNvPr id="6147" name="Picture 3" descr="C:\仙台研究\プレゼン２\円盤銀河\dekel36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86" y="3926169"/>
            <a:ext cx="3296745" cy="94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仙台研究\プレゼン２\円盤銀河\dekel37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55400"/>
            <a:ext cx="1877415" cy="56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仙台研究\プレゼン２\円盤銀河\dekel38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06" y="5229200"/>
            <a:ext cx="3307316" cy="93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直線コネクタ 10"/>
          <p:cNvCxnSpPr/>
          <p:nvPr/>
        </p:nvCxnSpPr>
        <p:spPr>
          <a:xfrm>
            <a:off x="4572000" y="1499592"/>
            <a:ext cx="0" cy="517906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2015358" y="4900994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</a:t>
            </a:r>
            <a:r>
              <a:rPr kumimoji="1" lang="ja-JP" altLang="en-US" dirty="0" smtClean="0"/>
              <a:t>動径方向の速度分散）</a:t>
            </a:r>
            <a:endParaRPr kumimoji="1" lang="ja-JP" altLang="en-US" dirty="0"/>
          </a:p>
        </p:txBody>
      </p:sp>
      <p:cxnSp>
        <p:nvCxnSpPr>
          <p:cNvPr id="16" name="直線矢印コネクタ 15"/>
          <p:cNvCxnSpPr/>
          <p:nvPr/>
        </p:nvCxnSpPr>
        <p:spPr>
          <a:xfrm flipH="1">
            <a:off x="3523022" y="5229200"/>
            <a:ext cx="251838" cy="21602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843808" y="630932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</a:t>
            </a:r>
            <a:r>
              <a:rPr kumimoji="1" lang="ja-JP" altLang="en-US" dirty="0" smtClean="0"/>
              <a:t>回転速度）</a:t>
            </a:r>
            <a:endParaRPr kumimoji="1" lang="ja-JP" altLang="en-US" dirty="0"/>
          </a:p>
        </p:txBody>
      </p:sp>
      <p:cxnSp>
        <p:nvCxnSpPr>
          <p:cNvPr id="20" name="直線矢印コネクタ 19"/>
          <p:cNvCxnSpPr/>
          <p:nvPr/>
        </p:nvCxnSpPr>
        <p:spPr>
          <a:xfrm flipH="1" flipV="1">
            <a:off x="3390775" y="6021288"/>
            <a:ext cx="272956" cy="28803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0" name="Picture 6" descr="C:\仙台研究\プレゼン２\円盤銀河\dekel41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792" y="2276872"/>
            <a:ext cx="1909714" cy="83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仙台研究\プレゼン２\円盤銀河\dekel40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390" y="1506825"/>
            <a:ext cx="1605509" cy="68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グループ化 23"/>
          <p:cNvGrpSpPr/>
          <p:nvPr/>
        </p:nvGrpSpPr>
        <p:grpSpPr>
          <a:xfrm>
            <a:off x="6868472" y="1576915"/>
            <a:ext cx="2013693" cy="461665"/>
            <a:chOff x="6868472" y="1576915"/>
            <a:chExt cx="2013693" cy="461665"/>
          </a:xfrm>
        </p:grpSpPr>
        <p:pic>
          <p:nvPicPr>
            <p:cNvPr id="28" name="Picture 8" descr="C:\仙台研究\プレゼン２\円盤銀河\dekel33.bm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192" y="1650863"/>
              <a:ext cx="1386778" cy="336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テキスト ボックス 21"/>
            <p:cNvSpPr txBox="1"/>
            <p:nvPr/>
          </p:nvSpPr>
          <p:spPr>
            <a:xfrm>
              <a:off x="6868472" y="1576915"/>
              <a:ext cx="20136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 smtClean="0"/>
                <a:t>（　　　　　　</a:t>
              </a:r>
              <a:r>
                <a:rPr lang="ja-JP" altLang="en-US" sz="2400" dirty="0"/>
                <a:t>　 </a:t>
              </a:r>
              <a:r>
                <a:rPr lang="ja-JP" altLang="en-US" sz="2400" dirty="0" smtClean="0"/>
                <a:t>）</a:t>
              </a:r>
              <a:endParaRPr kumimoji="1" lang="ja-JP" altLang="en-US" sz="2400" dirty="0"/>
            </a:p>
          </p:txBody>
        </p:sp>
      </p:grpSp>
      <p:sp>
        <p:nvSpPr>
          <p:cNvPr id="23" name="テキスト ボックス 22"/>
          <p:cNvSpPr txBox="1"/>
          <p:nvPr/>
        </p:nvSpPr>
        <p:spPr>
          <a:xfrm>
            <a:off x="5550643" y="3305680"/>
            <a:ext cx="26356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/>
              <a:t>当然</a:t>
            </a:r>
            <a:r>
              <a:rPr lang="ja-JP" altLang="en-US" sz="2000" dirty="0" smtClean="0"/>
              <a:t>ながら、</a:t>
            </a:r>
            <a:r>
              <a:rPr lang="en-US" altLang="ja-JP" sz="2000" i="1" dirty="0" smtClean="0"/>
              <a:t>δ</a:t>
            </a:r>
            <a:r>
              <a:rPr lang="en-US" altLang="ja-JP" sz="2000" dirty="0" smtClean="0">
                <a:sym typeface="Wingdings" panose="05000000000000000000" pitchFamily="2" charset="2"/>
              </a:rPr>
              <a:t></a:t>
            </a:r>
            <a:r>
              <a:rPr lang="ja-JP" altLang="en-US" sz="2000" dirty="0" smtClean="0">
                <a:sym typeface="Wingdings" panose="05000000000000000000" pitchFamily="2" charset="2"/>
              </a:rPr>
              <a:t>大で、</a:t>
            </a:r>
            <a:endParaRPr lang="en-US" altLang="ja-JP" sz="2000" dirty="0" smtClean="0">
              <a:sym typeface="Wingdings" panose="05000000000000000000" pitchFamily="2" charset="2"/>
            </a:endParaRPr>
          </a:p>
          <a:p>
            <a:r>
              <a:rPr lang="en-US" altLang="ja-JP" sz="2000" i="1" dirty="0" err="1" smtClean="0">
                <a:sym typeface="Wingdings" panose="05000000000000000000" pitchFamily="2" charset="2"/>
              </a:rPr>
              <a:t>R</a:t>
            </a:r>
            <a:r>
              <a:rPr lang="en-US" altLang="ja-JP" sz="2000" i="1" baseline="-25000" dirty="0" err="1" smtClean="0">
                <a:sym typeface="Wingdings" panose="05000000000000000000" pitchFamily="2" charset="2"/>
              </a:rPr>
              <a:t>c</a:t>
            </a:r>
            <a:r>
              <a:rPr lang="en-US" altLang="ja-JP" sz="2000" dirty="0" smtClean="0">
                <a:sym typeface="Wingdings" panose="05000000000000000000" pitchFamily="2" charset="2"/>
              </a:rPr>
              <a:t>, </a:t>
            </a:r>
            <a:r>
              <a:rPr lang="en-US" altLang="ja-JP" sz="2000" i="1" dirty="0" err="1" smtClean="0">
                <a:sym typeface="Wingdings" panose="05000000000000000000" pitchFamily="2" charset="2"/>
              </a:rPr>
              <a:t>M</a:t>
            </a:r>
            <a:r>
              <a:rPr lang="en-US" altLang="ja-JP" sz="2000" i="1" baseline="-25000" dirty="0" err="1" smtClean="0">
                <a:sym typeface="Wingdings" panose="05000000000000000000" pitchFamily="2" charset="2"/>
              </a:rPr>
              <a:t>c</a:t>
            </a:r>
            <a:r>
              <a:rPr lang="en-US" altLang="ja-JP" sz="2000" dirty="0" smtClean="0">
                <a:sym typeface="Wingdings" panose="05000000000000000000" pitchFamily="2" charset="2"/>
              </a:rPr>
              <a:t></a:t>
            </a:r>
            <a:r>
              <a:rPr lang="ja-JP" altLang="en-US" sz="2000" dirty="0" smtClean="0">
                <a:sym typeface="Wingdings" panose="05000000000000000000" pitchFamily="2" charset="2"/>
              </a:rPr>
              <a:t>大</a:t>
            </a:r>
            <a:endParaRPr lang="en-US" altLang="ja-JP" sz="2000" dirty="0" smtClean="0">
              <a:sym typeface="Wingdings" panose="05000000000000000000" pitchFamily="2" charset="2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479173" y="997705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</a:t>
            </a:r>
            <a:r>
              <a:rPr kumimoji="1" lang="en-US" altLang="ja-JP" dirty="0" err="1" smtClean="0"/>
              <a:t>Dekel</a:t>
            </a:r>
            <a:r>
              <a:rPr kumimoji="1" lang="en-US" altLang="ja-JP" dirty="0" smtClean="0"/>
              <a:t> et al. 2009)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544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22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[2] “Clump Instability” </a:t>
            </a:r>
            <a:r>
              <a:rPr lang="ja-JP" altLang="en-US" dirty="0"/>
              <a:t>と </a:t>
            </a:r>
            <a:r>
              <a:rPr lang="en-US" altLang="ja-JP" dirty="0"/>
              <a:t>self regulation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55576" y="980728"/>
            <a:ext cx="5623655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δ</a:t>
            </a:r>
            <a:r>
              <a:rPr lang="ja-JP" altLang="en-US" dirty="0" smtClean="0"/>
              <a:t>の値</a:t>
            </a:r>
            <a:endParaRPr lang="en-US" altLang="ja-JP" dirty="0" smtClean="0"/>
          </a:p>
          <a:p>
            <a:endParaRPr kumimoji="1" lang="en-US" altLang="ja-JP" dirty="0"/>
          </a:p>
          <a:p>
            <a:r>
              <a:rPr lang="ja-JP" altLang="en-US" dirty="0" smtClean="0"/>
              <a:t>　　　</a:t>
            </a:r>
            <a:r>
              <a:rPr lang="en-US" altLang="ja-JP" dirty="0" smtClean="0"/>
              <a:t>δ</a:t>
            </a:r>
            <a:r>
              <a:rPr lang="ja-JP" altLang="en-US" dirty="0"/>
              <a:t> </a:t>
            </a:r>
            <a:r>
              <a:rPr lang="en-US" altLang="ja-JP" dirty="0" smtClean="0"/>
              <a:t>&lt; β= M</a:t>
            </a:r>
            <a:r>
              <a:rPr lang="en-US" altLang="ja-JP" baseline="-25000" dirty="0" smtClean="0"/>
              <a:t>bar</a:t>
            </a:r>
            <a:r>
              <a:rPr lang="en-US" altLang="ja-JP" dirty="0" smtClean="0"/>
              <a:t> / </a:t>
            </a:r>
            <a:r>
              <a:rPr lang="en-US" altLang="ja-JP" dirty="0" err="1" smtClean="0"/>
              <a:t>M</a:t>
            </a:r>
            <a:r>
              <a:rPr lang="en-US" altLang="ja-JP" baseline="-25000" dirty="0" err="1" smtClean="0"/>
              <a:t>tot</a:t>
            </a:r>
            <a:r>
              <a:rPr lang="ja-JP" altLang="en-US" baseline="-25000" dirty="0" smtClean="0"/>
              <a:t>　</a:t>
            </a:r>
            <a:r>
              <a:rPr lang="ja-JP" altLang="en-US" dirty="0" smtClean="0"/>
              <a:t>を満たす必要がある。</a:t>
            </a:r>
            <a:endParaRPr lang="en-US" altLang="ja-JP" dirty="0" smtClean="0"/>
          </a:p>
          <a:p>
            <a:endParaRPr lang="en-US" altLang="ja-JP" baseline="-25000" dirty="0" smtClean="0"/>
          </a:p>
          <a:p>
            <a:endParaRPr lang="en-US" altLang="ja-JP" baseline="-25000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δ = β</a:t>
            </a:r>
            <a:r>
              <a:rPr lang="ja-JP" altLang="en-US" dirty="0" smtClean="0"/>
              <a:t>　</a:t>
            </a:r>
            <a:r>
              <a:rPr lang="ja-JP" altLang="en-US" dirty="0" smtClean="0"/>
              <a:t>　　</a:t>
            </a:r>
            <a:r>
              <a:rPr lang="en-US" altLang="ja-JP" dirty="0" smtClean="0"/>
              <a:t>disk </a:t>
            </a:r>
            <a:r>
              <a:rPr lang="ja-JP" altLang="en-US" dirty="0" smtClean="0"/>
              <a:t>のみ</a:t>
            </a:r>
            <a:r>
              <a:rPr lang="ja-JP" altLang="en-US" dirty="0" smtClean="0"/>
              <a:t>；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r>
              <a:rPr lang="ja-JP" altLang="en-US" dirty="0"/>
              <a:t>　</a:t>
            </a:r>
            <a:r>
              <a:rPr lang="en-US" altLang="ja-JP" dirty="0" smtClean="0"/>
              <a:t>δ=0 </a:t>
            </a:r>
            <a:r>
              <a:rPr lang="ja-JP" altLang="en-US" dirty="0" smtClean="0"/>
              <a:t>　　　バルジ</a:t>
            </a:r>
            <a:r>
              <a:rPr lang="ja-JP" altLang="en-US" dirty="0" smtClean="0"/>
              <a:t>のみ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r>
              <a:rPr lang="ja-JP" altLang="en-US" dirty="0" smtClean="0"/>
              <a:t>　</a:t>
            </a:r>
            <a:r>
              <a:rPr lang="en-US" altLang="ja-JP" dirty="0" smtClean="0"/>
              <a:t>β ~ 0.33-0.75 (simulation, </a:t>
            </a:r>
            <a:r>
              <a:rPr lang="en-US" altLang="ja-JP" dirty="0" err="1" smtClean="0"/>
              <a:t>Dekel</a:t>
            </a:r>
            <a:r>
              <a:rPr lang="en-US" altLang="ja-JP" dirty="0" smtClean="0"/>
              <a:t> et al. 2009 )</a:t>
            </a:r>
          </a:p>
          <a:p>
            <a:endParaRPr lang="en-US" altLang="ja-JP" dirty="0"/>
          </a:p>
          <a:p>
            <a:r>
              <a:rPr lang="en-US" altLang="ja-JP" dirty="0" smtClean="0"/>
              <a:t>       </a:t>
            </a:r>
            <a:r>
              <a:rPr lang="ja-JP" altLang="en-US" dirty="0" smtClean="0"/>
              <a:t>観測から  </a:t>
            </a:r>
            <a:r>
              <a:rPr lang="en-US" altLang="ja-JP" dirty="0" err="1" smtClean="0"/>
              <a:t>σ</a:t>
            </a:r>
            <a:r>
              <a:rPr lang="en-US" altLang="ja-JP" baseline="-25000" dirty="0" err="1" smtClean="0"/>
              <a:t>r</a:t>
            </a:r>
            <a:r>
              <a:rPr lang="en-US" altLang="ja-JP" dirty="0" smtClean="0"/>
              <a:t>/V ~ 0.17 – 0.35  (</a:t>
            </a:r>
            <a:r>
              <a:rPr lang="en-US" altLang="ja-JP" dirty="0" err="1" smtClean="0"/>
              <a:t>Genzel</a:t>
            </a:r>
            <a:r>
              <a:rPr lang="en-US" altLang="ja-JP" dirty="0" smtClean="0"/>
              <a:t> et al. 2008)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  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</a:t>
            </a:r>
            <a:r>
              <a:rPr lang="en-US" altLang="ja-JP" dirty="0" smtClean="0"/>
              <a:t> </a:t>
            </a:r>
            <a:r>
              <a:rPr lang="en-US" altLang="ja-JP" dirty="0" smtClean="0"/>
              <a:t>δ ~ 0.3-0.6  (&lt;~β</a:t>
            </a:r>
            <a:r>
              <a:rPr lang="ja-JP" altLang="en-US" dirty="0" smtClean="0"/>
              <a:t>を満たしている。）</a:t>
            </a:r>
            <a:r>
              <a:rPr lang="en-US" altLang="ja-JP" dirty="0" smtClean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544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22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[2] “Clump Instability” </a:t>
            </a:r>
            <a:r>
              <a:rPr lang="ja-JP" altLang="en-US" dirty="0"/>
              <a:t>と </a:t>
            </a:r>
            <a:r>
              <a:rPr lang="en-US" altLang="ja-JP" dirty="0"/>
              <a:t>self regulation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251520" y="548680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/>
              <a:t>● Marginally unstable disk </a:t>
            </a:r>
            <a:r>
              <a:rPr lang="ja-JP" altLang="en-US" sz="2400" dirty="0"/>
              <a:t>を実現するための</a:t>
            </a:r>
          </a:p>
          <a:p>
            <a:r>
              <a:rPr lang="ja-JP" altLang="en-US" sz="2400" dirty="0"/>
              <a:t>　　</a:t>
            </a:r>
            <a:r>
              <a:rPr lang="en-US" altLang="ja-JP" sz="2400" dirty="0"/>
              <a:t>self regulation </a:t>
            </a:r>
            <a:r>
              <a:rPr lang="ja-JP" altLang="en-US" sz="2400" dirty="0"/>
              <a:t>は働くか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1699" y="2348880"/>
            <a:ext cx="82336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※</a:t>
            </a:r>
            <a:r>
              <a:rPr kumimoji="1" lang="ja-JP" altLang="en-US" sz="2000" dirty="0" smtClean="0"/>
              <a:t>　安定化されたとき </a:t>
            </a:r>
            <a:r>
              <a:rPr lang="en-US" altLang="ja-JP" sz="2000" dirty="0" err="1" smtClean="0"/>
              <a:t>σ</a:t>
            </a:r>
            <a:r>
              <a:rPr lang="en-US" altLang="ja-JP" sz="2000" baseline="-25000" dirty="0" err="1" smtClean="0"/>
              <a:t>r</a:t>
            </a:r>
            <a:r>
              <a:rPr lang="en-US" altLang="ja-JP" sz="2000" dirty="0" smtClean="0"/>
              <a:t> </a:t>
            </a:r>
            <a:r>
              <a:rPr lang="ja-JP" altLang="en-US" sz="2000" dirty="0" smtClean="0"/>
              <a:t>が散逸する時間スケール </a:t>
            </a:r>
            <a:r>
              <a:rPr kumimoji="1" lang="en-US" altLang="ja-JP" sz="2000" dirty="0" smtClean="0"/>
              <a:t>Dissipation Time Scale</a:t>
            </a:r>
          </a:p>
          <a:p>
            <a:r>
              <a:rPr lang="ja-JP" altLang="en-US" sz="2000" dirty="0" smtClean="0"/>
              <a:t>　　　</a:t>
            </a:r>
            <a:r>
              <a:rPr lang="en-US" altLang="ja-JP" sz="2000" dirty="0" smtClean="0"/>
              <a:t>~</a:t>
            </a:r>
            <a:r>
              <a:rPr lang="ja-JP" altLang="en-US" sz="2000" dirty="0" smtClean="0"/>
              <a:t>円盤中の</a:t>
            </a:r>
            <a:r>
              <a:rPr lang="ja-JP" altLang="en-US" sz="2000" dirty="0" smtClean="0">
                <a:solidFill>
                  <a:srgbClr val="0000FF"/>
                </a:solidFill>
              </a:rPr>
              <a:t>乱流が散逸する</a:t>
            </a:r>
            <a:r>
              <a:rPr lang="ja-JP" altLang="en-US" sz="2000" dirty="0" smtClean="0"/>
              <a:t>時間スケール</a:t>
            </a:r>
            <a:r>
              <a:rPr kumimoji="1" lang="en-US" altLang="ja-JP" sz="2000" dirty="0" smtClean="0"/>
              <a:t> </a:t>
            </a:r>
            <a:endParaRPr kumimoji="1" lang="ja-JP" altLang="en-US" sz="2000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658828" y="3423170"/>
            <a:ext cx="3703171" cy="951487"/>
            <a:chOff x="671048" y="2393454"/>
            <a:chExt cx="3703171" cy="951487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671048" y="2578410"/>
              <a:ext cx="11913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i="1" dirty="0" err="1"/>
                <a:t>t</a:t>
              </a:r>
              <a:r>
                <a:rPr kumimoji="1" lang="en-US" altLang="ja-JP" sz="3200" i="1" baseline="-25000" dirty="0" err="1" smtClean="0"/>
                <a:t>dis</a:t>
              </a:r>
              <a:r>
                <a:rPr kumimoji="1" lang="en-US" altLang="ja-JP" sz="3200" i="1" baseline="-25000" dirty="0" smtClean="0"/>
                <a:t> </a:t>
              </a:r>
              <a:r>
                <a:rPr kumimoji="1" lang="en-US" altLang="ja-JP" sz="3200" i="1" dirty="0" smtClean="0"/>
                <a:t>~  </a:t>
              </a:r>
              <a:endParaRPr kumimoji="1" lang="ja-JP" altLang="en-US" sz="3200" i="1" dirty="0"/>
            </a:p>
          </p:txBody>
        </p:sp>
        <p:pic>
          <p:nvPicPr>
            <p:cNvPr id="7170" name="Picture 2" descr="C:\仙台研究\プレゼン２\円盤銀河\dekel51.bm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2393454"/>
              <a:ext cx="2009775" cy="342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直線コネクタ 7"/>
            <p:cNvCxnSpPr/>
            <p:nvPr/>
          </p:nvCxnSpPr>
          <p:spPr>
            <a:xfrm>
              <a:off x="2051720" y="2857291"/>
              <a:ext cx="208178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71" name="Picture 3" descr="C:\仙台研究\プレゼン２\円盤銀河\dekel52.b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1069" y="2954416"/>
              <a:ext cx="2343150" cy="390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テキスト ボックス 8"/>
          <p:cNvSpPr txBox="1"/>
          <p:nvPr/>
        </p:nvSpPr>
        <p:spPr>
          <a:xfrm>
            <a:off x="2058664" y="4546418"/>
            <a:ext cx="5064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乱流</a:t>
            </a:r>
            <a:r>
              <a:rPr lang="ja-JP" altLang="en-US" dirty="0" smtClean="0"/>
              <a:t>がカスケードする時間スケール</a:t>
            </a:r>
            <a:r>
              <a:rPr lang="en-US" altLang="ja-JP" dirty="0" err="1" smtClean="0"/>
              <a:t>Δt</a:t>
            </a:r>
            <a:r>
              <a:rPr lang="en-US" altLang="ja-JP" dirty="0" smtClean="0"/>
              <a:t> ~ R</a:t>
            </a:r>
            <a:r>
              <a:rPr lang="en-US" altLang="ja-JP" baseline="-25000" dirty="0" smtClean="0"/>
              <a:t>eddy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σ</a:t>
            </a:r>
            <a:r>
              <a:rPr lang="en-US" altLang="ja-JP" baseline="-25000" dirty="0" err="1" smtClean="0"/>
              <a:t>r</a:t>
            </a:r>
            <a:endParaRPr kumimoji="1" lang="ja-JP" altLang="en-US" baseline="-25000" dirty="0"/>
          </a:p>
        </p:txBody>
      </p:sp>
      <p:pic>
        <p:nvPicPr>
          <p:cNvPr id="7172" name="Picture 4" descr="C:\仙台研究\プレゼン２\円盤銀河\dekel54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09" y="5206380"/>
            <a:ext cx="1407036" cy="29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2095632" y="5119798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とすると</a:t>
            </a:r>
            <a:endParaRPr kumimoji="1" lang="ja-JP" altLang="en-US" dirty="0"/>
          </a:p>
        </p:txBody>
      </p:sp>
      <p:pic>
        <p:nvPicPr>
          <p:cNvPr id="7173" name="Picture 5" descr="C:\仙台研究\プレゼン２\円盤銀河\dekel56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945" y="4976647"/>
            <a:ext cx="2524194" cy="65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603413" y="5634826"/>
            <a:ext cx="3534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よって、</a:t>
            </a:r>
            <a:r>
              <a:rPr kumimoji="1" lang="en-US" altLang="ja-JP" sz="2000" i="1" dirty="0" smtClean="0"/>
              <a:t>Q~1 </a:t>
            </a:r>
            <a:r>
              <a:rPr kumimoji="1" lang="ja-JP" altLang="en-US" sz="2000" dirty="0" smtClean="0"/>
              <a:t>なら、  </a:t>
            </a:r>
            <a:r>
              <a:rPr lang="en-US" altLang="ja-JP" sz="2800" i="1" dirty="0" err="1" smtClean="0"/>
              <a:t>t</a:t>
            </a:r>
            <a:r>
              <a:rPr lang="en-US" altLang="ja-JP" sz="2800" i="1" baseline="-25000" dirty="0" err="1" smtClean="0"/>
              <a:t>dis</a:t>
            </a:r>
            <a:r>
              <a:rPr lang="en-US" altLang="ja-JP" sz="2800" i="1" baseline="-25000" dirty="0" smtClean="0"/>
              <a:t> </a:t>
            </a:r>
            <a:r>
              <a:rPr lang="en-US" altLang="ja-JP" sz="2800" i="1" dirty="0"/>
              <a:t>~  </a:t>
            </a:r>
            <a:r>
              <a:rPr lang="en-US" altLang="ja-JP" sz="2800" i="1" dirty="0" smtClean="0"/>
              <a:t>t</a:t>
            </a:r>
            <a:r>
              <a:rPr lang="en-US" altLang="ja-JP" sz="2800" i="1" baseline="-25000" dirty="0" smtClean="0"/>
              <a:t>d</a:t>
            </a:r>
            <a:r>
              <a:rPr kumimoji="1" lang="ja-JP" altLang="en-US" sz="2800" dirty="0" smtClean="0"/>
              <a:t> </a:t>
            </a:r>
            <a:endParaRPr kumimoji="1" lang="ja-JP" altLang="en-US" sz="2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49636" y="6165304"/>
            <a:ext cx="3738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err="1" smtClean="0"/>
              <a:t>σ</a:t>
            </a:r>
            <a:r>
              <a:rPr lang="en-US" altLang="ja-JP" sz="2400" baseline="-25000" dirty="0" err="1" smtClean="0"/>
              <a:t>r</a:t>
            </a:r>
            <a:r>
              <a:rPr lang="en-US" altLang="ja-JP" sz="2400" dirty="0" smtClean="0"/>
              <a:t> </a:t>
            </a:r>
            <a:r>
              <a:rPr lang="ja-JP" altLang="en-US" sz="2400" dirty="0" smtClean="0"/>
              <a:t>は十分に早く小さくなる。</a:t>
            </a:r>
            <a:endParaRPr kumimoji="1" lang="ja-JP" altLang="en-US" sz="2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95536" y="1540816"/>
            <a:ext cx="7067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srgbClr val="00B050"/>
                </a:solidFill>
              </a:rPr>
              <a:t>不安定</a:t>
            </a:r>
            <a:r>
              <a:rPr lang="en-US" altLang="ja-JP" sz="2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</a:t>
            </a:r>
            <a:r>
              <a:rPr lang="en-US" altLang="ja-JP" sz="2800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σ</a:t>
            </a:r>
            <a:r>
              <a:rPr lang="en-US" altLang="ja-JP" sz="2800" baseline="-25000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r</a:t>
            </a:r>
            <a:r>
              <a:rPr lang="ja-JP" altLang="en-US" sz="2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増大</a:t>
            </a:r>
            <a:r>
              <a:rPr lang="en-US" altLang="ja-JP" sz="2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</a:t>
            </a:r>
            <a:r>
              <a:rPr lang="ja-JP" altLang="en-US" sz="2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安定化</a:t>
            </a:r>
            <a:r>
              <a:rPr lang="en-US" altLang="ja-JP" sz="2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</a:t>
            </a:r>
            <a:r>
              <a:rPr lang="en-US" altLang="ja-JP" sz="2800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σ</a:t>
            </a:r>
            <a:r>
              <a:rPr lang="en-US" altLang="ja-JP" sz="2800" baseline="-25000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r</a:t>
            </a:r>
            <a:r>
              <a:rPr lang="ja-JP" altLang="en-US" sz="2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減少</a:t>
            </a:r>
            <a:r>
              <a:rPr lang="en-US" altLang="ja-JP" sz="2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</a:t>
            </a:r>
            <a:r>
              <a:rPr lang="ja-JP" altLang="en-US" sz="2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不安定</a:t>
            </a:r>
            <a:endParaRPr kumimoji="1" lang="ja-JP" altLang="en-US" sz="2800" dirty="0">
              <a:solidFill>
                <a:srgbClr val="00B05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436096" y="5929823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From </a:t>
            </a:r>
            <a:r>
              <a:rPr lang="en-US" altLang="ja-JP" dirty="0" err="1" smtClean="0"/>
              <a:t>Dekel</a:t>
            </a:r>
            <a:r>
              <a:rPr lang="en-US" altLang="ja-JP" dirty="0" smtClean="0"/>
              <a:t> et al. 2009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283377" y="2771636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(wind </a:t>
            </a:r>
            <a:r>
              <a:rPr kumimoji="1" lang="ja-JP" altLang="en-US" dirty="0" smtClean="0">
                <a:solidFill>
                  <a:srgbClr val="FF0000"/>
                </a:solidFill>
              </a:rPr>
              <a:t>による破壊は後述）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3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22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[2] “Clump Instability” </a:t>
            </a:r>
            <a:r>
              <a:rPr lang="ja-JP" altLang="en-US" dirty="0"/>
              <a:t>と </a:t>
            </a:r>
            <a:r>
              <a:rPr lang="en-US" altLang="ja-JP" dirty="0"/>
              <a:t>self regulation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3528" y="836712"/>
            <a:ext cx="5961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※</a:t>
            </a:r>
            <a:r>
              <a:rPr kumimoji="1" lang="ja-JP" altLang="en-US" sz="2000" dirty="0" smtClean="0"/>
              <a:t>　不安定になったとき </a:t>
            </a:r>
            <a:r>
              <a:rPr lang="en-US" altLang="ja-JP" sz="2000" dirty="0" err="1" smtClean="0"/>
              <a:t>σ</a:t>
            </a:r>
            <a:r>
              <a:rPr lang="en-US" altLang="ja-JP" sz="2000" baseline="-25000" dirty="0" err="1" smtClean="0"/>
              <a:t>r</a:t>
            </a:r>
            <a:r>
              <a:rPr lang="en-US" altLang="ja-JP" sz="2000" dirty="0" smtClean="0"/>
              <a:t> </a:t>
            </a:r>
            <a:r>
              <a:rPr lang="ja-JP" altLang="en-US" sz="2000" dirty="0" smtClean="0"/>
              <a:t>を増大させる時間スケール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9552" y="1556792"/>
            <a:ext cx="61606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密度揺らぎは、～</a:t>
            </a:r>
            <a:r>
              <a:rPr kumimoji="1" lang="en-US" altLang="ja-JP" sz="2400" dirty="0" err="1" smtClean="0"/>
              <a:t>e</a:t>
            </a:r>
            <a:r>
              <a:rPr kumimoji="1" lang="en-US" altLang="ja-JP" sz="2400" baseline="30000" dirty="0" err="1" smtClean="0"/>
              <a:t>|ω|t</a:t>
            </a:r>
            <a:r>
              <a:rPr kumimoji="1" lang="en-US" altLang="ja-JP" sz="2400" dirty="0" smtClean="0"/>
              <a:t> </a:t>
            </a:r>
            <a:r>
              <a:rPr kumimoji="1" lang="ja-JP" altLang="en-US" sz="2400" dirty="0" smtClean="0"/>
              <a:t>で成長</a:t>
            </a:r>
            <a:endParaRPr kumimoji="1" lang="en-US" altLang="ja-JP" sz="2400" dirty="0" smtClean="0"/>
          </a:p>
          <a:p>
            <a:r>
              <a:rPr lang="ja-JP" altLang="en-US" sz="2400" dirty="0"/>
              <a:t>分散</a:t>
            </a:r>
            <a:r>
              <a:rPr lang="ja-JP" altLang="en-US" sz="2400" dirty="0" smtClean="0"/>
              <a:t>関係</a:t>
            </a:r>
            <a:endParaRPr lang="en-US" altLang="ja-JP" sz="2400" dirty="0" smtClean="0"/>
          </a:p>
          <a:p>
            <a:endParaRPr lang="en-US" altLang="ja-JP" sz="2400" dirty="0" smtClean="0"/>
          </a:p>
          <a:p>
            <a:r>
              <a:rPr lang="en-US" altLang="ja-JP" sz="2400" dirty="0"/>
              <a:t>ω</a:t>
            </a:r>
            <a:r>
              <a:rPr kumimoji="1" lang="en-US" altLang="ja-JP" sz="2400" baseline="30000" dirty="0" smtClean="0"/>
              <a:t>2</a:t>
            </a:r>
            <a:r>
              <a:rPr kumimoji="1" lang="ja-JP" altLang="en-US" sz="2400" dirty="0" smtClean="0"/>
              <a:t>最小の時、</a:t>
            </a:r>
            <a:r>
              <a:rPr lang="en-US" altLang="ja-JP" sz="2400" dirty="0" smtClean="0"/>
              <a:t>|ω|</a:t>
            </a:r>
            <a:r>
              <a:rPr lang="ja-JP" altLang="en-US" sz="2400" dirty="0" smtClean="0"/>
              <a:t>最大：最も早く成長するモード</a:t>
            </a:r>
            <a:endParaRPr kumimoji="1" lang="ja-JP" altLang="en-US" sz="2400" dirty="0"/>
          </a:p>
        </p:txBody>
      </p:sp>
      <p:pic>
        <p:nvPicPr>
          <p:cNvPr id="8194" name="Picture 2" descr="C:\仙台研究\プレゼン２\円盤銀河\dekel57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20" y="1944088"/>
            <a:ext cx="4176464" cy="57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6119584" y="1992275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&lt; 0</a:t>
            </a:r>
            <a:endParaRPr kumimoji="1" lang="ja-JP" altLang="en-US" sz="2400" dirty="0"/>
          </a:p>
        </p:txBody>
      </p:sp>
      <p:pic>
        <p:nvPicPr>
          <p:cNvPr id="8195" name="Picture 3" descr="C:\仙台研究\プレゼン２\円盤銀河\dekel58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284984"/>
            <a:ext cx="2016225" cy="43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仙台研究\プレゼン２\円盤銀河\dekel59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861048"/>
            <a:ext cx="3592820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899592" y="4476501"/>
            <a:ext cx="5081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これは</a:t>
            </a:r>
            <a:r>
              <a:rPr lang="ja-JP" altLang="en-US" sz="2400" dirty="0" smtClean="0"/>
              <a:t>、</a:t>
            </a:r>
            <a:r>
              <a:rPr lang="en-US" altLang="ja-JP" sz="2400" dirty="0" smtClean="0"/>
              <a:t>Q </a:t>
            </a:r>
            <a:r>
              <a:rPr lang="ja-JP" altLang="en-US" sz="2400" dirty="0" smtClean="0"/>
              <a:t>が１よりやや小さいとき </a:t>
            </a:r>
            <a:r>
              <a:rPr lang="en-US" altLang="ja-JP" sz="2400" dirty="0" smtClean="0"/>
              <a:t>~ t</a:t>
            </a:r>
            <a:r>
              <a:rPr lang="en-US" altLang="ja-JP" sz="2400" baseline="-25000" dirty="0" smtClean="0"/>
              <a:t>d</a:t>
            </a:r>
          </a:p>
          <a:p>
            <a:r>
              <a:rPr lang="en-US" altLang="ja-JP" sz="2400" dirty="0" smtClean="0"/>
              <a:t>(e.g., Q=1/</a:t>
            </a:r>
            <a:r>
              <a:rPr lang="ja-JP" altLang="en-US" sz="2400" dirty="0" smtClean="0"/>
              <a:t>√</a:t>
            </a:r>
            <a:r>
              <a:rPr lang="en-US" altLang="ja-JP" sz="2400" dirty="0" smtClean="0"/>
              <a:t>2  </a:t>
            </a:r>
            <a:r>
              <a:rPr lang="en-US" altLang="ja-JP" sz="2400" dirty="0" smtClean="0">
                <a:sym typeface="Wingdings" panose="05000000000000000000" pitchFamily="2" charset="2"/>
              </a:rPr>
              <a:t>  |ω| =Ω ~ 1/t</a:t>
            </a:r>
            <a:r>
              <a:rPr lang="en-US" altLang="ja-JP" sz="2400" baseline="-25000" dirty="0" smtClean="0">
                <a:sym typeface="Wingdings" panose="05000000000000000000" pitchFamily="2" charset="2"/>
              </a:rPr>
              <a:t>d</a:t>
            </a:r>
            <a:r>
              <a:rPr lang="en-US" altLang="ja-JP" sz="2400" dirty="0" smtClean="0">
                <a:sym typeface="Wingdings" panose="05000000000000000000" pitchFamily="2" charset="2"/>
              </a:rPr>
              <a:t> )</a:t>
            </a:r>
            <a:endParaRPr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5713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22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[2] “Clump Instability” </a:t>
            </a:r>
            <a:r>
              <a:rPr lang="ja-JP" altLang="en-US" dirty="0"/>
              <a:t>と </a:t>
            </a:r>
            <a:r>
              <a:rPr lang="en-US" altLang="ja-JP" dirty="0"/>
              <a:t>self regulation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2084" y="476672"/>
            <a:ext cx="923041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/>
              <a:t>不安定になった</a:t>
            </a:r>
            <a:r>
              <a:rPr lang="ja-JP" altLang="en-US" sz="2000" dirty="0" smtClean="0"/>
              <a:t>とき、</a:t>
            </a:r>
            <a:r>
              <a:rPr lang="en-US" altLang="ja-JP" sz="2000" dirty="0" err="1" smtClean="0"/>
              <a:t>σr</a:t>
            </a:r>
            <a:r>
              <a:rPr lang="en-US" altLang="ja-JP" sz="2000" dirty="0" smtClean="0"/>
              <a:t> </a:t>
            </a:r>
            <a:r>
              <a:rPr lang="ja-JP" altLang="en-US" sz="2000" dirty="0" smtClean="0"/>
              <a:t>を増大させるメカニズム  </a:t>
            </a:r>
            <a:r>
              <a:rPr lang="en-US" altLang="ja-JP" dirty="0" smtClean="0"/>
              <a:t>(e.g., </a:t>
            </a:r>
            <a:r>
              <a:rPr lang="en-US" altLang="ja-JP" dirty="0" err="1" smtClean="0"/>
              <a:t>Kurmholz</a:t>
            </a:r>
            <a:r>
              <a:rPr lang="en-US" altLang="ja-JP" dirty="0" smtClean="0"/>
              <a:t> and </a:t>
            </a:r>
            <a:r>
              <a:rPr lang="en-US" altLang="ja-JP" dirty="0" err="1" smtClean="0"/>
              <a:t>Burkert</a:t>
            </a:r>
            <a:r>
              <a:rPr lang="en-US" altLang="ja-JP" dirty="0" smtClean="0"/>
              <a:t> 2010)</a:t>
            </a:r>
          </a:p>
          <a:p>
            <a:r>
              <a:rPr kumimoji="1" lang="ja-JP" altLang="en-US" sz="2000" dirty="0"/>
              <a:t>　</a:t>
            </a:r>
            <a:r>
              <a:rPr kumimoji="1" lang="ja-JP" altLang="en-US" sz="2000" dirty="0" smtClean="0"/>
              <a:t>　</a:t>
            </a:r>
            <a:r>
              <a:rPr lang="en-US" altLang="ja-JP" sz="2000" dirty="0" smtClean="0"/>
              <a:t>- </a:t>
            </a:r>
            <a:r>
              <a:rPr kumimoji="1" lang="ja-JP" altLang="en-US" sz="2000" dirty="0" smtClean="0"/>
              <a:t>星形成のフィードバック　</a:t>
            </a:r>
            <a:r>
              <a:rPr kumimoji="1" lang="en-US" altLang="ja-JP" sz="2000" dirty="0" smtClean="0">
                <a:sym typeface="Wingdings" panose="05000000000000000000" pitchFamily="2" charset="2"/>
              </a:rPr>
              <a:t> </a:t>
            </a:r>
            <a:r>
              <a:rPr kumimoji="1" lang="en-US" altLang="ja-JP" dirty="0" smtClean="0">
                <a:sym typeface="Wingdings" panose="05000000000000000000" pitchFamily="2" charset="2"/>
              </a:rPr>
              <a:t>Forster Schreiber et al. 2007, </a:t>
            </a:r>
          </a:p>
          <a:p>
            <a:r>
              <a:rPr lang="en-US" altLang="ja-JP" dirty="0">
                <a:sym typeface="Wingdings" panose="05000000000000000000" pitchFamily="2" charset="2"/>
              </a:rPr>
              <a:t> </a:t>
            </a:r>
            <a:r>
              <a:rPr lang="en-US" altLang="ja-JP" dirty="0" smtClean="0">
                <a:sym typeface="Wingdings" panose="05000000000000000000" pitchFamily="2" charset="2"/>
              </a:rPr>
              <a:t>                                                   </a:t>
            </a:r>
            <a:r>
              <a:rPr kumimoji="1" lang="en-US" altLang="ja-JP" dirty="0" err="1" smtClean="0">
                <a:sym typeface="Wingdings" panose="05000000000000000000" pitchFamily="2" charset="2"/>
              </a:rPr>
              <a:t>Elmegreen</a:t>
            </a:r>
            <a:r>
              <a:rPr kumimoji="1" lang="en-US" altLang="ja-JP" dirty="0" smtClean="0">
                <a:sym typeface="Wingdings" panose="05000000000000000000" pitchFamily="2" charset="2"/>
              </a:rPr>
              <a:t> and </a:t>
            </a:r>
            <a:r>
              <a:rPr kumimoji="1" lang="en-US" altLang="ja-JP" dirty="0" err="1" smtClean="0">
                <a:sym typeface="Wingdings" panose="05000000000000000000" pitchFamily="2" charset="2"/>
              </a:rPr>
              <a:t>Burkert</a:t>
            </a:r>
            <a:r>
              <a:rPr kumimoji="1" lang="en-US" altLang="ja-JP" dirty="0" smtClean="0">
                <a:sym typeface="Wingdings" panose="05000000000000000000" pitchFamily="2" charset="2"/>
              </a:rPr>
              <a:t> 2010 </a:t>
            </a:r>
            <a:endParaRPr kumimoji="1" lang="en-US" altLang="ja-JP" dirty="0" smtClean="0"/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</a:t>
            </a:r>
            <a:r>
              <a:rPr lang="en-US" altLang="ja-JP" sz="2000" dirty="0" smtClean="0"/>
              <a:t>- </a:t>
            </a:r>
            <a:r>
              <a:rPr lang="ja-JP" altLang="en-US" sz="2000" dirty="0" smtClean="0"/>
              <a:t>落下してくる </a:t>
            </a:r>
            <a:r>
              <a:rPr lang="en-US" altLang="ja-JP" sz="2000" dirty="0" smtClean="0"/>
              <a:t>stream </a:t>
            </a:r>
            <a:r>
              <a:rPr lang="ja-JP" altLang="en-US" sz="2000" dirty="0" smtClean="0"/>
              <a:t>中のガスの塊　</a:t>
            </a:r>
            <a:endParaRPr lang="en-US" altLang="ja-JP" sz="2000" dirty="0" smtClean="0"/>
          </a:p>
          <a:p>
            <a:r>
              <a:rPr kumimoji="1" lang="ja-JP" altLang="en-US" sz="2000" dirty="0"/>
              <a:t>　</a:t>
            </a:r>
            <a:r>
              <a:rPr kumimoji="1" lang="ja-JP" altLang="en-US" sz="2000" dirty="0" smtClean="0"/>
              <a:t>　</a:t>
            </a:r>
            <a:r>
              <a:rPr kumimoji="1" lang="en-US" altLang="ja-JP" sz="2000" dirty="0" smtClean="0"/>
              <a:t>- </a:t>
            </a:r>
            <a:r>
              <a:rPr kumimoji="1" lang="ja-JP" altLang="en-US" sz="2000" dirty="0" smtClean="0">
                <a:solidFill>
                  <a:srgbClr val="0000FF"/>
                </a:solidFill>
              </a:rPr>
              <a:t>形成された </a:t>
            </a:r>
            <a:r>
              <a:rPr kumimoji="1" lang="en-US" altLang="ja-JP" sz="2000" dirty="0" smtClean="0">
                <a:solidFill>
                  <a:srgbClr val="0000FF"/>
                </a:solidFill>
              </a:rPr>
              <a:t>clump </a:t>
            </a:r>
            <a:r>
              <a:rPr lang="ja-JP" altLang="en-US" sz="2000" dirty="0" smtClean="0">
                <a:solidFill>
                  <a:srgbClr val="0000FF"/>
                </a:solidFill>
              </a:rPr>
              <a:t>の二体衝突</a:t>
            </a:r>
            <a:r>
              <a:rPr lang="ja-JP" altLang="en-US" sz="2000" dirty="0" smtClean="0"/>
              <a:t>　</a:t>
            </a:r>
            <a:r>
              <a:rPr lang="en-US" altLang="ja-JP" sz="2000" dirty="0" smtClean="0">
                <a:sym typeface="Wingdings" panose="05000000000000000000" pitchFamily="2" charset="2"/>
              </a:rPr>
              <a:t> </a:t>
            </a:r>
            <a:r>
              <a:rPr lang="en-US" altLang="ja-JP" u="sng" dirty="0" err="1" smtClean="0">
                <a:sym typeface="Wingdings" panose="05000000000000000000" pitchFamily="2" charset="2"/>
              </a:rPr>
              <a:t>Dekel</a:t>
            </a:r>
            <a:r>
              <a:rPr lang="en-US" altLang="ja-JP" u="sng" dirty="0" smtClean="0">
                <a:sym typeface="Wingdings" panose="05000000000000000000" pitchFamily="2" charset="2"/>
              </a:rPr>
              <a:t> et al. 2009</a:t>
            </a:r>
            <a:endParaRPr kumimoji="1" lang="ja-JP" altLang="en-US" u="sng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79835" y="2194767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 smtClean="0"/>
              <a:t>Clump </a:t>
            </a:r>
            <a:r>
              <a:rPr kumimoji="1" lang="ja-JP" altLang="en-US" u="sng" dirty="0" smtClean="0"/>
              <a:t>の密度</a:t>
            </a:r>
            <a:endParaRPr kumimoji="1" lang="ja-JP" altLang="en-US" u="sng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99592" y="2636912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Disk thickness  ~</a:t>
            </a:r>
            <a:endParaRPr kumimoji="1" lang="ja-JP" altLang="en-US" dirty="0"/>
          </a:p>
        </p:txBody>
      </p:sp>
      <p:pic>
        <p:nvPicPr>
          <p:cNvPr id="9218" name="Picture 2" descr="C:\仙台研究\プレゼン２\円盤銀河\dekel6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68952"/>
            <a:ext cx="1080120" cy="3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仙台研究\プレゼン２\円盤銀河\dekel63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53" y="3140968"/>
            <a:ext cx="2244414" cy="99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3347864" y="3455610"/>
            <a:ext cx="4104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α</a:t>
            </a:r>
            <a:r>
              <a:rPr lang="ja-JP" altLang="en-US" dirty="0" smtClean="0"/>
              <a:t>：</a:t>
            </a:r>
            <a:r>
              <a:rPr lang="en-US" altLang="ja-JP" dirty="0" err="1" smtClean="0"/>
              <a:t>M</a:t>
            </a:r>
            <a:r>
              <a:rPr lang="en-US" altLang="ja-JP" baseline="-25000" dirty="0" err="1" smtClean="0"/>
              <a:t>d</a:t>
            </a:r>
            <a:r>
              <a:rPr lang="ja-JP" altLang="en-US" dirty="0" smtClean="0"/>
              <a:t>中で </a:t>
            </a:r>
            <a:r>
              <a:rPr lang="en-US" altLang="ja-JP" dirty="0" smtClean="0"/>
              <a:t>clump </a:t>
            </a:r>
            <a:r>
              <a:rPr lang="ja-JP" altLang="en-US" dirty="0" smtClean="0"/>
              <a:t>になった総質量の割合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79835" y="435393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u="sng" dirty="0" smtClean="0"/>
              <a:t>衝突断面積</a:t>
            </a:r>
            <a:endParaRPr kumimoji="1" lang="ja-JP" altLang="en-US" u="sng" dirty="0"/>
          </a:p>
        </p:txBody>
      </p:sp>
      <p:pic>
        <p:nvPicPr>
          <p:cNvPr id="9220" name="Picture 4" descr="C:\仙台研究\プレゼン２\円盤銀河\dekel64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614" y="4281429"/>
            <a:ext cx="2276475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657641" y="515719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u="sng" dirty="0" smtClean="0"/>
              <a:t>衝突時間</a:t>
            </a:r>
            <a:endParaRPr kumimoji="1" lang="ja-JP" altLang="en-US" u="sng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2028160" y="5087064"/>
            <a:ext cx="4152517" cy="523744"/>
            <a:chOff x="1547664" y="5087064"/>
            <a:chExt cx="4152517" cy="523744"/>
          </a:xfrm>
        </p:grpSpPr>
        <p:pic>
          <p:nvPicPr>
            <p:cNvPr id="9222" name="Picture 6" descr="C:\仙台研究\プレゼン２\円盤銀河\dekel66.bm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8037" y="5112603"/>
              <a:ext cx="2322144" cy="498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1" name="Picture 5" descr="C:\仙台研究\プレゼン２\円盤銀河\dekel65.bmp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5155049"/>
              <a:ext cx="2357679" cy="410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正方形/長方形 9"/>
            <p:cNvSpPr/>
            <p:nvPr/>
          </p:nvSpPr>
          <p:spPr>
            <a:xfrm>
              <a:off x="2821913" y="5087064"/>
              <a:ext cx="417938" cy="994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625655" y="6021288"/>
            <a:ext cx="2101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観測から  </a:t>
            </a:r>
            <a:r>
              <a:rPr lang="en-US" altLang="ja-JP" dirty="0" smtClean="0"/>
              <a:t>α ~ 0.2</a:t>
            </a:r>
          </a:p>
          <a:p>
            <a:r>
              <a:rPr kumimoji="1" lang="en-US" altLang="ja-JP" dirty="0" smtClean="0"/>
              <a:t>               Q ~ 0.67 </a:t>
            </a:r>
            <a:endParaRPr kumimoji="1" lang="ja-JP" altLang="en-US" dirty="0"/>
          </a:p>
        </p:txBody>
      </p:sp>
      <p:pic>
        <p:nvPicPr>
          <p:cNvPr id="9223" name="Picture 7" descr="C:\仙台研究\プレゼン２\円盤銀河\dekel67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599" y="6116630"/>
            <a:ext cx="1702401" cy="36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正方形/長方形 12"/>
          <p:cNvSpPr/>
          <p:nvPr/>
        </p:nvSpPr>
        <p:spPr>
          <a:xfrm>
            <a:off x="323528" y="2194767"/>
            <a:ext cx="8640960" cy="447285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172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95536" y="764704"/>
            <a:ext cx="66624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/>
              <a:t>[3]  Clump </a:t>
            </a:r>
            <a:r>
              <a:rPr lang="ja-JP" altLang="en-US" sz="2800" dirty="0"/>
              <a:t>の成長</a:t>
            </a:r>
            <a:r>
              <a:rPr lang="ja-JP" altLang="en-US" sz="2800" dirty="0" smtClean="0"/>
              <a:t>、</a:t>
            </a:r>
            <a:r>
              <a:rPr lang="ja-JP" altLang="en-US" sz="2800" dirty="0"/>
              <a:t>構造</a:t>
            </a:r>
            <a:r>
              <a:rPr lang="ja-JP" altLang="en-US" sz="2800" dirty="0" smtClean="0"/>
              <a:t>、</a:t>
            </a:r>
            <a:r>
              <a:rPr lang="ja-JP" altLang="en-US" sz="2800" dirty="0"/>
              <a:t>マイグレーション</a:t>
            </a:r>
            <a:endParaRPr lang="en-US" altLang="ja-JP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27584" y="1772816"/>
            <a:ext cx="684354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● </a:t>
            </a:r>
            <a:r>
              <a:rPr kumimoji="1" lang="en-US" altLang="ja-JP" sz="2400" dirty="0" smtClean="0"/>
              <a:t>Clump </a:t>
            </a:r>
            <a:r>
              <a:rPr lang="ja-JP" altLang="en-US" sz="2400" dirty="0" smtClean="0"/>
              <a:t>の大きさ、質量</a:t>
            </a:r>
            <a:endParaRPr lang="en-US" altLang="ja-JP" sz="2400" dirty="0" smtClean="0"/>
          </a:p>
          <a:p>
            <a:endParaRPr lang="en-US" altLang="ja-JP" sz="2400" dirty="0"/>
          </a:p>
          <a:p>
            <a:r>
              <a:rPr lang="ja-JP" altLang="en-US" sz="2400" dirty="0" smtClean="0"/>
              <a:t>● </a:t>
            </a:r>
            <a:r>
              <a:rPr lang="en-US" altLang="ja-JP" sz="2400" dirty="0" smtClean="0"/>
              <a:t>Clump </a:t>
            </a:r>
            <a:r>
              <a:rPr lang="ja-JP" altLang="en-US" sz="2400" dirty="0" smtClean="0"/>
              <a:t>は回転で支えられているか？</a:t>
            </a:r>
            <a:endParaRPr lang="en-US" altLang="ja-JP" sz="2400" dirty="0" smtClean="0"/>
          </a:p>
          <a:p>
            <a:endParaRPr lang="en-US" altLang="ja-JP" sz="2400" dirty="0"/>
          </a:p>
          <a:p>
            <a:r>
              <a:rPr lang="ja-JP" altLang="en-US" sz="2400" dirty="0" smtClean="0"/>
              <a:t>● </a:t>
            </a:r>
            <a:r>
              <a:rPr lang="en-US" altLang="ja-JP" sz="2400" dirty="0" smtClean="0"/>
              <a:t>Clump </a:t>
            </a:r>
            <a:r>
              <a:rPr lang="ja-JP" altLang="en-US" sz="2400" dirty="0" smtClean="0"/>
              <a:t>における </a:t>
            </a:r>
            <a:r>
              <a:rPr lang="en-US" altLang="ja-JP" sz="2400" dirty="0" smtClean="0"/>
              <a:t>feedback; Clump </a:t>
            </a:r>
            <a:r>
              <a:rPr lang="ja-JP" altLang="en-US" sz="2400" dirty="0" smtClean="0"/>
              <a:t>からの </a:t>
            </a:r>
            <a:r>
              <a:rPr lang="en-US" altLang="ja-JP" sz="2400" dirty="0" smtClean="0"/>
              <a:t>wind </a:t>
            </a:r>
          </a:p>
          <a:p>
            <a:endParaRPr lang="en-US" altLang="ja-JP" sz="2400" dirty="0"/>
          </a:p>
          <a:p>
            <a:r>
              <a:rPr lang="ja-JP" altLang="en-US" sz="2400" dirty="0" smtClean="0"/>
              <a:t>● </a:t>
            </a:r>
            <a:r>
              <a:rPr lang="en-US" altLang="ja-JP" sz="2400" dirty="0" smtClean="0"/>
              <a:t>Clump </a:t>
            </a:r>
            <a:r>
              <a:rPr lang="ja-JP" altLang="en-US" sz="2400" dirty="0" smtClean="0"/>
              <a:t>のマイグレーション </a:t>
            </a:r>
            <a:r>
              <a:rPr lang="en-US" altLang="ja-JP" sz="2400" dirty="0" smtClean="0"/>
              <a:t>/ </a:t>
            </a:r>
            <a:r>
              <a:rPr lang="ja-JP" altLang="en-US" sz="2400" dirty="0"/>
              <a:t>生存率</a:t>
            </a:r>
            <a:endParaRPr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171848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349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[3]  Clump </a:t>
            </a:r>
            <a:r>
              <a:rPr lang="ja-JP" altLang="en-US" dirty="0"/>
              <a:t>の成長、構造、マイグレーション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43715" y="539388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Genzel</a:t>
            </a:r>
            <a:r>
              <a:rPr kumimoji="1" lang="en-US" altLang="ja-JP" dirty="0" smtClean="0"/>
              <a:t> et al. 2010</a:t>
            </a:r>
            <a:endParaRPr kumimoji="1" lang="ja-JP" altLang="en-US" dirty="0"/>
          </a:p>
        </p:txBody>
      </p:sp>
      <p:pic>
        <p:nvPicPr>
          <p:cNvPr id="1026" name="Picture 2" descr="C:\仙台研究\プレゼン２\円盤銀河\genzel5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76581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6084168" y="2252886"/>
            <a:ext cx="2408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</a:t>
            </a:r>
            <a:r>
              <a:rPr kumimoji="1" lang="en-US" altLang="ja-JP" dirty="0" smtClean="0"/>
              <a:t>=</a:t>
            </a:r>
            <a:r>
              <a:rPr kumimoji="1" lang="ja-JP" altLang="en-US" dirty="0" smtClean="0"/>
              <a:t>√</a:t>
            </a:r>
            <a:r>
              <a:rPr kumimoji="1" lang="en-US" altLang="ja-JP" dirty="0" smtClean="0"/>
              <a:t>3 for uniform disk </a:t>
            </a:r>
            <a:endParaRPr kumimoji="1" lang="ja-JP" altLang="en-US" dirty="0"/>
          </a:p>
        </p:txBody>
      </p:sp>
      <p:pic>
        <p:nvPicPr>
          <p:cNvPr id="1027" name="Picture 3" descr="C:\仙台研究\プレゼン２\円盤銀河\genzel3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08920"/>
            <a:ext cx="30099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仙台研究\プレゼン２\円盤銀河\genzel4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05063"/>
            <a:ext cx="8067675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4067944" y="2956302"/>
            <a:ext cx="489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(</a:t>
            </a:r>
            <a:r>
              <a:rPr kumimoji="1" lang="en-US" altLang="ja-JP" i="1" dirty="0" err="1" smtClean="0"/>
              <a:t>f</a:t>
            </a:r>
            <a:r>
              <a:rPr kumimoji="1" lang="en-US" altLang="ja-JP" i="1" baseline="-25000" dirty="0" err="1" smtClean="0"/>
              <a:t>gas</a:t>
            </a:r>
            <a:r>
              <a:rPr kumimoji="1" lang="en-US" altLang="ja-JP" i="1" dirty="0" smtClean="0"/>
              <a:t> </a:t>
            </a:r>
            <a:r>
              <a:rPr kumimoji="1" lang="en-US" altLang="ja-JP" i="1" dirty="0" smtClean="0">
                <a:sym typeface="Wingdings" panose="05000000000000000000" pitchFamily="2" charset="2"/>
              </a:rPr>
              <a:t> </a:t>
            </a:r>
            <a:r>
              <a:rPr kumimoji="1" lang="en-US" altLang="ja-JP" i="1" dirty="0" err="1" smtClean="0">
                <a:sym typeface="Wingdings" panose="05000000000000000000" pitchFamily="2" charset="2"/>
              </a:rPr>
              <a:t>f</a:t>
            </a:r>
            <a:r>
              <a:rPr kumimoji="1" lang="en-US" altLang="ja-JP" i="1" baseline="-25000" dirty="0" err="1" smtClean="0">
                <a:sym typeface="Wingdings" panose="05000000000000000000" pitchFamily="2" charset="2"/>
              </a:rPr>
              <a:t>young</a:t>
            </a:r>
            <a:r>
              <a:rPr kumimoji="1" lang="en-US" altLang="ja-JP" i="1" baseline="-25000" dirty="0" smtClean="0">
                <a:sym typeface="Wingdings" panose="05000000000000000000" pitchFamily="2" charset="2"/>
              </a:rPr>
              <a:t> </a:t>
            </a:r>
            <a:r>
              <a:rPr kumimoji="1" lang="en-US" altLang="ja-JP" i="1" dirty="0" smtClean="0">
                <a:sym typeface="Wingdings" panose="05000000000000000000" pitchFamily="2" charset="2"/>
              </a:rPr>
              <a:t>= gas + young stellar component)</a:t>
            </a:r>
            <a:endParaRPr kumimoji="1" lang="ja-JP" altLang="en-US" i="1" dirty="0"/>
          </a:p>
        </p:txBody>
      </p:sp>
    </p:spTree>
    <p:extLst>
      <p:ext uri="{BB962C8B-B14F-4D97-AF65-F5344CB8AC3E}">
        <p14:creationId xmlns:p14="http://schemas.microsoft.com/office/powerpoint/2010/main" val="352289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349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[3]  Clump </a:t>
            </a:r>
            <a:r>
              <a:rPr lang="ja-JP" altLang="en-US" dirty="0"/>
              <a:t>の成長、構造、マイグレーション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5536" y="773110"/>
            <a:ext cx="4482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● </a:t>
            </a:r>
            <a:r>
              <a:rPr kumimoji="1" lang="en-US" altLang="ja-JP" sz="2000" dirty="0" smtClean="0"/>
              <a:t>Clump </a:t>
            </a:r>
            <a:r>
              <a:rPr kumimoji="1" lang="ja-JP" altLang="en-US" sz="2000" dirty="0" smtClean="0"/>
              <a:t>は回転で支えられているか？</a:t>
            </a:r>
            <a:endParaRPr kumimoji="1" lang="ja-JP" altLang="en-US" sz="2000" dirty="0"/>
          </a:p>
        </p:txBody>
      </p:sp>
      <p:pic>
        <p:nvPicPr>
          <p:cNvPr id="2050" name="Picture 2" descr="C:\仙台研究\プレゼン２\円盤銀河\genzel7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28" y="1229151"/>
            <a:ext cx="3744416" cy="266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仙台研究\プレゼン２\円盤銀河\genzel1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01795"/>
            <a:ext cx="6261518" cy="269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733659" y="3355464"/>
            <a:ext cx="3892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Clump </a:t>
            </a:r>
            <a:r>
              <a:rPr kumimoji="1" lang="ja-JP" altLang="en-US" dirty="0" smtClean="0"/>
              <a:t>の光度プロファイルと速度構造</a:t>
            </a:r>
            <a:endParaRPr kumimoji="1" lang="en-US" altLang="ja-JP" dirty="0" smtClean="0"/>
          </a:p>
          <a:p>
            <a:r>
              <a:rPr lang="ja-JP" altLang="en-US" dirty="0"/>
              <a:t>（円盤回転</a:t>
            </a:r>
            <a:r>
              <a:rPr lang="ja-JP" altLang="en-US" dirty="0" smtClean="0"/>
              <a:t>のさっ引き後）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138417" y="2844365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“回転サポートの観測的証拠”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760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349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[3]  Clump </a:t>
            </a:r>
            <a:r>
              <a:rPr lang="ja-JP" altLang="en-US" dirty="0"/>
              <a:t>の成長、構造、マイグレーション</a:t>
            </a:r>
          </a:p>
        </p:txBody>
      </p:sp>
      <p:pic>
        <p:nvPicPr>
          <p:cNvPr id="4" name="Picture 5" descr="C:\仙台研究\プレゼン２\円盤銀河\genzel1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364578"/>
            <a:ext cx="78263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仙台研究\プレゼン２\円盤銀河\genzel9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66" y="744953"/>
            <a:ext cx="7643812" cy="461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60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349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[3]  Clump </a:t>
            </a:r>
            <a:r>
              <a:rPr lang="ja-JP" altLang="en-US" dirty="0"/>
              <a:t>の成長、構造、マイグレーション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5536" y="539388"/>
            <a:ext cx="3653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● </a:t>
            </a:r>
            <a:r>
              <a:rPr kumimoji="1" lang="en-US" altLang="ja-JP" dirty="0" smtClean="0"/>
              <a:t>Clump </a:t>
            </a:r>
            <a:r>
              <a:rPr kumimoji="1" lang="ja-JP" altLang="en-US" dirty="0" smtClean="0"/>
              <a:t>からの </a:t>
            </a:r>
            <a:r>
              <a:rPr kumimoji="1" lang="en-US" altLang="ja-JP" dirty="0" smtClean="0"/>
              <a:t>wind : feedback?</a:t>
            </a:r>
            <a:endParaRPr kumimoji="1" lang="ja-JP" altLang="en-US" dirty="0"/>
          </a:p>
        </p:txBody>
      </p:sp>
      <p:pic>
        <p:nvPicPr>
          <p:cNvPr id="5122" name="Picture 2" descr="C:\仙台研究\プレゼン２\円盤銀河\genzel8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66" y="1124744"/>
            <a:ext cx="7770812" cy="536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60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1259632" y="476672"/>
            <a:ext cx="6192688" cy="864096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>
                <a:solidFill>
                  <a:prstClr val="black"/>
                </a:solidFill>
              </a:rPr>
              <a:t>Dark Matter Halo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sp>
        <p:nvSpPr>
          <p:cNvPr id="3" name="フローチャート : 判断 2"/>
          <p:cNvSpPr/>
          <p:nvPr/>
        </p:nvSpPr>
        <p:spPr>
          <a:xfrm>
            <a:off x="2483768" y="2348880"/>
            <a:ext cx="3888432" cy="1440160"/>
          </a:xfrm>
          <a:prstGeom prst="flowChartDecision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prstClr val="black"/>
                </a:solidFill>
              </a:rPr>
              <a:t>ガスの冷却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sp>
        <p:nvSpPr>
          <p:cNvPr id="4" name="フローチャート : 判断 3"/>
          <p:cNvSpPr/>
          <p:nvPr/>
        </p:nvSpPr>
        <p:spPr>
          <a:xfrm>
            <a:off x="395536" y="4293096"/>
            <a:ext cx="3672408" cy="1440160"/>
          </a:xfrm>
          <a:prstGeom prst="flowChartDecision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prstClr val="black"/>
                </a:solidFill>
              </a:rPr>
              <a:t>角運動量大？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5" name="フローチャート : 判断 4"/>
          <p:cNvSpPr/>
          <p:nvPr/>
        </p:nvSpPr>
        <p:spPr>
          <a:xfrm>
            <a:off x="5148064" y="4293096"/>
            <a:ext cx="3456384" cy="1296144"/>
          </a:xfrm>
          <a:prstGeom prst="flowChartDecision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prstClr val="black"/>
                </a:solidFill>
              </a:rPr>
              <a:t>さらに合体・降着？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 rot="5400000">
            <a:off x="3996730" y="1844030"/>
            <a:ext cx="864096" cy="1588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カギ線コネクタ 12"/>
          <p:cNvCxnSpPr/>
          <p:nvPr/>
        </p:nvCxnSpPr>
        <p:spPr>
          <a:xfrm rot="10800000" flipV="1">
            <a:off x="2263288" y="3068960"/>
            <a:ext cx="252028" cy="1224136"/>
          </a:xfrm>
          <a:prstGeom prst="bentConnector2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カギ線コネクタ 12"/>
          <p:cNvCxnSpPr>
            <a:stCxn id="3" idx="3"/>
            <a:endCxn id="5" idx="0"/>
          </p:cNvCxnSpPr>
          <p:nvPr/>
        </p:nvCxnSpPr>
        <p:spPr>
          <a:xfrm>
            <a:off x="6372200" y="3068960"/>
            <a:ext cx="504056" cy="1224136"/>
          </a:xfrm>
          <a:prstGeom prst="bentConnector2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rot="5400000">
            <a:off x="4211960" y="216024"/>
            <a:ext cx="432048" cy="1588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カギ線コネクタ 12"/>
          <p:cNvCxnSpPr/>
          <p:nvPr/>
        </p:nvCxnSpPr>
        <p:spPr>
          <a:xfrm rot="5400000">
            <a:off x="-198530" y="5391218"/>
            <a:ext cx="1008112" cy="252028"/>
          </a:xfrm>
          <a:prstGeom prst="bentConnector3">
            <a:avLst>
              <a:gd name="adj1" fmla="val -570"/>
            </a:avLst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カギ線コネクタ 12"/>
          <p:cNvCxnSpPr/>
          <p:nvPr/>
        </p:nvCxnSpPr>
        <p:spPr>
          <a:xfrm>
            <a:off x="3995936" y="5013176"/>
            <a:ext cx="216024" cy="1080120"/>
          </a:xfrm>
          <a:prstGeom prst="bentConnector2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1403648" y="299695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prstClr val="black"/>
                </a:solidFill>
              </a:rPr>
              <a:t>有効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012160" y="2420888"/>
            <a:ext cx="1646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prstClr val="black"/>
                </a:solidFill>
              </a:rPr>
              <a:t>有効でない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cxnSp>
        <p:nvCxnSpPr>
          <p:cNvPr id="31" name="カギ線コネクタ 12"/>
          <p:cNvCxnSpPr/>
          <p:nvPr/>
        </p:nvCxnSpPr>
        <p:spPr>
          <a:xfrm rot="16200000" flipV="1">
            <a:off x="6084168" y="2132856"/>
            <a:ext cx="4176464" cy="1440160"/>
          </a:xfrm>
          <a:prstGeom prst="bentConnector3">
            <a:avLst>
              <a:gd name="adj1" fmla="val 99988"/>
            </a:avLst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>
            <a:off x="8572080" y="4941168"/>
            <a:ext cx="360040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カギ線コネクタ 12"/>
          <p:cNvCxnSpPr/>
          <p:nvPr/>
        </p:nvCxnSpPr>
        <p:spPr>
          <a:xfrm>
            <a:off x="5184068" y="4941168"/>
            <a:ext cx="2412268" cy="1008112"/>
          </a:xfrm>
          <a:prstGeom prst="bentConnector3">
            <a:avLst>
              <a:gd name="adj1" fmla="val -13736"/>
            </a:avLst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/>
          <p:cNvSpPr txBox="1"/>
          <p:nvPr/>
        </p:nvSpPr>
        <p:spPr>
          <a:xfrm>
            <a:off x="4788024" y="4293096"/>
            <a:ext cx="721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prstClr val="black"/>
                </a:solidFill>
              </a:rPr>
              <a:t>NO</a:t>
            </a:r>
            <a:endParaRPr lang="ja-JP" altLang="en-US" sz="3200" dirty="0">
              <a:solidFill>
                <a:prstClr val="black"/>
              </a:solidFill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8100392" y="4221088"/>
            <a:ext cx="770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prstClr val="black"/>
                </a:solidFill>
              </a:rPr>
              <a:t>YES</a:t>
            </a:r>
            <a:endParaRPr lang="ja-JP" altLang="en-US" sz="3200" dirty="0">
              <a:solidFill>
                <a:prstClr val="black"/>
              </a:solidFill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107504" y="6165304"/>
            <a:ext cx="721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prstClr val="black"/>
                </a:solidFill>
              </a:rPr>
              <a:t>NO</a:t>
            </a:r>
            <a:endParaRPr lang="ja-JP" altLang="en-US" sz="3200" dirty="0">
              <a:solidFill>
                <a:prstClr val="black"/>
              </a:solidFill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3419872" y="6093296"/>
            <a:ext cx="770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prstClr val="black"/>
                </a:solidFill>
              </a:rPr>
              <a:t>YES</a:t>
            </a:r>
            <a:endParaRPr lang="ja-JP" altLang="en-US" sz="3200" dirty="0">
              <a:solidFill>
                <a:prstClr val="black"/>
              </a:solidFill>
            </a:endParaRPr>
          </a:p>
        </p:txBody>
      </p:sp>
      <p:sp>
        <p:nvSpPr>
          <p:cNvPr id="57" name="角丸四角形 56"/>
          <p:cNvSpPr/>
          <p:nvPr/>
        </p:nvSpPr>
        <p:spPr>
          <a:xfrm>
            <a:off x="7596336" y="5661248"/>
            <a:ext cx="1440160" cy="1080120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b="1" dirty="0" smtClean="0">
                <a:solidFill>
                  <a:prstClr val="black"/>
                </a:solidFill>
              </a:rPr>
              <a:t>Hot halo</a:t>
            </a:r>
            <a:endParaRPr lang="ja-JP" alt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0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349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[3]  Clump </a:t>
            </a:r>
            <a:r>
              <a:rPr lang="ja-JP" altLang="en-US" dirty="0"/>
              <a:t>の成長、構造、マイグレーション</a:t>
            </a:r>
          </a:p>
        </p:txBody>
      </p:sp>
      <p:pic>
        <p:nvPicPr>
          <p:cNvPr id="4" name="Picture 8" descr="D:\仙台研究\プレゼン２\ALMASubaru\ceverino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40" y="1340768"/>
            <a:ext cx="6095456" cy="4601579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683568" y="764704"/>
            <a:ext cx="2733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Clump </a:t>
            </a:r>
            <a:r>
              <a:rPr kumimoji="1" lang="ja-JP" altLang="en-US" dirty="0" smtClean="0"/>
              <a:t>のマイグレーション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993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349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[3]  Clump </a:t>
            </a:r>
            <a:r>
              <a:rPr lang="ja-JP" altLang="en-US" dirty="0"/>
              <a:t>の成長、構造、マイグレーション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9512" y="474191"/>
            <a:ext cx="74719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Clump </a:t>
            </a:r>
            <a:r>
              <a:rPr kumimoji="1" lang="ja-JP" altLang="en-US" dirty="0" smtClean="0"/>
              <a:t>同士の衝突 </a:t>
            </a:r>
            <a:r>
              <a:rPr kumimoji="1" lang="en-US" altLang="ja-JP" dirty="0" smtClean="0">
                <a:sym typeface="Wingdings" panose="05000000000000000000" pitchFamily="2" charset="2"/>
              </a:rPr>
              <a:t> </a:t>
            </a:r>
            <a:r>
              <a:rPr kumimoji="1" lang="en-US" altLang="ja-JP" dirty="0" err="1" smtClean="0">
                <a:sym typeface="Wingdings" panose="05000000000000000000" pitchFamily="2" charset="2"/>
              </a:rPr>
              <a:t>σr</a:t>
            </a:r>
            <a:r>
              <a:rPr kumimoji="1" lang="en-US" altLang="ja-JP" dirty="0" smtClean="0">
                <a:sym typeface="Wingdings" panose="05000000000000000000" pitchFamily="2" charset="2"/>
              </a:rPr>
              <a:t> </a:t>
            </a:r>
            <a:r>
              <a:rPr kumimoji="1" lang="ja-JP" altLang="en-US" dirty="0" smtClean="0">
                <a:sym typeface="Wingdings" panose="05000000000000000000" pitchFamily="2" charset="2"/>
              </a:rPr>
              <a:t>を増大させる</a:t>
            </a:r>
            <a:endParaRPr kumimoji="1" lang="en-US" altLang="ja-JP" dirty="0" smtClean="0">
              <a:sym typeface="Wingdings" panose="05000000000000000000" pitchFamily="2" charset="2"/>
            </a:endParaRPr>
          </a:p>
          <a:p>
            <a:r>
              <a:rPr lang="en-US" altLang="ja-JP" dirty="0" smtClean="0">
                <a:sym typeface="Wingdings" panose="05000000000000000000" pitchFamily="2" charset="2"/>
              </a:rPr>
              <a:t>Clump </a:t>
            </a:r>
            <a:r>
              <a:rPr lang="ja-JP" altLang="en-US" dirty="0" smtClean="0">
                <a:sym typeface="Wingdings" panose="05000000000000000000" pitchFamily="2" charset="2"/>
              </a:rPr>
              <a:t>とそれ以外の円盤との相互作用</a:t>
            </a:r>
            <a:endParaRPr lang="en-US" altLang="ja-JP" dirty="0" smtClean="0">
              <a:sym typeface="Wingdings" panose="05000000000000000000" pitchFamily="2" charset="2"/>
            </a:endParaRPr>
          </a:p>
          <a:p>
            <a:r>
              <a:rPr kumimoji="1" lang="ja-JP" altLang="en-US" dirty="0">
                <a:sym typeface="Wingdings" panose="05000000000000000000" pitchFamily="2" charset="2"/>
              </a:rPr>
              <a:t>　</a:t>
            </a:r>
            <a:r>
              <a:rPr kumimoji="1" lang="ja-JP" altLang="en-US" dirty="0" smtClean="0">
                <a:sym typeface="Wingdings" panose="05000000000000000000" pitchFamily="2" charset="2"/>
              </a:rPr>
              <a:t>　　　　　　　　　　</a:t>
            </a:r>
            <a:r>
              <a:rPr kumimoji="1" lang="en-US" altLang="ja-JP" dirty="0" smtClean="0">
                <a:sym typeface="Wingdings" panose="05000000000000000000" pitchFamily="2" charset="2"/>
              </a:rPr>
              <a:t> </a:t>
            </a:r>
            <a:r>
              <a:rPr lang="en-US" altLang="ja-JP" dirty="0" smtClean="0">
                <a:sym typeface="Wingdings" panose="05000000000000000000" pitchFamily="2" charset="2"/>
              </a:rPr>
              <a:t>dynamical friction </a:t>
            </a:r>
            <a:r>
              <a:rPr lang="ja-JP" altLang="en-US" dirty="0" smtClean="0">
                <a:sym typeface="Wingdings" panose="05000000000000000000" pitchFamily="2" charset="2"/>
              </a:rPr>
              <a:t>による </a:t>
            </a:r>
            <a:r>
              <a:rPr lang="en-US" altLang="ja-JP" dirty="0" smtClean="0">
                <a:sym typeface="Wingdings" panose="05000000000000000000" pitchFamily="2" charset="2"/>
              </a:rPr>
              <a:t>clump </a:t>
            </a:r>
            <a:r>
              <a:rPr lang="ja-JP" altLang="en-US" dirty="0" smtClean="0">
                <a:sym typeface="Wingdings" panose="05000000000000000000" pitchFamily="2" charset="2"/>
              </a:rPr>
              <a:t>の銀河中心への落下</a:t>
            </a:r>
            <a:endParaRPr lang="en-US" altLang="ja-JP" dirty="0" smtClean="0">
              <a:sym typeface="Wingdings" panose="05000000000000000000" pitchFamily="2" charset="2"/>
            </a:endParaRPr>
          </a:p>
          <a:p>
            <a:endParaRPr kumimoji="1" lang="en-US" altLang="ja-JP" dirty="0">
              <a:sym typeface="Wingdings" panose="05000000000000000000" pitchFamily="2" charset="2"/>
            </a:endParaRPr>
          </a:p>
          <a:p>
            <a:r>
              <a:rPr lang="en-US" altLang="ja-JP" dirty="0" smtClean="0">
                <a:sym typeface="Wingdings" panose="05000000000000000000" pitchFamily="2" charset="2"/>
              </a:rPr>
              <a:t>Migration time scale (</a:t>
            </a:r>
            <a:r>
              <a:rPr lang="en-US" altLang="ja-JP" dirty="0" err="1" smtClean="0">
                <a:sym typeface="Wingdings" panose="05000000000000000000" pitchFamily="2" charset="2"/>
              </a:rPr>
              <a:t>Goldreich</a:t>
            </a:r>
            <a:r>
              <a:rPr lang="en-US" altLang="ja-JP" dirty="0" smtClean="0">
                <a:sym typeface="Wingdings" panose="05000000000000000000" pitchFamily="2" charset="2"/>
              </a:rPr>
              <a:t> and </a:t>
            </a:r>
            <a:r>
              <a:rPr lang="en-US" altLang="ja-JP" dirty="0" err="1" smtClean="0">
                <a:sym typeface="Wingdings" panose="05000000000000000000" pitchFamily="2" charset="2"/>
              </a:rPr>
              <a:t>Tremain</a:t>
            </a:r>
            <a:r>
              <a:rPr lang="en-US" altLang="ja-JP" dirty="0" smtClean="0">
                <a:sym typeface="Wingdings" panose="05000000000000000000" pitchFamily="2" charset="2"/>
              </a:rPr>
              <a:t> 1980; Ward 1997)</a:t>
            </a:r>
          </a:p>
        </p:txBody>
      </p:sp>
      <p:pic>
        <p:nvPicPr>
          <p:cNvPr id="7170" name="Picture 2" descr="C:\仙台研究\プレゼン２\円盤銀河\dekel6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51519"/>
            <a:ext cx="463867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217951" y="3334407"/>
            <a:ext cx="7252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Clump </a:t>
            </a:r>
            <a:r>
              <a:rPr kumimoji="1" lang="ja-JP" altLang="en-US" dirty="0" smtClean="0"/>
              <a:t>のマイグレーションによって円盤全体から質量阿消失して行く割合</a:t>
            </a:r>
            <a:endParaRPr kumimoji="1" lang="ja-JP" altLang="en-US" dirty="0"/>
          </a:p>
        </p:txBody>
      </p:sp>
      <p:pic>
        <p:nvPicPr>
          <p:cNvPr id="7171" name="Picture 3" descr="C:\仙台研究\プレゼン２\円盤銀河\dekel6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006" y="3695303"/>
            <a:ext cx="201930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矢印コネクタ 7"/>
          <p:cNvCxnSpPr/>
          <p:nvPr/>
        </p:nvCxnSpPr>
        <p:spPr>
          <a:xfrm flipH="1">
            <a:off x="3519315" y="3964778"/>
            <a:ext cx="529809" cy="720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4063205" y="3768884"/>
            <a:ext cx="296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ある瞬間の全 </a:t>
            </a:r>
            <a:r>
              <a:rPr kumimoji="1" lang="en-US" altLang="ja-JP" dirty="0" smtClean="0"/>
              <a:t>clump </a:t>
            </a:r>
            <a:r>
              <a:rPr kumimoji="1" lang="ja-JP" altLang="en-US" dirty="0" smtClean="0"/>
              <a:t>の質量</a:t>
            </a:r>
            <a:endParaRPr kumimoji="1" lang="ja-JP" altLang="en-US" dirty="0"/>
          </a:p>
        </p:txBody>
      </p:sp>
      <p:pic>
        <p:nvPicPr>
          <p:cNvPr id="7172" name="Picture 4" descr="C:\仙台研究\プレゼン２\円盤銀河\dekel63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848" y="4581128"/>
            <a:ext cx="47720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017019" y="2780928"/>
            <a:ext cx="3671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B050"/>
                </a:solidFill>
              </a:rPr>
              <a:t>α</a:t>
            </a:r>
            <a:r>
              <a:rPr lang="ja-JP" altLang="en-US" sz="1600" dirty="0" smtClean="0">
                <a:solidFill>
                  <a:srgbClr val="00B050"/>
                </a:solidFill>
              </a:rPr>
              <a:t>：</a:t>
            </a:r>
            <a:r>
              <a:rPr lang="en-US" altLang="ja-JP" sz="1600" dirty="0" err="1" smtClean="0">
                <a:solidFill>
                  <a:srgbClr val="00B050"/>
                </a:solidFill>
              </a:rPr>
              <a:t>M</a:t>
            </a:r>
            <a:r>
              <a:rPr lang="en-US" altLang="ja-JP" sz="1600" baseline="-25000" dirty="0" err="1" smtClean="0">
                <a:solidFill>
                  <a:srgbClr val="00B050"/>
                </a:solidFill>
              </a:rPr>
              <a:t>d</a:t>
            </a:r>
            <a:r>
              <a:rPr lang="ja-JP" altLang="en-US" sz="1600" dirty="0" smtClean="0">
                <a:solidFill>
                  <a:srgbClr val="00B050"/>
                </a:solidFill>
              </a:rPr>
              <a:t>中で </a:t>
            </a:r>
            <a:r>
              <a:rPr lang="en-US" altLang="ja-JP" sz="1600" dirty="0" smtClean="0">
                <a:solidFill>
                  <a:srgbClr val="00B050"/>
                </a:solidFill>
              </a:rPr>
              <a:t>clump </a:t>
            </a:r>
            <a:r>
              <a:rPr lang="ja-JP" altLang="en-US" sz="1600" dirty="0" smtClean="0">
                <a:solidFill>
                  <a:srgbClr val="00B050"/>
                </a:solidFill>
              </a:rPr>
              <a:t>になった総質量の割合</a:t>
            </a:r>
            <a:endParaRPr kumimoji="1" lang="ja-JP" altLang="en-US" sz="1600" dirty="0">
              <a:solidFill>
                <a:srgbClr val="00B05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98951" y="5475511"/>
            <a:ext cx="661110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Q=0.67, δ~0.35, α~0.2     </a:t>
            </a:r>
            <a:r>
              <a:rPr kumimoji="1" lang="en-US" altLang="ja-JP" sz="2000" i="1" dirty="0" err="1" smtClean="0"/>
              <a:t>t</a:t>
            </a:r>
            <a:r>
              <a:rPr kumimoji="1" lang="en-US" altLang="ja-JP" sz="2000" i="1" baseline="-25000" dirty="0" err="1" smtClean="0"/>
              <a:t>mig</a:t>
            </a:r>
            <a:r>
              <a:rPr kumimoji="1" lang="en-US" altLang="ja-JP" sz="2000" i="1" dirty="0" smtClean="0"/>
              <a:t> ~ 7.6 t</a:t>
            </a:r>
            <a:r>
              <a:rPr kumimoji="1" lang="en-US" altLang="ja-JP" sz="2000" i="1" baseline="-25000" dirty="0" smtClean="0"/>
              <a:t>d</a:t>
            </a:r>
            <a:r>
              <a:rPr kumimoji="1" lang="en-US" altLang="ja-JP" sz="2000" i="1" dirty="0" smtClean="0"/>
              <a:t> ~ 380 (t</a:t>
            </a:r>
            <a:r>
              <a:rPr kumimoji="1" lang="en-US" altLang="ja-JP" sz="2000" i="1" baseline="-25000" dirty="0" smtClean="0"/>
              <a:t>d </a:t>
            </a:r>
            <a:r>
              <a:rPr kumimoji="1" lang="en-US" altLang="ja-JP" sz="2000" i="1" dirty="0" smtClean="0"/>
              <a:t>/ 50Myr) </a:t>
            </a:r>
            <a:r>
              <a:rPr kumimoji="1" lang="en-US" altLang="ja-JP" sz="2000" i="1" dirty="0" err="1" smtClean="0"/>
              <a:t>Myr</a:t>
            </a:r>
            <a:endParaRPr kumimoji="1" lang="en-US" altLang="ja-JP" sz="2000" i="1" dirty="0" smtClean="0"/>
          </a:p>
          <a:p>
            <a:pPr lvl="0"/>
            <a:r>
              <a:rPr lang="en-US" altLang="ja-JP" sz="600" i="1" dirty="0"/>
              <a:t> </a:t>
            </a:r>
            <a:r>
              <a:rPr lang="en-US" altLang="ja-JP" sz="600" i="1" dirty="0" smtClean="0"/>
              <a:t>                                     </a:t>
            </a:r>
          </a:p>
          <a:p>
            <a:pPr lvl="0"/>
            <a:r>
              <a:rPr lang="en-US" altLang="ja-JP" sz="2000" i="1" dirty="0">
                <a:solidFill>
                  <a:srgbClr val="292934"/>
                </a:solidFill>
              </a:rPr>
              <a:t> </a:t>
            </a:r>
            <a:r>
              <a:rPr lang="en-US" altLang="ja-JP" sz="2000" i="1" dirty="0" smtClean="0">
                <a:solidFill>
                  <a:srgbClr val="292934"/>
                </a:solidFill>
              </a:rPr>
              <a:t>                                     </a:t>
            </a:r>
            <a:r>
              <a:rPr lang="en-US" altLang="ja-JP" sz="2000" i="1" dirty="0" err="1" smtClean="0">
                <a:solidFill>
                  <a:srgbClr val="292934"/>
                </a:solidFill>
              </a:rPr>
              <a:t>t</a:t>
            </a:r>
            <a:r>
              <a:rPr lang="en-US" altLang="ja-JP" sz="2000" i="1" baseline="-25000" dirty="0" err="1" smtClean="0">
                <a:solidFill>
                  <a:srgbClr val="292934"/>
                </a:solidFill>
              </a:rPr>
              <a:t>evac</a:t>
            </a:r>
            <a:r>
              <a:rPr lang="en-US" altLang="ja-JP" sz="2000" i="1" dirty="0" smtClean="0">
                <a:solidFill>
                  <a:srgbClr val="292934"/>
                </a:solidFill>
              </a:rPr>
              <a:t> </a:t>
            </a:r>
            <a:r>
              <a:rPr lang="en-US" altLang="ja-JP" sz="2000" i="1" dirty="0">
                <a:solidFill>
                  <a:srgbClr val="292934"/>
                </a:solidFill>
              </a:rPr>
              <a:t>~ </a:t>
            </a:r>
            <a:r>
              <a:rPr lang="en-US" altLang="ja-JP" sz="2000" i="1" dirty="0" smtClean="0">
                <a:solidFill>
                  <a:srgbClr val="292934"/>
                </a:solidFill>
              </a:rPr>
              <a:t>38 </a:t>
            </a:r>
            <a:r>
              <a:rPr lang="en-US" altLang="ja-JP" sz="2000" i="1" dirty="0">
                <a:solidFill>
                  <a:srgbClr val="292934"/>
                </a:solidFill>
              </a:rPr>
              <a:t>t</a:t>
            </a:r>
            <a:r>
              <a:rPr lang="en-US" altLang="ja-JP" sz="2000" i="1" baseline="-25000" dirty="0">
                <a:solidFill>
                  <a:srgbClr val="292934"/>
                </a:solidFill>
              </a:rPr>
              <a:t>d</a:t>
            </a:r>
            <a:r>
              <a:rPr lang="en-US" altLang="ja-JP" sz="2000" i="1" dirty="0">
                <a:solidFill>
                  <a:srgbClr val="292934"/>
                </a:solidFill>
              </a:rPr>
              <a:t> ~ </a:t>
            </a:r>
            <a:r>
              <a:rPr lang="en-US" altLang="ja-JP" sz="2000" i="1" dirty="0" smtClean="0">
                <a:solidFill>
                  <a:srgbClr val="292934"/>
                </a:solidFill>
              </a:rPr>
              <a:t>1.9 </a:t>
            </a:r>
            <a:r>
              <a:rPr lang="en-US" altLang="ja-JP" sz="2000" i="1" dirty="0">
                <a:solidFill>
                  <a:srgbClr val="292934"/>
                </a:solidFill>
              </a:rPr>
              <a:t>(t</a:t>
            </a:r>
            <a:r>
              <a:rPr lang="en-US" altLang="ja-JP" sz="2000" i="1" baseline="-25000" dirty="0">
                <a:solidFill>
                  <a:srgbClr val="292934"/>
                </a:solidFill>
              </a:rPr>
              <a:t>d </a:t>
            </a:r>
            <a:r>
              <a:rPr lang="en-US" altLang="ja-JP" sz="2000" i="1" dirty="0">
                <a:solidFill>
                  <a:srgbClr val="292934"/>
                </a:solidFill>
              </a:rPr>
              <a:t>/ 50Myr) </a:t>
            </a:r>
            <a:r>
              <a:rPr lang="en-US" altLang="ja-JP" sz="2000" i="1" dirty="0" err="1" smtClean="0">
                <a:solidFill>
                  <a:srgbClr val="292934"/>
                </a:solidFill>
              </a:rPr>
              <a:t>Gyr</a:t>
            </a:r>
            <a:r>
              <a:rPr lang="en-US" altLang="ja-JP" sz="2000" i="1" dirty="0" smtClean="0">
                <a:solidFill>
                  <a:srgbClr val="292934"/>
                </a:solidFill>
              </a:rPr>
              <a:t> </a:t>
            </a:r>
          </a:p>
          <a:p>
            <a:pPr lvl="0"/>
            <a:r>
              <a:rPr lang="ja-JP" altLang="en-US" sz="1000" i="1" dirty="0">
                <a:solidFill>
                  <a:srgbClr val="292934"/>
                </a:solidFill>
              </a:rPr>
              <a:t>　</a:t>
            </a:r>
            <a:r>
              <a:rPr lang="ja-JP" altLang="en-US" sz="1000" i="1" dirty="0" smtClean="0">
                <a:solidFill>
                  <a:srgbClr val="292934"/>
                </a:solidFill>
              </a:rPr>
              <a:t>　</a:t>
            </a:r>
            <a:r>
              <a:rPr lang="en-US" altLang="ja-JP" sz="1000" i="1" dirty="0" smtClean="0">
                <a:solidFill>
                  <a:srgbClr val="292934"/>
                </a:solidFill>
              </a:rPr>
              <a:t> </a:t>
            </a:r>
          </a:p>
          <a:p>
            <a:pPr lvl="0"/>
            <a:r>
              <a:rPr lang="ja-JP" altLang="en-US" sz="2000" dirty="0">
                <a:solidFill>
                  <a:srgbClr val="292934"/>
                </a:solidFill>
              </a:rPr>
              <a:t>よって</a:t>
            </a:r>
            <a:r>
              <a:rPr lang="ja-JP" altLang="en-US" sz="2000" dirty="0" smtClean="0">
                <a:solidFill>
                  <a:srgbClr val="292934"/>
                </a:solidFill>
              </a:rPr>
              <a:t>、多数の </a:t>
            </a:r>
            <a:r>
              <a:rPr lang="en-US" altLang="ja-JP" sz="2000" dirty="0" smtClean="0">
                <a:solidFill>
                  <a:srgbClr val="292934"/>
                </a:solidFill>
              </a:rPr>
              <a:t>clumpy </a:t>
            </a:r>
            <a:r>
              <a:rPr lang="ja-JP" altLang="en-US" sz="2000" dirty="0" smtClean="0">
                <a:solidFill>
                  <a:srgbClr val="292934"/>
                </a:solidFill>
              </a:rPr>
              <a:t>な銀河が観測されて良い</a:t>
            </a:r>
            <a:endParaRPr lang="en-US" altLang="ja-JP" sz="2000" dirty="0" smtClean="0">
              <a:solidFill>
                <a:srgbClr val="292934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024272" y="6488668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Dekel</a:t>
            </a:r>
            <a:r>
              <a:rPr kumimoji="1" lang="en-US" altLang="ja-JP" dirty="0" smtClean="0"/>
              <a:t> et al. 2009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993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827584" y="1124743"/>
            <a:ext cx="6062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/>
              <a:t>[4]  </a:t>
            </a:r>
            <a:r>
              <a:rPr lang="ja-JP" altLang="en-US" sz="3200" dirty="0"/>
              <a:t>マージングと </a:t>
            </a:r>
            <a:r>
              <a:rPr lang="en-US" altLang="ja-JP" sz="3200" dirty="0"/>
              <a:t>clump instability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95600" y="2420888"/>
            <a:ext cx="63754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● </a:t>
            </a:r>
            <a:r>
              <a:rPr lang="en-US" altLang="ja-JP" sz="2400" dirty="0" smtClean="0"/>
              <a:t>Minor Merger </a:t>
            </a:r>
            <a:r>
              <a:rPr lang="ja-JP" altLang="en-US" sz="2400" dirty="0" smtClean="0"/>
              <a:t>と </a:t>
            </a:r>
            <a:r>
              <a:rPr lang="en-US" altLang="ja-JP" sz="2400" dirty="0" smtClean="0"/>
              <a:t>cold stream </a:t>
            </a:r>
            <a:r>
              <a:rPr lang="ja-JP" altLang="en-US" sz="2400" dirty="0" smtClean="0"/>
              <a:t>との関係は？</a:t>
            </a:r>
            <a:endParaRPr lang="en-US" altLang="ja-JP" sz="2400" dirty="0" smtClean="0"/>
          </a:p>
          <a:p>
            <a:endParaRPr lang="en-US" altLang="ja-JP" sz="2400" dirty="0"/>
          </a:p>
          <a:p>
            <a:r>
              <a:rPr lang="ja-JP" altLang="en-US" sz="2400" dirty="0" smtClean="0"/>
              <a:t>● ガスの降着と </a:t>
            </a:r>
            <a:r>
              <a:rPr lang="en-US" altLang="ja-JP" sz="2400" dirty="0" smtClean="0"/>
              <a:t>clump instability </a:t>
            </a:r>
            <a:r>
              <a:rPr lang="ja-JP" altLang="en-US" sz="2400" dirty="0" smtClean="0"/>
              <a:t>は</a:t>
            </a:r>
            <a:endParaRPr lang="en-US" altLang="ja-JP" sz="2400" dirty="0" smtClean="0"/>
          </a:p>
          <a:p>
            <a:r>
              <a:rPr lang="ja-JP" altLang="en-US" sz="2400" dirty="0"/>
              <a:t>　</a:t>
            </a:r>
            <a:r>
              <a:rPr lang="ja-JP" altLang="en-US" sz="2400" dirty="0" smtClean="0"/>
              <a:t>　マージングでどのように影響されるか？</a:t>
            </a:r>
            <a:endParaRPr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193476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3427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292934"/>
                </a:solidFill>
              </a:rPr>
              <a:t>[4] </a:t>
            </a:r>
            <a:r>
              <a:rPr lang="ja-JP" altLang="en-US" dirty="0" smtClean="0">
                <a:solidFill>
                  <a:srgbClr val="292934"/>
                </a:solidFill>
              </a:rPr>
              <a:t>マージングと</a:t>
            </a:r>
            <a:r>
              <a:rPr lang="en-US" altLang="ja-JP" dirty="0" smtClean="0">
                <a:solidFill>
                  <a:srgbClr val="292934"/>
                </a:solidFill>
              </a:rPr>
              <a:t>Clump Instability</a:t>
            </a:r>
            <a:endParaRPr lang="ja-JP" altLang="en-US" dirty="0">
              <a:solidFill>
                <a:srgbClr val="292934"/>
              </a:solidFill>
            </a:endParaRPr>
          </a:p>
        </p:txBody>
      </p:sp>
      <p:pic>
        <p:nvPicPr>
          <p:cNvPr id="4" name="Picture 2" descr="C:\仙台研究\プレゼン２\円盤銀河\keres16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5065309" cy="622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グループ化 14"/>
          <p:cNvGrpSpPr/>
          <p:nvPr/>
        </p:nvGrpSpPr>
        <p:grpSpPr>
          <a:xfrm>
            <a:off x="5394761" y="1628800"/>
            <a:ext cx="3672992" cy="1798459"/>
            <a:chOff x="5436096" y="4324454"/>
            <a:chExt cx="3672992" cy="1798459"/>
          </a:xfrm>
        </p:grpSpPr>
        <p:cxnSp>
          <p:nvCxnSpPr>
            <p:cNvPr id="6" name="直線コネクタ 5"/>
            <p:cNvCxnSpPr/>
            <p:nvPr/>
          </p:nvCxnSpPr>
          <p:spPr>
            <a:xfrm>
              <a:off x="5436096" y="4509120"/>
              <a:ext cx="79208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テキスト ボックス 6"/>
            <p:cNvSpPr txBox="1"/>
            <p:nvPr/>
          </p:nvSpPr>
          <p:spPr>
            <a:xfrm>
              <a:off x="6372200" y="432445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/>
                <a:t>星形成率</a:t>
              </a:r>
              <a:endParaRPr kumimoji="1" lang="ja-JP" altLang="en-US" dirty="0"/>
            </a:p>
          </p:txBody>
        </p:sp>
        <p:cxnSp>
          <p:nvCxnSpPr>
            <p:cNvPr id="8" name="直線コネクタ 7"/>
            <p:cNvCxnSpPr/>
            <p:nvPr/>
          </p:nvCxnSpPr>
          <p:spPr>
            <a:xfrm>
              <a:off x="5486272" y="4846186"/>
              <a:ext cx="792088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>
              <a:off x="6433356" y="469378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/>
                <a:t>全降着率</a:t>
              </a:r>
              <a:endParaRPr kumimoji="1" lang="ja-JP" altLang="en-US" dirty="0"/>
            </a:p>
          </p:txBody>
        </p:sp>
        <p:cxnSp>
          <p:nvCxnSpPr>
            <p:cNvPr id="10" name="直線コネクタ 9"/>
            <p:cNvCxnSpPr/>
            <p:nvPr/>
          </p:nvCxnSpPr>
          <p:spPr>
            <a:xfrm>
              <a:off x="5516218" y="5304407"/>
              <a:ext cx="792088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/>
            <p:cNvSpPr txBox="1"/>
            <p:nvPr/>
          </p:nvSpPr>
          <p:spPr>
            <a:xfrm>
              <a:off x="6433356" y="5127559"/>
              <a:ext cx="2675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Smooth </a:t>
              </a:r>
              <a:r>
                <a:rPr kumimoji="1" lang="ja-JP" altLang="en-US" dirty="0" smtClean="0"/>
                <a:t>な</a:t>
              </a:r>
              <a:r>
                <a:rPr lang="en-US" altLang="ja-JP" dirty="0"/>
                <a:t>c</a:t>
              </a:r>
              <a:r>
                <a:rPr kumimoji="1" lang="en-US" altLang="ja-JP" dirty="0" smtClean="0"/>
                <a:t>old accretion</a:t>
              </a:r>
              <a:endParaRPr kumimoji="1" lang="ja-JP" altLang="en-US" dirty="0"/>
            </a:p>
          </p:txBody>
        </p:sp>
        <p:cxnSp>
          <p:nvCxnSpPr>
            <p:cNvPr id="12" name="直線コネクタ 11"/>
            <p:cNvCxnSpPr/>
            <p:nvPr/>
          </p:nvCxnSpPr>
          <p:spPr>
            <a:xfrm>
              <a:off x="5533932" y="5660605"/>
              <a:ext cx="792088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/>
            <p:cNvSpPr txBox="1"/>
            <p:nvPr/>
          </p:nvSpPr>
          <p:spPr>
            <a:xfrm>
              <a:off x="6433356" y="5476582"/>
              <a:ext cx="22461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Smooth + clumpy </a:t>
              </a:r>
              <a:r>
                <a:rPr kumimoji="1" lang="ja-JP" altLang="en-US" dirty="0" smtClean="0"/>
                <a:t>な</a:t>
              </a:r>
              <a:endParaRPr kumimoji="1" lang="en-US" altLang="ja-JP" dirty="0" smtClean="0"/>
            </a:p>
            <a:p>
              <a:r>
                <a:rPr lang="ja-JP" altLang="en-US" dirty="0"/>
                <a:t>　</a:t>
              </a:r>
              <a:r>
                <a:rPr lang="en-US" altLang="ja-JP" dirty="0" smtClean="0"/>
                <a:t>cold accretion</a:t>
              </a:r>
              <a:endParaRPr kumimoji="1" lang="ja-JP" altLang="en-US" dirty="0"/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5724128" y="638132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Keres</a:t>
            </a:r>
            <a:r>
              <a:rPr kumimoji="1" lang="en-US" altLang="ja-JP" dirty="0" smtClean="0"/>
              <a:t> et al. 2009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7717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仙台研究\合同ゼミ\z130530\oser15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19481"/>
            <a:ext cx="3003380" cy="190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仙台研究\合同ゼミ\z130530\oser16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32" y="4118562"/>
            <a:ext cx="3018548" cy="192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仙台研究\合同ゼミ\z130530\oser20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08657"/>
            <a:ext cx="2940872" cy="66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仙台研究\合同ゼミ\z130530\oser21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408" y="260648"/>
            <a:ext cx="2734080" cy="626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468052" y="108657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銀河に</a:t>
            </a:r>
            <a:r>
              <a:rPr lang="ja-JP" altLang="en-US" dirty="0" smtClean="0">
                <a:solidFill>
                  <a:prstClr val="black"/>
                </a:solidFill>
              </a:rPr>
              <a:t>なった星質量の</a:t>
            </a:r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ja-JP" altLang="en-US" dirty="0" smtClean="0">
                <a:solidFill>
                  <a:prstClr val="black"/>
                </a:solidFill>
              </a:rPr>
              <a:t>起源（過去の空間分布）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11560" y="1350149"/>
            <a:ext cx="2626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大質量銀河</a:t>
            </a:r>
            <a:r>
              <a:rPr lang="en-US" altLang="ja-JP" dirty="0" smtClean="0">
                <a:solidFill>
                  <a:prstClr val="black"/>
                </a:solidFill>
              </a:rPr>
              <a:t>(3x10</a:t>
            </a:r>
            <a:r>
              <a:rPr lang="en-US" altLang="ja-JP" baseline="30000" dirty="0" smtClean="0">
                <a:solidFill>
                  <a:prstClr val="black"/>
                </a:solidFill>
              </a:rPr>
              <a:t>11</a:t>
            </a:r>
            <a:r>
              <a:rPr lang="en-US" altLang="ja-JP" dirty="0" smtClean="0">
                <a:solidFill>
                  <a:prstClr val="black"/>
                </a:solidFill>
              </a:rPr>
              <a:t>)</a:t>
            </a:r>
            <a:r>
              <a:rPr lang="ja-JP" altLang="en-US" dirty="0" smtClean="0">
                <a:solidFill>
                  <a:prstClr val="black"/>
                </a:solidFill>
              </a:rPr>
              <a:t>の例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9552" y="3749230"/>
            <a:ext cx="2626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小</a:t>
            </a:r>
            <a:r>
              <a:rPr lang="ja-JP" altLang="en-US" dirty="0" smtClean="0">
                <a:solidFill>
                  <a:prstClr val="black"/>
                </a:solidFill>
              </a:rPr>
              <a:t>質量銀河</a:t>
            </a:r>
            <a:r>
              <a:rPr lang="en-US" altLang="ja-JP" dirty="0" smtClean="0">
                <a:solidFill>
                  <a:prstClr val="black"/>
                </a:solidFill>
              </a:rPr>
              <a:t>(5x10</a:t>
            </a:r>
            <a:r>
              <a:rPr lang="en-US" altLang="ja-JP" baseline="30000" dirty="0" smtClean="0">
                <a:solidFill>
                  <a:prstClr val="black"/>
                </a:solidFill>
              </a:rPr>
              <a:t>10</a:t>
            </a:r>
            <a:r>
              <a:rPr lang="en-US" altLang="ja-JP" dirty="0" smtClean="0">
                <a:solidFill>
                  <a:prstClr val="black"/>
                </a:solidFill>
              </a:rPr>
              <a:t>)</a:t>
            </a:r>
            <a:r>
              <a:rPr lang="ja-JP" altLang="en-US" dirty="0" smtClean="0">
                <a:solidFill>
                  <a:prstClr val="black"/>
                </a:solidFill>
              </a:rPr>
              <a:t>の例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057760" y="11988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低質量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057760" y="26783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中質量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24445" y="443711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大質量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70180" y="6167454"/>
            <a:ext cx="2124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ビリアル半径の外で</a:t>
            </a:r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ja-JP" altLang="en-US" dirty="0" smtClean="0">
                <a:solidFill>
                  <a:prstClr val="black"/>
                </a:solidFill>
              </a:rPr>
              <a:t>できた星が降着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5536" y="1014230"/>
            <a:ext cx="234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星になった時間と場所</a:t>
            </a:r>
            <a:endParaRPr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14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3427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292934"/>
                </a:solidFill>
              </a:rPr>
              <a:t>[4] </a:t>
            </a:r>
            <a:r>
              <a:rPr lang="ja-JP" altLang="en-US" dirty="0" smtClean="0">
                <a:solidFill>
                  <a:srgbClr val="292934"/>
                </a:solidFill>
              </a:rPr>
              <a:t>マージングと</a:t>
            </a:r>
            <a:r>
              <a:rPr lang="en-US" altLang="ja-JP" dirty="0" smtClean="0">
                <a:solidFill>
                  <a:srgbClr val="292934"/>
                </a:solidFill>
              </a:rPr>
              <a:t>Clump Instability</a:t>
            </a:r>
            <a:endParaRPr lang="ja-JP" altLang="en-US" dirty="0">
              <a:solidFill>
                <a:srgbClr val="292934"/>
              </a:solidFill>
            </a:endParaRPr>
          </a:p>
        </p:txBody>
      </p:sp>
      <p:pic>
        <p:nvPicPr>
          <p:cNvPr id="4" name="Picture 2" descr="D:\仙台研究\プレゼン２\ALMASubaru\governato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742" y="1340768"/>
            <a:ext cx="5143536" cy="2457031"/>
          </a:xfrm>
          <a:prstGeom prst="rect">
            <a:avLst/>
          </a:prstGeom>
          <a:noFill/>
        </p:spPr>
      </p:pic>
      <p:pic>
        <p:nvPicPr>
          <p:cNvPr id="5" name="Picture 3" descr="D:\仙台研究\プレゼン２\ALMASubaru\governato2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5800" y="1412776"/>
            <a:ext cx="3600182" cy="3449629"/>
          </a:xfrm>
          <a:prstGeom prst="rect">
            <a:avLst/>
          </a:prstGeom>
          <a:noFill/>
        </p:spPr>
      </p:pic>
      <p:pic>
        <p:nvPicPr>
          <p:cNvPr id="6" name="Picture 4" descr="D:\仙台研究\プレゼン２\ALMASubaru\governato3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4018307"/>
            <a:ext cx="3824572" cy="2762618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323680" y="548680"/>
            <a:ext cx="4891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292934"/>
                </a:solidFill>
              </a:rPr>
              <a:t>マージングが起こる場合も、</a:t>
            </a:r>
            <a:r>
              <a:rPr lang="en-US" altLang="ja-JP" dirty="0" smtClean="0">
                <a:solidFill>
                  <a:srgbClr val="292934"/>
                </a:solidFill>
              </a:rPr>
              <a:t>Cold Accretion </a:t>
            </a:r>
            <a:r>
              <a:rPr lang="ja-JP" altLang="en-US" dirty="0" smtClean="0">
                <a:solidFill>
                  <a:srgbClr val="292934"/>
                </a:solidFill>
              </a:rPr>
              <a:t>により</a:t>
            </a:r>
            <a:endParaRPr lang="en-US" altLang="ja-JP" dirty="0" smtClean="0">
              <a:solidFill>
                <a:srgbClr val="292934"/>
              </a:solidFill>
            </a:endParaRPr>
          </a:p>
          <a:p>
            <a:r>
              <a:rPr lang="ja-JP" altLang="en-US" dirty="0" smtClean="0">
                <a:solidFill>
                  <a:srgbClr val="292934"/>
                </a:solidFill>
              </a:rPr>
              <a:t>円盤の成長は維持される。</a:t>
            </a:r>
            <a:endParaRPr lang="en-US" altLang="ja-JP" dirty="0" smtClean="0">
              <a:solidFill>
                <a:srgbClr val="292934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429388" y="5214950"/>
            <a:ext cx="2214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solidFill>
                  <a:srgbClr val="292934"/>
                </a:solidFill>
              </a:rPr>
              <a:t>Governato</a:t>
            </a:r>
            <a:r>
              <a:rPr lang="en-US" altLang="ja-JP" dirty="0" smtClean="0">
                <a:solidFill>
                  <a:srgbClr val="292934"/>
                </a:solidFill>
              </a:rPr>
              <a:t> et al. 2009</a:t>
            </a:r>
            <a:endParaRPr lang="ja-JP" altLang="en-US" dirty="0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62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51520" y="548680"/>
            <a:ext cx="77075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/>
              <a:t>[5]  </a:t>
            </a:r>
            <a:r>
              <a:rPr lang="ja-JP" altLang="en-US" sz="3200" dirty="0"/>
              <a:t>円盤銀河の形成進化は理解できたのか</a:t>
            </a:r>
            <a:endParaRPr lang="en-US" altLang="ja-JP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63425" y="1480474"/>
            <a:ext cx="8210902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Clod Stream</a:t>
            </a:r>
          </a:p>
          <a:p>
            <a:r>
              <a:rPr lang="en-US" altLang="ja-JP" dirty="0" smtClean="0"/>
              <a:t>+</a:t>
            </a:r>
          </a:p>
          <a:p>
            <a:r>
              <a:rPr lang="en-US" altLang="ja-JP" dirty="0" err="1" smtClean="0"/>
              <a:t>Toomre</a:t>
            </a:r>
            <a:r>
              <a:rPr lang="en-US" altLang="ja-JP" dirty="0" smtClean="0"/>
              <a:t> Instability (Clump Instability)</a:t>
            </a:r>
          </a:p>
          <a:p>
            <a:r>
              <a:rPr lang="en-US" altLang="ja-JP" dirty="0" smtClean="0"/>
              <a:t>+</a:t>
            </a:r>
          </a:p>
          <a:p>
            <a:r>
              <a:rPr lang="en-US" altLang="ja-JP" dirty="0" smtClean="0"/>
              <a:t>Clump </a:t>
            </a:r>
            <a:r>
              <a:rPr lang="ja-JP" altLang="en-US" dirty="0" err="1" smtClean="0"/>
              <a:t>での</a:t>
            </a:r>
            <a:r>
              <a:rPr lang="ja-JP" altLang="en-US" dirty="0" smtClean="0"/>
              <a:t>星形成</a:t>
            </a:r>
            <a:endParaRPr lang="en-US" altLang="ja-JP" dirty="0" smtClean="0"/>
          </a:p>
          <a:p>
            <a:r>
              <a:rPr lang="en-US" altLang="ja-JP" dirty="0" smtClean="0"/>
              <a:t>+</a:t>
            </a:r>
          </a:p>
          <a:p>
            <a:r>
              <a:rPr lang="ja-JP" altLang="en-US" dirty="0" smtClean="0"/>
              <a:t>二体衝突 </a:t>
            </a:r>
            <a:r>
              <a:rPr lang="en-US" altLang="ja-JP" dirty="0" smtClean="0"/>
              <a:t>/ Feedback </a:t>
            </a:r>
            <a:r>
              <a:rPr lang="ja-JP" altLang="en-US" dirty="0" smtClean="0"/>
              <a:t>による </a:t>
            </a:r>
            <a:r>
              <a:rPr lang="en-US" altLang="ja-JP" dirty="0" smtClean="0"/>
              <a:t>Clump </a:t>
            </a:r>
            <a:r>
              <a:rPr lang="ja-JP" altLang="en-US" dirty="0" smtClean="0"/>
              <a:t>の散逸 </a:t>
            </a:r>
            <a:r>
              <a:rPr lang="en-US" altLang="ja-JP" dirty="0" smtClean="0">
                <a:sym typeface="Wingdings" panose="05000000000000000000" pitchFamily="2" charset="2"/>
              </a:rPr>
              <a:t> thick disk </a:t>
            </a:r>
            <a:r>
              <a:rPr lang="ja-JP" altLang="en-US" dirty="0" smtClean="0">
                <a:sym typeface="Wingdings" panose="05000000000000000000" pitchFamily="2" charset="2"/>
              </a:rPr>
              <a:t>形成</a:t>
            </a:r>
            <a:endParaRPr lang="en-US" altLang="ja-JP" dirty="0" smtClean="0"/>
          </a:p>
          <a:p>
            <a:r>
              <a:rPr lang="en-US" altLang="ja-JP" dirty="0" smtClean="0"/>
              <a:t>+</a:t>
            </a:r>
          </a:p>
          <a:p>
            <a:r>
              <a:rPr lang="ja-JP" altLang="en-US" dirty="0" smtClean="0"/>
              <a:t>生き残った </a:t>
            </a:r>
            <a:r>
              <a:rPr lang="en-US" altLang="ja-JP" dirty="0" smtClean="0"/>
              <a:t>Clump </a:t>
            </a:r>
            <a:r>
              <a:rPr lang="ja-JP" altLang="en-US" dirty="0" smtClean="0"/>
              <a:t>は中心部でバルジの形成・進化に寄与</a:t>
            </a:r>
            <a:endParaRPr lang="en-US" altLang="ja-JP" dirty="0"/>
          </a:p>
          <a:p>
            <a:endParaRPr lang="en-US" altLang="ja-JP" dirty="0" smtClean="0"/>
          </a:p>
          <a:p>
            <a:r>
              <a:rPr lang="ja-JP" altLang="en-US" sz="2000" dirty="0" smtClean="0">
                <a:solidFill>
                  <a:srgbClr val="0000FF"/>
                </a:solidFill>
              </a:rPr>
              <a:t>銀河の星形成は、宇宙全体の構造形成によって支配される</a:t>
            </a:r>
            <a:endParaRPr lang="en-US" altLang="ja-JP" sz="2000" dirty="0" smtClean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r>
              <a:rPr lang="ja-JP" altLang="en-US" sz="2000" dirty="0" smtClean="0"/>
              <a:t>星形成率 </a:t>
            </a:r>
            <a:r>
              <a:rPr lang="en-US" altLang="ja-JP" sz="2000" dirty="0" smtClean="0"/>
              <a:t>~ </a:t>
            </a:r>
            <a:r>
              <a:rPr lang="ja-JP" altLang="en-US" sz="2000" dirty="0" smtClean="0"/>
              <a:t>銀河質量（星形成銀河の「主系列」）</a:t>
            </a:r>
            <a:r>
              <a:rPr lang="en-US" altLang="ja-JP" sz="2000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en-US" altLang="ja-JP" sz="2000" dirty="0" err="1" smtClean="0"/>
              <a:t>Madau</a:t>
            </a:r>
            <a:r>
              <a:rPr lang="en-US" altLang="ja-JP" sz="2000" dirty="0" smtClean="0"/>
              <a:t> plot </a:t>
            </a:r>
            <a:r>
              <a:rPr lang="ja-JP" altLang="en-US" sz="2000" dirty="0" smtClean="0"/>
              <a:t>を自然に説明</a:t>
            </a:r>
            <a:endParaRPr lang="en-US" altLang="ja-JP" sz="2000" dirty="0" smtClean="0"/>
          </a:p>
          <a:p>
            <a:pPr marL="285750" indent="-285750">
              <a:buFontTx/>
              <a:buChar char="-"/>
            </a:pPr>
            <a:r>
              <a:rPr kumimoji="1" lang="ja-JP" altLang="en-US" sz="2000" dirty="0"/>
              <a:t>青い銀河</a:t>
            </a:r>
            <a:r>
              <a:rPr kumimoji="1" lang="ja-JP" altLang="en-US" sz="2000" dirty="0" smtClean="0"/>
              <a:t>の系列（</a:t>
            </a:r>
            <a:r>
              <a:rPr lang="en-US" altLang="ja-JP" sz="2000" dirty="0" smtClean="0"/>
              <a:t>color </a:t>
            </a:r>
            <a:r>
              <a:rPr kumimoji="1" lang="en-US" altLang="ja-JP" sz="2000" dirty="0" smtClean="0"/>
              <a:t>bimodality, blu</a:t>
            </a:r>
            <a:r>
              <a:rPr lang="en-US" altLang="ja-JP" sz="2000" dirty="0" smtClean="0"/>
              <a:t>e cloud) </a:t>
            </a:r>
          </a:p>
          <a:p>
            <a:pPr marL="285750" indent="-285750">
              <a:buFontTx/>
              <a:buChar char="-"/>
            </a:pPr>
            <a:r>
              <a:rPr kumimoji="1" lang="en-US" altLang="ja-JP" sz="2000" dirty="0"/>
              <a:t> </a:t>
            </a:r>
            <a:r>
              <a:rPr kumimoji="1" lang="en-US" altLang="ja-JP" sz="2000" dirty="0" smtClean="0"/>
              <a:t>high-z </a:t>
            </a:r>
            <a:r>
              <a:rPr kumimoji="1" lang="ja-JP" altLang="en-US" sz="2000" dirty="0" smtClean="0"/>
              <a:t>での </a:t>
            </a:r>
            <a:r>
              <a:rPr kumimoji="1" lang="en-US" altLang="ja-JP" sz="2000" dirty="0" smtClean="0"/>
              <a:t>clumpy rotationally supported objects </a:t>
            </a:r>
            <a:r>
              <a:rPr kumimoji="1" lang="ja-JP" altLang="en-US" sz="2000" dirty="0" smtClean="0"/>
              <a:t>は円盤銀河の先祖</a:t>
            </a:r>
            <a:endParaRPr kumimoji="1" lang="en-US" altLang="ja-JP" sz="2000" dirty="0" smtClean="0"/>
          </a:p>
          <a:p>
            <a:pPr marL="285750" indent="-285750">
              <a:buFontTx/>
              <a:buChar char="-"/>
            </a:pPr>
            <a:r>
              <a:rPr kumimoji="1" lang="ja-JP" altLang="en-US" sz="2000" dirty="0" smtClean="0"/>
              <a:t>古典的バルジは初期 </a:t>
            </a:r>
            <a:r>
              <a:rPr kumimoji="1" lang="en-US" altLang="ja-JP" sz="2000" dirty="0" smtClean="0"/>
              <a:t>cold accretion + clump mergers?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9552" y="6191726"/>
            <a:ext cx="3845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00B050"/>
                </a:solidFill>
              </a:rPr>
              <a:t>定性的にはこれで </a:t>
            </a:r>
            <a:r>
              <a:rPr kumimoji="1" lang="en-US" altLang="ja-JP" sz="2800" dirty="0" smtClean="0">
                <a:solidFill>
                  <a:srgbClr val="00B050"/>
                </a:solidFill>
              </a:rPr>
              <a:t>OK ?</a:t>
            </a:r>
            <a:endParaRPr kumimoji="1" lang="ja-JP" altLang="en-US" sz="2800" dirty="0">
              <a:solidFill>
                <a:srgbClr val="00B05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940152" y="1174303"/>
            <a:ext cx="2996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tx2"/>
                </a:solidFill>
              </a:rPr>
              <a:t>（</a:t>
            </a:r>
            <a:r>
              <a:rPr kumimoji="1" lang="en-US" altLang="ja-JP" sz="2400" dirty="0" smtClean="0">
                <a:solidFill>
                  <a:schemeClr val="tx2"/>
                </a:solidFill>
              </a:rPr>
              <a:t>summary </a:t>
            </a:r>
            <a:r>
              <a:rPr lang="ja-JP" altLang="en-US" sz="2400" dirty="0" smtClean="0">
                <a:solidFill>
                  <a:schemeClr val="tx2"/>
                </a:solidFill>
              </a:rPr>
              <a:t>に替えて）</a:t>
            </a:r>
            <a:endParaRPr kumimoji="1" lang="ja-JP" alt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46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418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292934"/>
                </a:solidFill>
              </a:rPr>
              <a:t>[5]  </a:t>
            </a:r>
            <a:r>
              <a:rPr lang="ja-JP" altLang="en-US" dirty="0">
                <a:solidFill>
                  <a:srgbClr val="292934"/>
                </a:solidFill>
              </a:rPr>
              <a:t>円盤銀河の形成進化は理解できたのか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49809" y="620688"/>
            <a:ext cx="815178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kumimoji="1" lang="ja-JP" altLang="en-US" sz="2000" dirty="0" smtClean="0"/>
              <a:t>円盤銀河の円盤形成は、比較的高赤方偏移での</a:t>
            </a:r>
            <a:endParaRPr kumimoji="1" lang="en-US" altLang="ja-JP" sz="2000" dirty="0" smtClean="0"/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</a:t>
            </a:r>
            <a:r>
              <a:rPr lang="en-US" altLang="ja-JP" sz="2000" dirty="0" smtClean="0"/>
              <a:t>cold accretion </a:t>
            </a:r>
            <a:r>
              <a:rPr lang="ja-JP" altLang="en-US" sz="2000" dirty="0" smtClean="0"/>
              <a:t>によるガスの円盤への流入による</a:t>
            </a:r>
            <a:endParaRPr lang="en-US" altLang="ja-JP" sz="2000" dirty="0" smtClean="0"/>
          </a:p>
          <a:p>
            <a:endParaRPr kumimoji="1" lang="en-US" altLang="ja-JP" sz="2000" dirty="0"/>
          </a:p>
          <a:p>
            <a:pPr marL="285750" indent="-285750">
              <a:buFontTx/>
              <a:buChar char="-"/>
            </a:pPr>
            <a:r>
              <a:rPr lang="ja-JP" altLang="en-US" sz="2000" dirty="0" smtClean="0"/>
              <a:t>その結果生じる星形成の主要なモードは </a:t>
            </a:r>
            <a:r>
              <a:rPr lang="en-US" altLang="ja-JP" sz="2000" dirty="0" err="1" smtClean="0"/>
              <a:t>Toomre</a:t>
            </a:r>
            <a:r>
              <a:rPr lang="en-US" altLang="ja-JP" sz="2000" dirty="0" smtClean="0"/>
              <a:t> Instability </a:t>
            </a:r>
            <a:r>
              <a:rPr lang="ja-JP" altLang="en-US" sz="2000" dirty="0" smtClean="0"/>
              <a:t>による</a:t>
            </a:r>
            <a:endParaRPr lang="en-US" altLang="ja-JP" sz="2000" dirty="0" smtClean="0"/>
          </a:p>
          <a:p>
            <a:r>
              <a:rPr lang="ja-JP" altLang="en-US" sz="2000" dirty="0" smtClean="0"/>
              <a:t>　　</a:t>
            </a:r>
            <a:r>
              <a:rPr lang="en-US" altLang="ja-JP" sz="2000" dirty="0" smtClean="0"/>
              <a:t>Clump </a:t>
            </a:r>
            <a:r>
              <a:rPr lang="ja-JP" altLang="en-US" sz="2000" dirty="0" smtClean="0"/>
              <a:t>の形成と</a:t>
            </a:r>
            <a:r>
              <a:rPr lang="en-US" altLang="ja-JP" sz="2000" dirty="0" smtClean="0"/>
              <a:t>Clump </a:t>
            </a:r>
            <a:r>
              <a:rPr lang="ja-JP" altLang="en-US" sz="2000" dirty="0" err="1" smtClean="0"/>
              <a:t>での</a:t>
            </a:r>
            <a:r>
              <a:rPr lang="ja-JP" altLang="en-US" sz="2000" dirty="0" smtClean="0"/>
              <a:t>星形成である。</a:t>
            </a:r>
            <a:endParaRPr lang="en-US" altLang="ja-JP" sz="2000" dirty="0" smtClean="0"/>
          </a:p>
          <a:p>
            <a:endParaRPr lang="en-US" altLang="ja-JP" sz="2000" dirty="0"/>
          </a:p>
          <a:p>
            <a:r>
              <a:rPr lang="en-US" altLang="ja-JP" sz="2000" dirty="0" smtClean="0"/>
              <a:t>-   </a:t>
            </a:r>
            <a:r>
              <a:rPr lang="ja-JP" altLang="en-US" sz="2000" dirty="0" smtClean="0"/>
              <a:t>これに対してはマージングは副次的</a:t>
            </a:r>
            <a:endParaRPr lang="en-US" altLang="ja-JP" sz="2000" dirty="0" smtClean="0"/>
          </a:p>
          <a:p>
            <a:endParaRPr lang="en-US" altLang="ja-JP" sz="2000" dirty="0"/>
          </a:p>
          <a:p>
            <a:pPr marL="285750" indent="-285750">
              <a:buFontTx/>
              <a:buChar char="-"/>
            </a:pPr>
            <a:r>
              <a:rPr lang="ja-JP" altLang="en-US" sz="2000" dirty="0" smtClean="0"/>
              <a:t>大質量銀河についても、高赤方偏移では </a:t>
            </a:r>
            <a:r>
              <a:rPr lang="en-US" altLang="ja-JP" sz="2000" dirty="0" smtClean="0"/>
              <a:t>Cold Stream </a:t>
            </a:r>
            <a:r>
              <a:rPr lang="ja-JP" altLang="en-US" sz="2000" dirty="0" smtClean="0"/>
              <a:t>として</a:t>
            </a:r>
            <a:endParaRPr lang="en-US" altLang="ja-JP" sz="2000" dirty="0" smtClean="0"/>
          </a:p>
          <a:p>
            <a:r>
              <a:rPr lang="ja-JP" altLang="en-US" sz="2000" dirty="0" smtClean="0"/>
              <a:t>　　</a:t>
            </a:r>
            <a:r>
              <a:rPr lang="en-US" altLang="ja-JP" sz="2000" dirty="0" smtClean="0"/>
              <a:t>hot gas </a:t>
            </a:r>
            <a:r>
              <a:rPr lang="ja-JP" altLang="en-US" sz="2000" dirty="0" err="1" smtClean="0"/>
              <a:t>と共</a:t>
            </a:r>
            <a:r>
              <a:rPr lang="ja-JP" altLang="en-US" sz="2000" dirty="0" smtClean="0"/>
              <a:t>存し、銀河内部に大量のガスが供給される。</a:t>
            </a:r>
            <a:endParaRPr lang="en-US" altLang="ja-JP" sz="2000" dirty="0" smtClean="0"/>
          </a:p>
          <a:p>
            <a:endParaRPr lang="en-US" altLang="ja-JP" sz="2000" dirty="0"/>
          </a:p>
          <a:p>
            <a:r>
              <a:rPr lang="ja-JP" altLang="en-US" sz="2000" dirty="0" smtClean="0"/>
              <a:t>　　　　</a:t>
            </a:r>
            <a:r>
              <a:rPr lang="en-US" altLang="ja-JP" sz="2000" dirty="0" smtClean="0">
                <a:sym typeface="Wingdings" panose="05000000000000000000" pitchFamily="2" charset="2"/>
              </a:rPr>
              <a:t>  </a:t>
            </a:r>
            <a:r>
              <a:rPr lang="ja-JP" altLang="en-US" sz="2000" dirty="0" smtClean="0">
                <a:sym typeface="Wingdings" panose="05000000000000000000" pitchFamily="2" charset="2"/>
              </a:rPr>
              <a:t>角運動量が小さい場合はバルジ、楕円銀河の中心部</a:t>
            </a:r>
            <a:endParaRPr lang="en-US" altLang="ja-JP" sz="2000" dirty="0" smtClean="0">
              <a:sym typeface="Wingdings" panose="05000000000000000000" pitchFamily="2" charset="2"/>
            </a:endParaRPr>
          </a:p>
          <a:p>
            <a:r>
              <a:rPr lang="ja-JP" altLang="en-US" sz="2000" dirty="0">
                <a:sym typeface="Wingdings" panose="05000000000000000000" pitchFamily="2" charset="2"/>
              </a:rPr>
              <a:t>　</a:t>
            </a:r>
            <a:r>
              <a:rPr lang="ja-JP" altLang="en-US" sz="2000" dirty="0" smtClean="0">
                <a:sym typeface="Wingdings" panose="05000000000000000000" pitchFamily="2" charset="2"/>
              </a:rPr>
              <a:t>　　　　　　（楕円銀河は、周囲からの </a:t>
            </a:r>
            <a:r>
              <a:rPr lang="en-US" altLang="ja-JP" sz="2000" dirty="0" smtClean="0">
                <a:sym typeface="Wingdings" panose="05000000000000000000" pitchFamily="2" charset="2"/>
              </a:rPr>
              <a:t>dry minor merger </a:t>
            </a:r>
            <a:r>
              <a:rPr lang="ja-JP" altLang="en-US" sz="2000" dirty="0" smtClean="0">
                <a:sym typeface="Wingdings" panose="05000000000000000000" pitchFamily="2" charset="2"/>
              </a:rPr>
              <a:t>で成長し </a:t>
            </a:r>
            <a:r>
              <a:rPr lang="en-US" altLang="ja-JP" sz="2000" dirty="0" smtClean="0">
                <a:sym typeface="Wingdings" panose="05000000000000000000" pitchFamily="2" charset="2"/>
              </a:rPr>
              <a:t>puff up)</a:t>
            </a:r>
          </a:p>
          <a:p>
            <a:endParaRPr lang="en-US" altLang="ja-JP" sz="2000" dirty="0">
              <a:sym typeface="Wingdings" panose="05000000000000000000" pitchFamily="2" charset="2"/>
            </a:endParaRPr>
          </a:p>
          <a:p>
            <a:r>
              <a:rPr lang="en-US" altLang="ja-JP" sz="2000" dirty="0" smtClean="0">
                <a:sym typeface="Wingdings" panose="05000000000000000000" pitchFamily="2" charset="2"/>
              </a:rPr>
              <a:t>          </a:t>
            </a:r>
            <a:r>
              <a:rPr lang="ja-JP" altLang="en-US" sz="2000" dirty="0" smtClean="0">
                <a:sym typeface="Wingdings" panose="05000000000000000000" pitchFamily="2" charset="2"/>
              </a:rPr>
              <a:t>　角運動量が大きい場合は 円盤の形成</a:t>
            </a:r>
            <a:r>
              <a:rPr lang="en-US" altLang="ja-JP" sz="2000" dirty="0" smtClean="0">
                <a:sym typeface="Wingdings" panose="05000000000000000000" pitchFamily="2" charset="2"/>
              </a:rPr>
              <a:t>(</a:t>
            </a:r>
            <a:r>
              <a:rPr lang="ja-JP" altLang="en-US" sz="2000" dirty="0" smtClean="0">
                <a:sym typeface="Wingdings" panose="05000000000000000000" pitchFamily="2" charset="2"/>
              </a:rPr>
              <a:t>大質量円盤銀河）</a:t>
            </a:r>
            <a:endParaRPr lang="en-US" altLang="ja-JP" sz="2000" dirty="0" smtClean="0">
              <a:sym typeface="Wingdings" panose="05000000000000000000" pitchFamily="2" charset="2"/>
            </a:endParaRPr>
          </a:p>
          <a:p>
            <a:endParaRPr lang="en-US" altLang="ja-JP" sz="2000" dirty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ja-JP" altLang="en-US" sz="2000" dirty="0" smtClean="0">
                <a:sym typeface="Wingdings" panose="05000000000000000000" pitchFamily="2" charset="2"/>
              </a:rPr>
              <a:t>以上で </a:t>
            </a:r>
            <a:r>
              <a:rPr lang="en-US" altLang="ja-JP" sz="2000" dirty="0" smtClean="0">
                <a:sym typeface="Wingdings" panose="05000000000000000000" pitchFamily="2" charset="2"/>
              </a:rPr>
              <a:t>thick disk </a:t>
            </a:r>
            <a:r>
              <a:rPr lang="ja-JP" altLang="en-US" sz="2000" dirty="0" smtClean="0">
                <a:sym typeface="Wingdings" panose="05000000000000000000" pitchFamily="2" charset="2"/>
              </a:rPr>
              <a:t>が形成される。その後、</a:t>
            </a:r>
            <a:r>
              <a:rPr lang="en-US" altLang="ja-JP" sz="2000" dirty="0" smtClean="0">
                <a:sym typeface="Wingdings" panose="05000000000000000000" pitchFamily="2" charset="2"/>
              </a:rPr>
              <a:t>hot halo </a:t>
            </a:r>
            <a:r>
              <a:rPr lang="ja-JP" altLang="en-US" sz="2000" dirty="0">
                <a:sym typeface="Wingdings" panose="05000000000000000000" pitchFamily="2" charset="2"/>
              </a:rPr>
              <a:t>から</a:t>
            </a:r>
            <a:r>
              <a:rPr lang="ja-JP" altLang="en-US" sz="2000" dirty="0" smtClean="0">
                <a:sym typeface="Wingdings" panose="05000000000000000000" pitchFamily="2" charset="2"/>
              </a:rPr>
              <a:t>の降着により</a:t>
            </a:r>
            <a:endParaRPr lang="en-US" altLang="ja-JP" sz="2000" dirty="0" smtClean="0">
              <a:sym typeface="Wingdings" panose="05000000000000000000" pitchFamily="2" charset="2"/>
            </a:endParaRPr>
          </a:p>
          <a:p>
            <a:r>
              <a:rPr lang="ja-JP" altLang="en-US" sz="2000" dirty="0" smtClean="0">
                <a:sym typeface="Wingdings" panose="05000000000000000000" pitchFamily="2" charset="2"/>
              </a:rPr>
              <a:t>　　</a:t>
            </a:r>
            <a:r>
              <a:rPr lang="en-US" altLang="ja-JP" sz="2000" dirty="0" smtClean="0">
                <a:sym typeface="Wingdings" panose="05000000000000000000" pitchFamily="2" charset="2"/>
              </a:rPr>
              <a:t>thin disk </a:t>
            </a:r>
            <a:r>
              <a:rPr lang="ja-JP" altLang="en-US" sz="2000" dirty="0" smtClean="0">
                <a:sym typeface="Wingdings" panose="05000000000000000000" pitchFamily="2" charset="2"/>
              </a:rPr>
              <a:t>が形成される。</a:t>
            </a:r>
            <a:endParaRPr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val="326620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418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292934"/>
                </a:solidFill>
              </a:rPr>
              <a:t>[5]  </a:t>
            </a:r>
            <a:r>
              <a:rPr lang="ja-JP" altLang="en-US" dirty="0">
                <a:solidFill>
                  <a:srgbClr val="292934"/>
                </a:solidFill>
              </a:rPr>
              <a:t>円盤銀河の形成進化は理解できたのか</a:t>
            </a:r>
          </a:p>
        </p:txBody>
      </p:sp>
      <p:pic>
        <p:nvPicPr>
          <p:cNvPr id="4098" name="Picture 2" descr="C:\仙台研究\プレゼン２\円盤銀河\keres17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34036"/>
            <a:ext cx="5472608" cy="521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887525" y="568902"/>
            <a:ext cx="7276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銀河質量と </a:t>
            </a:r>
            <a:r>
              <a:rPr kumimoji="1" lang="en-US" altLang="ja-JP" sz="2400" dirty="0" smtClean="0"/>
              <a:t>cold accretion </a:t>
            </a:r>
            <a:r>
              <a:rPr kumimoji="1" lang="ja-JP" altLang="en-US" sz="2400" dirty="0" smtClean="0"/>
              <a:t>による形成の割合 </a:t>
            </a:r>
            <a:r>
              <a:rPr kumimoji="1" lang="en-US" altLang="ja-JP" sz="2400" dirty="0" smtClean="0"/>
              <a:t>(@ z=0)</a:t>
            </a: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732240" y="6347167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Keres</a:t>
            </a:r>
            <a:r>
              <a:rPr kumimoji="1" lang="en-US" altLang="ja-JP" dirty="0" smtClean="0"/>
              <a:t> et al. 2009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822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418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292934"/>
                </a:solidFill>
              </a:rPr>
              <a:t>[5]  </a:t>
            </a:r>
            <a:r>
              <a:rPr lang="ja-JP" altLang="en-US" dirty="0">
                <a:solidFill>
                  <a:srgbClr val="292934"/>
                </a:solidFill>
              </a:rPr>
              <a:t>円盤銀河の形成進化は理解できたのか</a:t>
            </a:r>
          </a:p>
        </p:txBody>
      </p:sp>
      <p:pic>
        <p:nvPicPr>
          <p:cNvPr id="5122" name="Picture 2" descr="C:\仙台研究\プレゼン２\円盤銀河\keres16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5065309" cy="622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5244821" y="764704"/>
            <a:ext cx="378340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全体的には、そして定性的には</a:t>
            </a:r>
            <a:endParaRPr lang="en-US" altLang="ja-JP" dirty="0" smtClean="0"/>
          </a:p>
          <a:p>
            <a:endParaRPr kumimoji="1" lang="en-US" altLang="ja-JP" dirty="0"/>
          </a:p>
          <a:p>
            <a:r>
              <a:rPr lang="ja-JP" altLang="en-US" dirty="0" smtClean="0"/>
              <a:t>星形成率（実線）　～星質量</a:t>
            </a:r>
            <a:endParaRPr lang="en-US" altLang="ja-JP" dirty="0" smtClean="0"/>
          </a:p>
          <a:p>
            <a:r>
              <a:rPr lang="en-US" altLang="ja-JP" dirty="0" smtClean="0"/>
              <a:t>Cold gas </a:t>
            </a:r>
            <a:r>
              <a:rPr lang="ja-JP" altLang="en-US" dirty="0" smtClean="0"/>
              <a:t>降着率（破線など）</a:t>
            </a:r>
            <a:r>
              <a:rPr lang="en-US" altLang="ja-JP" dirty="0" smtClean="0"/>
              <a:t>~</a:t>
            </a:r>
            <a:r>
              <a:rPr lang="ja-JP" altLang="en-US" dirty="0" smtClean="0"/>
              <a:t>星質量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kumimoji="1" lang="ja-JP" altLang="en-US" dirty="0" smtClean="0"/>
              <a:t>ただし、絶対値は観測とあわない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lang="en-US" altLang="ja-JP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5436096" y="4509120"/>
            <a:ext cx="7920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6372200" y="432445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星形成率</a:t>
            </a:r>
            <a:endParaRPr kumimoji="1"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5486272" y="4846186"/>
            <a:ext cx="792088" cy="0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6433356" y="469378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全降着率</a:t>
            </a:r>
            <a:endParaRPr kumimoji="1" lang="ja-JP" altLang="en-US" dirty="0"/>
          </a:p>
        </p:txBody>
      </p:sp>
      <p:cxnSp>
        <p:nvCxnSpPr>
          <p:cNvPr id="11" name="直線コネクタ 10"/>
          <p:cNvCxnSpPr/>
          <p:nvPr/>
        </p:nvCxnSpPr>
        <p:spPr>
          <a:xfrm>
            <a:off x="5516218" y="5304407"/>
            <a:ext cx="79208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6433356" y="5127559"/>
            <a:ext cx="2675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Smooth </a:t>
            </a:r>
            <a:r>
              <a:rPr kumimoji="1" lang="ja-JP" altLang="en-US" dirty="0" smtClean="0"/>
              <a:t>な</a:t>
            </a:r>
            <a:r>
              <a:rPr lang="en-US" altLang="ja-JP" dirty="0"/>
              <a:t>c</a:t>
            </a:r>
            <a:r>
              <a:rPr kumimoji="1" lang="en-US" altLang="ja-JP" dirty="0" smtClean="0"/>
              <a:t>old accretion</a:t>
            </a:r>
            <a:endParaRPr kumimoji="1" lang="ja-JP" altLang="en-US" dirty="0"/>
          </a:p>
        </p:txBody>
      </p:sp>
      <p:cxnSp>
        <p:nvCxnSpPr>
          <p:cNvPr id="13" name="直線コネクタ 12"/>
          <p:cNvCxnSpPr/>
          <p:nvPr/>
        </p:nvCxnSpPr>
        <p:spPr>
          <a:xfrm>
            <a:off x="5533932" y="5660605"/>
            <a:ext cx="792088" cy="0"/>
          </a:xfrm>
          <a:prstGeom prst="line">
            <a:avLst/>
          </a:prstGeom>
          <a:ln w="381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6433356" y="5476582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Smooth + clumpy </a:t>
            </a:r>
            <a:r>
              <a:rPr kumimoji="1" lang="ja-JP" altLang="en-US" dirty="0" smtClean="0"/>
              <a:t>な</a:t>
            </a:r>
            <a:endParaRPr kumimoji="1" lang="en-US" altLang="ja-JP" dirty="0" smtClean="0"/>
          </a:p>
          <a:p>
            <a:r>
              <a:rPr lang="ja-JP" altLang="en-US" dirty="0"/>
              <a:t>　</a:t>
            </a:r>
            <a:r>
              <a:rPr lang="en-US" altLang="ja-JP" dirty="0" smtClean="0"/>
              <a:t>cold accretion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620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仙台研究\講義\１０北大\sec3\silk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5717902" cy="4068852"/>
          </a:xfrm>
          <a:prstGeom prst="rect">
            <a:avLst/>
          </a:prstGeom>
          <a:noFill/>
        </p:spPr>
      </p:pic>
      <p:sp>
        <p:nvSpPr>
          <p:cNvPr id="3" name="正方形/長方形 2"/>
          <p:cNvSpPr/>
          <p:nvPr/>
        </p:nvSpPr>
        <p:spPr>
          <a:xfrm>
            <a:off x="1051448" y="1540750"/>
            <a:ext cx="4248472" cy="3168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39552" y="692696"/>
            <a:ext cx="4681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prstClr val="black"/>
                </a:solidFill>
              </a:rPr>
              <a:t>銀河におけるガスの冷却曲線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36096" y="1340768"/>
            <a:ext cx="344305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</a:rPr>
              <a:t>Cooling Time &lt; Dynamical Time</a:t>
            </a:r>
          </a:p>
          <a:p>
            <a:endParaRPr lang="en-US" altLang="ja-JP" sz="2000" dirty="0" smtClean="0">
              <a:solidFill>
                <a:prstClr val="black"/>
              </a:solidFill>
            </a:endParaRPr>
          </a:p>
          <a:p>
            <a:r>
              <a:rPr lang="ja-JP" altLang="en-US" sz="2000" dirty="0" smtClean="0">
                <a:solidFill>
                  <a:prstClr val="black"/>
                </a:solidFill>
              </a:rPr>
              <a:t>ガスは冷えて収縮</a:t>
            </a:r>
            <a:endParaRPr lang="en-US" altLang="ja-JP" sz="2000" dirty="0" smtClean="0">
              <a:solidFill>
                <a:prstClr val="black"/>
              </a:solidFill>
            </a:endParaRPr>
          </a:p>
          <a:p>
            <a:pPr>
              <a:buFont typeface="Wingdings"/>
              <a:buChar char="è"/>
            </a:pPr>
            <a:r>
              <a:rPr lang="ja-JP" altLang="en-US" sz="2000" dirty="0" smtClean="0">
                <a:solidFill>
                  <a:prstClr val="black"/>
                </a:solidFill>
                <a:sym typeface="Wingdings" pitchFamily="2" charset="2"/>
              </a:rPr>
              <a:t>星形成</a:t>
            </a:r>
            <a:endParaRPr lang="en-US" altLang="ja-JP" sz="2000" dirty="0" smtClean="0">
              <a:solidFill>
                <a:prstClr val="black"/>
              </a:solidFill>
              <a:sym typeface="Wingdings" pitchFamily="2" charset="2"/>
            </a:endParaRPr>
          </a:p>
          <a:p>
            <a:r>
              <a:rPr lang="ja-JP" altLang="en-US" sz="2000" dirty="0" smtClean="0">
                <a:solidFill>
                  <a:prstClr val="black"/>
                </a:solidFill>
                <a:sym typeface="Wingdings" pitchFamily="2" charset="2"/>
              </a:rPr>
              <a:t>　　（銀河として観測される）</a:t>
            </a:r>
            <a:endParaRPr lang="en-US" altLang="ja-JP" sz="2000" dirty="0" smtClean="0">
              <a:solidFill>
                <a:prstClr val="black"/>
              </a:solidFill>
              <a:sym typeface="Wingdings" pitchFamily="2" charset="2"/>
            </a:endParaRPr>
          </a:p>
          <a:p>
            <a:endParaRPr lang="en-US" altLang="ja-JP" sz="2000" dirty="0" smtClean="0">
              <a:solidFill>
                <a:prstClr val="black"/>
              </a:solidFill>
              <a:sym typeface="Wingdings" pitchFamily="2" charset="2"/>
            </a:endParaRPr>
          </a:p>
          <a:p>
            <a:r>
              <a:rPr lang="en-US" altLang="ja-JP" sz="2000" dirty="0" smtClean="0">
                <a:solidFill>
                  <a:prstClr val="black"/>
                </a:solidFill>
              </a:rPr>
              <a:t>Cooling Time &gt; Dynamical Time</a:t>
            </a:r>
          </a:p>
          <a:p>
            <a:endParaRPr lang="en-US" altLang="ja-JP" sz="2000" dirty="0" smtClean="0">
              <a:solidFill>
                <a:prstClr val="black"/>
              </a:solidFill>
              <a:sym typeface="Wingdings" pitchFamily="2" charset="2"/>
            </a:endParaRPr>
          </a:p>
          <a:p>
            <a:r>
              <a:rPr lang="ja-JP" altLang="en-US" sz="2000" dirty="0" smtClean="0">
                <a:solidFill>
                  <a:prstClr val="black"/>
                </a:solidFill>
                <a:sym typeface="Wingdings" pitchFamily="2" charset="2"/>
              </a:rPr>
              <a:t>「形成」された天体中で</a:t>
            </a:r>
            <a:endParaRPr lang="en-US" altLang="ja-JP" sz="2000" dirty="0" smtClean="0">
              <a:solidFill>
                <a:prstClr val="black"/>
              </a:solidFill>
              <a:sym typeface="Wingdings" pitchFamily="2" charset="2"/>
            </a:endParaRPr>
          </a:p>
          <a:p>
            <a:r>
              <a:rPr lang="ja-JP" altLang="en-US" sz="2000" dirty="0" smtClean="0">
                <a:solidFill>
                  <a:prstClr val="black"/>
                </a:solidFill>
                <a:sym typeface="Wingdings" pitchFamily="2" charset="2"/>
              </a:rPr>
              <a:t>ガスは冷えない。</a:t>
            </a:r>
            <a:endParaRPr lang="en-US" altLang="ja-JP" sz="2000" dirty="0" smtClean="0">
              <a:solidFill>
                <a:prstClr val="black"/>
              </a:solidFill>
              <a:sym typeface="Wingdings" pitchFamily="2" charset="2"/>
            </a:endParaRPr>
          </a:p>
          <a:p>
            <a:r>
              <a:rPr lang="ja-JP" altLang="en-US" sz="2000" dirty="0" smtClean="0">
                <a:solidFill>
                  <a:prstClr val="black"/>
                </a:solidFill>
                <a:sym typeface="Wingdings" pitchFamily="2" charset="2"/>
              </a:rPr>
              <a:t>　　（例：銀河団）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75656" y="2132856"/>
            <a:ext cx="11088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</a:rPr>
              <a:t>Cooling</a:t>
            </a:r>
          </a:p>
          <a:p>
            <a:r>
              <a:rPr lang="en-US" altLang="ja-JP" sz="2000" b="1" dirty="0" smtClean="0">
                <a:solidFill>
                  <a:srgbClr val="FF0000"/>
                </a:solidFill>
              </a:rPr>
              <a:t>effective</a:t>
            </a:r>
            <a:endParaRPr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15816" y="3789040"/>
            <a:ext cx="1629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0000FF"/>
                </a:solidFill>
              </a:rPr>
              <a:t>Cooling</a:t>
            </a:r>
          </a:p>
          <a:p>
            <a:r>
              <a:rPr lang="en-US" altLang="ja-JP" sz="2000" b="1" dirty="0" smtClean="0">
                <a:solidFill>
                  <a:srgbClr val="0000FF"/>
                </a:solidFill>
              </a:rPr>
              <a:t>NOT effective</a:t>
            </a:r>
          </a:p>
        </p:txBody>
      </p:sp>
    </p:spTree>
    <p:extLst>
      <p:ext uri="{BB962C8B-B14F-4D97-AF65-F5344CB8AC3E}">
        <p14:creationId xmlns:p14="http://schemas.microsoft.com/office/powerpoint/2010/main" val="180885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418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292934"/>
                </a:solidFill>
              </a:rPr>
              <a:t>[5]  </a:t>
            </a:r>
            <a:r>
              <a:rPr lang="ja-JP" altLang="en-US" dirty="0">
                <a:solidFill>
                  <a:srgbClr val="292934"/>
                </a:solidFill>
              </a:rPr>
              <a:t>円盤銀河の形成進化は理解できたのか</a:t>
            </a:r>
          </a:p>
        </p:txBody>
      </p:sp>
      <p:pic>
        <p:nvPicPr>
          <p:cNvPr id="4" name="Picture 2" descr="C:\仙台研究\講義\１２銀河大学院\wuyts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44" y="1628800"/>
            <a:ext cx="839867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610568" y="877362"/>
            <a:ext cx="1816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solidFill>
                  <a:prstClr val="black"/>
                </a:solidFill>
                <a:latin typeface="Calibri"/>
              </a:rPr>
              <a:t>Wuyts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</a:rPr>
              <a:t> et al. 2008</a:t>
            </a:r>
            <a:endParaRPr lang="ja-JP" alt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684303" y="800418"/>
            <a:ext cx="5437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観測</a:t>
            </a:r>
            <a:r>
              <a:rPr lang="ja-JP" altLang="en-US" sz="2800" dirty="0"/>
              <a:t>される</a:t>
            </a:r>
            <a:r>
              <a:rPr lang="ja-JP" altLang="en-US" sz="2800" dirty="0" smtClean="0"/>
              <a:t>星</a:t>
            </a:r>
            <a:r>
              <a:rPr lang="ja-JP" altLang="en-US" sz="2800" dirty="0"/>
              <a:t>形成銀河</a:t>
            </a:r>
            <a:r>
              <a:rPr lang="ja-JP" altLang="en-US" sz="2800" dirty="0" smtClean="0"/>
              <a:t>の「主系列」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26620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418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292934"/>
                </a:solidFill>
              </a:rPr>
              <a:t>[5]  </a:t>
            </a:r>
            <a:r>
              <a:rPr lang="ja-JP" altLang="en-US" dirty="0">
                <a:solidFill>
                  <a:srgbClr val="292934"/>
                </a:solidFill>
              </a:rPr>
              <a:t>円盤銀河の形成進化は理解できたのか</a:t>
            </a:r>
          </a:p>
        </p:txBody>
      </p:sp>
      <p:pic>
        <p:nvPicPr>
          <p:cNvPr id="6146" name="Picture 2" descr="C:\仙台研究\プレゼン２\円盤銀河\keres5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9923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940705" y="856925"/>
            <a:ext cx="4152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Keres</a:t>
            </a:r>
            <a:r>
              <a:rPr kumimoji="1" lang="en-US" altLang="ja-JP" dirty="0" smtClean="0"/>
              <a:t> et al. (2009) </a:t>
            </a:r>
            <a:r>
              <a:rPr kumimoji="1" lang="ja-JP" altLang="en-US" dirty="0" smtClean="0"/>
              <a:t>による </a:t>
            </a:r>
            <a:r>
              <a:rPr kumimoji="1" lang="en-US" altLang="ja-JP" dirty="0" smtClean="0"/>
              <a:t>“</a:t>
            </a:r>
            <a:r>
              <a:rPr kumimoji="1" lang="en-US" altLang="ja-JP" dirty="0" err="1" smtClean="0"/>
              <a:t>Madau</a:t>
            </a:r>
            <a:r>
              <a:rPr kumimoji="1" lang="en-US" altLang="ja-JP" dirty="0" smtClean="0"/>
              <a:t> Plot”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637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418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292934"/>
                </a:solidFill>
              </a:rPr>
              <a:t>[5]  </a:t>
            </a:r>
            <a:r>
              <a:rPr lang="ja-JP" altLang="en-US" dirty="0">
                <a:solidFill>
                  <a:srgbClr val="292934"/>
                </a:solidFill>
              </a:rPr>
              <a:t>円盤銀河の形成進化は理解できたのか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600075" y="531452"/>
            <a:ext cx="7920038" cy="5712186"/>
            <a:chOff x="325438" y="333375"/>
            <a:chExt cx="8194675" cy="5910263"/>
          </a:xfrm>
        </p:grpSpPr>
        <p:pic>
          <p:nvPicPr>
            <p:cNvPr id="5" name="Picture 2" descr="kauff1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31913" y="765175"/>
              <a:ext cx="6610350" cy="5475288"/>
            </a:xfrm>
            <a:prstGeom prst="rect">
              <a:avLst/>
            </a:prstGeom>
            <a:noFill/>
            <a:ln w="9525">
              <a:solidFill>
                <a:srgbClr val="FFCC99"/>
              </a:solidFill>
              <a:miter lim="800000"/>
              <a:headEnd/>
              <a:tailEnd/>
            </a:ln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6084888" y="333375"/>
              <a:ext cx="243522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prstClr val="black"/>
                  </a:solidFill>
                  <a:latin typeface="Tahoma" pitchFamily="34" charset="0"/>
                </a:rPr>
                <a:t>Kauffmann et al. 2002</a:t>
              </a:r>
              <a:endParaRPr lang="ja-JP" altLang="en-US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4140200" y="3213100"/>
              <a:ext cx="10985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dirty="0">
                  <a:solidFill>
                    <a:srgbClr val="FF3399"/>
                  </a:solidFill>
                  <a:latin typeface="Tahoma" pitchFamily="34" charset="0"/>
                </a:rPr>
                <a:t>恒星質量</a:t>
              </a: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 rot="-5400000">
              <a:off x="-1191419" y="3517107"/>
              <a:ext cx="439102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>
                  <a:solidFill>
                    <a:prstClr val="black"/>
                  </a:solidFill>
                  <a:latin typeface="ＤＦＧクラフト遊W7"/>
                  <a:ea typeface="ＤＦＧクラフト遊W7"/>
                  <a:cs typeface="ＤＦＧクラフト遊W7"/>
                </a:rPr>
                <a:t>４０００</a:t>
              </a:r>
              <a:r>
                <a:rPr lang="en-US" altLang="ja-JP">
                  <a:solidFill>
                    <a:prstClr val="black"/>
                  </a:solidFill>
                  <a:latin typeface="ＤＦＧクラフト遊W7"/>
                  <a:ea typeface="ＤＦＧクラフト遊W7"/>
                  <a:cs typeface="ＤＦＧクラフト遊W7"/>
                </a:rPr>
                <a:t>Å Break </a:t>
              </a:r>
              <a:r>
                <a:rPr lang="ja-JP" altLang="en-US">
                  <a:solidFill>
                    <a:prstClr val="black"/>
                  </a:solidFill>
                  <a:latin typeface="ＤＦＧクラフト遊W7"/>
                  <a:ea typeface="ＤＦＧクラフト遊W7"/>
                  <a:cs typeface="ＤＦＧクラフト遊W7"/>
                </a:rPr>
                <a:t>の </a:t>
              </a:r>
              <a:r>
                <a:rPr lang="en-US" altLang="ja-JP">
                  <a:solidFill>
                    <a:prstClr val="black"/>
                  </a:solidFill>
                  <a:latin typeface="ＤＦＧクラフト遊W7"/>
                  <a:ea typeface="ＤＦＧクラフト遊W7"/>
                  <a:cs typeface="ＤＦＧクラフト遊W7"/>
                </a:rPr>
                <a:t>Index  </a:t>
              </a:r>
              <a:r>
                <a:rPr lang="en-US" altLang="ja-JP" sz="1400">
                  <a:solidFill>
                    <a:prstClr val="black"/>
                  </a:solidFill>
                  <a:latin typeface="ＤＦＧクラフト遊W7"/>
                  <a:ea typeface="ＤＦＧクラフト遊W7"/>
                  <a:cs typeface="ＤＦＧクラフト遊W7"/>
                </a:rPr>
                <a:t>(conditional probability)</a:t>
              </a: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3851275" y="5876925"/>
              <a:ext cx="18700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3399"/>
                  </a:solidFill>
                  <a:latin typeface="Tahoma" pitchFamily="34" charset="0"/>
                </a:rPr>
                <a:t>g band </a:t>
              </a:r>
              <a:r>
                <a:rPr lang="ja-JP" altLang="en-US">
                  <a:solidFill>
                    <a:srgbClr val="FF3399"/>
                  </a:solidFill>
                  <a:latin typeface="Tahoma" pitchFamily="34" charset="0"/>
                </a:rPr>
                <a:t>絶対等級</a:t>
              </a: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3506788" y="981075"/>
              <a:ext cx="0" cy="2016125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 rot="-5400000">
              <a:off x="6632575" y="3671888"/>
              <a:ext cx="3290888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prstClr val="black"/>
                  </a:solidFill>
                  <a:latin typeface="ＤＦＧクラフト遊W7"/>
                  <a:ea typeface="ＤＦＧクラフト遊W7"/>
                  <a:cs typeface="ＤＦＧクラフト遊W7"/>
                </a:rPr>
                <a:t>Hδ </a:t>
              </a:r>
              <a:r>
                <a:rPr lang="ja-JP" altLang="en-US">
                  <a:solidFill>
                    <a:prstClr val="black"/>
                  </a:solidFill>
                  <a:latin typeface="ＤＦＧクラフト遊W7"/>
                  <a:ea typeface="ＤＦＧクラフト遊W7"/>
                  <a:cs typeface="ＤＦＧクラフト遊W7"/>
                </a:rPr>
                <a:t>の </a:t>
              </a:r>
              <a:r>
                <a:rPr lang="en-US" altLang="ja-JP">
                  <a:solidFill>
                    <a:prstClr val="black"/>
                  </a:solidFill>
                  <a:latin typeface="ＤＦＧクラフト遊W7"/>
                  <a:ea typeface="ＤＦＧクラフト遊W7"/>
                  <a:cs typeface="ＤＦＧクラフト遊W7"/>
                </a:rPr>
                <a:t>Index  </a:t>
              </a:r>
              <a:r>
                <a:rPr lang="en-US" altLang="ja-JP" sz="1400">
                  <a:solidFill>
                    <a:prstClr val="black"/>
                  </a:solidFill>
                  <a:latin typeface="ＤＦＧクラフト遊W7"/>
                  <a:ea typeface="ＤＦＧクラフト遊W7"/>
                  <a:cs typeface="ＤＦＧクラフト遊W7"/>
                </a:rPr>
                <a:t>(conditional probability)</a:t>
              </a:r>
            </a:p>
          </p:txBody>
        </p: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1346200" y="862013"/>
              <a:ext cx="458788" cy="50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>
              <a:spAutoFit/>
            </a:bodyPr>
            <a:lstStyle/>
            <a:p>
              <a:r>
                <a:rPr lang="ja-JP" altLang="en-US">
                  <a:solidFill>
                    <a:srgbClr val="FF0000"/>
                  </a:solidFill>
                  <a:latin typeface="Times New Roman" pitchFamily="18" charset="0"/>
                </a:rPr>
                <a:t>古い</a:t>
              </a: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1403350" y="2636838"/>
              <a:ext cx="458788" cy="50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>
              <a:spAutoFit/>
            </a:bodyPr>
            <a:lstStyle/>
            <a:p>
              <a:r>
                <a:rPr lang="ja-JP" altLang="en-US">
                  <a:solidFill>
                    <a:srgbClr val="FF0000"/>
                  </a:solidFill>
                  <a:latin typeface="Times New Roman" pitchFamily="18" charset="0"/>
                </a:rPr>
                <a:t>若い</a:t>
              </a: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325438" y="1943100"/>
              <a:ext cx="549275" cy="1890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>
              <a:spAutoFit/>
            </a:bodyPr>
            <a:lstStyle/>
            <a:p>
              <a:r>
                <a:rPr lang="ja-JP" altLang="en-US" sz="2400">
                  <a:solidFill>
                    <a:prstClr val="black"/>
                  </a:solidFill>
                  <a:latin typeface="Times New Roman" pitchFamily="18" charset="0"/>
                  <a:ea typeface="ＤＦＧクラフト遊W7"/>
                  <a:cs typeface="ＤＦＧクラフト遊W7"/>
                </a:rPr>
                <a:t>星の平均年齢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620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418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292934"/>
                </a:solidFill>
              </a:rPr>
              <a:t>[5]  </a:t>
            </a:r>
            <a:r>
              <a:rPr lang="ja-JP" altLang="en-US" dirty="0">
                <a:solidFill>
                  <a:srgbClr val="292934"/>
                </a:solidFill>
              </a:rPr>
              <a:t>円盤銀河の形成進化は理解できたのか</a:t>
            </a:r>
          </a:p>
        </p:txBody>
      </p:sp>
      <p:pic>
        <p:nvPicPr>
          <p:cNvPr id="4" name="Picture 19" descr="MsUV2_z0535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428625"/>
            <a:ext cx="5610225" cy="551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286125" y="5929313"/>
            <a:ext cx="145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prstClr val="black"/>
                </a:solidFill>
              </a:rPr>
              <a:t>Stellar Mass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 rot="-5400000">
            <a:off x="-355600" y="2701926"/>
            <a:ext cx="23526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prstClr val="black"/>
                </a:solidFill>
              </a:rPr>
              <a:t>Rest-frame U-V color</a:t>
            </a:r>
          </a:p>
        </p:txBody>
      </p:sp>
      <p:sp>
        <p:nvSpPr>
          <p:cNvPr id="7" name="テキスト ボックス 8"/>
          <p:cNvSpPr txBox="1">
            <a:spLocks noChangeArrowheads="1"/>
          </p:cNvSpPr>
          <p:nvPr/>
        </p:nvSpPr>
        <p:spPr bwMode="auto">
          <a:xfrm>
            <a:off x="6858000" y="5000625"/>
            <a:ext cx="22034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prstClr val="black"/>
                </a:solidFill>
              </a:rPr>
              <a:t>Also see, e.g.,</a:t>
            </a:r>
          </a:p>
          <a:p>
            <a:r>
              <a:rPr lang="en-US" altLang="ja-JP" sz="1600" dirty="0" err="1">
                <a:solidFill>
                  <a:prstClr val="black"/>
                </a:solidFill>
              </a:rPr>
              <a:t>Kajisawa</a:t>
            </a:r>
            <a:r>
              <a:rPr lang="en-US" altLang="ja-JP" sz="1600" dirty="0">
                <a:solidFill>
                  <a:prstClr val="black"/>
                </a:solidFill>
              </a:rPr>
              <a:t> and Yamada</a:t>
            </a:r>
          </a:p>
          <a:p>
            <a:r>
              <a:rPr lang="en-US" altLang="ja-JP" sz="1600" dirty="0">
                <a:solidFill>
                  <a:prstClr val="black"/>
                </a:solidFill>
              </a:rPr>
              <a:t>2005, 2006</a:t>
            </a:r>
            <a:endParaRPr lang="ja-JP" altLang="en-US" sz="1600" dirty="0">
              <a:solidFill>
                <a:prstClr val="black"/>
              </a:solidFill>
            </a:endParaRPr>
          </a:p>
        </p:txBody>
      </p:sp>
      <p:sp>
        <p:nvSpPr>
          <p:cNvPr id="8" name="テキスト ボックス 9"/>
          <p:cNvSpPr txBox="1">
            <a:spLocks noChangeArrowheads="1"/>
          </p:cNvSpPr>
          <p:nvPr/>
        </p:nvSpPr>
        <p:spPr bwMode="auto">
          <a:xfrm>
            <a:off x="5214938" y="6286500"/>
            <a:ext cx="36464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prstClr val="black"/>
                </a:solidFill>
              </a:rPr>
              <a:t>Masaru Kajisawa, 2008 April, JAS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2727325" y="2490788"/>
            <a:ext cx="121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3300"/>
                </a:solidFill>
              </a:rPr>
              <a:t>0.5&lt;z&lt;1.0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2725738" y="5083175"/>
            <a:ext cx="121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3300"/>
                </a:solidFill>
              </a:rPr>
              <a:t>1.5&lt;z&lt;2.5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5246688" y="2490788"/>
            <a:ext cx="121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3300"/>
                </a:solidFill>
              </a:rPr>
              <a:t>1.0&lt;z&lt;1.5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5173663" y="5010150"/>
            <a:ext cx="121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3300"/>
                </a:solidFill>
              </a:rPr>
              <a:t>2.5&lt;z&lt;3.5</a:t>
            </a:r>
          </a:p>
        </p:txBody>
      </p:sp>
    </p:spTree>
    <p:extLst>
      <p:ext uri="{BB962C8B-B14F-4D97-AF65-F5344CB8AC3E}">
        <p14:creationId xmlns:p14="http://schemas.microsoft.com/office/powerpoint/2010/main" val="58549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0"/>
            <a:ext cx="4418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292934"/>
                </a:solidFill>
              </a:rPr>
              <a:t>[5]  </a:t>
            </a:r>
            <a:r>
              <a:rPr lang="ja-JP" altLang="en-US" dirty="0">
                <a:solidFill>
                  <a:srgbClr val="292934"/>
                </a:solidFill>
              </a:rPr>
              <a:t>円盤銀河の形成進化は理解できたのか</a:t>
            </a:r>
          </a:p>
        </p:txBody>
      </p:sp>
      <p:pic>
        <p:nvPicPr>
          <p:cNvPr id="4" name="Picture 2" descr="D:\仙台研究\プレゼン２\ALMASubaru\elme1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634" y="1628800"/>
            <a:ext cx="4237366" cy="4132004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251520" y="980728"/>
            <a:ext cx="849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</a:rPr>
              <a:t>Z=0-1  </a:t>
            </a:r>
            <a:r>
              <a:rPr lang="en-US" altLang="ja-JP" dirty="0" err="1" smtClean="0">
                <a:solidFill>
                  <a:prstClr val="black"/>
                </a:solidFill>
                <a:latin typeface="Calibri"/>
              </a:rPr>
              <a:t>Clumpy+Red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</a:rPr>
              <a:t> Disk</a:t>
            </a:r>
            <a:r>
              <a:rPr lang="ja-JP" altLang="en-US" dirty="0" smtClean="0">
                <a:solidFill>
                  <a:prstClr val="black"/>
                </a:solidFill>
                <a:latin typeface="Calibri"/>
              </a:rPr>
              <a:t>　　　　　　　　　　　　　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</a:rPr>
              <a:t>Clump clusters            </a:t>
            </a:r>
            <a:r>
              <a:rPr lang="en-US" altLang="ja-JP" dirty="0" err="1" smtClean="0">
                <a:solidFill>
                  <a:prstClr val="black"/>
                </a:solidFill>
                <a:latin typeface="Calibri"/>
              </a:rPr>
              <a:t>Elmegreen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</a:rPr>
              <a:t> et al. 2009</a:t>
            </a:r>
            <a:endParaRPr lang="ja-JP" alt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2" descr="D:\仙台研究\プレゼン２\ALMASubaru\elme15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628800"/>
            <a:ext cx="4269721" cy="4168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593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仙台研究\講義\１０京都大\銀河進化\Figs\baugh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4924425" cy="3514725"/>
          </a:xfrm>
          <a:prstGeom prst="rect">
            <a:avLst/>
          </a:prstGeom>
          <a:noFill/>
        </p:spPr>
      </p:pic>
      <p:pic>
        <p:nvPicPr>
          <p:cNvPr id="4099" name="Picture 3" descr="D:\仙台研究\講義\１０京都大\銀河進化\Figs\baugh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84784"/>
            <a:ext cx="3552825" cy="3857626"/>
          </a:xfrm>
          <a:prstGeom prst="rect">
            <a:avLst/>
          </a:prstGeom>
          <a:noFill/>
        </p:spPr>
      </p:pic>
      <p:sp>
        <p:nvSpPr>
          <p:cNvPr id="4" name="テキスト ボックス 3"/>
          <p:cNvSpPr txBox="1"/>
          <p:nvPr/>
        </p:nvSpPr>
        <p:spPr>
          <a:xfrm>
            <a:off x="395536" y="764704"/>
            <a:ext cx="3892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prstClr val="black"/>
                </a:solidFill>
              </a:rPr>
              <a:t>DMH </a:t>
            </a:r>
            <a:r>
              <a:rPr lang="ja-JP" altLang="en-US" sz="2800" dirty="0" smtClean="0">
                <a:solidFill>
                  <a:prstClr val="black"/>
                </a:solidFill>
              </a:rPr>
              <a:t>の階層的構造形成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47664" y="5157192"/>
            <a:ext cx="1944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マージング・ツリー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88024" y="332656"/>
            <a:ext cx="40799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prstClr val="black"/>
                </a:solidFill>
              </a:rPr>
              <a:t>DMH </a:t>
            </a:r>
            <a:r>
              <a:rPr lang="ja-JP" altLang="en-US" sz="2800" dirty="0" smtClean="0">
                <a:solidFill>
                  <a:prstClr val="black"/>
                </a:solidFill>
              </a:rPr>
              <a:t>におけるガスの冷却</a:t>
            </a:r>
            <a:endParaRPr lang="en-US" altLang="ja-JP" sz="2800" dirty="0" smtClean="0">
              <a:solidFill>
                <a:prstClr val="black"/>
              </a:solidFill>
            </a:endParaRPr>
          </a:p>
          <a:p>
            <a:r>
              <a:rPr lang="ja-JP" altLang="en-US" sz="2800" dirty="0" smtClean="0">
                <a:solidFill>
                  <a:prstClr val="black"/>
                </a:solidFill>
              </a:rPr>
              <a:t>（古典的描像）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9552" y="6021288"/>
            <a:ext cx="6281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Baugh et al. (2006) “ A Primer of Hierarchical Galaxy Formation”</a:t>
            </a:r>
          </a:p>
          <a:p>
            <a:r>
              <a:rPr lang="en-US" altLang="ja-JP" dirty="0" smtClean="0">
                <a:solidFill>
                  <a:prstClr val="black"/>
                </a:solidFill>
              </a:rPr>
              <a:t>Review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956376" y="2564904"/>
            <a:ext cx="1032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b="1" dirty="0" smtClean="0">
                <a:solidFill>
                  <a:prstClr val="black"/>
                </a:solidFill>
              </a:rPr>
              <a:t>ガスは</a:t>
            </a:r>
            <a:endParaRPr lang="en-US" altLang="ja-JP" sz="1200" b="1" dirty="0" smtClean="0">
              <a:solidFill>
                <a:prstClr val="black"/>
              </a:solidFill>
            </a:endParaRPr>
          </a:p>
          <a:p>
            <a:r>
              <a:rPr lang="ja-JP" altLang="en-US" sz="1200" b="1" dirty="0" smtClean="0">
                <a:solidFill>
                  <a:prstClr val="black"/>
                </a:solidFill>
              </a:rPr>
              <a:t>ビリアル温度</a:t>
            </a:r>
            <a:endParaRPr lang="en-US" altLang="ja-JP" sz="1200" b="1" dirty="0" smtClean="0">
              <a:solidFill>
                <a:prstClr val="black"/>
              </a:solidFill>
            </a:endParaRPr>
          </a:p>
          <a:p>
            <a:r>
              <a:rPr lang="ja-JP" altLang="en-US" sz="1200" b="1" dirty="0" smtClean="0">
                <a:solidFill>
                  <a:prstClr val="black"/>
                </a:solidFill>
              </a:rPr>
              <a:t>に加熱</a:t>
            </a:r>
            <a:endParaRPr lang="en-US" altLang="ja-JP" sz="1200" b="1" dirty="0" smtClean="0">
              <a:solidFill>
                <a:prstClr val="black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956376" y="1772816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DMH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956376" y="3501008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b="1" dirty="0" smtClean="0">
                <a:solidFill>
                  <a:prstClr val="black"/>
                </a:solidFill>
              </a:rPr>
              <a:t>冷えたガスは</a:t>
            </a:r>
            <a:endParaRPr lang="en-US" altLang="ja-JP" sz="1200" b="1" dirty="0" smtClean="0">
              <a:solidFill>
                <a:prstClr val="black"/>
              </a:solidFill>
            </a:endParaRPr>
          </a:p>
          <a:p>
            <a:r>
              <a:rPr lang="ja-JP" altLang="en-US" sz="1200" b="1" dirty="0" smtClean="0">
                <a:solidFill>
                  <a:prstClr val="black"/>
                </a:solidFill>
              </a:rPr>
              <a:t>降着し</a:t>
            </a:r>
            <a:endParaRPr lang="en-US" altLang="ja-JP" sz="1200" b="1" dirty="0" smtClean="0">
              <a:solidFill>
                <a:prstClr val="black"/>
              </a:solidFill>
            </a:endParaRPr>
          </a:p>
          <a:p>
            <a:r>
              <a:rPr lang="ja-JP" altLang="en-US" sz="1200" b="1" dirty="0" smtClean="0">
                <a:solidFill>
                  <a:prstClr val="black"/>
                </a:solidFill>
              </a:rPr>
              <a:t>円盤を形成</a:t>
            </a:r>
            <a:endParaRPr lang="en-US" altLang="ja-JP" sz="12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23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カギ線コネクタ 12"/>
          <p:cNvCxnSpPr/>
          <p:nvPr/>
        </p:nvCxnSpPr>
        <p:spPr>
          <a:xfrm rot="16200000" flipH="1">
            <a:off x="4041397" y="244851"/>
            <a:ext cx="500066" cy="10364"/>
          </a:xfrm>
          <a:prstGeom prst="bentConnector3">
            <a:avLst>
              <a:gd name="adj1" fmla="val 50000"/>
            </a:avLst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カギ線コネクタ 12"/>
          <p:cNvCxnSpPr/>
          <p:nvPr/>
        </p:nvCxnSpPr>
        <p:spPr>
          <a:xfrm rot="5400000">
            <a:off x="1816496" y="1657515"/>
            <a:ext cx="1142613" cy="240116"/>
          </a:xfrm>
          <a:prstGeom prst="bentConnector3">
            <a:avLst>
              <a:gd name="adj1" fmla="val 426"/>
            </a:avLst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カギ線コネクタ 12"/>
          <p:cNvCxnSpPr/>
          <p:nvPr/>
        </p:nvCxnSpPr>
        <p:spPr>
          <a:xfrm rot="16200000" flipH="1">
            <a:off x="5746679" y="1531844"/>
            <a:ext cx="865411" cy="214256"/>
          </a:xfrm>
          <a:prstGeom prst="bentConnector3">
            <a:avLst>
              <a:gd name="adj1" fmla="val 371"/>
            </a:avLst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1328848" y="1200567"/>
            <a:ext cx="72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>
                <a:solidFill>
                  <a:prstClr val="black"/>
                </a:solidFill>
              </a:rPr>
              <a:t>NO</a:t>
            </a:r>
            <a:endParaRPr lang="ja-JP" altLang="en-US" sz="3200" dirty="0">
              <a:solidFill>
                <a:prstClr val="black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400946" y="1057691"/>
            <a:ext cx="770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>
                <a:solidFill>
                  <a:prstClr val="black"/>
                </a:solidFill>
              </a:rPr>
              <a:t>YES</a:t>
            </a:r>
            <a:endParaRPr lang="ja-JP" altLang="en-US" sz="3200" dirty="0">
              <a:solidFill>
                <a:prstClr val="black"/>
              </a:solidFill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642910" y="2357430"/>
            <a:ext cx="2786082" cy="1714512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solidFill>
                  <a:prstClr val="black"/>
                </a:solidFill>
              </a:rPr>
              <a:t>Dissipative </a:t>
            </a:r>
            <a:r>
              <a:rPr lang="ja-JP" altLang="en-US" sz="2400" dirty="0" smtClean="0">
                <a:solidFill>
                  <a:prstClr val="black"/>
                </a:solidFill>
              </a:rPr>
              <a:t>な</a:t>
            </a:r>
            <a:endParaRPr lang="en-US" altLang="ja-JP" sz="2400" dirty="0" smtClean="0">
              <a:solidFill>
                <a:prstClr val="black"/>
              </a:solidFill>
            </a:endParaRPr>
          </a:p>
          <a:p>
            <a:pPr algn="ctr"/>
            <a:r>
              <a:rPr lang="ja-JP" altLang="en-US" sz="2400" dirty="0" smtClean="0">
                <a:solidFill>
                  <a:prstClr val="black"/>
                </a:solidFill>
              </a:rPr>
              <a:t>ガス収縮</a:t>
            </a:r>
            <a:endParaRPr lang="en-US" altLang="ja-JP" sz="2400" dirty="0" smtClean="0">
              <a:solidFill>
                <a:prstClr val="black"/>
              </a:solidFill>
            </a:endParaRPr>
          </a:p>
          <a:p>
            <a:pPr algn="ctr"/>
            <a:r>
              <a:rPr lang="ja-JP" altLang="en-US" sz="2400" dirty="0" smtClean="0">
                <a:solidFill>
                  <a:prstClr val="black"/>
                </a:solidFill>
              </a:rPr>
              <a:t>爆発的星形成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4786314" y="2071678"/>
            <a:ext cx="3500462" cy="571504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prstClr val="black"/>
                </a:solidFill>
              </a:rPr>
              <a:t>ガス円盤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rot="5400000">
            <a:off x="692342" y="5076410"/>
            <a:ext cx="1999470" cy="79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0" y="6027003"/>
            <a:ext cx="3093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err="1" smtClean="0">
                <a:solidFill>
                  <a:prstClr val="black"/>
                </a:solidFill>
              </a:rPr>
              <a:t>Spheroidal</a:t>
            </a:r>
            <a:r>
              <a:rPr lang="en-US" altLang="ja-JP" sz="2800" b="1" dirty="0" smtClean="0">
                <a:solidFill>
                  <a:prstClr val="black"/>
                </a:solidFill>
              </a:rPr>
              <a:t> </a:t>
            </a:r>
            <a:r>
              <a:rPr lang="ja-JP" altLang="en-US" sz="2800" b="1" dirty="0" smtClean="0">
                <a:solidFill>
                  <a:prstClr val="black"/>
                </a:solidFill>
              </a:rPr>
              <a:t> </a:t>
            </a:r>
            <a:r>
              <a:rPr lang="en-US" altLang="ja-JP" sz="2800" b="1" dirty="0" smtClean="0">
                <a:solidFill>
                  <a:prstClr val="black"/>
                </a:solidFill>
              </a:rPr>
              <a:t>System </a:t>
            </a:r>
          </a:p>
          <a:p>
            <a:r>
              <a:rPr lang="en-US" altLang="ja-JP" sz="2000" b="1" dirty="0" smtClean="0">
                <a:solidFill>
                  <a:prstClr val="black"/>
                </a:solidFill>
              </a:rPr>
              <a:t>(</a:t>
            </a:r>
            <a:r>
              <a:rPr lang="ja-JP" altLang="en-US" sz="2000" b="1" dirty="0" smtClean="0">
                <a:solidFill>
                  <a:prstClr val="black"/>
                </a:solidFill>
              </a:rPr>
              <a:t>楕円銀河、バルジ）へ</a:t>
            </a:r>
            <a:endParaRPr lang="ja-JP" altLang="en-US" sz="2000" b="1" dirty="0">
              <a:solidFill>
                <a:prstClr val="black"/>
              </a:solidFill>
            </a:endParaRPr>
          </a:p>
        </p:txBody>
      </p:sp>
      <p:sp>
        <p:nvSpPr>
          <p:cNvPr id="18" name="角丸四角形 17"/>
          <p:cNvSpPr/>
          <p:nvPr/>
        </p:nvSpPr>
        <p:spPr>
          <a:xfrm>
            <a:off x="4730894" y="3230704"/>
            <a:ext cx="3500462" cy="1214446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prstClr val="black"/>
                </a:solidFill>
              </a:rPr>
              <a:t>円盤での星形成</a:t>
            </a:r>
            <a:endParaRPr lang="en-US" altLang="ja-JP" sz="2400" dirty="0" smtClean="0">
              <a:solidFill>
                <a:prstClr val="black"/>
              </a:solidFill>
            </a:endParaRPr>
          </a:p>
          <a:p>
            <a:pPr algn="ctr"/>
            <a:r>
              <a:rPr lang="ja-JP" altLang="en-US" sz="2400" dirty="0" smtClean="0">
                <a:solidFill>
                  <a:prstClr val="black"/>
                </a:solidFill>
              </a:rPr>
              <a:t>円盤銀河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19" name="フローチャート : 判断 18"/>
          <p:cNvSpPr/>
          <p:nvPr/>
        </p:nvSpPr>
        <p:spPr>
          <a:xfrm>
            <a:off x="4442979" y="5085929"/>
            <a:ext cx="3672408" cy="1440160"/>
          </a:xfrm>
          <a:prstGeom prst="flowChartDecision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 smtClean="0">
                <a:solidFill>
                  <a:prstClr val="black"/>
                </a:solidFill>
              </a:rPr>
              <a:t>マージング？</a:t>
            </a:r>
            <a:endParaRPr lang="ja-JP" altLang="en-US" sz="2400" b="1" dirty="0">
              <a:solidFill>
                <a:prstClr val="black"/>
              </a:solidFill>
            </a:endParaRPr>
          </a:p>
        </p:txBody>
      </p:sp>
      <p:cxnSp>
        <p:nvCxnSpPr>
          <p:cNvPr id="21" name="カギ線コネクタ 12"/>
          <p:cNvCxnSpPr/>
          <p:nvPr/>
        </p:nvCxnSpPr>
        <p:spPr>
          <a:xfrm rot="5400000">
            <a:off x="3850312" y="6155922"/>
            <a:ext cx="1008112" cy="252028"/>
          </a:xfrm>
          <a:prstGeom prst="bentConnector3">
            <a:avLst>
              <a:gd name="adj1" fmla="val 1899"/>
            </a:avLst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カギ線コネクタ 12"/>
          <p:cNvCxnSpPr/>
          <p:nvPr/>
        </p:nvCxnSpPr>
        <p:spPr>
          <a:xfrm rot="16200000" flipH="1">
            <a:off x="7612730" y="6209928"/>
            <a:ext cx="1080120" cy="216024"/>
          </a:xfrm>
          <a:prstGeom prst="bentConnector3">
            <a:avLst>
              <a:gd name="adj1" fmla="val -25"/>
            </a:avLst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8337067" y="5486847"/>
            <a:ext cx="72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>
                <a:solidFill>
                  <a:prstClr val="black"/>
                </a:solidFill>
              </a:rPr>
              <a:t>NO</a:t>
            </a:r>
            <a:endParaRPr lang="ja-JP" altLang="en-US" sz="3200" dirty="0">
              <a:solidFill>
                <a:prstClr val="black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357554" y="5643578"/>
            <a:ext cx="770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>
                <a:solidFill>
                  <a:prstClr val="black"/>
                </a:solidFill>
              </a:rPr>
              <a:t>YES</a:t>
            </a:r>
            <a:endParaRPr lang="ja-JP" altLang="en-US" sz="3200" dirty="0">
              <a:solidFill>
                <a:prstClr val="black"/>
              </a:solidFill>
            </a:endParaRPr>
          </a:p>
        </p:txBody>
      </p:sp>
      <p:cxnSp>
        <p:nvCxnSpPr>
          <p:cNvPr id="26" name="カギ線コネクタ 12"/>
          <p:cNvCxnSpPr/>
          <p:nvPr/>
        </p:nvCxnSpPr>
        <p:spPr>
          <a:xfrm rot="5400000">
            <a:off x="6000760" y="2928934"/>
            <a:ext cx="572298" cy="794"/>
          </a:xfrm>
          <a:prstGeom prst="bent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フローチャート : 判断 1"/>
          <p:cNvSpPr/>
          <p:nvPr/>
        </p:nvSpPr>
        <p:spPr>
          <a:xfrm>
            <a:off x="2471856" y="486187"/>
            <a:ext cx="3672408" cy="1440160"/>
          </a:xfrm>
          <a:prstGeom prst="flowChartDecision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prstClr val="black"/>
                </a:solidFill>
              </a:rPr>
              <a:t>角運動量大？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cxnSp>
        <p:nvCxnSpPr>
          <p:cNvPr id="29" name="カギ線コネクタ 12"/>
          <p:cNvCxnSpPr/>
          <p:nvPr/>
        </p:nvCxnSpPr>
        <p:spPr>
          <a:xfrm rot="5400000">
            <a:off x="5978039" y="4758471"/>
            <a:ext cx="644306" cy="1588"/>
          </a:xfrm>
          <a:prstGeom prst="bent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82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仙台研究\講義\１０京都大\銀河進化\Figs\bullock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4821824" cy="4367411"/>
          </a:xfrm>
          <a:prstGeom prst="rect">
            <a:avLst/>
          </a:prstGeom>
          <a:noFill/>
        </p:spPr>
      </p:pic>
      <p:sp>
        <p:nvSpPr>
          <p:cNvPr id="3" name="テキスト ボックス 2"/>
          <p:cNvSpPr txBox="1"/>
          <p:nvPr/>
        </p:nvSpPr>
        <p:spPr>
          <a:xfrm>
            <a:off x="611560" y="620688"/>
            <a:ext cx="4322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Spin Parameter (Peebles et al. 1967) </a:t>
            </a:r>
            <a:r>
              <a:rPr lang="ja-JP" altLang="en-US" dirty="0" smtClean="0">
                <a:solidFill>
                  <a:prstClr val="black"/>
                </a:solidFill>
              </a:rPr>
              <a:t>の分布</a:t>
            </a:r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7171" name="Picture 3" descr="D:\仙台研究\講義\１０京都大\銀河進化\Figs\bullock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589240"/>
            <a:ext cx="1962150" cy="733425"/>
          </a:xfrm>
          <a:prstGeom prst="rect">
            <a:avLst/>
          </a:prstGeom>
          <a:noFill/>
        </p:spPr>
      </p:pic>
      <p:pic>
        <p:nvPicPr>
          <p:cNvPr id="7172" name="Picture 4" descr="D:\仙台研究\講義\１０京都大\銀河進化\Figs\bullock3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5445224"/>
            <a:ext cx="1562100" cy="885825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4805953" y="1844824"/>
            <a:ext cx="43380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</a:rPr>
              <a:t>Dark Matter Halo </a:t>
            </a:r>
            <a:r>
              <a:rPr lang="ja-JP" altLang="en-US" sz="2400" dirty="0" smtClean="0">
                <a:solidFill>
                  <a:prstClr val="black"/>
                </a:solidFill>
              </a:rPr>
              <a:t>は</a:t>
            </a:r>
            <a:endParaRPr lang="en-US" altLang="ja-JP" sz="2400" dirty="0" smtClean="0">
              <a:solidFill>
                <a:prstClr val="black"/>
              </a:solidFill>
            </a:endParaRPr>
          </a:p>
          <a:p>
            <a:r>
              <a:rPr lang="ja-JP" altLang="en-US" sz="2400" dirty="0" smtClean="0">
                <a:solidFill>
                  <a:prstClr val="black"/>
                </a:solidFill>
              </a:rPr>
              <a:t>おそらく周囲の質量分布の</a:t>
            </a:r>
            <a:endParaRPr lang="en-US" altLang="ja-JP" sz="2400" dirty="0" smtClean="0">
              <a:solidFill>
                <a:prstClr val="black"/>
              </a:solidFill>
            </a:endParaRPr>
          </a:p>
          <a:p>
            <a:r>
              <a:rPr lang="ja-JP" altLang="en-US" sz="2400" dirty="0" smtClean="0">
                <a:solidFill>
                  <a:prstClr val="black"/>
                </a:solidFill>
              </a:rPr>
              <a:t>潮汐トルクによって、角運動量を</a:t>
            </a:r>
            <a:endParaRPr lang="en-US" altLang="ja-JP" sz="2400" dirty="0" smtClean="0">
              <a:solidFill>
                <a:prstClr val="black"/>
              </a:solidFill>
            </a:endParaRPr>
          </a:p>
          <a:p>
            <a:r>
              <a:rPr lang="ja-JP" altLang="en-US" sz="2400" dirty="0" smtClean="0">
                <a:solidFill>
                  <a:prstClr val="black"/>
                </a:solidFill>
              </a:rPr>
              <a:t>獲得する。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067944" y="5589240"/>
            <a:ext cx="1900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Bullock et al. 2001</a:t>
            </a: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10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57158" y="214290"/>
            <a:ext cx="7700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prstClr val="black"/>
                </a:solidFill>
              </a:rPr>
              <a:t>How disk galaxies (like Milky Way) formed/evolved?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00034" y="857232"/>
            <a:ext cx="7299627" cy="575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prstClr val="black"/>
                </a:solidFill>
              </a:rPr>
              <a:t>● </a:t>
            </a:r>
            <a:r>
              <a:rPr lang="en-US" altLang="ja-JP" sz="2400" dirty="0" smtClean="0">
                <a:solidFill>
                  <a:prstClr val="black"/>
                </a:solidFill>
              </a:rPr>
              <a:t>Simple collapse</a:t>
            </a:r>
          </a:p>
          <a:p>
            <a:r>
              <a:rPr lang="en-US" altLang="ja-JP" dirty="0" smtClean="0">
                <a:solidFill>
                  <a:prstClr val="black"/>
                </a:solidFill>
              </a:rPr>
              <a:t>            </a:t>
            </a:r>
            <a:r>
              <a:rPr lang="en-US" altLang="ja-JP" sz="1600" dirty="0" smtClean="0">
                <a:solidFill>
                  <a:srgbClr val="00B050"/>
                </a:solidFill>
              </a:rPr>
              <a:t>Larson (1976), </a:t>
            </a:r>
            <a:r>
              <a:rPr lang="en-US" altLang="ja-JP" sz="1600" dirty="0" err="1" smtClean="0">
                <a:solidFill>
                  <a:srgbClr val="00B050"/>
                </a:solidFill>
              </a:rPr>
              <a:t>Binney</a:t>
            </a:r>
            <a:r>
              <a:rPr lang="en-US" altLang="ja-JP" sz="1600" dirty="0" smtClean="0">
                <a:solidFill>
                  <a:srgbClr val="00B050"/>
                </a:solidFill>
              </a:rPr>
              <a:t> (1977), Tinsley and Larson (1978), Gunn (1982),etc…</a:t>
            </a:r>
            <a:endParaRPr lang="en-US" altLang="ja-JP" dirty="0" smtClean="0">
              <a:solidFill>
                <a:srgbClr val="00B050"/>
              </a:solidFill>
            </a:endParaRPr>
          </a:p>
          <a:p>
            <a:r>
              <a:rPr lang="en-US" altLang="ja-JP" sz="2400" dirty="0" smtClean="0">
                <a:solidFill>
                  <a:prstClr val="black"/>
                </a:solidFill>
              </a:rPr>
              <a:t>        </a:t>
            </a:r>
            <a:r>
              <a:rPr lang="en-US" altLang="ja-JP" sz="2000" dirty="0" smtClean="0">
                <a:solidFill>
                  <a:srgbClr val="1F497D"/>
                </a:solidFill>
              </a:rPr>
              <a:t>rotating uniform sphere</a:t>
            </a:r>
            <a:r>
              <a:rPr lang="en-US" altLang="ja-JP" sz="2000" dirty="0" smtClean="0">
                <a:solidFill>
                  <a:prstClr val="black"/>
                </a:solidFill>
              </a:rPr>
              <a:t>, </a:t>
            </a:r>
            <a:r>
              <a:rPr lang="en-US" altLang="ja-JP" sz="2000" dirty="0" smtClean="0">
                <a:solidFill>
                  <a:srgbClr val="1F497D"/>
                </a:solidFill>
              </a:rPr>
              <a:t>dissipation by cloud collisions,</a:t>
            </a:r>
          </a:p>
          <a:p>
            <a:r>
              <a:rPr lang="en-US" altLang="ja-JP" sz="2000" dirty="0" smtClean="0">
                <a:solidFill>
                  <a:srgbClr val="1F497D"/>
                </a:solidFill>
              </a:rPr>
              <a:t>          slowing SF by gas consumption + bulge tidal effects</a:t>
            </a:r>
            <a:endParaRPr lang="en-US" altLang="ja-JP" sz="2400" dirty="0" smtClean="0">
              <a:solidFill>
                <a:prstClr val="black"/>
              </a:solidFill>
            </a:endParaRPr>
          </a:p>
          <a:p>
            <a:r>
              <a:rPr lang="ja-JP" altLang="en-US" sz="2400" dirty="0" smtClean="0">
                <a:solidFill>
                  <a:prstClr val="black"/>
                </a:solidFill>
              </a:rPr>
              <a:t>● </a:t>
            </a:r>
            <a:r>
              <a:rPr lang="en-US" altLang="ja-JP" sz="2400" dirty="0" smtClean="0">
                <a:solidFill>
                  <a:prstClr val="black"/>
                </a:solidFill>
              </a:rPr>
              <a:t>Hierarchical formation, Dark Matter Halo</a:t>
            </a:r>
          </a:p>
          <a:p>
            <a:r>
              <a:rPr lang="en-US" altLang="ja-JP" sz="1600" dirty="0" smtClean="0">
                <a:solidFill>
                  <a:srgbClr val="00B050"/>
                </a:solidFill>
              </a:rPr>
              <a:t>             White and Rees (1978), Fall &amp; </a:t>
            </a:r>
            <a:r>
              <a:rPr lang="en-US" altLang="ja-JP" sz="1600" dirty="0" err="1" smtClean="0">
                <a:solidFill>
                  <a:srgbClr val="00B050"/>
                </a:solidFill>
              </a:rPr>
              <a:t>Efstatiou</a:t>
            </a:r>
            <a:r>
              <a:rPr lang="en-US" altLang="ja-JP" sz="1600" dirty="0" smtClean="0">
                <a:solidFill>
                  <a:srgbClr val="00B050"/>
                </a:solidFill>
              </a:rPr>
              <a:t> (1980), </a:t>
            </a:r>
            <a:r>
              <a:rPr lang="en-US" altLang="ja-JP" sz="1600" dirty="0" err="1" smtClean="0">
                <a:solidFill>
                  <a:srgbClr val="00B050"/>
                </a:solidFill>
              </a:rPr>
              <a:t>Efstatiou</a:t>
            </a:r>
            <a:r>
              <a:rPr lang="en-US" altLang="ja-JP" sz="1600" dirty="0" smtClean="0">
                <a:solidFill>
                  <a:srgbClr val="00B050"/>
                </a:solidFill>
              </a:rPr>
              <a:t> et al. (1982), </a:t>
            </a:r>
          </a:p>
          <a:p>
            <a:r>
              <a:rPr lang="en-US" altLang="ja-JP" sz="1600" dirty="0" smtClean="0">
                <a:solidFill>
                  <a:srgbClr val="00B050"/>
                </a:solidFill>
              </a:rPr>
              <a:t>             Katz and Gunn (1991), Steinmetz and Muller (1995), Mo et al. (1998),etc….</a:t>
            </a:r>
          </a:p>
          <a:p>
            <a:r>
              <a:rPr lang="en-US" altLang="ja-JP" sz="1600" dirty="0" smtClean="0">
                <a:solidFill>
                  <a:srgbClr val="00B050"/>
                </a:solidFill>
              </a:rPr>
              <a:t>             Robertson and Bullock (2008), </a:t>
            </a:r>
            <a:r>
              <a:rPr lang="en-US" altLang="ja-JP" sz="1600" dirty="0" err="1" smtClean="0">
                <a:solidFill>
                  <a:srgbClr val="00B050"/>
                </a:solidFill>
              </a:rPr>
              <a:t>Governato</a:t>
            </a:r>
            <a:r>
              <a:rPr lang="en-US" altLang="ja-JP" sz="1600" dirty="0" smtClean="0">
                <a:solidFill>
                  <a:srgbClr val="00B050"/>
                </a:solidFill>
              </a:rPr>
              <a:t> et al. (2009)</a:t>
            </a:r>
          </a:p>
          <a:p>
            <a:r>
              <a:rPr lang="en-US" altLang="ja-JP" sz="2000" dirty="0" smtClean="0">
                <a:solidFill>
                  <a:srgbClr val="C00000"/>
                </a:solidFill>
              </a:rPr>
              <a:t>          Angular momentum acquisition by tidal torque</a:t>
            </a:r>
          </a:p>
          <a:p>
            <a:r>
              <a:rPr lang="en-US" altLang="ja-JP" sz="2000" dirty="0" smtClean="0">
                <a:solidFill>
                  <a:srgbClr val="C00000"/>
                </a:solidFill>
              </a:rPr>
              <a:t>          Disk stability in large halo, </a:t>
            </a:r>
          </a:p>
          <a:p>
            <a:r>
              <a:rPr lang="en-US" altLang="ja-JP" sz="2000" dirty="0" smtClean="0">
                <a:solidFill>
                  <a:srgbClr val="C00000"/>
                </a:solidFill>
              </a:rPr>
              <a:t>          Enhanced SF by merging,  Feedback, Disk Revival (cold flow),,,,,</a:t>
            </a:r>
            <a:endParaRPr lang="en-US" altLang="ja-JP" sz="2400" dirty="0" smtClean="0">
              <a:solidFill>
                <a:prstClr val="black"/>
              </a:solidFill>
            </a:endParaRPr>
          </a:p>
          <a:p>
            <a:r>
              <a:rPr lang="ja-JP" altLang="en-US" sz="2400" dirty="0" smtClean="0">
                <a:solidFill>
                  <a:prstClr val="black"/>
                </a:solidFill>
              </a:rPr>
              <a:t>● </a:t>
            </a:r>
            <a:r>
              <a:rPr lang="en-US" altLang="ja-JP" sz="2400" dirty="0" smtClean="0">
                <a:solidFill>
                  <a:prstClr val="black"/>
                </a:solidFill>
              </a:rPr>
              <a:t>Viscous evolution</a:t>
            </a:r>
          </a:p>
          <a:p>
            <a:r>
              <a:rPr lang="en-US" altLang="ja-JP" sz="2400" dirty="0" smtClean="0">
                <a:solidFill>
                  <a:prstClr val="black"/>
                </a:solidFill>
              </a:rPr>
              <a:t>         </a:t>
            </a:r>
            <a:r>
              <a:rPr lang="en-US" altLang="ja-JP" sz="1600" dirty="0" smtClean="0">
                <a:solidFill>
                  <a:srgbClr val="00B050"/>
                </a:solidFill>
              </a:rPr>
              <a:t>Yoshii and </a:t>
            </a:r>
            <a:r>
              <a:rPr lang="en-US" altLang="ja-JP" sz="1600" dirty="0" err="1" smtClean="0">
                <a:solidFill>
                  <a:srgbClr val="00B050"/>
                </a:solidFill>
              </a:rPr>
              <a:t>Sommer</a:t>
            </a:r>
            <a:r>
              <a:rPr lang="en-US" altLang="ja-JP" sz="1600" dirty="0" smtClean="0">
                <a:solidFill>
                  <a:srgbClr val="00B050"/>
                </a:solidFill>
              </a:rPr>
              <a:t>-Larsen (1989)</a:t>
            </a:r>
            <a:endParaRPr lang="en-US" altLang="ja-JP" sz="2000" dirty="0" smtClean="0">
              <a:solidFill>
                <a:srgbClr val="00B050"/>
              </a:solidFill>
            </a:endParaRPr>
          </a:p>
          <a:p>
            <a:r>
              <a:rPr lang="en-US" altLang="ja-JP" sz="2000" dirty="0" smtClean="0">
                <a:solidFill>
                  <a:srgbClr val="00B050"/>
                </a:solidFill>
              </a:rPr>
              <a:t>           </a:t>
            </a:r>
            <a:r>
              <a:rPr lang="en-US" altLang="ja-JP" sz="2000" dirty="0" smtClean="0">
                <a:solidFill>
                  <a:srgbClr val="00B0F0"/>
                </a:solidFill>
              </a:rPr>
              <a:t>Kinetic viscosity by differential rotation, Origin of exp-disk</a:t>
            </a:r>
            <a:endParaRPr lang="en-US" altLang="ja-JP" sz="2400" dirty="0" smtClean="0">
              <a:solidFill>
                <a:prstClr val="black"/>
              </a:solidFill>
            </a:endParaRPr>
          </a:p>
          <a:p>
            <a:r>
              <a:rPr lang="ja-JP" altLang="en-US" sz="2400" dirty="0" smtClean="0">
                <a:solidFill>
                  <a:prstClr val="black"/>
                </a:solidFill>
              </a:rPr>
              <a:t>● </a:t>
            </a:r>
            <a:r>
              <a:rPr lang="en-US" altLang="ja-JP" sz="2400" dirty="0" smtClean="0">
                <a:solidFill>
                  <a:prstClr val="black"/>
                </a:solidFill>
              </a:rPr>
              <a:t>Cold Stream and violent disk Star-Formation</a:t>
            </a:r>
          </a:p>
          <a:p>
            <a:r>
              <a:rPr lang="en-US" altLang="ja-JP" dirty="0" smtClean="0">
                <a:solidFill>
                  <a:prstClr val="black"/>
                </a:solidFill>
              </a:rPr>
              <a:t>           </a:t>
            </a:r>
            <a:r>
              <a:rPr lang="en-US" altLang="ja-JP" sz="1600" dirty="0" smtClean="0">
                <a:solidFill>
                  <a:srgbClr val="00B050"/>
                </a:solidFill>
              </a:rPr>
              <a:t>Noguchi 1999, </a:t>
            </a:r>
            <a:r>
              <a:rPr lang="en-US" altLang="ja-JP" sz="1600" dirty="0" err="1" smtClean="0">
                <a:solidFill>
                  <a:srgbClr val="00B050"/>
                </a:solidFill>
              </a:rPr>
              <a:t>Keres</a:t>
            </a:r>
            <a:r>
              <a:rPr lang="en-US" altLang="ja-JP" sz="1600" dirty="0" smtClean="0">
                <a:solidFill>
                  <a:srgbClr val="00B050"/>
                </a:solidFill>
              </a:rPr>
              <a:t> et al. 2005, </a:t>
            </a:r>
            <a:r>
              <a:rPr lang="en-US" altLang="ja-JP" sz="1600" dirty="0" err="1" smtClean="0">
                <a:solidFill>
                  <a:srgbClr val="00B050"/>
                </a:solidFill>
              </a:rPr>
              <a:t>Dekel</a:t>
            </a:r>
            <a:r>
              <a:rPr lang="en-US" altLang="ja-JP" sz="1600" dirty="0" smtClean="0">
                <a:solidFill>
                  <a:srgbClr val="00B050"/>
                </a:solidFill>
              </a:rPr>
              <a:t> et al. 2009, </a:t>
            </a:r>
            <a:r>
              <a:rPr lang="en-US" altLang="ja-JP" sz="1600" dirty="0" err="1" smtClean="0">
                <a:solidFill>
                  <a:srgbClr val="00B050"/>
                </a:solidFill>
              </a:rPr>
              <a:t>Ceverino</a:t>
            </a:r>
            <a:r>
              <a:rPr lang="en-US" altLang="ja-JP" sz="1600" dirty="0" smtClean="0">
                <a:solidFill>
                  <a:srgbClr val="00B050"/>
                </a:solidFill>
              </a:rPr>
              <a:t> et al. 2010      </a:t>
            </a:r>
            <a:endParaRPr lang="en-US" altLang="ja-JP" sz="2000" dirty="0" smtClean="0">
              <a:solidFill>
                <a:srgbClr val="00B050"/>
              </a:solidFill>
            </a:endParaRPr>
          </a:p>
          <a:p>
            <a:r>
              <a:rPr lang="en-US" altLang="ja-JP" sz="2000" dirty="0" smtClean="0">
                <a:solidFill>
                  <a:srgbClr val="0000FF"/>
                </a:solidFill>
              </a:rPr>
              <a:t>          Large velocity dispersion in disk, Large bulge (in early phase)</a:t>
            </a:r>
          </a:p>
          <a:p>
            <a:r>
              <a:rPr lang="en-US" altLang="ja-JP" sz="2000" dirty="0" smtClean="0">
                <a:solidFill>
                  <a:srgbClr val="0000FF"/>
                </a:solidFill>
              </a:rPr>
              <a:t>          by Cols gas accretion </a:t>
            </a:r>
            <a:r>
              <a:rPr lang="en-US" altLang="ja-JP" sz="2000" dirty="0" smtClean="0">
                <a:solidFill>
                  <a:srgbClr val="0000FF"/>
                </a:solidFill>
                <a:sym typeface="Wingdings" pitchFamily="2" charset="2"/>
              </a:rPr>
              <a:t> Clumpy Disk</a:t>
            </a:r>
            <a:endParaRPr lang="en-US" altLang="ja-JP" sz="20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3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クラリティ">
  <a:themeElements>
    <a:clrScheme name="クラリティ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クラシック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クラリティ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2385</TotalTime>
  <Words>2700</Words>
  <Application>Microsoft Office PowerPoint</Application>
  <PresentationFormat>画面に合わせる (4:3)</PresentationFormat>
  <Paragraphs>566</Paragraphs>
  <Slides>54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6</vt:i4>
      </vt:variant>
      <vt:variant>
        <vt:lpstr>スライド タイトル</vt:lpstr>
      </vt:variant>
      <vt:variant>
        <vt:i4>54</vt:i4>
      </vt:variant>
    </vt:vector>
  </HeadingPairs>
  <TitlesOfParts>
    <vt:vector size="60" baseType="lpstr">
      <vt:lpstr>クラリティ</vt:lpstr>
      <vt:lpstr>Office テーマ</vt:lpstr>
      <vt:lpstr>1_Office テーマ</vt:lpstr>
      <vt:lpstr>2_Office テーマ</vt:lpstr>
      <vt:lpstr>3_Office テーマ</vt:lpstr>
      <vt:lpstr>4_Office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hibiki</dc:creator>
  <cp:lastModifiedBy>toru</cp:lastModifiedBy>
  <cp:revision>65</cp:revision>
  <dcterms:created xsi:type="dcterms:W3CDTF">2013-09-22T02:09:51Z</dcterms:created>
  <dcterms:modified xsi:type="dcterms:W3CDTF">2013-09-26T05:27:06Z</dcterms:modified>
</cp:coreProperties>
</file>