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9" r:id="rId2"/>
    <p:sldId id="277" r:id="rId3"/>
    <p:sldId id="261" r:id="rId4"/>
    <p:sldId id="265" r:id="rId5"/>
    <p:sldId id="266" r:id="rId6"/>
    <p:sldId id="262" r:id="rId7"/>
    <p:sldId id="271" r:id="rId8"/>
    <p:sldId id="269" r:id="rId9"/>
    <p:sldId id="268" r:id="rId10"/>
    <p:sldId id="260" r:id="rId11"/>
    <p:sldId id="270" r:id="rId12"/>
    <p:sldId id="276" r:id="rId13"/>
    <p:sldId id="256" r:id="rId14"/>
    <p:sldId id="273" r:id="rId15"/>
    <p:sldId id="258" r:id="rId16"/>
    <p:sldId id="274" r:id="rId17"/>
    <p:sldId id="263" r:id="rId18"/>
    <p:sldId id="272" r:id="rId19"/>
    <p:sldId id="267" r:id="rId20"/>
    <p:sldId id="275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is1" initials="a" lastIdx="1" clrIdx="0">
    <p:extLst>
      <p:ext uri="{19B8F6BF-5375-455C-9EA6-DF929625EA0E}">
        <p15:presenceInfo xmlns:p15="http://schemas.microsoft.com/office/powerpoint/2012/main" userId="axis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DC1"/>
    <a:srgbClr val="00B050"/>
    <a:srgbClr val="00B0F0"/>
    <a:srgbClr val="CEB966"/>
    <a:srgbClr val="13EDD3"/>
    <a:srgbClr val="D5FFFF"/>
    <a:srgbClr val="5EFED8"/>
    <a:srgbClr val="FF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1" autoAdjust="0"/>
    <p:restoredTop sz="93501" autoAdjust="0"/>
  </p:normalViewPr>
  <p:slideViewPr>
    <p:cSldViewPr>
      <p:cViewPr varScale="1">
        <p:scale>
          <a:sx n="69" d="100"/>
          <a:sy n="69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D4D77-C57C-4024-8C29-0CE6186B82B5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C356BAAB-C447-4B9B-B19E-F092ACBA4E2B}">
      <dgm:prSet phldrT="[テキスト]"/>
      <dgm:spPr/>
      <dgm:t>
        <a:bodyPr/>
        <a:lstStyle/>
        <a:p>
          <a:r>
            <a:rPr kumimoji="1" lang="en-US" altLang="ja-JP" dirty="0" smtClean="0"/>
            <a:t>Increasing bulge fraction</a:t>
          </a:r>
          <a:endParaRPr kumimoji="1" lang="ja-JP" altLang="en-US" dirty="0"/>
        </a:p>
      </dgm:t>
    </dgm:pt>
    <dgm:pt modelId="{06FE1D0A-E700-494F-8B52-FEEC2AE3B958}" type="parTrans" cxnId="{40F4F37D-0508-4971-AF6C-315430A9B0C5}">
      <dgm:prSet/>
      <dgm:spPr/>
      <dgm:t>
        <a:bodyPr/>
        <a:lstStyle/>
        <a:p>
          <a:endParaRPr kumimoji="1" lang="ja-JP" altLang="en-US"/>
        </a:p>
      </dgm:t>
    </dgm:pt>
    <dgm:pt modelId="{6CBA2EE4-E8E7-41FD-A082-D52F194A3555}" type="sibTrans" cxnId="{40F4F37D-0508-4971-AF6C-315430A9B0C5}">
      <dgm:prSet/>
      <dgm:spPr/>
      <dgm:t>
        <a:bodyPr/>
        <a:lstStyle/>
        <a:p>
          <a:endParaRPr kumimoji="1" lang="ja-JP" altLang="en-US"/>
        </a:p>
      </dgm:t>
    </dgm:pt>
    <dgm:pt modelId="{53FF9FFA-EBF4-48E0-AE17-37E362A92E78}">
      <dgm:prSet phldrT="[テキスト]" phldr="1"/>
      <dgm:spPr/>
      <dgm:t>
        <a:bodyPr/>
        <a:lstStyle/>
        <a:p>
          <a:endParaRPr kumimoji="1" lang="ja-JP" altLang="en-US"/>
        </a:p>
      </dgm:t>
    </dgm:pt>
    <dgm:pt modelId="{7D081377-64C2-4BB9-9650-4C9265E5D7A3}" type="parTrans" cxnId="{53DBBE0E-E379-49AC-8ECF-69A554433AB7}">
      <dgm:prSet/>
      <dgm:spPr/>
      <dgm:t>
        <a:bodyPr/>
        <a:lstStyle/>
        <a:p>
          <a:endParaRPr kumimoji="1" lang="ja-JP" altLang="en-US"/>
        </a:p>
      </dgm:t>
    </dgm:pt>
    <dgm:pt modelId="{1FCFE8CB-EF84-4ED0-BAD2-35E6107C5AFA}" type="sibTrans" cxnId="{53DBBE0E-E379-49AC-8ECF-69A554433AB7}">
      <dgm:prSet/>
      <dgm:spPr/>
      <dgm:t>
        <a:bodyPr/>
        <a:lstStyle/>
        <a:p>
          <a:endParaRPr kumimoji="1" lang="ja-JP" altLang="en-US"/>
        </a:p>
      </dgm:t>
    </dgm:pt>
    <dgm:pt modelId="{B359F5B6-8B27-45D7-9BD3-F91D2258E543}" type="pres">
      <dgm:prSet presAssocID="{6D9D4D77-C57C-4024-8C29-0CE6186B82B5}" presName="Name0" presStyleCnt="0">
        <dgm:presLayoutVars>
          <dgm:dir/>
          <dgm:animLvl val="lvl"/>
          <dgm:resizeHandles val="exact"/>
        </dgm:presLayoutVars>
      </dgm:prSet>
      <dgm:spPr/>
    </dgm:pt>
    <dgm:pt modelId="{C99183CD-4EEC-40E2-97BA-7A1AB34C879D}" type="pres">
      <dgm:prSet presAssocID="{6D9D4D77-C57C-4024-8C29-0CE6186B82B5}" presName="dummy" presStyleCnt="0"/>
      <dgm:spPr/>
    </dgm:pt>
    <dgm:pt modelId="{2C69BE04-186B-449C-9447-26D06C416389}" type="pres">
      <dgm:prSet presAssocID="{6D9D4D77-C57C-4024-8C29-0CE6186B82B5}" presName="linH" presStyleCnt="0"/>
      <dgm:spPr/>
    </dgm:pt>
    <dgm:pt modelId="{42CCB7C6-F9FE-42B5-9A64-4B57156E3870}" type="pres">
      <dgm:prSet presAssocID="{6D9D4D77-C57C-4024-8C29-0CE6186B82B5}" presName="padding1" presStyleCnt="0"/>
      <dgm:spPr/>
    </dgm:pt>
    <dgm:pt modelId="{B57181EA-5575-4D50-98FC-99A11F4DFCA3}" type="pres">
      <dgm:prSet presAssocID="{C356BAAB-C447-4B9B-B19E-F092ACBA4E2B}" presName="linV" presStyleCnt="0"/>
      <dgm:spPr/>
    </dgm:pt>
    <dgm:pt modelId="{961755F5-C9CB-4733-BE8E-A528A4846F52}" type="pres">
      <dgm:prSet presAssocID="{C356BAAB-C447-4B9B-B19E-F092ACBA4E2B}" presName="spVertical1" presStyleCnt="0"/>
      <dgm:spPr/>
    </dgm:pt>
    <dgm:pt modelId="{F802BABE-C94F-436C-85D9-28212E5F6B89}" type="pres">
      <dgm:prSet presAssocID="{C356BAAB-C447-4B9B-B19E-F092ACBA4E2B}" presName="parTx" presStyleLbl="revTx" presStyleIdx="0" presStyleCnt="2" custScaleX="385262" custScaleY="83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EE93289-B52D-4D8B-BD49-92440DDCC5D5}" type="pres">
      <dgm:prSet presAssocID="{C356BAAB-C447-4B9B-B19E-F092ACBA4E2B}" presName="spVertical2" presStyleCnt="0"/>
      <dgm:spPr/>
    </dgm:pt>
    <dgm:pt modelId="{562B73B2-886E-4F67-881D-1B894F87CD28}" type="pres">
      <dgm:prSet presAssocID="{C356BAAB-C447-4B9B-B19E-F092ACBA4E2B}" presName="spVertical3" presStyleCnt="0"/>
      <dgm:spPr/>
    </dgm:pt>
    <dgm:pt modelId="{85BD97DB-B9B6-4974-8EB4-66861A69956F}" type="pres">
      <dgm:prSet presAssocID="{6CBA2EE4-E8E7-41FD-A082-D52F194A3555}" presName="space" presStyleCnt="0"/>
      <dgm:spPr/>
    </dgm:pt>
    <dgm:pt modelId="{C0150D3A-AD3D-4E6E-834F-864B7F2953CD}" type="pres">
      <dgm:prSet presAssocID="{53FF9FFA-EBF4-48E0-AE17-37E362A92E78}" presName="linV" presStyleCnt="0"/>
      <dgm:spPr/>
    </dgm:pt>
    <dgm:pt modelId="{1330226E-E45A-42EC-BC48-18BF21924C13}" type="pres">
      <dgm:prSet presAssocID="{53FF9FFA-EBF4-48E0-AE17-37E362A92E78}" presName="spVertical1" presStyleCnt="0"/>
      <dgm:spPr/>
    </dgm:pt>
    <dgm:pt modelId="{0293D2E0-F82C-4CC7-A1CA-561EB3BBE95E}" type="pres">
      <dgm:prSet presAssocID="{53FF9FFA-EBF4-48E0-AE17-37E362A92E78}" presName="parTx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8014AE9-E5FE-4022-8B0E-DF83AAE94ABC}" type="pres">
      <dgm:prSet presAssocID="{53FF9FFA-EBF4-48E0-AE17-37E362A92E78}" presName="spVertical2" presStyleCnt="0"/>
      <dgm:spPr/>
    </dgm:pt>
    <dgm:pt modelId="{C6D5A53B-111F-4885-9B0F-388382391F73}" type="pres">
      <dgm:prSet presAssocID="{53FF9FFA-EBF4-48E0-AE17-37E362A92E78}" presName="spVertical3" presStyleCnt="0"/>
      <dgm:spPr/>
    </dgm:pt>
    <dgm:pt modelId="{B4B86DF2-D311-40CF-BDC7-370A7938E9D6}" type="pres">
      <dgm:prSet presAssocID="{6D9D4D77-C57C-4024-8C29-0CE6186B82B5}" presName="padding2" presStyleCnt="0"/>
      <dgm:spPr/>
    </dgm:pt>
    <dgm:pt modelId="{7388B26D-ECEA-4C59-8C59-5CAF2EEC4383}" type="pres">
      <dgm:prSet presAssocID="{6D9D4D77-C57C-4024-8C29-0CE6186B82B5}" presName="negArrow" presStyleCnt="0"/>
      <dgm:spPr/>
    </dgm:pt>
    <dgm:pt modelId="{58CF605D-DB3C-4E4E-A966-7B03D2090D96}" type="pres">
      <dgm:prSet presAssocID="{6D9D4D77-C57C-4024-8C29-0CE6186B82B5}" presName="backgroundArrow" presStyleLbl="node1" presStyleIdx="0" presStyleCnt="1" custAng="18784057" custScaleX="249" custScaleY="180750" custLinFactY="52641" custLinFactNeighborX="-2966" custLinFactNeighborY="100000"/>
      <dgm:spPr>
        <a:solidFill>
          <a:srgbClr val="FFC000">
            <a:alpha val="29000"/>
          </a:srgbClr>
        </a:solidFill>
      </dgm:spPr>
      <dgm:t>
        <a:bodyPr/>
        <a:lstStyle/>
        <a:p>
          <a:endParaRPr kumimoji="1" lang="ja-JP" altLang="en-US"/>
        </a:p>
      </dgm:t>
    </dgm:pt>
  </dgm:ptLst>
  <dgm:cxnLst>
    <dgm:cxn modelId="{D50BC0D1-E430-4F11-B751-13C7FAE673EA}" type="presOf" srcId="{6D9D4D77-C57C-4024-8C29-0CE6186B82B5}" destId="{B359F5B6-8B27-45D7-9BD3-F91D2258E543}" srcOrd="0" destOrd="0" presId="urn:microsoft.com/office/officeart/2005/8/layout/hProcess3"/>
    <dgm:cxn modelId="{40F4F37D-0508-4971-AF6C-315430A9B0C5}" srcId="{6D9D4D77-C57C-4024-8C29-0CE6186B82B5}" destId="{C356BAAB-C447-4B9B-B19E-F092ACBA4E2B}" srcOrd="0" destOrd="0" parTransId="{06FE1D0A-E700-494F-8B52-FEEC2AE3B958}" sibTransId="{6CBA2EE4-E8E7-41FD-A082-D52F194A3555}"/>
    <dgm:cxn modelId="{53DBBE0E-E379-49AC-8ECF-69A554433AB7}" srcId="{6D9D4D77-C57C-4024-8C29-0CE6186B82B5}" destId="{53FF9FFA-EBF4-48E0-AE17-37E362A92E78}" srcOrd="1" destOrd="0" parTransId="{7D081377-64C2-4BB9-9650-4C9265E5D7A3}" sibTransId="{1FCFE8CB-EF84-4ED0-BAD2-35E6107C5AFA}"/>
    <dgm:cxn modelId="{5C5FA819-CD8E-4B8D-897D-FE41E78A4C35}" type="presOf" srcId="{53FF9FFA-EBF4-48E0-AE17-37E362A92E78}" destId="{0293D2E0-F82C-4CC7-A1CA-561EB3BBE95E}" srcOrd="0" destOrd="0" presId="urn:microsoft.com/office/officeart/2005/8/layout/hProcess3"/>
    <dgm:cxn modelId="{624B4D70-D70E-473A-9BE8-0AA0A4C4E28C}" type="presOf" srcId="{C356BAAB-C447-4B9B-B19E-F092ACBA4E2B}" destId="{F802BABE-C94F-436C-85D9-28212E5F6B89}" srcOrd="0" destOrd="0" presId="urn:microsoft.com/office/officeart/2005/8/layout/hProcess3"/>
    <dgm:cxn modelId="{C237E299-FF28-4308-8976-236DBF88C8C5}" type="presParOf" srcId="{B359F5B6-8B27-45D7-9BD3-F91D2258E543}" destId="{C99183CD-4EEC-40E2-97BA-7A1AB34C879D}" srcOrd="0" destOrd="0" presId="urn:microsoft.com/office/officeart/2005/8/layout/hProcess3"/>
    <dgm:cxn modelId="{CB7933CA-5F3A-4711-8431-88AF1777343F}" type="presParOf" srcId="{B359F5B6-8B27-45D7-9BD3-F91D2258E543}" destId="{2C69BE04-186B-449C-9447-26D06C416389}" srcOrd="1" destOrd="0" presId="urn:microsoft.com/office/officeart/2005/8/layout/hProcess3"/>
    <dgm:cxn modelId="{B23C3514-EB39-4073-AD90-6999BDD2C553}" type="presParOf" srcId="{2C69BE04-186B-449C-9447-26D06C416389}" destId="{42CCB7C6-F9FE-42B5-9A64-4B57156E3870}" srcOrd="0" destOrd="0" presId="urn:microsoft.com/office/officeart/2005/8/layout/hProcess3"/>
    <dgm:cxn modelId="{1A8489DB-99F5-401A-B4BB-42CEA92F5AC8}" type="presParOf" srcId="{2C69BE04-186B-449C-9447-26D06C416389}" destId="{B57181EA-5575-4D50-98FC-99A11F4DFCA3}" srcOrd="1" destOrd="0" presId="urn:microsoft.com/office/officeart/2005/8/layout/hProcess3"/>
    <dgm:cxn modelId="{81C24D7A-ACA5-4728-90C6-D9C58ADF6A28}" type="presParOf" srcId="{B57181EA-5575-4D50-98FC-99A11F4DFCA3}" destId="{961755F5-C9CB-4733-BE8E-A528A4846F52}" srcOrd="0" destOrd="0" presId="urn:microsoft.com/office/officeart/2005/8/layout/hProcess3"/>
    <dgm:cxn modelId="{F5307F5C-0E05-46C6-8EB6-7C61C6267F0D}" type="presParOf" srcId="{B57181EA-5575-4D50-98FC-99A11F4DFCA3}" destId="{F802BABE-C94F-436C-85D9-28212E5F6B89}" srcOrd="1" destOrd="0" presId="urn:microsoft.com/office/officeart/2005/8/layout/hProcess3"/>
    <dgm:cxn modelId="{1066E1E9-FB8B-46E8-95F1-146BE49327DD}" type="presParOf" srcId="{B57181EA-5575-4D50-98FC-99A11F4DFCA3}" destId="{EEE93289-B52D-4D8B-BD49-92440DDCC5D5}" srcOrd="2" destOrd="0" presId="urn:microsoft.com/office/officeart/2005/8/layout/hProcess3"/>
    <dgm:cxn modelId="{72084FCC-86C5-4216-8BDF-154887CAA7F5}" type="presParOf" srcId="{B57181EA-5575-4D50-98FC-99A11F4DFCA3}" destId="{562B73B2-886E-4F67-881D-1B894F87CD28}" srcOrd="3" destOrd="0" presId="urn:microsoft.com/office/officeart/2005/8/layout/hProcess3"/>
    <dgm:cxn modelId="{1D150D64-5D88-4432-AEA8-DE5273AD710C}" type="presParOf" srcId="{2C69BE04-186B-449C-9447-26D06C416389}" destId="{85BD97DB-B9B6-4974-8EB4-66861A69956F}" srcOrd="2" destOrd="0" presId="urn:microsoft.com/office/officeart/2005/8/layout/hProcess3"/>
    <dgm:cxn modelId="{BA02E2B8-BD8A-4D1B-8A69-5300AFA93D42}" type="presParOf" srcId="{2C69BE04-186B-449C-9447-26D06C416389}" destId="{C0150D3A-AD3D-4E6E-834F-864B7F2953CD}" srcOrd="3" destOrd="0" presId="urn:microsoft.com/office/officeart/2005/8/layout/hProcess3"/>
    <dgm:cxn modelId="{3EA26850-8634-4286-BF92-0D2FDC29B32F}" type="presParOf" srcId="{C0150D3A-AD3D-4E6E-834F-864B7F2953CD}" destId="{1330226E-E45A-42EC-BC48-18BF21924C13}" srcOrd="0" destOrd="0" presId="urn:microsoft.com/office/officeart/2005/8/layout/hProcess3"/>
    <dgm:cxn modelId="{6E52CE1B-FE61-4D2B-8527-53D50F2833F4}" type="presParOf" srcId="{C0150D3A-AD3D-4E6E-834F-864B7F2953CD}" destId="{0293D2E0-F82C-4CC7-A1CA-561EB3BBE95E}" srcOrd="1" destOrd="0" presId="urn:microsoft.com/office/officeart/2005/8/layout/hProcess3"/>
    <dgm:cxn modelId="{24C327B0-DC10-464B-AFE5-A2A09869430A}" type="presParOf" srcId="{C0150D3A-AD3D-4E6E-834F-864B7F2953CD}" destId="{18014AE9-E5FE-4022-8B0E-DF83AAE94ABC}" srcOrd="2" destOrd="0" presId="urn:microsoft.com/office/officeart/2005/8/layout/hProcess3"/>
    <dgm:cxn modelId="{CD1386CB-A8B4-4C72-B966-0B9A481C1DDD}" type="presParOf" srcId="{C0150D3A-AD3D-4E6E-834F-864B7F2953CD}" destId="{C6D5A53B-111F-4885-9B0F-388382391F73}" srcOrd="3" destOrd="0" presId="urn:microsoft.com/office/officeart/2005/8/layout/hProcess3"/>
    <dgm:cxn modelId="{E7AD8A68-3C0C-4B0A-AF24-9BA0FDFC3654}" type="presParOf" srcId="{2C69BE04-186B-449C-9447-26D06C416389}" destId="{B4B86DF2-D311-40CF-BDC7-370A7938E9D6}" srcOrd="4" destOrd="0" presId="urn:microsoft.com/office/officeart/2005/8/layout/hProcess3"/>
    <dgm:cxn modelId="{04DFE26D-5D51-4631-A0F3-5AC9F7958F52}" type="presParOf" srcId="{2C69BE04-186B-449C-9447-26D06C416389}" destId="{7388B26D-ECEA-4C59-8C59-5CAF2EEC4383}" srcOrd="5" destOrd="0" presId="urn:microsoft.com/office/officeart/2005/8/layout/hProcess3"/>
    <dgm:cxn modelId="{F6C3269D-74FC-4B56-B7E5-AB264F0F5035}" type="presParOf" srcId="{2C69BE04-186B-449C-9447-26D06C416389}" destId="{58CF605D-DB3C-4E4E-A966-7B03D2090D96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33E2E-E400-4BF4-A05F-447E423C47F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2B15F51-2913-402D-8E17-232EFE5180EE}">
      <dgm:prSet phldrT="[テキスト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kumimoji="1" lang="en-US" altLang="ja-JP" dirty="0" smtClean="0"/>
            <a:t>Large mass </a:t>
          </a:r>
        </a:p>
        <a:p>
          <a:r>
            <a:rPr kumimoji="1" lang="en-US" altLang="ja-JP" dirty="0" smtClean="0"/>
            <a:t> high density</a:t>
          </a:r>
          <a:endParaRPr kumimoji="1" lang="ja-JP" altLang="en-US" dirty="0"/>
        </a:p>
      </dgm:t>
    </dgm:pt>
    <dgm:pt modelId="{9BE59176-D250-448C-801B-0571DE7471D1}" type="parTrans" cxnId="{0AA46823-E9CD-4E4E-8138-733F4652E40F}">
      <dgm:prSet/>
      <dgm:spPr/>
      <dgm:t>
        <a:bodyPr/>
        <a:lstStyle/>
        <a:p>
          <a:endParaRPr kumimoji="1" lang="ja-JP" altLang="en-US"/>
        </a:p>
      </dgm:t>
    </dgm:pt>
    <dgm:pt modelId="{47E5DC42-DD4B-4E19-BDC3-5E7F6AB8C978}" type="sibTrans" cxnId="{0AA46823-E9CD-4E4E-8138-733F4652E40F}">
      <dgm:prSet/>
      <dgm:spPr/>
      <dgm:t>
        <a:bodyPr/>
        <a:lstStyle/>
        <a:p>
          <a:endParaRPr kumimoji="1" lang="ja-JP" altLang="en-US"/>
        </a:p>
      </dgm:t>
    </dgm:pt>
    <dgm:pt modelId="{D7C0D20B-1051-4D1F-81C4-F9BF58687973}">
      <dgm:prSet phldrT="[テキスト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kumimoji="1" lang="en-US" altLang="ja-JP" dirty="0" smtClean="0"/>
            <a:t>Large baryon fraction</a:t>
          </a:r>
        </a:p>
        <a:p>
          <a:r>
            <a:rPr kumimoji="1" lang="en-US" altLang="ja-JP" dirty="0" smtClean="0"/>
            <a:t>Rapid accretion </a:t>
          </a:r>
          <a:endParaRPr kumimoji="1" lang="ja-JP" altLang="en-US" dirty="0"/>
        </a:p>
      </dgm:t>
    </dgm:pt>
    <dgm:pt modelId="{9C601108-2BBA-4C47-A1D1-D31AE9B12CE7}" type="parTrans" cxnId="{5EFA61BF-A8F5-4576-BCE4-A464CF29D89B}">
      <dgm:prSet/>
      <dgm:spPr/>
      <dgm:t>
        <a:bodyPr/>
        <a:lstStyle/>
        <a:p>
          <a:endParaRPr kumimoji="1" lang="ja-JP" altLang="en-US"/>
        </a:p>
      </dgm:t>
    </dgm:pt>
    <dgm:pt modelId="{0B804C79-BF6A-4B4C-991F-1B80C244A268}" type="sibTrans" cxnId="{5EFA61BF-A8F5-4576-BCE4-A464CF29D89B}">
      <dgm:prSet/>
      <dgm:spPr/>
      <dgm:t>
        <a:bodyPr/>
        <a:lstStyle/>
        <a:p>
          <a:endParaRPr kumimoji="1" lang="ja-JP" altLang="en-US"/>
        </a:p>
      </dgm:t>
    </dgm:pt>
    <dgm:pt modelId="{1AD69BB6-9AA8-49F1-B2C9-E9511888D953}">
      <dgm:prSet phldrT="[テキスト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kumimoji="1" lang="en-US" altLang="ja-JP" dirty="0" smtClean="0"/>
            <a:t>Gas-rich disk</a:t>
          </a:r>
          <a:endParaRPr kumimoji="1" lang="ja-JP" altLang="en-US" dirty="0"/>
        </a:p>
      </dgm:t>
    </dgm:pt>
    <dgm:pt modelId="{0D115129-568E-47C4-9E16-51DA6C957EEA}" type="parTrans" cxnId="{84B1C74F-4669-428A-B7D1-B36F47FFFBF3}">
      <dgm:prSet/>
      <dgm:spPr/>
      <dgm:t>
        <a:bodyPr/>
        <a:lstStyle/>
        <a:p>
          <a:endParaRPr kumimoji="1" lang="ja-JP" altLang="en-US"/>
        </a:p>
      </dgm:t>
    </dgm:pt>
    <dgm:pt modelId="{560E4FE2-F48E-4F14-99BA-80DC3BBC107E}" type="sibTrans" cxnId="{84B1C74F-4669-428A-B7D1-B36F47FFFBF3}">
      <dgm:prSet/>
      <dgm:spPr/>
      <dgm:t>
        <a:bodyPr/>
        <a:lstStyle/>
        <a:p>
          <a:endParaRPr kumimoji="1" lang="ja-JP" altLang="en-US"/>
        </a:p>
      </dgm:t>
    </dgm:pt>
    <dgm:pt modelId="{E6AB1D76-426E-4086-AEC7-85C1CFBFBD6F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kumimoji="1" lang="en-US" altLang="ja-JP" dirty="0" smtClean="0"/>
            <a:t>Massive clumps</a:t>
          </a:r>
          <a:endParaRPr kumimoji="1" lang="ja-JP" altLang="en-US" dirty="0"/>
        </a:p>
      </dgm:t>
    </dgm:pt>
    <dgm:pt modelId="{56F6ECF1-8F0B-4279-A479-07B6B575E92D}" type="parTrans" cxnId="{AB4DDAAE-AC91-4577-929B-74CD858DD52D}">
      <dgm:prSet/>
      <dgm:spPr/>
      <dgm:t>
        <a:bodyPr/>
        <a:lstStyle/>
        <a:p>
          <a:endParaRPr kumimoji="1" lang="ja-JP" altLang="en-US"/>
        </a:p>
      </dgm:t>
    </dgm:pt>
    <dgm:pt modelId="{7977A39B-14C9-4D42-8D7A-63980E4C21C3}" type="sibTrans" cxnId="{AB4DDAAE-AC91-4577-929B-74CD858DD52D}">
      <dgm:prSet/>
      <dgm:spPr/>
      <dgm:t>
        <a:bodyPr/>
        <a:lstStyle/>
        <a:p>
          <a:endParaRPr kumimoji="1" lang="ja-JP" altLang="en-US"/>
        </a:p>
      </dgm:t>
    </dgm:pt>
    <dgm:pt modelId="{DDABECE4-0EA2-46AF-8000-225207809F80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kumimoji="1" lang="en-US" altLang="ja-JP" dirty="0" smtClean="0"/>
            <a:t>Massive bulge</a:t>
          </a:r>
          <a:endParaRPr kumimoji="1" lang="ja-JP" altLang="en-US" dirty="0"/>
        </a:p>
      </dgm:t>
    </dgm:pt>
    <dgm:pt modelId="{CEE45831-D55F-48E4-B844-BB983E84DB77}" type="parTrans" cxnId="{7AD01798-9AF7-4C28-B41A-3A13734C156E}">
      <dgm:prSet/>
      <dgm:spPr/>
      <dgm:t>
        <a:bodyPr/>
        <a:lstStyle/>
        <a:p>
          <a:endParaRPr kumimoji="1" lang="ja-JP" altLang="en-US"/>
        </a:p>
      </dgm:t>
    </dgm:pt>
    <dgm:pt modelId="{15F7D897-D66B-444A-9596-9CED82CA6A0A}" type="sibTrans" cxnId="{7AD01798-9AF7-4C28-B41A-3A13734C156E}">
      <dgm:prSet/>
      <dgm:spPr/>
      <dgm:t>
        <a:bodyPr/>
        <a:lstStyle/>
        <a:p>
          <a:endParaRPr kumimoji="1" lang="ja-JP" altLang="en-US"/>
        </a:p>
      </dgm:t>
    </dgm:pt>
    <dgm:pt modelId="{C7245B66-059C-4219-AA52-EAC5A51520AF}" type="pres">
      <dgm:prSet presAssocID="{09E33E2E-E400-4BF4-A05F-447E423C47F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11D1F7CB-C4DA-4645-BDA6-5FF79A566B67}" type="pres">
      <dgm:prSet presAssocID="{C2B15F51-2913-402D-8E17-232EFE5180EE}" presName="composite" presStyleCnt="0"/>
      <dgm:spPr/>
    </dgm:pt>
    <dgm:pt modelId="{D65E2F07-C036-433E-BFD2-523426E45628}" type="pres">
      <dgm:prSet presAssocID="{C2B15F51-2913-402D-8E17-232EFE5180EE}" presName="bentUpArrow1" presStyleLbl="alignImgPlace1" presStyleIdx="0" presStyleCnt="4" custScaleX="54036" custScaleY="56730" custLinFactNeighborX="-17509" custLinFactNeighborY="2082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kumimoji="1" lang="ja-JP" altLang="en-US"/>
        </a:p>
      </dgm:t>
    </dgm:pt>
    <dgm:pt modelId="{E210A011-F208-495A-8764-519E3F6762C4}" type="pres">
      <dgm:prSet presAssocID="{C2B15F51-2913-402D-8E17-232EFE5180EE}" presName="ParentText" presStyleLbl="node1" presStyleIdx="0" presStyleCnt="5" custScaleX="132779" custScaleY="80984" custLinFactNeighborX="-4585" custLinFactNeighborY="292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A05A1D-F154-4E14-A951-6ABB00349EB9}" type="pres">
      <dgm:prSet presAssocID="{C2B15F51-2913-402D-8E17-232EFE5180EE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A6DC86B-02B4-4E67-90DC-C86A5E7914E9}" type="pres">
      <dgm:prSet presAssocID="{47E5DC42-DD4B-4E19-BDC3-5E7F6AB8C978}" presName="sibTrans" presStyleCnt="0"/>
      <dgm:spPr/>
    </dgm:pt>
    <dgm:pt modelId="{DF0FCA54-4CC6-4361-B5BB-36ECC386A51E}" type="pres">
      <dgm:prSet presAssocID="{D7C0D20B-1051-4D1F-81C4-F9BF58687973}" presName="composite" presStyleCnt="0"/>
      <dgm:spPr/>
    </dgm:pt>
    <dgm:pt modelId="{98140A30-60C2-4386-8054-E6F3E82BF514}" type="pres">
      <dgm:prSet presAssocID="{D7C0D20B-1051-4D1F-81C4-F9BF58687973}" presName="bentUpArrow1" presStyleLbl="alignImgPlace1" presStyleIdx="1" presStyleCnt="4" custScaleX="53770" custScaleY="52717" custLinFactNeighborX="-30367" custLinFactNeighborY="23086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kumimoji="1" lang="ja-JP" altLang="en-US"/>
        </a:p>
      </dgm:t>
    </dgm:pt>
    <dgm:pt modelId="{290701D6-A058-48E6-9F87-0D73B1DD2337}" type="pres">
      <dgm:prSet presAssocID="{D7C0D20B-1051-4D1F-81C4-F9BF58687973}" presName="ParentText" presStyleLbl="node1" presStyleIdx="1" presStyleCnt="5" custScaleX="186242" custScaleY="75468" custLinFactNeighborX="-9147" custLinFactNeighborY="396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6A2CA9A-776B-47C9-A070-77FCB399F5E6}" type="pres">
      <dgm:prSet presAssocID="{D7C0D20B-1051-4D1F-81C4-F9BF5868797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E74C80A-69A1-4BCD-AD9B-9581106E951C}" type="pres">
      <dgm:prSet presAssocID="{0B804C79-BF6A-4B4C-991F-1B80C244A268}" presName="sibTrans" presStyleCnt="0"/>
      <dgm:spPr/>
    </dgm:pt>
    <dgm:pt modelId="{F00EDAC1-05F6-4C62-85EF-18F15BC37986}" type="pres">
      <dgm:prSet presAssocID="{1AD69BB6-9AA8-49F1-B2C9-E9511888D953}" presName="composite" presStyleCnt="0"/>
      <dgm:spPr/>
    </dgm:pt>
    <dgm:pt modelId="{965D61BE-A1C9-4F0C-9830-4974444226CE}" type="pres">
      <dgm:prSet presAssocID="{1AD69BB6-9AA8-49F1-B2C9-E9511888D953}" presName="bentUpArrow1" presStyleLbl="alignImgPlace1" presStyleIdx="2" presStyleCnt="4" custScaleX="45830" custScaleY="52170" custLinFactNeighborX="30721" custLinFactNeighborY="-569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kumimoji="1" lang="ja-JP" altLang="en-US"/>
        </a:p>
      </dgm:t>
    </dgm:pt>
    <dgm:pt modelId="{3DA7D949-2072-44A4-AB34-CEA72784188B}" type="pres">
      <dgm:prSet presAssocID="{1AD69BB6-9AA8-49F1-B2C9-E9511888D953}" presName="ParentText" presStyleLbl="node1" presStyleIdx="2" presStyleCnt="5" custScaleX="125424" custScaleY="51064" custLinFactNeighborX="4441" custLinFactNeighborY="381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225EF6E-048F-4153-989A-87304A48F34D}" type="pres">
      <dgm:prSet presAssocID="{1AD69BB6-9AA8-49F1-B2C9-E9511888D95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2C3E79D-F0C4-42E6-A997-3CF997107588}" type="pres">
      <dgm:prSet presAssocID="{560E4FE2-F48E-4F14-99BA-80DC3BBC107E}" presName="sibTrans" presStyleCnt="0"/>
      <dgm:spPr/>
    </dgm:pt>
    <dgm:pt modelId="{E0CE7E4A-2048-4D76-8B9F-4CAC43BD3675}" type="pres">
      <dgm:prSet presAssocID="{E6AB1D76-426E-4086-AEC7-85C1CFBFBD6F}" presName="composite" presStyleCnt="0"/>
      <dgm:spPr/>
    </dgm:pt>
    <dgm:pt modelId="{CD1C3697-6807-4F67-8B05-5E104D8D045D}" type="pres">
      <dgm:prSet presAssocID="{E6AB1D76-426E-4086-AEC7-85C1CFBFBD6F}" presName="bentUpArrow1" presStyleLbl="alignImgPlace1" presStyleIdx="3" presStyleCnt="4" custScaleX="47754" custScaleY="45968" custLinFactNeighborX="-23538" custLinFactNeighborY="-14474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kumimoji="1" lang="ja-JP" altLang="en-US"/>
        </a:p>
      </dgm:t>
    </dgm:pt>
    <dgm:pt modelId="{F2105C1A-0265-4C3B-8AE1-5419E1926617}" type="pres">
      <dgm:prSet presAssocID="{E6AB1D76-426E-4086-AEC7-85C1CFBFBD6F}" presName="ParentText" presStyleLbl="node1" presStyleIdx="3" presStyleCnt="5" custScaleX="163764" custScaleY="51448" custLinFactNeighborX="18030" custLinFactNeighborY="181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B05667D-BC55-45AF-B768-CCEA5F82BC48}" type="pres">
      <dgm:prSet presAssocID="{E6AB1D76-426E-4086-AEC7-85C1CFBFBD6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2B13FE7-4203-4096-B2A9-1749DE9D8790}" type="pres">
      <dgm:prSet presAssocID="{7977A39B-14C9-4D42-8D7A-63980E4C21C3}" presName="sibTrans" presStyleCnt="0"/>
      <dgm:spPr/>
    </dgm:pt>
    <dgm:pt modelId="{603F4EF5-64D6-4A44-961E-6D13534B2E67}" type="pres">
      <dgm:prSet presAssocID="{DDABECE4-0EA2-46AF-8000-225207809F80}" presName="composite" presStyleCnt="0"/>
      <dgm:spPr/>
    </dgm:pt>
    <dgm:pt modelId="{0E07C766-C928-467D-9380-32CBE567563B}" type="pres">
      <dgm:prSet presAssocID="{DDABECE4-0EA2-46AF-8000-225207809F80}" presName="ParentText" presStyleLbl="node1" presStyleIdx="4" presStyleCnt="5" custScaleX="150202" custScaleY="48732" custLinFactNeighborX="-4683" custLinFactNeighborY="244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AA46823-E9CD-4E4E-8138-733F4652E40F}" srcId="{09E33E2E-E400-4BF4-A05F-447E423C47F7}" destId="{C2B15F51-2913-402D-8E17-232EFE5180EE}" srcOrd="0" destOrd="0" parTransId="{9BE59176-D250-448C-801B-0571DE7471D1}" sibTransId="{47E5DC42-DD4B-4E19-BDC3-5E7F6AB8C978}"/>
    <dgm:cxn modelId="{EF4F8E2E-BD11-4993-98DA-F781022EB0E1}" type="presOf" srcId="{1AD69BB6-9AA8-49F1-B2C9-E9511888D953}" destId="{3DA7D949-2072-44A4-AB34-CEA72784188B}" srcOrd="0" destOrd="0" presId="urn:microsoft.com/office/officeart/2005/8/layout/StepDownProcess"/>
    <dgm:cxn modelId="{5EFA61BF-A8F5-4576-BCE4-A464CF29D89B}" srcId="{09E33E2E-E400-4BF4-A05F-447E423C47F7}" destId="{D7C0D20B-1051-4D1F-81C4-F9BF58687973}" srcOrd="1" destOrd="0" parTransId="{9C601108-2BBA-4C47-A1D1-D31AE9B12CE7}" sibTransId="{0B804C79-BF6A-4B4C-991F-1B80C244A268}"/>
    <dgm:cxn modelId="{90C7CECB-4E39-4156-9CD1-C82A15BFE0E3}" type="presOf" srcId="{D7C0D20B-1051-4D1F-81C4-F9BF58687973}" destId="{290701D6-A058-48E6-9F87-0D73B1DD2337}" srcOrd="0" destOrd="0" presId="urn:microsoft.com/office/officeart/2005/8/layout/StepDownProcess"/>
    <dgm:cxn modelId="{B69EEDB9-2220-4B45-AE22-1E1BF2EFAD0F}" type="presOf" srcId="{DDABECE4-0EA2-46AF-8000-225207809F80}" destId="{0E07C766-C928-467D-9380-32CBE567563B}" srcOrd="0" destOrd="0" presId="urn:microsoft.com/office/officeart/2005/8/layout/StepDownProcess"/>
    <dgm:cxn modelId="{3E1D303C-9E6A-4844-B375-F1EF60894A68}" type="presOf" srcId="{E6AB1D76-426E-4086-AEC7-85C1CFBFBD6F}" destId="{F2105C1A-0265-4C3B-8AE1-5419E1926617}" srcOrd="0" destOrd="0" presId="urn:microsoft.com/office/officeart/2005/8/layout/StepDownProcess"/>
    <dgm:cxn modelId="{84B1C74F-4669-428A-B7D1-B36F47FFFBF3}" srcId="{09E33E2E-E400-4BF4-A05F-447E423C47F7}" destId="{1AD69BB6-9AA8-49F1-B2C9-E9511888D953}" srcOrd="2" destOrd="0" parTransId="{0D115129-568E-47C4-9E16-51DA6C957EEA}" sibTransId="{560E4FE2-F48E-4F14-99BA-80DC3BBC107E}"/>
    <dgm:cxn modelId="{19FEE2C5-0577-4E18-8FF3-FA8B1266DC22}" type="presOf" srcId="{C2B15F51-2913-402D-8E17-232EFE5180EE}" destId="{E210A011-F208-495A-8764-519E3F6762C4}" srcOrd="0" destOrd="0" presId="urn:microsoft.com/office/officeart/2005/8/layout/StepDownProcess"/>
    <dgm:cxn modelId="{37F76389-A351-4A84-83BF-FCE06E4424F9}" type="presOf" srcId="{09E33E2E-E400-4BF4-A05F-447E423C47F7}" destId="{C7245B66-059C-4219-AA52-EAC5A51520AF}" srcOrd="0" destOrd="0" presId="urn:microsoft.com/office/officeart/2005/8/layout/StepDownProcess"/>
    <dgm:cxn modelId="{7AD01798-9AF7-4C28-B41A-3A13734C156E}" srcId="{09E33E2E-E400-4BF4-A05F-447E423C47F7}" destId="{DDABECE4-0EA2-46AF-8000-225207809F80}" srcOrd="4" destOrd="0" parTransId="{CEE45831-D55F-48E4-B844-BB983E84DB77}" sibTransId="{15F7D897-D66B-444A-9596-9CED82CA6A0A}"/>
    <dgm:cxn modelId="{AB4DDAAE-AC91-4577-929B-74CD858DD52D}" srcId="{09E33E2E-E400-4BF4-A05F-447E423C47F7}" destId="{E6AB1D76-426E-4086-AEC7-85C1CFBFBD6F}" srcOrd="3" destOrd="0" parTransId="{56F6ECF1-8F0B-4279-A479-07B6B575E92D}" sibTransId="{7977A39B-14C9-4D42-8D7A-63980E4C21C3}"/>
    <dgm:cxn modelId="{936AE955-B8C1-4435-9D97-65010E48DCFD}" type="presParOf" srcId="{C7245B66-059C-4219-AA52-EAC5A51520AF}" destId="{11D1F7CB-C4DA-4645-BDA6-5FF79A566B67}" srcOrd="0" destOrd="0" presId="urn:microsoft.com/office/officeart/2005/8/layout/StepDownProcess"/>
    <dgm:cxn modelId="{917A30A1-F645-462F-B07D-4EF491F106D6}" type="presParOf" srcId="{11D1F7CB-C4DA-4645-BDA6-5FF79A566B67}" destId="{D65E2F07-C036-433E-BFD2-523426E45628}" srcOrd="0" destOrd="0" presId="urn:microsoft.com/office/officeart/2005/8/layout/StepDownProcess"/>
    <dgm:cxn modelId="{262B9F8F-F758-4B0D-9868-7F8DAB3B70D3}" type="presParOf" srcId="{11D1F7CB-C4DA-4645-BDA6-5FF79A566B67}" destId="{E210A011-F208-495A-8764-519E3F6762C4}" srcOrd="1" destOrd="0" presId="urn:microsoft.com/office/officeart/2005/8/layout/StepDownProcess"/>
    <dgm:cxn modelId="{69AC7E1B-6261-4525-84AD-5E4E63BA84FE}" type="presParOf" srcId="{11D1F7CB-C4DA-4645-BDA6-5FF79A566B67}" destId="{A6A05A1D-F154-4E14-A951-6ABB00349EB9}" srcOrd="2" destOrd="0" presId="urn:microsoft.com/office/officeart/2005/8/layout/StepDownProcess"/>
    <dgm:cxn modelId="{AFA8774A-CB4B-4E8A-814C-4331BE065AE4}" type="presParOf" srcId="{C7245B66-059C-4219-AA52-EAC5A51520AF}" destId="{DA6DC86B-02B4-4E67-90DC-C86A5E7914E9}" srcOrd="1" destOrd="0" presId="urn:microsoft.com/office/officeart/2005/8/layout/StepDownProcess"/>
    <dgm:cxn modelId="{EC3A002D-1347-4EC5-8CB0-47F8841F4E51}" type="presParOf" srcId="{C7245B66-059C-4219-AA52-EAC5A51520AF}" destId="{DF0FCA54-4CC6-4361-B5BB-36ECC386A51E}" srcOrd="2" destOrd="0" presId="urn:microsoft.com/office/officeart/2005/8/layout/StepDownProcess"/>
    <dgm:cxn modelId="{D80C1563-7CCA-4048-8142-FA7F8E911C73}" type="presParOf" srcId="{DF0FCA54-4CC6-4361-B5BB-36ECC386A51E}" destId="{98140A30-60C2-4386-8054-E6F3E82BF514}" srcOrd="0" destOrd="0" presId="urn:microsoft.com/office/officeart/2005/8/layout/StepDownProcess"/>
    <dgm:cxn modelId="{05D01EF2-EB93-4946-BFA2-2FC407740B7D}" type="presParOf" srcId="{DF0FCA54-4CC6-4361-B5BB-36ECC386A51E}" destId="{290701D6-A058-48E6-9F87-0D73B1DD2337}" srcOrd="1" destOrd="0" presId="urn:microsoft.com/office/officeart/2005/8/layout/StepDownProcess"/>
    <dgm:cxn modelId="{E68143B9-C5B3-4035-A896-2E73EAAC3803}" type="presParOf" srcId="{DF0FCA54-4CC6-4361-B5BB-36ECC386A51E}" destId="{E6A2CA9A-776B-47C9-A070-77FCB399F5E6}" srcOrd="2" destOrd="0" presId="urn:microsoft.com/office/officeart/2005/8/layout/StepDownProcess"/>
    <dgm:cxn modelId="{8EEAC4D5-B50F-444E-9F82-7B3FD4BFCA9F}" type="presParOf" srcId="{C7245B66-059C-4219-AA52-EAC5A51520AF}" destId="{DE74C80A-69A1-4BCD-AD9B-9581106E951C}" srcOrd="3" destOrd="0" presId="urn:microsoft.com/office/officeart/2005/8/layout/StepDownProcess"/>
    <dgm:cxn modelId="{81E9A03C-5FC3-4C54-854A-442F74419F8F}" type="presParOf" srcId="{C7245B66-059C-4219-AA52-EAC5A51520AF}" destId="{F00EDAC1-05F6-4C62-85EF-18F15BC37986}" srcOrd="4" destOrd="0" presId="urn:microsoft.com/office/officeart/2005/8/layout/StepDownProcess"/>
    <dgm:cxn modelId="{B13DE1C0-447D-4A12-B67A-8B1B1A3B7E54}" type="presParOf" srcId="{F00EDAC1-05F6-4C62-85EF-18F15BC37986}" destId="{965D61BE-A1C9-4F0C-9830-4974444226CE}" srcOrd="0" destOrd="0" presId="urn:microsoft.com/office/officeart/2005/8/layout/StepDownProcess"/>
    <dgm:cxn modelId="{6775CB73-56D5-4EB7-8E1A-192C4481DD55}" type="presParOf" srcId="{F00EDAC1-05F6-4C62-85EF-18F15BC37986}" destId="{3DA7D949-2072-44A4-AB34-CEA72784188B}" srcOrd="1" destOrd="0" presId="urn:microsoft.com/office/officeart/2005/8/layout/StepDownProcess"/>
    <dgm:cxn modelId="{C9B1B5EB-8B6A-4708-B1EA-B17D48BD1ECE}" type="presParOf" srcId="{F00EDAC1-05F6-4C62-85EF-18F15BC37986}" destId="{5225EF6E-048F-4153-989A-87304A48F34D}" srcOrd="2" destOrd="0" presId="urn:microsoft.com/office/officeart/2005/8/layout/StepDownProcess"/>
    <dgm:cxn modelId="{F0AE0713-2353-4F9E-8F2E-9A05B378B0F3}" type="presParOf" srcId="{C7245B66-059C-4219-AA52-EAC5A51520AF}" destId="{22C3E79D-F0C4-42E6-A997-3CF997107588}" srcOrd="5" destOrd="0" presId="urn:microsoft.com/office/officeart/2005/8/layout/StepDownProcess"/>
    <dgm:cxn modelId="{17427849-7D4F-4E82-ADB0-950F7BF0990F}" type="presParOf" srcId="{C7245B66-059C-4219-AA52-EAC5A51520AF}" destId="{E0CE7E4A-2048-4D76-8B9F-4CAC43BD3675}" srcOrd="6" destOrd="0" presId="urn:microsoft.com/office/officeart/2005/8/layout/StepDownProcess"/>
    <dgm:cxn modelId="{BF12996C-BDA2-4AB0-90F3-920D8B208FB6}" type="presParOf" srcId="{E0CE7E4A-2048-4D76-8B9F-4CAC43BD3675}" destId="{CD1C3697-6807-4F67-8B05-5E104D8D045D}" srcOrd="0" destOrd="0" presId="urn:microsoft.com/office/officeart/2005/8/layout/StepDownProcess"/>
    <dgm:cxn modelId="{BB1C6B27-4DE1-4B72-AE13-3D9649A632DB}" type="presParOf" srcId="{E0CE7E4A-2048-4D76-8B9F-4CAC43BD3675}" destId="{F2105C1A-0265-4C3B-8AE1-5419E1926617}" srcOrd="1" destOrd="0" presId="urn:microsoft.com/office/officeart/2005/8/layout/StepDownProcess"/>
    <dgm:cxn modelId="{971AE4E5-0A55-46E1-98D4-A5915572A953}" type="presParOf" srcId="{E0CE7E4A-2048-4D76-8B9F-4CAC43BD3675}" destId="{3B05667D-BC55-45AF-B768-CCEA5F82BC48}" srcOrd="2" destOrd="0" presId="urn:microsoft.com/office/officeart/2005/8/layout/StepDownProcess"/>
    <dgm:cxn modelId="{9754FC0F-3894-47D3-AB59-9FF986D9201F}" type="presParOf" srcId="{C7245B66-059C-4219-AA52-EAC5A51520AF}" destId="{C2B13FE7-4203-4096-B2A9-1749DE9D8790}" srcOrd="7" destOrd="0" presId="urn:microsoft.com/office/officeart/2005/8/layout/StepDownProcess"/>
    <dgm:cxn modelId="{13487AFB-BEA9-4265-A970-5050C3CD1C02}" type="presParOf" srcId="{C7245B66-059C-4219-AA52-EAC5A51520AF}" destId="{603F4EF5-64D6-4A44-961E-6D13534B2E67}" srcOrd="8" destOrd="0" presId="urn:microsoft.com/office/officeart/2005/8/layout/StepDownProcess"/>
    <dgm:cxn modelId="{706EE6AD-1C13-42FE-B8AF-0A4912D17E9B}" type="presParOf" srcId="{603F4EF5-64D6-4A44-961E-6D13534B2E67}" destId="{0E07C766-C928-467D-9380-32CBE567563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F605D-DB3C-4E4E-A966-7B03D2090D96}">
      <dsp:nvSpPr>
        <dsp:cNvPr id="0" name=""/>
        <dsp:cNvSpPr/>
      </dsp:nvSpPr>
      <dsp:spPr>
        <a:xfrm rot="18784057">
          <a:off x="-61079" y="2576420"/>
          <a:ext cx="2183904" cy="780840"/>
        </a:xfrm>
        <a:prstGeom prst="rightArrow">
          <a:avLst/>
        </a:prstGeom>
        <a:solidFill>
          <a:srgbClr val="FFC000">
            <a:alpha val="29000"/>
          </a:srgb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93D2E0-F82C-4CC7-A1CA-561EB3BBE95E}">
      <dsp:nvSpPr>
        <dsp:cNvPr id="0" name=""/>
        <dsp:cNvSpPr/>
      </dsp:nvSpPr>
      <dsp:spPr>
        <a:xfrm>
          <a:off x="1611482" y="2025011"/>
          <a:ext cx="354031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>
        <a:off x="1611482" y="2025011"/>
        <a:ext cx="354031" cy="216000"/>
      </dsp:txXfrm>
    </dsp:sp>
    <dsp:sp modelId="{F802BABE-C94F-436C-85D9-28212E5F6B89}">
      <dsp:nvSpPr>
        <dsp:cNvPr id="0" name=""/>
        <dsp:cNvSpPr/>
      </dsp:nvSpPr>
      <dsp:spPr>
        <a:xfrm>
          <a:off x="176727" y="2025011"/>
          <a:ext cx="1363948" cy="18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500" kern="1200" dirty="0" smtClean="0"/>
            <a:t>Increasing bulge fraction</a:t>
          </a:r>
          <a:endParaRPr kumimoji="1" lang="ja-JP" altLang="en-US" sz="500" kern="1200" dirty="0"/>
        </a:p>
      </dsp:txBody>
      <dsp:txXfrm>
        <a:off x="176727" y="2025011"/>
        <a:ext cx="1363948" cy="180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E2F07-C036-433E-BFD2-523426E45628}">
      <dsp:nvSpPr>
        <dsp:cNvPr id="0" name=""/>
        <dsp:cNvSpPr/>
      </dsp:nvSpPr>
      <dsp:spPr>
        <a:xfrm rot="5400000">
          <a:off x="526625" y="2209677"/>
          <a:ext cx="534775" cy="5799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0A011-F208-495A-8764-519E3F6762C4}">
      <dsp:nvSpPr>
        <dsp:cNvPr id="0" name=""/>
        <dsp:cNvSpPr/>
      </dsp:nvSpPr>
      <dsp:spPr>
        <a:xfrm>
          <a:off x="0" y="1152133"/>
          <a:ext cx="2107068" cy="899552"/>
        </a:xfrm>
        <a:prstGeom prst="roundRect">
          <a:avLst>
            <a:gd name="adj" fmla="val 16670"/>
          </a:avLst>
        </a:prstGeom>
        <a:solidFill>
          <a:srgbClr val="002060"/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Large mass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 high density</a:t>
          </a:r>
          <a:endParaRPr kumimoji="1" lang="ja-JP" altLang="en-US" sz="2100" kern="1200" dirty="0"/>
        </a:p>
      </dsp:txBody>
      <dsp:txXfrm>
        <a:off x="43920" y="1196053"/>
        <a:ext cx="2019228" cy="811712"/>
      </dsp:txXfrm>
    </dsp:sp>
    <dsp:sp modelId="{A6A05A1D-F154-4E14-A951-6ABB00349EB9}">
      <dsp:nvSpPr>
        <dsp:cNvPr id="0" name=""/>
        <dsp:cNvSpPr/>
      </dsp:nvSpPr>
      <dsp:spPr>
        <a:xfrm>
          <a:off x="1847734" y="827733"/>
          <a:ext cx="1154158" cy="89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40A30-60C2-4386-8054-E6F3E82BF514}">
      <dsp:nvSpPr>
        <dsp:cNvPr id="0" name=""/>
        <dsp:cNvSpPr/>
      </dsp:nvSpPr>
      <dsp:spPr>
        <a:xfrm rot="5400000">
          <a:off x="2272299" y="3170341"/>
          <a:ext cx="496946" cy="5770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01D6-A058-48E6-9F87-0D73B1DD2337}">
      <dsp:nvSpPr>
        <dsp:cNvPr id="0" name=""/>
        <dsp:cNvSpPr/>
      </dsp:nvSpPr>
      <dsp:spPr>
        <a:xfrm>
          <a:off x="1296145" y="2236707"/>
          <a:ext cx="2955471" cy="838281"/>
        </a:xfrm>
        <a:prstGeom prst="roundRect">
          <a:avLst>
            <a:gd name="adj" fmla="val 16670"/>
          </a:avLst>
        </a:prstGeom>
        <a:solidFill>
          <a:srgbClr val="002060"/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Large baryon fraction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Rapid accretion </a:t>
          </a:r>
          <a:endParaRPr kumimoji="1" lang="ja-JP" altLang="en-US" sz="2100" kern="1200" dirty="0"/>
        </a:p>
      </dsp:txBody>
      <dsp:txXfrm>
        <a:off x="1337074" y="2277636"/>
        <a:ext cx="2873613" cy="756423"/>
      </dsp:txXfrm>
    </dsp:sp>
    <dsp:sp modelId="{E6A2CA9A-776B-47C9-A070-77FCB399F5E6}">
      <dsp:nvSpPr>
        <dsp:cNvPr id="0" name=""/>
        <dsp:cNvSpPr/>
      </dsp:nvSpPr>
      <dsp:spPr>
        <a:xfrm>
          <a:off x="3712484" y="1765619"/>
          <a:ext cx="1154158" cy="89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D61BE-A1C9-4F0C-9830-4974444226CE}">
      <dsp:nvSpPr>
        <dsp:cNvPr id="0" name=""/>
        <dsp:cNvSpPr/>
      </dsp:nvSpPr>
      <dsp:spPr>
        <a:xfrm rot="5400000">
          <a:off x="3888458" y="3908929"/>
          <a:ext cx="491790" cy="4918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7D949-2072-44A4-AB34-CEA72784188B}">
      <dsp:nvSpPr>
        <dsp:cNvPr id="0" name=""/>
        <dsp:cNvSpPr/>
      </dsp:nvSpPr>
      <dsp:spPr>
        <a:xfrm>
          <a:off x="2952321" y="3273787"/>
          <a:ext cx="1990351" cy="567207"/>
        </a:xfrm>
        <a:prstGeom prst="roundRect">
          <a:avLst>
            <a:gd name="adj" fmla="val 16670"/>
          </a:avLst>
        </a:prstGeom>
        <a:solidFill>
          <a:srgbClr val="002060"/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Gas-rich disk</a:t>
          </a:r>
          <a:endParaRPr kumimoji="1" lang="ja-JP" altLang="en-US" sz="2100" kern="1200" dirty="0"/>
        </a:p>
      </dsp:txBody>
      <dsp:txXfrm>
        <a:off x="2980015" y="3301481"/>
        <a:ext cx="1934963" cy="511819"/>
      </dsp:txXfrm>
    </dsp:sp>
    <dsp:sp modelId="{5225EF6E-048F-4153-989A-87304A48F34D}">
      <dsp:nvSpPr>
        <dsp:cNvPr id="0" name=""/>
        <dsp:cNvSpPr/>
      </dsp:nvSpPr>
      <dsp:spPr>
        <a:xfrm>
          <a:off x="4670472" y="2684589"/>
          <a:ext cx="1154158" cy="89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C3697-6807-4F67-8B05-5E104D8D045D}">
      <dsp:nvSpPr>
        <dsp:cNvPr id="0" name=""/>
        <dsp:cNvSpPr/>
      </dsp:nvSpPr>
      <dsp:spPr>
        <a:xfrm rot="5400000">
          <a:off x="5080143" y="4683920"/>
          <a:ext cx="433325" cy="5124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05C1A-0265-4C3B-8AE1-5419E1926617}">
      <dsp:nvSpPr>
        <dsp:cNvPr id="0" name=""/>
        <dsp:cNvSpPr/>
      </dsp:nvSpPr>
      <dsp:spPr>
        <a:xfrm>
          <a:off x="4608513" y="3966780"/>
          <a:ext cx="2598768" cy="571472"/>
        </a:xfrm>
        <a:prstGeom prst="roundRect">
          <a:avLst>
            <a:gd name="adj" fmla="val 16670"/>
          </a:avLst>
        </a:prstGeom>
        <a:solidFill>
          <a:srgbClr val="002060"/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Massive clumps</a:t>
          </a:r>
          <a:endParaRPr kumimoji="1" lang="ja-JP" altLang="en-US" sz="2100" kern="1200" dirty="0"/>
        </a:p>
      </dsp:txBody>
      <dsp:txXfrm>
        <a:off x="4636415" y="3994682"/>
        <a:ext cx="2542964" cy="515668"/>
      </dsp:txXfrm>
    </dsp:sp>
    <dsp:sp modelId="{3B05667D-BC55-45AF-B768-CCEA5F82BC48}">
      <dsp:nvSpPr>
        <dsp:cNvPr id="0" name=""/>
        <dsp:cNvSpPr/>
      </dsp:nvSpPr>
      <dsp:spPr>
        <a:xfrm>
          <a:off x="6415229" y="3600982"/>
          <a:ext cx="1154158" cy="897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7C766-C928-467D-9380-32CBE567563B}">
      <dsp:nvSpPr>
        <dsp:cNvPr id="0" name=""/>
        <dsp:cNvSpPr/>
      </dsp:nvSpPr>
      <dsp:spPr>
        <a:xfrm>
          <a:off x="5688629" y="4760139"/>
          <a:ext cx="2383553" cy="541304"/>
        </a:xfrm>
        <a:prstGeom prst="roundRect">
          <a:avLst>
            <a:gd name="adj" fmla="val 16670"/>
          </a:avLst>
        </a:prstGeom>
        <a:solidFill>
          <a:srgbClr val="002060"/>
        </a:soli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100" kern="1200" dirty="0" smtClean="0"/>
            <a:t>Massive bulge</a:t>
          </a:r>
          <a:endParaRPr kumimoji="1" lang="ja-JP" altLang="en-US" sz="2100" kern="1200" dirty="0"/>
        </a:p>
      </dsp:txBody>
      <dsp:txXfrm>
        <a:off x="5715058" y="4786568"/>
        <a:ext cx="2330695" cy="488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02BAA-0826-4459-8705-18E5C64B711A}" type="datetimeFigureOut">
              <a:rPr kumimoji="1" lang="ja-JP" altLang="en-US" smtClean="0"/>
              <a:t>2013/9/26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072D5-2CA2-4CF4-AFB9-98323E47CE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20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072D5-2CA2-4CF4-AFB9-98323E47CEC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13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072D5-2CA2-4CF4-AFB9-98323E47CEC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69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2013/9/26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1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89135"/>
            <a:ext cx="4785320" cy="48012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3244" y="83671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円盤でのクランプ形成とその進化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5373216"/>
            <a:ext cx="8229600" cy="648072"/>
          </a:xfrm>
        </p:spPr>
        <p:txBody>
          <a:bodyPr/>
          <a:lstStyle/>
          <a:p>
            <a:pPr marL="137160" indent="0" algn="ctr">
              <a:buNone/>
            </a:pPr>
            <a:r>
              <a:rPr kumimoji="1" lang="ja-JP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野口正史　（東北大学）</a:t>
            </a:r>
            <a:endParaRPr kumimoji="1" lang="ja-JP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6577018" y="4770306"/>
            <a:ext cx="2357711" cy="584775"/>
          </a:xfrm>
          <a:prstGeom prst="round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2219501" y="2204864"/>
            <a:ext cx="4392488" cy="4392488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3408962" y="2405061"/>
            <a:ext cx="1976451" cy="1060337"/>
            <a:chOff x="1659445" y="2296655"/>
            <a:chExt cx="2450837" cy="1160163"/>
          </a:xfrm>
        </p:grpSpPr>
        <p:sp>
          <p:nvSpPr>
            <p:cNvPr id="12" name="右矢印 11"/>
            <p:cNvSpPr/>
            <p:nvPr/>
          </p:nvSpPr>
          <p:spPr>
            <a:xfrm rot="5400000">
              <a:off x="2311551" y="2503229"/>
              <a:ext cx="1152128" cy="743383"/>
            </a:xfrm>
            <a:prstGeom prst="rightArrow">
              <a:avLst/>
            </a:prstGeom>
            <a:solidFill>
              <a:srgbClr val="5EFE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3FDC1"/>
                </a:solidFill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 rot="5400000">
              <a:off x="1455073" y="2509062"/>
              <a:ext cx="1152128" cy="743383"/>
            </a:xfrm>
            <a:prstGeom prst="rightArrow">
              <a:avLst/>
            </a:prstGeom>
            <a:solidFill>
              <a:srgbClr val="5EFE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3FDC1"/>
                </a:solidFill>
              </a:endParaRPr>
            </a:p>
          </p:txBody>
        </p:sp>
        <p:sp>
          <p:nvSpPr>
            <p:cNvPr id="16" name="右矢印 15"/>
            <p:cNvSpPr/>
            <p:nvPr/>
          </p:nvSpPr>
          <p:spPr>
            <a:xfrm rot="5400000">
              <a:off x="3162527" y="2501027"/>
              <a:ext cx="1152128" cy="743383"/>
            </a:xfrm>
            <a:prstGeom prst="rightArrow">
              <a:avLst/>
            </a:prstGeom>
            <a:solidFill>
              <a:srgbClr val="5EFE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3FDC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628" y="47674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One-Zone Toy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848" y="142284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(Noguchi, 1999,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, 514, 77)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593508" y="5261344"/>
            <a:ext cx="2931865" cy="1355953"/>
          </a:xfrm>
          <a:prstGeom prst="roundRect">
            <a:avLst/>
          </a:prstGeom>
          <a:effectLst>
            <a:softEdge rad="2032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427910" y="2244098"/>
            <a:ext cx="2090745" cy="740839"/>
          </a:xfrm>
          <a:prstGeom prst="roundRect">
            <a:avLst/>
          </a:prstGeom>
          <a:effectLst>
            <a:softEdge rad="1778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3094" y="2217498"/>
            <a:ext cx="1834693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accretion</a:t>
            </a:r>
            <a:endParaRPr kumimoji="1" lang="ja-JP" alt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69101" y="541950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Clump-induced </a:t>
            </a:r>
          </a:p>
          <a:p>
            <a:pPr algn="ctr"/>
            <a:r>
              <a:rPr lang="en-US" altLang="ja-JP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inflow</a:t>
            </a:r>
            <a:endParaRPr kumimoji="1" lang="ja-JP" alt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701924" y="3718965"/>
            <a:ext cx="3384376" cy="123796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 rot="10800000">
            <a:off x="3394625" y="5266320"/>
            <a:ext cx="1976451" cy="1060337"/>
            <a:chOff x="1659445" y="2296655"/>
            <a:chExt cx="2450837" cy="1160163"/>
          </a:xfrm>
        </p:grpSpPr>
        <p:sp>
          <p:nvSpPr>
            <p:cNvPr id="19" name="右矢印 18"/>
            <p:cNvSpPr/>
            <p:nvPr/>
          </p:nvSpPr>
          <p:spPr>
            <a:xfrm rot="5400000">
              <a:off x="2311551" y="2503229"/>
              <a:ext cx="1152128" cy="743383"/>
            </a:xfrm>
            <a:prstGeom prst="rightArrow">
              <a:avLst/>
            </a:prstGeom>
            <a:solidFill>
              <a:srgbClr val="5EFE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3FDC1"/>
                </a:solidFill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 rot="5400000">
              <a:off x="1455073" y="2509062"/>
              <a:ext cx="1152128" cy="743383"/>
            </a:xfrm>
            <a:prstGeom prst="rightArrow">
              <a:avLst/>
            </a:prstGeom>
            <a:solidFill>
              <a:srgbClr val="5EFE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3FDC1"/>
                </a:solidFill>
              </a:endParaRPr>
            </a:p>
          </p:txBody>
        </p:sp>
        <p:sp>
          <p:nvSpPr>
            <p:cNvPr id="21" name="右矢印 20"/>
            <p:cNvSpPr/>
            <p:nvPr/>
          </p:nvSpPr>
          <p:spPr>
            <a:xfrm rot="5400000">
              <a:off x="3162527" y="2501027"/>
              <a:ext cx="1152128" cy="743383"/>
            </a:xfrm>
            <a:prstGeom prst="rightArrow">
              <a:avLst/>
            </a:prstGeom>
            <a:solidFill>
              <a:srgbClr val="5EFE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3FDC1"/>
                </a:solidFill>
              </a:endParaRPr>
            </a:p>
          </p:txBody>
        </p:sp>
      </p:grpSp>
      <p:sp>
        <p:nvSpPr>
          <p:cNvPr id="22" name="右矢印 21"/>
          <p:cNvSpPr/>
          <p:nvPr/>
        </p:nvSpPr>
        <p:spPr>
          <a:xfrm>
            <a:off x="3166943" y="4178456"/>
            <a:ext cx="841512" cy="27708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0800000">
            <a:off x="4771582" y="4198741"/>
            <a:ext cx="841512" cy="27708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16200000">
            <a:off x="4208666" y="4620996"/>
            <a:ext cx="320942" cy="2806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5400000">
            <a:off x="4220537" y="3773663"/>
            <a:ext cx="297200" cy="28062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099660" y="4097727"/>
            <a:ext cx="566420" cy="480444"/>
          </a:xfrm>
          <a:prstGeom prst="ellipse">
            <a:avLst/>
          </a:prstGeom>
          <a:gradFill flip="none" rotWithShape="1">
            <a:gsLst>
              <a:gs pos="1000">
                <a:srgbClr val="FF0000"/>
              </a:gs>
              <a:gs pos="85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3401168">
            <a:off x="5213096" y="4840587"/>
            <a:ext cx="1168595" cy="25551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6086300" y="3938975"/>
                <a:ext cx="2892386" cy="5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Disk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dirty="0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dirty="0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300" y="3938975"/>
                <a:ext cx="2892386" cy="558230"/>
              </a:xfrm>
              <a:prstGeom prst="rect">
                <a:avLst/>
              </a:prstGeom>
              <a:blipFill rotWithShape="0">
                <a:blip r:embed="rId2"/>
                <a:stretch>
                  <a:fillRect l="-4211" t="-14130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5718456" y="3157367"/>
                <a:ext cx="18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Bulge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456" y="3157367"/>
                <a:ext cx="18002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6780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矢印 32"/>
          <p:cNvSpPr/>
          <p:nvPr/>
        </p:nvSpPr>
        <p:spPr>
          <a:xfrm rot="8971386">
            <a:off x="4590740" y="3688083"/>
            <a:ext cx="1161220" cy="23125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0532" y="3037988"/>
                <a:ext cx="219435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b="1" dirty="0" smtClean="0"/>
                  <a:t>total mass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altLang="ja-JP" sz="2800" b="1" dirty="0" smtClean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altLang="ja-JP" sz="2800" b="1" dirty="0" smtClean="0"/>
                  <a:t>s</a:t>
                </a:r>
                <a:r>
                  <a:rPr kumimoji="1" lang="en-US" altLang="ja-JP" sz="2800" b="1" dirty="0" smtClean="0"/>
                  <a:t>ize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kumimoji="1" lang="en-US" altLang="ja-JP" sz="2800" b="1" i="1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𝟐𝟓</m:t>
                        </m:r>
                      </m:sub>
                    </m:sSub>
                  </m:oMath>
                </a14:m>
                <a:r>
                  <a:rPr kumimoji="1" lang="en-US" altLang="ja-JP" sz="2800" b="1" dirty="0" smtClean="0"/>
                  <a:t>)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32" y="3037988"/>
                <a:ext cx="2194352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5278" t="-5263" b="-100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705044" y="4780550"/>
            <a:ext cx="23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Star Formation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上カーブ矢印 13"/>
          <p:cNvSpPr/>
          <p:nvPr/>
        </p:nvSpPr>
        <p:spPr>
          <a:xfrm>
            <a:off x="7289645" y="4486087"/>
            <a:ext cx="720080" cy="292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578814" y="4988621"/>
                <a:ext cx="16651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kumimoji="1" lang="el-GR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4" y="4988621"/>
                <a:ext cx="166519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4316" y="3169902"/>
            <a:ext cx="4611832" cy="1013792"/>
          </a:xfrm>
          <a:prstGeom prst="round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07637" y="1232714"/>
            <a:ext cx="3176914" cy="1013792"/>
          </a:xfrm>
          <a:prstGeom prst="round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107637" y="178943"/>
            <a:ext cx="3176914" cy="1013792"/>
          </a:xfrm>
          <a:prstGeom prst="round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32356" y="1908839"/>
                <a:ext cx="7228114" cy="635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𝑆𝐹𝑅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l-GR" altLang="ja-JP" sz="3200" b="0" i="1" smtClean="0">
                          <a:latin typeface="Cambria Math" panose="02040503050406030204" pitchFamily="18" charset="0"/>
                        </a:rPr>
                        <m:t>α</m:t>
                      </m:r>
                      <m:sSubSup>
                        <m:sSub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sz="32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56" y="1908839"/>
                <a:ext cx="7228114" cy="6350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99792" y="2606353"/>
                <a:ext cx="7848872" cy="5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800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800" i="1" dirty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606353"/>
                <a:ext cx="7848872" cy="558230"/>
              </a:xfrm>
              <a:prstGeom prst="rect">
                <a:avLst/>
              </a:prstGeom>
              <a:blipFill rotWithShape="0">
                <a:blip r:embed="rId3"/>
                <a:stretch>
                  <a:fillRect t="-15385" b="-208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99592" y="3924085"/>
                <a:ext cx="6660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Clump mass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kumimoji="1" lang="en-US" altLang="ja-JP" sz="2800" dirty="0" smtClean="0"/>
                  <a:t>(</a:t>
                </a:r>
                <a:r>
                  <a:rPr kumimoji="1" lang="en-US" altLang="ja-JP" sz="2800" dirty="0" err="1" smtClean="0"/>
                  <a:t>Toomre’s</a:t>
                </a:r>
                <a:r>
                  <a:rPr kumimoji="1" lang="en-US" altLang="ja-JP" sz="2800" dirty="0" smtClean="0"/>
                  <a:t> criterion)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924085"/>
                <a:ext cx="666087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923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155778" y="4443303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Dynamical friction timescale empirically determined from numerical simulation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99592" y="5296954"/>
                <a:ext cx="6912768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80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𝑓𝑟𝑖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80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𝑑𝑦𝑛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=0.25 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1" lang="el-GR" altLang="ja-JP" sz="2800" b="0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num>
                                <m:den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−0.67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96954"/>
                <a:ext cx="6912768" cy="11542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23528" y="141763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Formation</a:t>
            </a:r>
            <a:endParaRPr kumimoji="1" lang="ja-JP" alt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99992" y="92545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(m</a:t>
            </a:r>
            <a:r>
              <a:rPr kumimoji="1" lang="en-US" altLang="ja-JP" sz="2800" dirty="0" smtClean="0"/>
              <a:t>ass fraction </a:t>
            </a:r>
            <a:r>
              <a:rPr kumimoji="1" lang="ja-JP" altLang="en-US" sz="2800" dirty="0" smtClean="0">
                <a:solidFill>
                  <a:srgbClr val="5EFED8"/>
                </a:solidFill>
              </a:rPr>
              <a:t>𝚪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6366" y="3318689"/>
            <a:ext cx="392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Clump-induced Inflow</a:t>
            </a:r>
            <a:endParaRPr kumimoji="1" lang="ja-JP" alt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2356" y="280867"/>
            <a:ext cx="2727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Accretion</a:t>
            </a:r>
          </a:p>
          <a:p>
            <a:endParaRPr kumimoji="1" lang="ja-JP" alt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634999" y="903892"/>
                <a:ext cx="2866556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ja-JP" alt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99" y="903892"/>
                <a:ext cx="2866556" cy="465897"/>
              </a:xfrm>
              <a:prstGeom prst="rect">
                <a:avLst/>
              </a:prstGeom>
              <a:blipFill rotWithShape="0">
                <a:blip r:embed="rId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4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6618039" y="5127707"/>
            <a:ext cx="2171759" cy="1237691"/>
          </a:xfrm>
          <a:prstGeom prst="ellipse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628" y="47674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One-Zone Toy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1193" y="2909437"/>
                <a:ext cx="8229600" cy="4709160"/>
              </a:xfrm>
            </p:spPr>
            <p:txBody>
              <a:bodyPr/>
              <a:lstStyle/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kumimoji="1" lang="ja-JP" altLang="en-US" sz="2400" dirty="0" smtClean="0"/>
                  <a:t>　＝－</a:t>
                </a:r>
                <a:r>
                  <a:rPr kumimoji="1" lang="en-US" altLang="ja-JP" i="1" dirty="0" smtClean="0">
                    <a:latin typeface="+mn-ea"/>
                  </a:rPr>
                  <a:t>SFR </a:t>
                </a:r>
                <a:r>
                  <a:rPr kumimoji="1" lang="en-US" altLang="ja-JP" sz="2400" i="1" dirty="0" smtClean="0"/>
                  <a:t> </a:t>
                </a:r>
                <a:r>
                  <a:rPr lang="en-US" altLang="ja-JP" sz="3200" dirty="0">
                    <a:latin typeface="+mn-ea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1" lang="en-US" altLang="ja-JP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ja-JP" altLang="en-US" sz="36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𝑓𝑟𝑖</m:t>
                            </m:r>
                          </m:sub>
                        </m:sSub>
                      </m:den>
                    </m:f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kumimoji="1" lang="el-GR" altLang="ja-JP" sz="3600" b="0" i="1" smtClean="0">
                            <a:solidFill>
                              <a:srgbClr val="03FDC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kumimoji="1"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36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m:rPr>
                        <m:nor/>
                      </m:rPr>
                      <a:rPr kumimoji="1" lang="en-US" altLang="ja-JP" sz="3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kumimoji="1" lang="ja-JP" alt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3600" b="0" i="1" dirty="0" smtClean="0">
                  <a:latin typeface="Cambria Math" panose="02040503050406030204" pitchFamily="18" charset="0"/>
                </a:endParaRP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𝑑𝑚</m:t>
                            </m:r>
                          </m:e>
                          <m:sub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 dirty="0" smtClean="0">
                    <a:latin typeface="+mn-ea"/>
                  </a:rPr>
                  <a:t>＝</a:t>
                </a:r>
                <a:r>
                  <a:rPr lang="ja-JP" altLang="en-US" sz="3200" i="1" dirty="0" smtClean="0">
                    <a:latin typeface="+mn-ea"/>
                  </a:rPr>
                  <a:t> </a:t>
                </a:r>
                <a:r>
                  <a:rPr kumimoji="1" lang="en-US" altLang="ja-JP" i="1" dirty="0" smtClean="0">
                    <a:latin typeface="+mn-ea"/>
                  </a:rPr>
                  <a:t>SFR</a:t>
                </a:r>
              </a:p>
              <a:p>
                <a:pPr marL="13716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𝑑𝑚</m:t>
                            </m:r>
                          </m:e>
                          <m:sub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ja-JP" alt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kumimoji="1" lang="en-US" altLang="ja-JP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 dirty="0" smtClean="0"/>
                  <a:t>＝</a:t>
                </a:r>
                <a:r>
                  <a:rPr lang="ja-JP" alt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ja-JP" altLang="en-US" sz="3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36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latin typeface="Cambria Math" panose="02040503050406030204" pitchFamily="18" charset="0"/>
                              </a:rPr>
                              <m:t>𝑓𝑟𝑖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193" y="2909437"/>
                <a:ext cx="8229600" cy="47091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42094" y="1972205"/>
            <a:ext cx="2947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equations</a:t>
            </a:r>
            <a:endParaRPr kumimoji="1" lang="ja-JP" alt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848" y="142284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(Noguchi, 1999,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, 514, 77)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779912" y="5171025"/>
            <a:ext cx="2724641" cy="1052732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922561" y="4282377"/>
            <a:ext cx="2016224" cy="568440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49675" y="4190475"/>
            <a:ext cx="228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accretion</a:t>
            </a:r>
            <a:endParaRPr kumimoji="1" lang="ja-JP" alt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78917" y="5171025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Clump-induced </a:t>
            </a:r>
          </a:p>
          <a:p>
            <a:pPr algn="ctr"/>
            <a:r>
              <a:rPr lang="en-US" altLang="ja-JP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inflow</a:t>
            </a:r>
            <a:endParaRPr kumimoji="1" lang="ja-JP" alt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 rot="16200000">
            <a:off x="5091018" y="3862602"/>
            <a:ext cx="809911" cy="78888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二方向矢印 13"/>
          <p:cNvSpPr/>
          <p:nvPr/>
        </p:nvSpPr>
        <p:spPr>
          <a:xfrm>
            <a:off x="3086829" y="4245982"/>
            <a:ext cx="792088" cy="133303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255431" y="5416253"/>
                <a:ext cx="8864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6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ja-JP" altLang="en-US" sz="3600" i="1" smtClean="0">
                          <a:solidFill>
                            <a:srgbClr val="03FDC1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03FDC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431" y="5416253"/>
                <a:ext cx="886461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107456" y="1639170"/>
            <a:ext cx="3131774" cy="1774425"/>
          </a:xfrm>
          <a:prstGeom prst="round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23528" y="0"/>
                <a:ext cx="8147248" cy="9555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kumimoji="1" lang="en-US" altLang="ja-JP" b="1" i="0" smtClean="0">
                        <a:latin typeface="Cambria Math" panose="02040503050406030204" pitchFamily="18" charset="0"/>
                        <a:ea typeface="+mn-ea"/>
                      </a:rPr>
                      <m:t>𝐒𝐞𝐪𝐮𝐞𝐧𝐜𝐞</m:t>
                    </m:r>
                  </m:oMath>
                </a14:m>
                <a:r>
                  <a:rPr kumimoji="1" lang="ja-JP" altLang="en-US" dirty="0" smtClean="0"/>
                  <a:t>　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23528" y="0"/>
                <a:ext cx="8147248" cy="955561"/>
              </a:xfrm>
              <a:blipFill rotWithShape="0">
                <a:blip r:embed="rId3"/>
                <a:stretch>
                  <a:fillRect b="-19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fg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246559"/>
            <a:ext cx="4824536" cy="551700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507302" y="1358719"/>
            <a:ext cx="16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Clump Mass </a:t>
            </a:r>
            <a:endParaRPr kumimoji="1" lang="ja-JP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2351" y="3160551"/>
            <a:ext cx="19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Bulge</a:t>
            </a:r>
            <a:endParaRPr kumimoji="1" lang="ja-JP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6727" y="1382710"/>
            <a:ext cx="189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Stellar Disk</a:t>
            </a:r>
            <a:endParaRPr kumimoji="1" lang="ja-JP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32346" y="319740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Disk</a:t>
            </a:r>
            <a:endParaRPr kumimoji="1" lang="ja-JP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90500" y="5012108"/>
            <a:ext cx="19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B/T</a:t>
            </a:r>
            <a:endParaRPr kumimoji="1" lang="ja-JP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4068" y="5053393"/>
            <a:ext cx="19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</a:t>
            </a:r>
            <a:endParaRPr kumimoji="1" lang="ja-JP" alt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38584" y="4002776"/>
                <a:ext cx="2363891" cy="47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84" y="4002776"/>
                <a:ext cx="2363891" cy="476156"/>
              </a:xfrm>
              <a:prstGeom prst="rect">
                <a:avLst/>
              </a:prstGeom>
              <a:blipFill rotWithShape="0">
                <a:blip r:embed="rId5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96287" y="4478932"/>
                <a:ext cx="17273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𝑘𝑝𝑐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87" y="4478932"/>
                <a:ext cx="172734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060"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72053" y="4967115"/>
                <a:ext cx="17273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3" y="4967115"/>
                <a:ext cx="172734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62410" y="1929025"/>
                <a:ext cx="30218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2800" i="1" smtClean="0">
                          <a:solidFill>
                            <a:srgbClr val="5EFED8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solidFill>
                            <a:srgbClr val="5EFED8"/>
                          </a:solidFill>
                          <a:latin typeface="Cambria Math" panose="02040503050406030204" pitchFamily="18" charset="0"/>
                        </a:rPr>
                        <m:t>0.5, 1.08,</m:t>
                      </m:r>
                    </m:oMath>
                  </m:oMathPara>
                </a14:m>
                <a:endParaRPr kumimoji="1" lang="en-US" altLang="ja-JP" sz="2800" b="0" i="1" dirty="0" smtClean="0">
                  <a:solidFill>
                    <a:srgbClr val="5EFED8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rgbClr val="5EFED8"/>
                          </a:solidFill>
                          <a:latin typeface="Cambria Math" panose="02040503050406030204" pitchFamily="18" charset="0"/>
                        </a:rPr>
                        <m:t> 2.32, 5.0 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𝐺𝑦𝑟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0" y="1929025"/>
                <a:ext cx="3021867" cy="9541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486713" y="43726"/>
                <a:ext cx="2812258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4800" i="1" smtClean="0"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kumimoji="1" lang="en-US" altLang="ja-JP" sz="4800" b="1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kumimoji="1" lang="ja-JP" altLang="en-US" sz="4800" i="1" smtClean="0">
                          <a:latin typeface="Cambria Math" panose="02040503050406030204" pitchFamily="18" charset="0"/>
                        </a:rPr>
                        <m:t>𝚪</m:t>
                      </m:r>
                      <m:r>
                        <a:rPr kumimoji="1" lang="en-US" altLang="ja-JP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86713" y="43726"/>
                <a:ext cx="2812258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fg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56004"/>
            <a:ext cx="3707005" cy="47112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95002" y="6054678"/>
            <a:ext cx="370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Sage, 1993, A&amp;A, 272, 123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 rot="8121750">
            <a:off x="1681393" y="3998356"/>
            <a:ext cx="2179640" cy="590829"/>
          </a:xfrm>
          <a:prstGeom prst="rightArrow">
            <a:avLst/>
          </a:prstGeom>
          <a:solidFill>
            <a:srgbClr val="FFC000">
              <a:alpha val="40000"/>
            </a:srgb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7" name="テキスト ボックス 6"/>
          <p:cNvSpPr txBox="1"/>
          <p:nvPr/>
        </p:nvSpPr>
        <p:spPr>
          <a:xfrm rot="18934876">
            <a:off x="1886088" y="392120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Increasing Gas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左右矢印 8"/>
          <p:cNvSpPr/>
          <p:nvPr/>
        </p:nvSpPr>
        <p:spPr>
          <a:xfrm>
            <a:off x="3860972" y="46610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タイトル 1"/>
              <p:cNvSpPr txBox="1">
                <a:spLocks/>
              </p:cNvSpPr>
              <p:nvPr/>
            </p:nvSpPr>
            <p:spPr>
              <a:xfrm>
                <a:off x="4720384" y="43726"/>
                <a:ext cx="2812258" cy="1143000"/>
              </a:xfrm>
              <a:prstGeom prst="rect">
                <a:avLst/>
              </a:prstGeom>
            </p:spPr>
            <p:txBody>
              <a:bodyPr vert="horz" anchor="ctr">
                <a:norm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>
                <a:lvl1pPr algn="ctr" rtl="0" eaLnBrk="1" latinLnBrk="0" hangingPunct="1">
                  <a:spcBef>
                    <a:spcPct val="0"/>
                  </a:spcBef>
                  <a:buNone/>
                  <a:defRPr kumimoji="1" sz="4100" b="1" kern="1200" cap="none" baseline="0">
                    <a:ln w="6350">
                      <a:noFill/>
                    </a:ln>
                    <a:gradFill>
                      <a:gsLst>
                        <a:gs pos="0">
                          <a:schemeClr val="accent1">
                            <a:tint val="73000"/>
                            <a:satMod val="145000"/>
                          </a:schemeClr>
                        </a:gs>
                        <a:gs pos="73000">
                          <a:schemeClr val="accent1">
                            <a:tint val="73000"/>
                            <a:satMod val="145000"/>
                          </a:schemeClr>
                        </a:gs>
                        <a:gs pos="100000">
                          <a:schemeClr val="accent1">
                            <a:tint val="83000"/>
                            <a:satMod val="143000"/>
                          </a:schemeClr>
                        </a:gs>
                      </a:gsLst>
                      <a:lin ang="4800000" scaled="1"/>
                    </a:gra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ja-JP" sz="480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ja-JP" altLang="en-US" sz="4800" i="1" smtClean="0">
                          <a:latin typeface="Cambria Math" panose="02040503050406030204" pitchFamily="18" charset="0"/>
                        </a:rPr>
                        <m:t>𝛒</m:t>
                      </m:r>
                      <m:r>
                        <a:rPr lang="en-US" altLang="ja-JP" sz="48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4800" dirty="0"/>
              </a:p>
            </p:txBody>
          </p:sp>
        </mc:Choice>
        <mc:Fallback xmlns="">
          <p:sp>
            <p:nvSpPr>
              <p:cNvPr id="10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84" y="43726"/>
                <a:ext cx="2812258" cy="1143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右矢印 10"/>
          <p:cNvSpPr/>
          <p:nvPr/>
        </p:nvSpPr>
        <p:spPr>
          <a:xfrm rot="8121750">
            <a:off x="1179197" y="3475990"/>
            <a:ext cx="1935078" cy="590829"/>
          </a:xfrm>
          <a:prstGeom prst="rightArrow">
            <a:avLst/>
          </a:prstGeom>
          <a:solidFill>
            <a:srgbClr val="FFC000">
              <a:alpha val="40000"/>
            </a:srgb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テキスト ボックス 11"/>
          <p:cNvSpPr txBox="1"/>
          <p:nvPr/>
        </p:nvSpPr>
        <p:spPr>
          <a:xfrm rot="18934876">
            <a:off x="1376913" y="3425343"/>
            <a:ext cx="1769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Increasing </a:t>
            </a:r>
            <a:r>
              <a:rPr lang="en-US" altLang="ja-JP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𝜷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 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24" y="1448511"/>
            <a:ext cx="4379034" cy="452625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706562">
            <a:off x="7475920" y="3342152"/>
            <a:ext cx="2059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2706562">
            <a:off x="6656591" y="3897648"/>
            <a:ext cx="2059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706562">
            <a:off x="6503908" y="4571471"/>
            <a:ext cx="2059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2706562">
            <a:off x="5591288" y="5078315"/>
            <a:ext cx="2059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2706562">
            <a:off x="5943239" y="4571471"/>
            <a:ext cx="2059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0681" y="1459314"/>
            <a:ext cx="250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Gas mass fraction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5699" y="1727082"/>
            <a:ext cx="170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observation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fg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858" y="476672"/>
            <a:ext cx="8112125" cy="624398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7225"/>
            <a:ext cx="8229600" cy="779487"/>
          </a:xfrm>
        </p:spPr>
        <p:txBody>
          <a:bodyPr/>
          <a:lstStyle/>
          <a:p>
            <a:r>
              <a:rPr kumimoji="1" lang="en-US" altLang="ja-JP" dirty="0" smtClean="0"/>
              <a:t>Model Results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67544" y="847969"/>
            <a:ext cx="2621831" cy="295232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706562">
            <a:off x="2454144" y="1852175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706562">
            <a:off x="1950089" y="218664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2706562">
            <a:off x="1837249" y="2644263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706562">
            <a:off x="1485945" y="264426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706562">
            <a:off x="1289257" y="2979004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err="1" smtClean="0">
                <a:solidFill>
                  <a:schemeClr val="bg1"/>
                </a:solidFill>
              </a:rPr>
              <a:t>Gyr</a:t>
            </a:r>
            <a:endParaRPr kumimoji="1" lang="ja-JP" altLang="en-US" sz="8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4248" y="474276"/>
            <a:ext cx="203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t</a:t>
            </a:r>
            <a:r>
              <a:rPr kumimoji="1" lang="en-US" altLang="ja-JP" dirty="0" smtClean="0">
                <a:solidFill>
                  <a:schemeClr val="bg1"/>
                </a:solidFill>
              </a:rPr>
              <a:t>=12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Gyr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03848" y="843608"/>
            <a:ext cx="2664296" cy="2956689"/>
          </a:xfrm>
          <a:prstGeom prst="rect">
            <a:avLst/>
          </a:prstGeom>
          <a:solidFill>
            <a:srgbClr val="00B0F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203848" y="3800297"/>
            <a:ext cx="2664296" cy="2920356"/>
          </a:xfrm>
          <a:prstGeom prst="rect">
            <a:avLst/>
          </a:prstGeom>
          <a:solidFill>
            <a:srgbClr val="FFC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B/T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kumimoji="1" lang="en-US" altLang="ja-JP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kumimoji="1" lang="en-US" altLang="ja-JP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 3" descr="fg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037" y="1517103"/>
            <a:ext cx="4302273" cy="470852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948211" y="6158350"/>
            <a:ext cx="301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Whitmore, 1984,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, 278,61</a:t>
            </a:r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744252713"/>
              </p:ext>
            </p:extLst>
          </p:nvPr>
        </p:nvGraphicFramePr>
        <p:xfrm>
          <a:off x="1547664" y="846138"/>
          <a:ext cx="2183904" cy="461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テキスト ボックス 8"/>
          <p:cNvSpPr txBox="1"/>
          <p:nvPr/>
        </p:nvSpPr>
        <p:spPr>
          <a:xfrm rot="18769705">
            <a:off x="1448061" y="363991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Increasing Bulge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1616210"/>
            <a:ext cx="4248317" cy="451031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73832" y="16989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observation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4755" y="15894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model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520" y="908720"/>
            <a:ext cx="8686800" cy="4392488"/>
          </a:xfrm>
          <a:prstGeom prst="round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388" y="1628800"/>
            <a:ext cx="7782036" cy="3384376"/>
          </a:xfrm>
          <a:noFill/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n-US" altLang="ja-JP" sz="3200" dirty="0" smtClean="0">
                <a:solidFill>
                  <a:srgbClr val="5EFED8"/>
                </a:solidFill>
              </a:rPr>
              <a:t>Clump-driven galaxy evolution model</a:t>
            </a:r>
            <a:endParaRPr kumimoji="1" lang="en-US" altLang="ja-JP" sz="3200" dirty="0" smtClean="0"/>
          </a:p>
          <a:p>
            <a:pPr marL="137160" indent="0" algn="ctr">
              <a:buNone/>
            </a:pPr>
            <a:r>
              <a:rPr kumimoji="1" lang="en-US" altLang="ja-JP" sz="3200" dirty="0" smtClean="0"/>
              <a:t>     </a:t>
            </a:r>
            <a:r>
              <a:rPr lang="en-US" altLang="ja-JP" sz="3200" dirty="0" smtClean="0"/>
              <a:t>can explain </a:t>
            </a:r>
          </a:p>
          <a:p>
            <a:pPr marL="137160" indent="0" algn="ctr">
              <a:buNone/>
            </a:pPr>
            <a:r>
              <a:rPr lang="en-US" altLang="ja-JP" sz="3200" dirty="0" smtClean="0"/>
              <a:t>the dependence of global properties </a:t>
            </a:r>
          </a:p>
          <a:p>
            <a:pPr marL="137160" indent="0" algn="ctr">
              <a:buNone/>
            </a:pPr>
            <a:r>
              <a:rPr lang="en-US" altLang="ja-JP" sz="3200" dirty="0" smtClean="0"/>
              <a:t>(</a:t>
            </a:r>
            <a:r>
              <a:rPr lang="en-US" altLang="ja-JP" sz="3200" dirty="0" smtClean="0">
                <a:solidFill>
                  <a:srgbClr val="FFFF00"/>
                </a:solidFill>
              </a:rPr>
              <a:t>B/D, 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 gas fraction, specific SFR</a:t>
            </a:r>
            <a:r>
              <a:rPr kumimoji="1" lang="en-US" altLang="ja-JP" sz="3200" dirty="0" smtClean="0"/>
              <a:t>) </a:t>
            </a:r>
          </a:p>
          <a:p>
            <a:pPr marL="137160" indent="0" algn="ctr">
              <a:buNone/>
            </a:pPr>
            <a:r>
              <a:rPr kumimoji="1" lang="en-US" altLang="ja-JP" sz="3200" dirty="0" smtClean="0"/>
              <a:t>on galaxy mass and density. </a:t>
            </a:r>
          </a:p>
          <a:p>
            <a:pPr marL="137160" indent="0">
              <a:buNone/>
            </a:pP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55172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5EFED8"/>
                </a:solidFill>
              </a:rPr>
              <a:t>(May solve Tully-Fisher zero-point problem)</a:t>
            </a:r>
            <a:endParaRPr kumimoji="1" lang="ja-JP" altLang="en-US" sz="2800" dirty="0">
              <a:solidFill>
                <a:srgbClr val="5EFED8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4762673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By relating (</a:t>
            </a:r>
            <a:r>
              <a:rPr kumimoji="1" lang="el-GR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β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</a:t>
            </a:r>
            <a:r>
              <a:rPr kumimoji="1" lang="az-Cyrl-AZ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Г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 to (</a:t>
            </a:r>
            <a:r>
              <a:rPr kumimoji="1" lang="en-US" altLang="ja-JP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</a:t>
            </a:r>
            <a:r>
              <a:rPr kumimoji="1" lang="el-GR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ρ</a:t>
            </a:r>
            <a:r>
              <a:rPr kumimoji="1" lang="en-US" altLang="ja-JP" sz="2400" dirty="0" smtClean="0"/>
              <a:t> ) adequately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17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4233371799"/>
              </p:ext>
            </p:extLst>
          </p:nvPr>
        </p:nvGraphicFramePr>
        <p:xfrm>
          <a:off x="539552" y="476673"/>
          <a:ext cx="814724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843808" y="46334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B/T</a:t>
            </a:r>
            <a:r>
              <a:rPr kumimoji="1" lang="en-US" altLang="ja-JP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1" lang="ja-JP" altLang="en-US" sz="4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339752" y="1628800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13EDD3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kumimoji="1" lang="ja-JP" altLang="en-US" sz="2800" b="1" dirty="0">
                  <a:solidFill>
                    <a:srgbClr val="13EDD3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628800"/>
                <a:ext cx="11521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2627784" y="189041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3200" b="1" dirty="0" smtClean="0">
                <a:solidFill>
                  <a:srgbClr val="13EDD3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ρ</a:t>
            </a:r>
            <a:endParaRPr kumimoji="1" lang="ja-JP" altLang="en-US" sz="3200" b="1" dirty="0">
              <a:solidFill>
                <a:srgbClr val="13EDD3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2020" y="26369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az-Cyrl-AZ" altLang="ja-JP" sz="2800" b="1" dirty="0" smtClean="0">
                <a:solidFill>
                  <a:srgbClr val="13EDD3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Г</a:t>
            </a:r>
            <a:endParaRPr kumimoji="1" lang="ja-JP" altLang="en-US" sz="2800" b="1" dirty="0">
              <a:solidFill>
                <a:srgbClr val="13EDD3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296525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4000" b="1" dirty="0" smtClean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β</a:t>
            </a:r>
            <a:endParaRPr kumimoji="1" lang="ja-JP" alt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75448" y="45249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Understanding Hubble sequence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656" y="1566883"/>
            <a:ext cx="2608432" cy="26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Remaining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Issues</a:t>
            </a:r>
            <a:br>
              <a:rPr kumimoji="1" lang="en-US" altLang="ja-JP" dirty="0" smtClean="0"/>
            </a:br>
            <a:r>
              <a:rPr lang="en-US" altLang="ja-JP" dirty="0" smtClean="0"/>
              <a:t>“Clump</a:t>
            </a:r>
            <a:r>
              <a:rPr lang="ja-JP" altLang="en-US" dirty="0" smtClean="0"/>
              <a:t> </a:t>
            </a:r>
            <a:r>
              <a:rPr lang="en-US" altLang="ja-JP" dirty="0" smtClean="0"/>
              <a:t>longevity”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564" y="1547437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  </a:t>
            </a:r>
            <a:r>
              <a:rPr lang="en-US" altLang="ja-JP" sz="2800" dirty="0">
                <a:solidFill>
                  <a:srgbClr val="5EFED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</a:t>
            </a:r>
            <a:r>
              <a:rPr kumimoji="1" lang="en-US" altLang="ja-JP" sz="2800" dirty="0" smtClean="0"/>
              <a:t> 200Myr-old stellar population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(</a:t>
            </a:r>
            <a:r>
              <a:rPr lang="en-US" altLang="ja-JP" sz="2000" dirty="0" err="1" smtClean="0"/>
              <a:t>Wuyts</a:t>
            </a:r>
            <a:r>
              <a:rPr lang="en-US" altLang="ja-JP" sz="2000" dirty="0" smtClean="0"/>
              <a:t> et al., 2012, </a:t>
            </a:r>
            <a:r>
              <a:rPr lang="en-US" altLang="ja-JP" sz="2000" dirty="0" err="1" smtClean="0"/>
              <a:t>ApJ</a:t>
            </a:r>
            <a:r>
              <a:rPr lang="en-US" altLang="ja-JP" sz="2000" dirty="0" smtClean="0"/>
              <a:t>, 753, 114) </a:t>
            </a:r>
            <a:endParaRPr kumimoji="1" lang="en-US" altLang="ja-JP" sz="20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5EFED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▸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800" dirty="0" smtClean="0"/>
              <a:t>ubiquity of clumps among  high-redshift galaxies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 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Guo</a:t>
            </a:r>
            <a:r>
              <a:rPr lang="en-US" altLang="ja-JP" sz="2000" dirty="0" smtClean="0"/>
              <a:t> et al. 2012, </a:t>
            </a:r>
            <a:r>
              <a:rPr lang="en-US" altLang="ja-JP" sz="2000" dirty="0" err="1" smtClean="0"/>
              <a:t>ApJ</a:t>
            </a:r>
            <a:r>
              <a:rPr lang="en-US" altLang="ja-JP" sz="2000" dirty="0" smtClean="0"/>
              <a:t>, 757, 120)</a:t>
            </a:r>
          </a:p>
          <a:p>
            <a:r>
              <a:rPr lang="en-US" altLang="ja-JP" sz="2800" dirty="0" smtClean="0"/>
              <a:t>           </a:t>
            </a:r>
          </a:p>
          <a:p>
            <a:r>
              <a:rPr lang="en-US" altLang="ja-JP" sz="2800" dirty="0"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ym typeface="Wingdings" panose="05000000000000000000" pitchFamily="2" charset="2"/>
              </a:rPr>
              <a:t>              Clumps seem long-lived</a:t>
            </a:r>
          </a:p>
          <a:p>
            <a:endParaRPr lang="en-US" altLang="ja-JP" sz="2800" dirty="0">
              <a:sym typeface="Wingdings" panose="05000000000000000000" pitchFamily="2" charset="2"/>
            </a:endParaRP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  </a:t>
            </a:r>
            <a:r>
              <a:rPr lang="en-US" altLang="ja-JP" sz="2800" dirty="0" smtClean="0">
                <a:solidFill>
                  <a:srgbClr val="5EFED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 panose="05000000000000000000" pitchFamily="2" charset="2"/>
              </a:rPr>
              <a:t>▸</a:t>
            </a:r>
            <a:r>
              <a:rPr lang="en-US" altLang="ja-JP" sz="2800" dirty="0" smtClean="0">
                <a:sym typeface="Wingdings" panose="05000000000000000000" pitchFamily="2" charset="2"/>
              </a:rPr>
              <a:t> strong outflows  </a:t>
            </a:r>
            <a:r>
              <a:rPr lang="en-US" altLang="ja-JP" dirty="0" smtClean="0">
                <a:sym typeface="Wingdings" panose="05000000000000000000" pitchFamily="2" charset="2"/>
              </a:rPr>
              <a:t>(</a:t>
            </a:r>
            <a:r>
              <a:rPr lang="en-US" altLang="ja-JP" dirty="0" err="1" smtClean="0">
                <a:sym typeface="Wingdings" panose="05000000000000000000" pitchFamily="2" charset="2"/>
              </a:rPr>
              <a:t>Genzel</a:t>
            </a:r>
            <a:r>
              <a:rPr lang="en-US" altLang="ja-JP" dirty="0" smtClean="0">
                <a:sym typeface="Wingdings" panose="05000000000000000000" pitchFamily="2" charset="2"/>
              </a:rPr>
              <a:t> et al. 2011, </a:t>
            </a:r>
            <a:r>
              <a:rPr lang="en-US" altLang="ja-JP" dirty="0" err="1" smtClean="0">
                <a:sym typeface="Wingdings" panose="05000000000000000000" pitchFamily="2" charset="2"/>
              </a:rPr>
              <a:t>ApJ</a:t>
            </a:r>
            <a:r>
              <a:rPr lang="en-US" altLang="ja-JP" dirty="0" smtClean="0">
                <a:sym typeface="Wingdings" panose="05000000000000000000" pitchFamily="2" charset="2"/>
              </a:rPr>
              <a:t>, 733, 101)</a:t>
            </a: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sz="2800" dirty="0"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ym typeface="Wingdings" panose="05000000000000000000" pitchFamily="2" charset="2"/>
              </a:rPr>
              <a:t>              Quick dispersal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</a:t>
            </a:r>
            <a:r>
              <a:rPr lang="en-US" altLang="ja-JP" dirty="0" smtClean="0"/>
              <a:t>                 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1450161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endParaRPr kumimoji="1" lang="ja-JP" altLang="en-US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屈折矢印 5"/>
          <p:cNvSpPr/>
          <p:nvPr/>
        </p:nvSpPr>
        <p:spPr>
          <a:xfrm rot="5400000">
            <a:off x="1573324" y="5841268"/>
            <a:ext cx="648072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屈折矢印 6"/>
          <p:cNvSpPr/>
          <p:nvPr/>
        </p:nvSpPr>
        <p:spPr>
          <a:xfrm rot="5400000">
            <a:off x="1573324" y="4214930"/>
            <a:ext cx="648072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7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Numerical simulation</a:t>
            </a:r>
          </a:p>
          <a:p>
            <a:pPr marL="137160" indent="0">
              <a:buNone/>
            </a:pPr>
            <a:r>
              <a:rPr lang="en-US" altLang="ja-JP" sz="4000" dirty="0" smtClean="0"/>
              <a:t>   Disk galaxy evolution driven by </a:t>
            </a:r>
          </a:p>
          <a:p>
            <a:pPr marL="137160" indent="0">
              <a:buNone/>
            </a:pPr>
            <a:r>
              <a:rPr lang="en-US" altLang="ja-JP" sz="4000" dirty="0" smtClean="0"/>
              <a:t>   </a:t>
            </a:r>
            <a:r>
              <a:rPr lang="en-US" altLang="ja-JP" sz="4000" dirty="0" smtClean="0">
                <a:solidFill>
                  <a:srgbClr val="13EDD3"/>
                </a:solidFill>
              </a:rPr>
              <a:t>massive clumps</a:t>
            </a:r>
          </a:p>
          <a:p>
            <a:pPr marL="137160" indent="0">
              <a:buNone/>
            </a:pPr>
            <a:endParaRPr lang="en-US" altLang="ja-JP" sz="3600" dirty="0"/>
          </a:p>
          <a:p>
            <a:r>
              <a:rPr lang="en-US" altLang="ja-JP" sz="4000" dirty="0" smtClean="0"/>
              <a:t>Analytical model</a:t>
            </a:r>
          </a:p>
          <a:p>
            <a:pPr marL="137160" indent="0">
              <a:buNone/>
            </a:pPr>
            <a:r>
              <a:rPr lang="en-US" altLang="ja-JP" sz="4000" dirty="0" smtClean="0"/>
              <a:t>   </a:t>
            </a:r>
            <a:r>
              <a:rPr kumimoji="1" lang="en-US" altLang="ja-JP" sz="4000" dirty="0" smtClean="0"/>
              <a:t>building </a:t>
            </a:r>
            <a:r>
              <a:rPr kumimoji="1" lang="en-US" altLang="ja-JP" sz="4000" dirty="0" smtClean="0">
                <a:solidFill>
                  <a:srgbClr val="13EDD3"/>
                </a:solidFill>
              </a:rPr>
              <a:t>Hubble sequence</a:t>
            </a:r>
            <a:endParaRPr kumimoji="1" lang="ja-JP" altLang="en-US" sz="4000" dirty="0">
              <a:solidFill>
                <a:srgbClr val="13ED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Remaining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Issues</a:t>
            </a:r>
            <a:br>
              <a:rPr kumimoji="1" lang="en-US" altLang="ja-JP" dirty="0" smtClean="0"/>
            </a:br>
            <a:r>
              <a:rPr lang="en-US" altLang="ja-JP" dirty="0" smtClean="0"/>
              <a:t>“Clump</a:t>
            </a:r>
            <a:r>
              <a:rPr lang="ja-JP" altLang="en-US" dirty="0" smtClean="0"/>
              <a:t> </a:t>
            </a:r>
            <a:r>
              <a:rPr lang="en-US" altLang="ja-JP" dirty="0" smtClean="0"/>
              <a:t>longevity”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78295" y="1700808"/>
                <a:ext cx="8507288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ja-JP" sz="2800" dirty="0" smtClean="0"/>
              </a:p>
              <a:p>
                <a:r>
                  <a:rPr lang="en-US" altLang="ja-JP" sz="2800" dirty="0" smtClean="0">
                    <a:sym typeface="Wingdings" panose="05000000000000000000" pitchFamily="2" charset="2"/>
                  </a:rPr>
                  <a:t>   results dependent on feedback recipe</a:t>
                </a:r>
              </a:p>
              <a:p>
                <a:endParaRPr lang="en-US" altLang="ja-JP" sz="2800" dirty="0" smtClean="0">
                  <a:sym typeface="Wingdings" panose="05000000000000000000" pitchFamily="2" charset="2"/>
                </a:endParaRPr>
              </a:p>
              <a:p>
                <a:r>
                  <a:rPr lang="en-US" altLang="ja-JP" sz="2800" dirty="0" smtClean="0">
                    <a:solidFill>
                      <a:srgbClr val="5EFED8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▸</a:t>
                </a:r>
                <a:r>
                  <a:rPr lang="en-US" altLang="ja-JP" sz="2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 Quick (several×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sym typeface="Wingdings" panose="05000000000000000000" pitchFamily="2" charset="2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ja-JP" sz="2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 </a:t>
                </a:r>
                <a:r>
                  <a:rPr lang="en-US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y</a:t>
                </a:r>
                <a:r>
                  <a:rPr lang="en-US" altLang="ja-JP" sz="2800" dirty="0" err="1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r</a:t>
                </a:r>
                <a:r>
                  <a:rPr lang="en-US" altLang="ja-JP" sz="2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) dispersal</a:t>
                </a:r>
              </a:p>
              <a:p>
                <a:r>
                  <a:rPr lang="en-US" altLang="ja-JP" sz="20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    (Hopkins et al. 2012, MN, 427, 968)</a:t>
                </a:r>
                <a:endParaRPr lang="en-US" altLang="ja-JP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Wingdings" panose="05000000000000000000" pitchFamily="2" charset="2"/>
                </a:endParaRPr>
              </a:p>
              <a:p>
                <a:endParaRPr lang="en-US" altLang="ja-JP" sz="2800" dirty="0">
                  <a:sym typeface="Wingdings" panose="05000000000000000000" pitchFamily="2" charset="2"/>
                </a:endParaRPr>
              </a:p>
              <a:p>
                <a:r>
                  <a:rPr lang="en-US" altLang="ja-JP" sz="2800" dirty="0" smtClean="0">
                    <a:solidFill>
                      <a:srgbClr val="5EFED8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▸</a:t>
                </a:r>
                <a:r>
                  <a:rPr lang="en-US" altLang="ja-JP" sz="2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 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Long-lived (several×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altLang="ja-JP" sz="2800" dirty="0" err="1" smtClean="0">
                    <a:sym typeface="Wingdings" panose="05000000000000000000" pitchFamily="2" charset="2"/>
                  </a:rPr>
                  <a:t>yr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) clumps </a:t>
                </a:r>
              </a:p>
              <a:p>
                <a:r>
                  <a:rPr lang="en-US" altLang="ja-JP" sz="2800" dirty="0" smtClean="0">
                    <a:sym typeface="Wingdings" panose="05000000000000000000" pitchFamily="2" charset="2"/>
                  </a:rPr>
                  <a:t>   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(</a:t>
                </a:r>
                <a:r>
                  <a:rPr lang="en-US" altLang="ja-JP" sz="2000" dirty="0" err="1" smtClean="0">
                    <a:sym typeface="Wingdings" panose="05000000000000000000" pitchFamily="2" charset="2"/>
                  </a:rPr>
                  <a:t>Bournaud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 et al. 2013, </a:t>
                </a:r>
                <a:r>
                  <a:rPr lang="en-US" altLang="ja-JP" sz="2000" dirty="0" err="1" smtClean="0">
                    <a:sym typeface="Wingdings" panose="05000000000000000000" pitchFamily="2" charset="2"/>
                  </a:rPr>
                  <a:t>Dekel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 &amp; </a:t>
                </a:r>
                <a:r>
                  <a:rPr lang="en-US" altLang="ja-JP" sz="2000" dirty="0" err="1" smtClean="0">
                    <a:sym typeface="Wingdings" panose="05000000000000000000" pitchFamily="2" charset="2"/>
                  </a:rPr>
                  <a:t>Krumholz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, 2013, MN, 432, 455)</a:t>
                </a:r>
              </a:p>
              <a:p>
                <a:r>
                  <a:rPr lang="en-US" altLang="ja-JP" sz="2800" dirty="0" smtClean="0">
                    <a:sym typeface="Wingdings" panose="05000000000000000000" pitchFamily="2" charset="2"/>
                  </a:rPr>
                  <a:t>“</a:t>
                </a:r>
                <a:r>
                  <a:rPr lang="en-US" altLang="ja-JP" sz="2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sym typeface="Wingdings" panose="05000000000000000000" pitchFamily="2" charset="2"/>
                  </a:rPr>
                  <a:t>Clumps lose mass by feedback but new accretion  keeps clumps mass constant with time”</a:t>
                </a:r>
                <a:endParaRPr lang="en-US" altLang="ja-JP" sz="2800" dirty="0" smtClean="0">
                  <a:sym typeface="Wingdings" panose="05000000000000000000" pitchFamily="2" charset="2"/>
                </a:endParaRPr>
              </a:p>
              <a:p>
                <a:endParaRPr lang="en-US" altLang="ja-JP" sz="2800" dirty="0" smtClean="0">
                  <a:sym typeface="Wingdings" panose="05000000000000000000" pitchFamily="2" charset="2"/>
                </a:endParaRPr>
              </a:p>
              <a:p>
                <a:endParaRPr lang="en-US" altLang="ja-JP" sz="2800" dirty="0" smtClean="0">
                  <a:sym typeface="Wingdings" panose="05000000000000000000" pitchFamily="2" charset="2"/>
                </a:endParaRPr>
              </a:p>
              <a:p>
                <a:endParaRPr lang="en-US" altLang="ja-JP" sz="2800" dirty="0" smtClean="0">
                  <a:sym typeface="Wingdings" panose="05000000000000000000" pitchFamily="2" charset="2"/>
                </a:endParaRPr>
              </a:p>
              <a:p>
                <a:r>
                  <a:rPr lang="en-US" altLang="ja-JP" dirty="0">
                    <a:sym typeface="Wingdings" panose="05000000000000000000" pitchFamily="2" charset="2"/>
                  </a:rPr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  </a:t>
                </a:r>
                <a:r>
                  <a:rPr lang="en-US" altLang="ja-JP" dirty="0" smtClean="0"/>
                  <a:t>                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95" y="1700808"/>
                <a:ext cx="8507288" cy="5847755"/>
              </a:xfrm>
              <a:prstGeom prst="rect">
                <a:avLst/>
              </a:prstGeom>
              <a:blipFill rotWithShape="0"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-252536" y="141763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kumimoji="1" lang="ja-JP" altLang="en-US" sz="4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5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Clumpy Galaxies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9617"/>
            <a:ext cx="7879835" cy="3954483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1727684" y="61157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Elmegreen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Elmegreen</a:t>
            </a:r>
            <a:r>
              <a:rPr kumimoji="1" lang="en-US" altLang="ja-JP" dirty="0" smtClean="0"/>
              <a:t> 2005,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, 627, 632; </a:t>
            </a:r>
            <a:r>
              <a:rPr kumimoji="1" lang="en-US" altLang="ja-JP" dirty="0" err="1" smtClean="0"/>
              <a:t>Genzel</a:t>
            </a:r>
            <a:r>
              <a:rPr kumimoji="1" lang="en-US" altLang="ja-JP" dirty="0" smtClean="0"/>
              <a:t> et al.  2011,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, 733, 101)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727684" y="5476467"/>
                <a:ext cx="6501339" cy="5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10−11</m:t>
                        </m:r>
                      </m:sup>
                    </m:sSup>
                    <m:sSub>
                      <m:sSubPr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kumimoji="1" lang="ja-JP" altLang="en-US" sz="3200" dirty="0" smtClean="0"/>
                  <a:t>  </a:t>
                </a:r>
                <a:r>
                  <a:rPr kumimoji="1" lang="en-US" altLang="ja-JP" sz="3200" dirty="0" smtClean="0"/>
                  <a:t>galaxies at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~1−3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5476467"/>
                <a:ext cx="6501339" cy="512704"/>
              </a:xfrm>
              <a:prstGeom prst="rect">
                <a:avLst/>
              </a:prstGeom>
              <a:blipFill rotWithShape="0">
                <a:blip r:embed="rId3"/>
                <a:stretch>
                  <a:fillRect t="-27381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6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Chain Galaxies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7" y="1414190"/>
            <a:ext cx="3254846" cy="48822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6296459"/>
            <a:ext cx="540762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Clump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characteristics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7638"/>
            <a:ext cx="4903614" cy="491898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5719" y="1998736"/>
            <a:ext cx="3347864" cy="3744416"/>
          </a:xfrm>
          <a:prstGeom prst="round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-2196752" y="2420888"/>
                <a:ext cx="770485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/>
                  <a:t>Size   1kpc        </a:t>
                </a:r>
              </a:p>
              <a:p>
                <a:pPr algn="ctr"/>
                <a:endParaRPr lang="en-US" altLang="ja-JP" sz="2800" dirty="0"/>
              </a:p>
              <a:p>
                <a:pPr algn="ctr"/>
                <a:r>
                  <a:rPr kumimoji="1" lang="en-US" altLang="ja-JP" sz="2800" dirty="0" smtClean="0"/>
                  <a:t>Mass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8−9</m:t>
                        </m:r>
                      </m:sup>
                    </m:sSup>
                  </m:oMath>
                </a14:m>
                <a:endParaRPr kumimoji="1" lang="en-US" altLang="ja-JP" sz="2800" dirty="0" smtClean="0"/>
              </a:p>
              <a:p>
                <a:pPr algn="ctr"/>
                <a:endParaRPr lang="en-US" altLang="ja-JP" sz="2800" dirty="0"/>
              </a:p>
              <a:p>
                <a:pPr algn="ctr"/>
                <a:r>
                  <a:rPr lang="en-US" altLang="ja-JP" sz="2800" dirty="0"/>
                  <a:t>s</a:t>
                </a:r>
                <a:r>
                  <a:rPr kumimoji="1" lang="en-US" altLang="ja-JP" sz="2800" dirty="0" smtClean="0"/>
                  <a:t>everal clumps</a:t>
                </a:r>
              </a:p>
              <a:p>
                <a:pPr algn="ctr"/>
                <a:r>
                  <a:rPr kumimoji="1" lang="en-US" altLang="ja-JP" sz="2800" dirty="0" smtClean="0"/>
                  <a:t> in a single galaxy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6752" y="2420888"/>
                <a:ext cx="7704856" cy="2677656"/>
              </a:xfrm>
              <a:prstGeom prst="rect">
                <a:avLst/>
              </a:prstGeom>
              <a:blipFill rotWithShape="0">
                <a:blip r:embed="rId3"/>
                <a:stretch>
                  <a:fillRect t="-2278" b="-54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472695" y="6376884"/>
                <a:ext cx="2664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0" dirty="0" smtClean="0"/>
                  <a:t>CANDELS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 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galaxies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95" y="6376884"/>
                <a:ext cx="26642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59" t="-11475" r="-2059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594218" y="3322728"/>
                <a:ext cx="636648" cy="439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218" y="3322728"/>
                <a:ext cx="636648" cy="439929"/>
              </a:xfrm>
              <a:prstGeom prst="rect">
                <a:avLst/>
              </a:prstGeom>
              <a:blipFill rotWithShape="0">
                <a:blip r:embed="rId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5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192152" y="1636899"/>
            <a:ext cx="3600400" cy="2048226"/>
          </a:xfrm>
          <a:prstGeom prst="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68" y="0"/>
            <a:ext cx="5252925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28109" y="272656"/>
            <a:ext cx="2848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Simulation</a:t>
            </a:r>
            <a:endParaRPr kumimoji="1" lang="ja-JP" altLang="en-US" sz="4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04930" y="6237313"/>
            <a:ext cx="347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(Noguchi, 1998, Nature, 392, 253)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69388" y="206084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 of uniform, uniformly rotating gas in a rigid halo</a:t>
            </a:r>
            <a:endParaRPr kumimoji="1" lang="ja-JP" altLang="en-US" sz="2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01298" y="3777964"/>
            <a:ext cx="3275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Sticky particle method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Energy dissipation and star formation by inelastic collisions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Weak SN-feedback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7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 of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altLang="ja-JP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⩗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Massive clumps are formed by </a:t>
            </a:r>
            <a:r>
              <a:rPr kumimoji="1" lang="en-US" altLang="ja-JP" b="1" dirty="0" smtClean="0">
                <a:solidFill>
                  <a:srgbClr val="03FD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gravitational instability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early gas-rich galactic disks.</a:t>
            </a:r>
          </a:p>
          <a:p>
            <a:pPr marL="137160" indent="0">
              <a:buNone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(size and mass of clumps consistent with gravitational instability picture)</a:t>
            </a:r>
            <a:endParaRPr kumimoji="1" lang="en-US" altLang="ja-JP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altLang="ja-JP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⩗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Clumps are site of </a:t>
            </a:r>
            <a:r>
              <a:rPr kumimoji="1" lang="en-US" altLang="ja-JP" b="1" dirty="0" smtClean="0">
                <a:solidFill>
                  <a:srgbClr val="03FD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star formation</a:t>
            </a:r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, leading to clumpy optical morphology of young disk galaxies.</a:t>
            </a:r>
          </a:p>
          <a:p>
            <a:pPr marL="137160" indent="0">
              <a:buNone/>
            </a:pPr>
            <a:endParaRPr lang="en-US" altLang="ja-JP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altLang="ja-JP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⩗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Clumps, while merging with each other, spiral into central regions due to </a:t>
            </a:r>
            <a:r>
              <a:rPr lang="en-US" altLang="ja-JP" b="1" dirty="0" smtClean="0">
                <a:solidFill>
                  <a:srgbClr val="03FD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 friction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possibly making galactic bulges.</a:t>
            </a:r>
            <a:endParaRPr kumimoji="1" lang="en-US" altLang="ja-JP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/>
          </a:p>
          <a:p>
            <a:pPr marL="13716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82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07505" y="4190202"/>
            <a:ext cx="3140072" cy="2047110"/>
          </a:xfrm>
          <a:prstGeom prst="round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Observed radial trend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5" y="1417638"/>
            <a:ext cx="3163247" cy="27725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449" y="1417638"/>
            <a:ext cx="5504273" cy="52565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8920" y="6237312"/>
            <a:ext cx="2818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Guo</a:t>
            </a:r>
            <a:r>
              <a:rPr kumimoji="1" lang="en-US" altLang="ja-JP" sz="1600" dirty="0" smtClean="0"/>
              <a:t> et al. 2012, </a:t>
            </a:r>
            <a:r>
              <a:rPr kumimoji="1" lang="en-US" altLang="ja-JP" sz="1600" dirty="0" err="1" smtClean="0"/>
              <a:t>ApJ</a:t>
            </a:r>
            <a:r>
              <a:rPr kumimoji="1" lang="en-US" altLang="ja-JP" sz="1600" dirty="0" smtClean="0"/>
              <a:t>, 757,120) 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57200" y="4509120"/>
                <a:ext cx="27903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c</a:t>
                </a:r>
                <a:r>
                  <a:rPr kumimoji="1" lang="en-US" altLang="ja-JP" sz="2400" dirty="0" smtClean="0"/>
                  <a:t>onsistent with migration scenario </a:t>
                </a:r>
              </a:p>
              <a:p>
                <a:r>
                  <a:rPr kumimoji="1" lang="en-US" altLang="ja-JP" sz="2400" dirty="0" smtClean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400" i="1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kumimoji="1"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Gyr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09120"/>
                <a:ext cx="2790376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3275" t="-4061" b="-91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7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06121" y="4321219"/>
            <a:ext cx="8445624" cy="1234200"/>
          </a:xfrm>
          <a:prstGeom prst="roundRect">
            <a:avLst/>
          </a:prstGeom>
          <a:solidFill>
            <a:srgbClr val="00206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005" y="4369849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What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determines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>
                <a:solidFill>
                  <a:srgbClr val="5EFED8"/>
                </a:solidFill>
              </a:rPr>
              <a:t>Hubble</a:t>
            </a:r>
            <a:r>
              <a:rPr kumimoji="1" lang="ja-JP" altLang="en-US" dirty="0" smtClean="0">
                <a:solidFill>
                  <a:srgbClr val="5EFED8"/>
                </a:solidFill>
              </a:rPr>
              <a:t> </a:t>
            </a:r>
            <a:r>
              <a:rPr kumimoji="1" lang="en-US" altLang="ja-JP" dirty="0" smtClean="0">
                <a:solidFill>
                  <a:srgbClr val="5EFED8"/>
                </a:solidFill>
              </a:rPr>
              <a:t>Type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8747" y="561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Many numerical studies followed 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5776" y="1042444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lang="en-US" altLang="ja-JP" dirty="0" err="1" smtClean="0"/>
              <a:t>Immeli</a:t>
            </a:r>
            <a:r>
              <a:rPr lang="en-US" altLang="ja-JP" dirty="0" smtClean="0"/>
              <a:t> et al. 2004, </a:t>
            </a:r>
            <a:r>
              <a:rPr lang="en-US" altLang="ja-JP" dirty="0" err="1" smtClean="0"/>
              <a:t>ApJ</a:t>
            </a:r>
            <a:r>
              <a:rPr lang="en-US" altLang="ja-JP" dirty="0" smtClean="0"/>
              <a:t>, 611, 20 </a:t>
            </a:r>
            <a:endParaRPr lang="en-US" altLang="ja-JP" dirty="0"/>
          </a:p>
          <a:p>
            <a:r>
              <a:rPr kumimoji="1" lang="en-US" altLang="ja-JP" dirty="0" err="1" smtClean="0"/>
              <a:t>Bournard</a:t>
            </a:r>
            <a:r>
              <a:rPr kumimoji="1" lang="en-US" altLang="ja-JP" dirty="0" smtClean="0"/>
              <a:t> et al. 2007, 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, 670, 237</a:t>
            </a:r>
          </a:p>
          <a:p>
            <a:r>
              <a:rPr kumimoji="1" lang="en-US" altLang="ja-JP" dirty="0" err="1" smtClean="0"/>
              <a:t>Aumer</a:t>
            </a:r>
            <a:r>
              <a:rPr kumimoji="1" lang="en-US" altLang="ja-JP" dirty="0" smtClean="0"/>
              <a:t> et al. 2010,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, 719, 1230</a:t>
            </a:r>
          </a:p>
          <a:p>
            <a:r>
              <a:rPr kumimoji="1" lang="en-US" altLang="ja-JP" dirty="0" smtClean="0"/>
              <a:t>Hopkins et al. 2012, MN, 427, 98</a:t>
            </a:r>
          </a:p>
          <a:p>
            <a:r>
              <a:rPr lang="en-US" altLang="ja-JP" dirty="0" err="1" smtClean="0"/>
              <a:t>Bournard</a:t>
            </a:r>
            <a:r>
              <a:rPr lang="en-US" altLang="ja-JP" dirty="0" smtClean="0"/>
              <a:t> et al. 2013, </a:t>
            </a:r>
          </a:p>
          <a:p>
            <a:r>
              <a:rPr lang="en-US" altLang="ja-JP" dirty="0" smtClean="0"/>
              <a:t>Inoue &amp; </a:t>
            </a:r>
            <a:r>
              <a:rPr lang="en-US" altLang="ja-JP" dirty="0" err="1" smtClean="0"/>
              <a:t>Saitoh</a:t>
            </a:r>
            <a:r>
              <a:rPr lang="en-US" altLang="ja-JP" dirty="0" smtClean="0"/>
              <a:t>, 2011, MN, 418, 2527</a:t>
            </a:r>
          </a:p>
          <a:p>
            <a:r>
              <a:rPr kumimoji="1" lang="en-US" altLang="ja-JP" dirty="0" smtClean="0"/>
              <a:t>……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2068" y="5373216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Clump evolution model = bulge formation model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3688" y="3356992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/>
              <a:t>but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779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ひらめき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1268</TotalTime>
  <Words>617</Words>
  <Application>Microsoft Office PowerPoint</Application>
  <PresentationFormat>画面に合わせる (4:3)</PresentationFormat>
  <Paragraphs>174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Book Antiqua</vt:lpstr>
      <vt:lpstr>HG丸ｺﾞｼｯｸM-PRO</vt:lpstr>
      <vt:lpstr>HG明朝B</vt:lpstr>
      <vt:lpstr>ＭＳ Ｐゴシック</vt:lpstr>
      <vt:lpstr>ＭＳ 明朝</vt:lpstr>
      <vt:lpstr>Wingdings 2</vt:lpstr>
      <vt:lpstr>Wingdings 3</vt:lpstr>
      <vt:lpstr>Arial</vt:lpstr>
      <vt:lpstr>Calibri</vt:lpstr>
      <vt:lpstr>Cambria Math</vt:lpstr>
      <vt:lpstr>Lucida Sans</vt:lpstr>
      <vt:lpstr>Wingdings</vt:lpstr>
      <vt:lpstr>ひらめき</vt:lpstr>
      <vt:lpstr>円盤でのクランプ形成とその進化</vt:lpstr>
      <vt:lpstr>PowerPoint プレゼンテーション</vt:lpstr>
      <vt:lpstr>Clumpy Galaxies</vt:lpstr>
      <vt:lpstr>Chain Galaxies</vt:lpstr>
      <vt:lpstr>Clump characteristics</vt:lpstr>
      <vt:lpstr>PowerPoint プレゼンテーション</vt:lpstr>
      <vt:lpstr>Summary of Simulation</vt:lpstr>
      <vt:lpstr>Observed radial trend</vt:lpstr>
      <vt:lpstr>What determines Hubble Type?</vt:lpstr>
      <vt:lpstr>One-Zone Toy Model</vt:lpstr>
      <vt:lpstr>PowerPoint プレゼンテーション</vt:lpstr>
      <vt:lpstr>One-Zone Toy Model</vt:lpstr>
      <vt:lpstr>β- Sequence　</vt:lpstr>
      <vt:lpstr>(β ,Γ)</vt:lpstr>
      <vt:lpstr>Model Results</vt:lpstr>
      <vt:lpstr>B/T≡ m_b/(m_s+m_b)</vt:lpstr>
      <vt:lpstr>Conclusions</vt:lpstr>
      <vt:lpstr>PowerPoint プレゼンテーション</vt:lpstr>
      <vt:lpstr>Remaining Issues “Clump longevity”</vt:lpstr>
      <vt:lpstr>Remaining Issues “Clump longevity”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axis1</dc:creator>
  <cp:lastModifiedBy>axis1</cp:lastModifiedBy>
  <cp:revision>128</cp:revision>
  <dcterms:modified xsi:type="dcterms:W3CDTF">2013-09-26T01:17:05Z</dcterms:modified>
</cp:coreProperties>
</file>