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7888-87F7-6D47-9AE3-99373A0AFC47}" type="datetimeFigureOut">
              <a:rPr kumimoji="1" lang="ja-JP" altLang="en-US" smtClean="0"/>
              <a:t>13/09/27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5E04-9B10-654F-AFF9-A3A8B536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5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CDD6-68D2-8947-8CFC-A4DEFEB02D9A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9830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F7FB-A853-4FBF-87A4-9D1C5F6F91B5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subaru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ip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0.95 </a:t>
            </a:r>
            <a:r>
              <a:rPr kumimoji="1" lang="en-US" altLang="ja-JP" dirty="0" err="1" smtClean="0"/>
              <a:t>arcsec</a:t>
            </a:r>
            <a:r>
              <a:rPr kumimoji="1" lang="en-US" altLang="ja-JP" dirty="0" smtClean="0"/>
              <a:t>  FWHM</a:t>
            </a:r>
          </a:p>
          <a:p>
            <a:r>
              <a:rPr kumimoji="1" lang="en-US" altLang="ja-JP" dirty="0" err="1" smtClean="0"/>
              <a:t>acs</a:t>
            </a:r>
            <a:r>
              <a:rPr kumimoji="1" lang="en-US" altLang="ja-JP" dirty="0" smtClean="0"/>
              <a:t> 0.03 </a:t>
            </a:r>
            <a:r>
              <a:rPr kumimoji="1" lang="en-US" altLang="ja-JP" dirty="0" err="1" smtClean="0"/>
              <a:t>arcsec</a:t>
            </a:r>
            <a:r>
              <a:rPr kumimoji="1" lang="en-US" altLang="ja-JP" dirty="0" smtClean="0"/>
              <a:t>/pix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900</a:t>
            </a:r>
            <a:r>
              <a:rPr kumimoji="1" lang="ja-JP" altLang="en-US" dirty="0" smtClean="0"/>
              <a:t>天体中</a:t>
            </a:r>
            <a:r>
              <a:rPr kumimoji="1" lang="en-US" altLang="ja-JP" dirty="0" smtClean="0"/>
              <a:t>~100</a:t>
            </a:r>
            <a:r>
              <a:rPr kumimoji="1" lang="ja-JP" altLang="en-US" dirty="0" smtClean="0"/>
              <a:t>天体がチェーン銀河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CDD6-68D2-8947-8CFC-A4DEFEB02D9A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9830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約３０個　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　２１０個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E869A-26BB-401A-BBE3-7C5B10921B77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特徴：チェーン銀河は細長くて、クランプからの光が支配的　を活かす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E869A-26BB-401A-BBE3-7C5B10921B77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E869A-26BB-401A-BBE3-7C5B10921B77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2796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91408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1201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18515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38390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92672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4115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90736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99035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30060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470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A7C1-66A9-9246-B298-B6C5F1982F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13/09/27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C33B6-CE97-654F-94EC-9734AE8EF44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メイリオ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10629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1700582"/>
            <a:ext cx="8267700" cy="1470025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</a:rPr>
              <a:t>COSMOS</a:t>
            </a:r>
            <a:r>
              <a:rPr lang="ja-JP" altLang="en-US" sz="4000" dirty="0" smtClean="0">
                <a:solidFill>
                  <a:schemeClr val="bg1"/>
                </a:solidFill>
              </a:rPr>
              <a:t>領域のチェーン銀河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092199" y="3886200"/>
            <a:ext cx="7251701" cy="1752600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sz="3900" dirty="0" smtClean="0">
                <a:solidFill>
                  <a:srgbClr val="FFFFFF"/>
                </a:solidFill>
              </a:rPr>
              <a:t>村田勝寛</a:t>
            </a:r>
            <a:endParaRPr kumimoji="1" lang="en-US" altLang="ja-JP" sz="3900" dirty="0" smtClean="0">
              <a:solidFill>
                <a:srgbClr val="FFFFFF"/>
              </a:solidFill>
            </a:endParaRPr>
          </a:p>
          <a:p>
            <a:endParaRPr lang="en-US" altLang="ja-JP" sz="2800" dirty="0">
              <a:solidFill>
                <a:srgbClr val="FFFFFF"/>
              </a:solidFill>
            </a:endParaRPr>
          </a:p>
          <a:p>
            <a:pPr algn="l"/>
            <a:r>
              <a:rPr lang="en-US" altLang="ja-JP" sz="2600" dirty="0" smtClean="0">
                <a:solidFill>
                  <a:srgbClr val="FFFFFF"/>
                </a:solidFill>
              </a:rPr>
              <a:t>        </a:t>
            </a:r>
            <a:r>
              <a:rPr lang="ja-JP" altLang="en-US" sz="2600" dirty="0" smtClean="0">
                <a:solidFill>
                  <a:srgbClr val="FFFFFF"/>
                </a:solidFill>
              </a:rPr>
              <a:t>名古屋大学</a:t>
            </a:r>
            <a:r>
              <a:rPr lang="en-US" altLang="ja-JP" sz="2600" dirty="0" smtClean="0">
                <a:solidFill>
                  <a:srgbClr val="FFFFFF"/>
                </a:solidFill>
              </a:rPr>
              <a:t> </a:t>
            </a:r>
            <a:r>
              <a:rPr lang="ja-JP" altLang="en-US" sz="2600" dirty="0" smtClean="0">
                <a:solidFill>
                  <a:srgbClr val="FFFFFF"/>
                </a:solidFill>
              </a:rPr>
              <a:t>銀河進化学研究室（</a:t>
            </a:r>
            <a:r>
              <a:rPr lang="en-US" altLang="ja-JP" sz="2600" dirty="0" err="1" smtClean="0">
                <a:solidFill>
                  <a:srgbClr val="FFFFFF"/>
                </a:solidFill>
              </a:rPr>
              <a:t>Ω</a:t>
            </a:r>
            <a:r>
              <a:rPr lang="ja-JP" altLang="en-US" sz="2600" dirty="0" smtClean="0">
                <a:solidFill>
                  <a:srgbClr val="FFFFFF"/>
                </a:solidFill>
              </a:rPr>
              <a:t>研）</a:t>
            </a:r>
            <a:r>
              <a:rPr lang="en-US" altLang="ja-JP" sz="2600" dirty="0" smtClean="0">
                <a:solidFill>
                  <a:srgbClr val="FFFFFF"/>
                </a:solidFill>
              </a:rPr>
              <a:t>D3</a:t>
            </a:r>
          </a:p>
          <a:p>
            <a:pPr algn="l"/>
            <a:r>
              <a:rPr lang="en-US" altLang="ja-JP" sz="2600" dirty="0" smtClean="0">
                <a:solidFill>
                  <a:srgbClr val="FFFFFF"/>
                </a:solidFill>
              </a:rPr>
              <a:t>        </a:t>
            </a:r>
            <a:r>
              <a:rPr lang="ja-JP" altLang="en-US" sz="2600" dirty="0" smtClean="0">
                <a:solidFill>
                  <a:srgbClr val="FFFFFF"/>
                </a:solidFill>
              </a:rPr>
              <a:t>愛媛大学</a:t>
            </a:r>
            <a:r>
              <a:rPr lang="en-US" altLang="ja-JP" sz="2600" dirty="0" smtClean="0">
                <a:solidFill>
                  <a:srgbClr val="FFFFFF"/>
                </a:solidFill>
              </a:rPr>
              <a:t>    </a:t>
            </a:r>
            <a:r>
              <a:rPr lang="ja-JP" altLang="en-US" sz="2600" dirty="0" smtClean="0">
                <a:solidFill>
                  <a:srgbClr val="FFFFFF"/>
                </a:solidFill>
              </a:rPr>
              <a:t>宇宙進化研究センター</a:t>
            </a:r>
            <a:r>
              <a:rPr lang="en-US" altLang="ja-JP" sz="2600" dirty="0" smtClean="0">
                <a:solidFill>
                  <a:srgbClr val="FFFFFF"/>
                </a:solidFill>
              </a:rPr>
              <a:t>     </a:t>
            </a:r>
            <a:r>
              <a:rPr kumimoji="1" lang="ja-JP" altLang="en-US" sz="2600" dirty="0" smtClean="0">
                <a:solidFill>
                  <a:srgbClr val="FFFFFF"/>
                </a:solidFill>
              </a:rPr>
              <a:t>受託院生</a:t>
            </a:r>
            <a:endParaRPr kumimoji="1" lang="ja-JP" alt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9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チェーン銀河の割合</a:t>
            </a:r>
            <a:r>
              <a:rPr kumimoji="1" lang="en-US" altLang="ja-JP" sz="2400" dirty="0" smtClean="0"/>
              <a:t> (</a:t>
            </a:r>
            <a:r>
              <a:rPr kumimoji="1" lang="ja-JP" altLang="en-US" sz="2400" dirty="0" smtClean="0"/>
              <a:t>見かけの明るさ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2093007"/>
            <a:ext cx="291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F814W &lt; 24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の全銀河のうちチェーン銀河の割合は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0.05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%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以上</a:t>
            </a:r>
            <a:endParaRPr lang="en-US" altLang="ja-JP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9" r="940"/>
          <a:stretch/>
        </p:blipFill>
        <p:spPr>
          <a:xfrm>
            <a:off x="3483334" y="2020076"/>
            <a:ext cx="5203466" cy="3956394"/>
          </a:xfrm>
        </p:spPr>
      </p:pic>
      <p:sp>
        <p:nvSpPr>
          <p:cNvPr id="6" name="テキスト ボックス 5"/>
          <p:cNvSpPr txBox="1"/>
          <p:nvPr/>
        </p:nvSpPr>
        <p:spPr>
          <a:xfrm rot="16200000">
            <a:off x="2219076" y="3638135"/>
            <a:ext cx="28978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チェーン銀河の割合　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[% ]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7097059" y="2122889"/>
            <a:ext cx="0" cy="33455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551390" y="1439796"/>
            <a:ext cx="2456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チェーン銀河選択の</a:t>
            </a:r>
            <a:endParaRPr lang="en-US" altLang="ja-JP" dirty="0">
              <a:solidFill>
                <a:prstClr val="black"/>
              </a:solidFill>
              <a:latin typeface="Century Gothic"/>
              <a:ea typeface="メイリオ"/>
            </a:endParaRPr>
          </a:p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completeness ~ 70%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6379882" y="2540000"/>
            <a:ext cx="6574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50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チェーン銀河の割合</a:t>
            </a:r>
            <a:endParaRPr kumimoji="1" lang="ja-JP" altLang="en-US" sz="2400" dirty="0"/>
          </a:p>
        </p:txBody>
      </p:sp>
      <p:pic>
        <p:nvPicPr>
          <p:cNvPr id="5" name="コンテンツ プレースホルダー 4" descr="スクリーンショット 2013-09-24 15.14.3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34" r="-22434"/>
          <a:stretch>
            <a:fillRect/>
          </a:stretch>
        </p:blipFill>
        <p:spPr>
          <a:xfrm>
            <a:off x="1671122" y="1600200"/>
            <a:ext cx="8229600" cy="4525963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3698428" y="2104932"/>
            <a:ext cx="37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log M &gt; 9.2 (completeness 70%)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31922" y="5891300"/>
            <a:ext cx="9925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redshift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1620786" y="3369190"/>
            <a:ext cx="28978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チェーン銀河の割合　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[% ]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970462"/>
            <a:ext cx="19333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近傍に近づくにつれてチェーン銀河が減っていくとしても矛盾はない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10981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星質量 </a:t>
            </a:r>
            <a:r>
              <a:rPr lang="en-US" altLang="ja-JP" sz="2400" dirty="0" smtClean="0"/>
              <a:t>−</a:t>
            </a:r>
            <a:r>
              <a:rPr lang="en-US" altLang="en-US" sz="2400" dirty="0" smtClean="0"/>
              <a:t> SFR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07676" y="5090172"/>
            <a:ext cx="14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log M [M</a:t>
            </a:r>
            <a:r>
              <a:rPr lang="en-US" altLang="ja-JP" sz="1100" dirty="0">
                <a:solidFill>
                  <a:prstClr val="black"/>
                </a:solidFill>
                <a:latin typeface="Century Gothic"/>
                <a:ea typeface="メイリオ"/>
              </a:rPr>
              <a:t>◉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]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587811" y="2852472"/>
            <a:ext cx="20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log SFR [M</a:t>
            </a:r>
            <a:r>
              <a:rPr lang="en-US" altLang="ja-JP" sz="1200" dirty="0">
                <a:solidFill>
                  <a:prstClr val="black"/>
                </a:solidFill>
                <a:latin typeface="Century Gothic"/>
                <a:ea typeface="メイリオ"/>
              </a:rPr>
              <a:t>◉ 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/ </a:t>
            </a:r>
            <a:r>
              <a:rPr lang="en-US" altLang="ja-JP" dirty="0" err="1">
                <a:solidFill>
                  <a:prstClr val="black"/>
                </a:solidFill>
                <a:latin typeface="Century Gothic"/>
                <a:ea typeface="メイリオ"/>
              </a:rPr>
              <a:t>yr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 ]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30750" y="763204"/>
            <a:ext cx="24107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Century Gothic"/>
                <a:ea typeface="メイリオ"/>
              </a:rPr>
              <a:t>チェーン銀河</a:t>
            </a:r>
            <a:endParaRPr lang="en-US" altLang="ja-JP" sz="1600" dirty="0">
              <a:solidFill>
                <a:srgbClr val="FF0000"/>
              </a:solidFill>
              <a:latin typeface="Century Gothic"/>
              <a:ea typeface="メイリオ"/>
            </a:endParaRPr>
          </a:p>
          <a:p>
            <a:r>
              <a:rPr lang="en-US" altLang="ja-JP" sz="1600" dirty="0">
                <a:solidFill>
                  <a:srgbClr val="3366FF"/>
                </a:solidFill>
                <a:latin typeface="Century Gothic"/>
                <a:ea typeface="メイリオ"/>
              </a:rPr>
              <a:t>Main Sequence(MS)</a:t>
            </a:r>
            <a:endParaRPr lang="ja-JP" altLang="en-US" sz="1600" dirty="0">
              <a:solidFill>
                <a:srgbClr val="3366FF"/>
              </a:solidFill>
              <a:latin typeface="Century Gothic"/>
              <a:ea typeface="メイリオ"/>
            </a:endParaRPr>
          </a:p>
        </p:txBody>
      </p:sp>
      <p:pic>
        <p:nvPicPr>
          <p:cNvPr id="14" name="コンテンツ プレースホルダー 1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2" r="1750"/>
          <a:stretch/>
        </p:blipFill>
        <p:spPr>
          <a:xfrm>
            <a:off x="1784833" y="1347980"/>
            <a:ext cx="5373364" cy="374219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978074" y="5638798"/>
            <a:ext cx="63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チェーン銀河の星形成率は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MS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銀河より高い傾向</a:t>
            </a:r>
            <a:endParaRPr lang="en-US" altLang="ja-JP" dirty="0">
              <a:solidFill>
                <a:prstClr val="black"/>
              </a:solidFill>
              <a:latin typeface="Century Gothic"/>
              <a:ea typeface="メイリオ"/>
            </a:endParaRPr>
          </a:p>
          <a:p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7275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3" y="204288"/>
            <a:ext cx="4067996" cy="406799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987" y="204288"/>
            <a:ext cx="4067996" cy="406799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73" y="3211288"/>
            <a:ext cx="4067996" cy="406799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987" y="3211288"/>
            <a:ext cx="4067996" cy="406799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510542" y="211139"/>
            <a:ext cx="401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チェーン銀河と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Main seq. 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の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SFR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の差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47782" y="3501572"/>
            <a:ext cx="245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prstClr val="black"/>
                </a:solidFill>
                <a:latin typeface="Century Gothic"/>
                <a:ea typeface="メイリオ"/>
              </a:rPr>
              <a:t>Δ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 (log SFR [M</a:t>
            </a:r>
            <a:r>
              <a:rPr lang="en-US" altLang="ja-JP" sz="1200" dirty="0">
                <a:solidFill>
                  <a:prstClr val="black"/>
                </a:solidFill>
                <a:latin typeface="Century Gothic"/>
                <a:ea typeface="メイリオ"/>
              </a:rPr>
              <a:t>◉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 / </a:t>
            </a:r>
            <a:r>
              <a:rPr lang="en-US" altLang="ja-JP" dirty="0" err="1">
                <a:solidFill>
                  <a:prstClr val="black"/>
                </a:solidFill>
                <a:latin typeface="Century Gothic"/>
                <a:ea typeface="メイリオ"/>
              </a:rPr>
              <a:t>yr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])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09568" y="939800"/>
            <a:ext cx="124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z = 0 – 0.5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28627" y="939800"/>
            <a:ext cx="14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z = 0.5 – 1.0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73282" y="3936393"/>
            <a:ext cx="136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z =1.0 – 1.5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28627" y="3936393"/>
            <a:ext cx="14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z = 1.5 – 2.8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8370" y="984623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MS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98370" y="177949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Century Gothic"/>
                <a:ea typeface="メイリオ"/>
              </a:rPr>
              <a:t>チェーン銀河</a:t>
            </a:r>
            <a:endParaRPr lang="ja-JP" altLang="en-US" sz="1600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98370" y="26535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Century Gothic"/>
                <a:ea typeface="メイリオ"/>
              </a:rPr>
              <a:t>割合</a:t>
            </a:r>
            <a:endParaRPr lang="ja-JP" altLang="en-US" sz="1600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21349" y="3537180"/>
            <a:ext cx="64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SF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大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40065" y="35670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SF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小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94897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85010" y="-709840"/>
            <a:ext cx="3303101" cy="846493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246583" y="1820277"/>
            <a:ext cx="391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M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ain seq. 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(</a:t>
            </a:r>
            <a:r>
              <a:rPr lang="en-US" altLang="ja-JP" dirty="0" err="1">
                <a:solidFill>
                  <a:prstClr val="black"/>
                </a:solidFill>
                <a:latin typeface="Century Gothic"/>
                <a:ea typeface="メイリオ"/>
              </a:rPr>
              <a:t>Δ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 log SFR 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= -0.5 --- 0.5 )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3"/>
          <a:srcRect b="1907"/>
          <a:stretch/>
        </p:blipFill>
        <p:spPr>
          <a:xfrm rot="5400000">
            <a:off x="3674271" y="-2710765"/>
            <a:ext cx="791447" cy="7531806"/>
          </a:xfrm>
          <a:prstGeom prst="rect">
            <a:avLst/>
          </a:prstGeom>
          <a:ln w="19050" cmpd="sng">
            <a:solidFill>
              <a:srgbClr val="3366FF"/>
            </a:solidFill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304093" y="646714"/>
            <a:ext cx="299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high SFR  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(</a:t>
            </a:r>
            <a:r>
              <a:rPr lang="en-US" altLang="ja-JP" dirty="0" err="1">
                <a:solidFill>
                  <a:prstClr val="black"/>
                </a:solidFill>
                <a:latin typeface="Century Gothic"/>
                <a:ea typeface="メイリオ"/>
              </a:rPr>
              <a:t>Δ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 log SFR 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&gt; 0.5)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92249" y="4641983"/>
            <a:ext cx="773361" cy="254967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304093" y="5530138"/>
            <a:ext cx="28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Passive 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(</a:t>
            </a:r>
            <a:r>
              <a:rPr lang="en-US" altLang="ja-JP" dirty="0" err="1">
                <a:solidFill>
                  <a:prstClr val="black"/>
                </a:solidFill>
                <a:latin typeface="Century Gothic"/>
                <a:ea typeface="メイリオ"/>
              </a:rPr>
              <a:t>Δ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 log SFR 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&lt; -0.5)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338209" y="5545079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Main seq. 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と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 high SFR 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の見た目は似ている</a:t>
            </a:r>
            <a:endParaRPr lang="en-US" altLang="ja-JP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36180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850342" y="1918635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Century Gothic"/>
                <a:ea typeface="メイリオ"/>
              </a:rPr>
              <a:t>high SFR : </a:t>
            </a:r>
            <a:r>
              <a:rPr lang="ja-JP" altLang="en-US" dirty="0">
                <a:solidFill>
                  <a:srgbClr val="0000FF"/>
                </a:solidFill>
                <a:latin typeface="Century Gothic"/>
                <a:ea typeface="メイリオ"/>
              </a:rPr>
              <a:t>青</a:t>
            </a:r>
            <a:endParaRPr lang="en-US" altLang="ja-JP" dirty="0">
              <a:solidFill>
                <a:srgbClr val="0000FF"/>
              </a:solidFill>
              <a:latin typeface="Century Gothic"/>
              <a:ea typeface="メイリオ"/>
            </a:endParaRPr>
          </a:p>
          <a:p>
            <a:r>
              <a:rPr lang="en-US" altLang="ja-JP" dirty="0">
                <a:solidFill>
                  <a:srgbClr val="008000"/>
                </a:solidFill>
                <a:latin typeface="Century Gothic"/>
                <a:ea typeface="メイリオ"/>
              </a:rPr>
              <a:t>main seq. : </a:t>
            </a:r>
            <a:r>
              <a:rPr lang="ja-JP" altLang="en-US" dirty="0">
                <a:solidFill>
                  <a:srgbClr val="008000"/>
                </a:solidFill>
                <a:latin typeface="Century Gothic"/>
                <a:ea typeface="メイリオ"/>
              </a:rPr>
              <a:t>緑</a:t>
            </a:r>
            <a:endParaRPr lang="en-US" altLang="ja-JP" dirty="0">
              <a:solidFill>
                <a:srgbClr val="008000"/>
              </a:solidFill>
              <a:latin typeface="Century Gothic"/>
              <a:ea typeface="メイリオ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Century Gothic"/>
                <a:ea typeface="メイリオ"/>
              </a:rPr>
              <a:t>passive : </a:t>
            </a:r>
            <a:r>
              <a:rPr lang="ja-JP" altLang="en-US" dirty="0">
                <a:solidFill>
                  <a:srgbClr val="FF0000"/>
                </a:solidFill>
                <a:latin typeface="Century Gothic"/>
                <a:ea typeface="メイリオ"/>
              </a:rPr>
              <a:t>赤</a:t>
            </a:r>
            <a:endParaRPr lang="en-US" altLang="ja-JP" dirty="0">
              <a:solidFill>
                <a:srgbClr val="FF0000"/>
              </a:solidFill>
              <a:latin typeface="Century Gothic"/>
              <a:ea typeface="メイリオ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surface density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25" y="1656203"/>
            <a:ext cx="5579782" cy="442686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857763" y="5836106"/>
            <a:ext cx="9925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redshift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-101833" y="3516666"/>
            <a:ext cx="323925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M* /  a  /a [M</a:t>
            </a:r>
            <a:r>
              <a:rPr lang="en-US" altLang="ja-JP" sz="1200" dirty="0">
                <a:solidFill>
                  <a:prstClr val="black"/>
                </a:solidFill>
                <a:latin typeface="Century Gothic"/>
                <a:ea typeface="メイリオ"/>
              </a:rPr>
              <a:t>◉ 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/ </a:t>
            </a:r>
            <a:r>
              <a:rPr lang="en-US" altLang="ja-JP" dirty="0" err="1">
                <a:solidFill>
                  <a:prstClr val="black"/>
                </a:solidFill>
                <a:latin typeface="Century Gothic"/>
                <a:ea typeface="メイリオ"/>
              </a:rPr>
              <a:t>kpc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/ </a:t>
            </a:r>
            <a:r>
              <a:rPr lang="en-US" altLang="ja-JP" dirty="0" err="1">
                <a:solidFill>
                  <a:prstClr val="black"/>
                </a:solidFill>
                <a:latin typeface="Century Gothic"/>
                <a:ea typeface="メイリオ"/>
              </a:rPr>
              <a:t>kpc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]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9357" y="1350261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a : </a:t>
            </a:r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長半径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27" name="円/楕円 26"/>
          <p:cNvSpPr/>
          <p:nvPr/>
        </p:nvSpPr>
        <p:spPr>
          <a:xfrm rot="1201845">
            <a:off x="2997357" y="2883148"/>
            <a:ext cx="549834" cy="521485"/>
          </a:xfrm>
          <a:prstGeom prst="ellipse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Gothic"/>
              <a:ea typeface="メイリオ"/>
            </a:endParaRPr>
          </a:p>
        </p:txBody>
      </p:sp>
      <p:sp>
        <p:nvSpPr>
          <p:cNvPr id="30" name="円/楕円 29"/>
          <p:cNvSpPr/>
          <p:nvPr/>
        </p:nvSpPr>
        <p:spPr>
          <a:xfrm rot="1201845">
            <a:off x="3930443" y="2043016"/>
            <a:ext cx="549834" cy="521485"/>
          </a:xfrm>
          <a:prstGeom prst="ellipse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Gothic"/>
              <a:ea typeface="メイリオ"/>
            </a:endParaRPr>
          </a:p>
        </p:txBody>
      </p:sp>
      <p:sp>
        <p:nvSpPr>
          <p:cNvPr id="31" name="円/楕円 30"/>
          <p:cNvSpPr/>
          <p:nvPr/>
        </p:nvSpPr>
        <p:spPr>
          <a:xfrm rot="1201845">
            <a:off x="1916979" y="4481416"/>
            <a:ext cx="549834" cy="521485"/>
          </a:xfrm>
          <a:prstGeom prst="ellipse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Gothic"/>
              <a:ea typeface="メイリオ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912907" y="319461"/>
            <a:ext cx="1870692" cy="6167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3296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コンテンツ プレースホルダー 3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66" t="1617" r="2220"/>
          <a:stretch/>
        </p:blipFill>
        <p:spPr>
          <a:xfrm>
            <a:off x="104587" y="1688073"/>
            <a:ext cx="4586941" cy="4452751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z &lt; 1.5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chain = z~2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MS</a:t>
            </a:r>
            <a:r>
              <a:rPr lang="ja-JP" altLang="en-US" sz="2800" dirty="0" smtClean="0"/>
              <a:t>的な銀河？</a:t>
            </a:r>
            <a:endParaRPr kumimoji="1" lang="ja-JP" altLang="en-US" sz="2800" dirty="0"/>
          </a:p>
        </p:txBody>
      </p:sp>
      <p:sp>
        <p:nvSpPr>
          <p:cNvPr id="8" name="コンテンツ プレースホルダー 1"/>
          <p:cNvSpPr txBox="1">
            <a:spLocks/>
          </p:cNvSpPr>
          <p:nvPr/>
        </p:nvSpPr>
        <p:spPr>
          <a:xfrm>
            <a:off x="4820628" y="1688073"/>
            <a:ext cx="3866172" cy="4234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solidFill>
                  <a:prstClr val="black"/>
                </a:solidFill>
                <a:latin typeface="Century Gothic"/>
                <a:ea typeface="メイリオ"/>
              </a:rPr>
              <a:t>z ~2</a:t>
            </a:r>
            <a:r>
              <a:rPr lang="ja-JP" altLang="en-US" sz="1800" dirty="0" smtClean="0">
                <a:solidFill>
                  <a:prstClr val="black"/>
                </a:solidFill>
                <a:latin typeface="Century Gothic"/>
                <a:ea typeface="メイリオ"/>
              </a:rPr>
              <a:t>では</a:t>
            </a:r>
            <a:r>
              <a:rPr lang="en-US" altLang="ja-JP" sz="1800" dirty="0" smtClean="0">
                <a:solidFill>
                  <a:prstClr val="black"/>
                </a:solidFill>
                <a:latin typeface="Century Gothic"/>
                <a:ea typeface="メイリオ"/>
              </a:rPr>
              <a:t>clumpy</a:t>
            </a:r>
            <a:r>
              <a:rPr lang="ja-JP" altLang="en-US" sz="1800" dirty="0" smtClean="0">
                <a:solidFill>
                  <a:prstClr val="black"/>
                </a:solidFill>
                <a:latin typeface="Century Gothic"/>
                <a:ea typeface="メイリオ"/>
              </a:rPr>
              <a:t>銀河の</a:t>
            </a:r>
            <a:r>
              <a:rPr lang="en-US" altLang="ja-JP" sz="1800" dirty="0" smtClean="0">
                <a:solidFill>
                  <a:prstClr val="black"/>
                </a:solidFill>
                <a:latin typeface="Century Gothic"/>
                <a:ea typeface="メイリオ"/>
              </a:rPr>
              <a:t> M-SFR </a:t>
            </a:r>
            <a:r>
              <a:rPr lang="ja-JP" altLang="en-US" sz="1800" dirty="0" smtClean="0">
                <a:solidFill>
                  <a:prstClr val="black"/>
                </a:solidFill>
                <a:latin typeface="Century Gothic"/>
                <a:ea typeface="メイリオ"/>
              </a:rPr>
              <a:t>関係に一致</a:t>
            </a:r>
            <a:endParaRPr lang="en-US" altLang="ja-JP" sz="1800" dirty="0" smtClean="0">
              <a:solidFill>
                <a:prstClr val="black"/>
              </a:solidFill>
              <a:latin typeface="Century Gothic"/>
              <a:ea typeface="メイリオ"/>
            </a:endParaRPr>
          </a:p>
          <a:p>
            <a:r>
              <a:rPr lang="en-US" altLang="ja-JP" sz="1800" dirty="0" smtClean="0">
                <a:solidFill>
                  <a:prstClr val="black"/>
                </a:solidFill>
                <a:latin typeface="Century Gothic"/>
                <a:ea typeface="メイリオ"/>
              </a:rPr>
              <a:t>z </a:t>
            </a:r>
            <a:r>
              <a:rPr lang="en-US" altLang="ja-JP" sz="1800" dirty="0">
                <a:solidFill>
                  <a:prstClr val="black"/>
                </a:solidFill>
                <a:latin typeface="Century Gothic"/>
                <a:ea typeface="メイリオ"/>
              </a:rPr>
              <a:t>~1</a:t>
            </a:r>
            <a:r>
              <a:rPr lang="ja-JP" altLang="en-US" sz="1800" dirty="0">
                <a:solidFill>
                  <a:prstClr val="black"/>
                </a:solidFill>
                <a:latin typeface="Century Gothic"/>
                <a:ea typeface="メイリオ"/>
              </a:rPr>
              <a:t>の</a:t>
            </a:r>
            <a:r>
              <a:rPr lang="en-US" altLang="ja-JP" sz="1800" dirty="0">
                <a:solidFill>
                  <a:prstClr val="black"/>
                </a:solidFill>
                <a:latin typeface="Century Gothic"/>
                <a:ea typeface="メイリオ"/>
              </a:rPr>
              <a:t>clumpy</a:t>
            </a:r>
            <a:r>
              <a:rPr lang="ja-JP" altLang="en-US" sz="1800" dirty="0">
                <a:solidFill>
                  <a:prstClr val="black"/>
                </a:solidFill>
                <a:latin typeface="Century Gothic"/>
                <a:ea typeface="メイリオ"/>
              </a:rPr>
              <a:t>な銀河</a:t>
            </a:r>
            <a:r>
              <a:rPr lang="ja-JP" altLang="en-US" sz="1800" dirty="0" smtClean="0">
                <a:solidFill>
                  <a:prstClr val="black"/>
                </a:solidFill>
                <a:latin typeface="Century Gothic"/>
                <a:ea typeface="メイリオ"/>
              </a:rPr>
              <a:t>は進化が遅かった？</a:t>
            </a:r>
            <a:endParaRPr lang="en-US" altLang="ja-JP" sz="1800" dirty="0">
              <a:solidFill>
                <a:prstClr val="black"/>
              </a:solidFill>
              <a:latin typeface="Century Gothic"/>
              <a:ea typeface="メイリオ"/>
            </a:endParaRPr>
          </a:p>
          <a:p>
            <a:endParaRPr lang="ja-JP" altLang="en-US" sz="1800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981853" y="2032001"/>
            <a:ext cx="3152588" cy="3062941"/>
          </a:xfrm>
          <a:prstGeom prst="line">
            <a:avLst/>
          </a:prstGeom>
          <a:ln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810029" y="1349427"/>
            <a:ext cx="4131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660066"/>
                </a:solidFill>
                <a:latin typeface="Century Gothic"/>
                <a:ea typeface="メイリオ"/>
              </a:rPr>
              <a:t>clumpy </a:t>
            </a:r>
            <a:r>
              <a:rPr lang="en-US" altLang="ja-JP" dirty="0">
                <a:solidFill>
                  <a:srgbClr val="660066"/>
                </a:solidFill>
                <a:latin typeface="Century Gothic"/>
                <a:ea typeface="メイリオ"/>
              </a:rPr>
              <a:t>galaxies@ </a:t>
            </a:r>
            <a:r>
              <a:rPr lang="en-US" altLang="ja-JP" dirty="0">
                <a:solidFill>
                  <a:srgbClr val="660066"/>
                </a:solidFill>
                <a:latin typeface="Century Gothic"/>
                <a:ea typeface="メイリオ"/>
              </a:rPr>
              <a:t>z ~ 2 (</a:t>
            </a:r>
            <a:r>
              <a:rPr lang="en-US" altLang="ja-JP" dirty="0" err="1">
                <a:solidFill>
                  <a:srgbClr val="660066"/>
                </a:solidFill>
                <a:latin typeface="Century Gothic"/>
                <a:ea typeface="メイリオ"/>
              </a:rPr>
              <a:t>Guo</a:t>
            </a:r>
            <a:r>
              <a:rPr lang="en-US" altLang="ja-JP" dirty="0">
                <a:solidFill>
                  <a:srgbClr val="660066"/>
                </a:solidFill>
                <a:latin typeface="Century Gothic"/>
                <a:ea typeface="メイリオ"/>
              </a:rPr>
              <a:t> + 12)</a:t>
            </a:r>
            <a:endParaRPr lang="ja-JP" altLang="en-US" dirty="0">
              <a:solidFill>
                <a:srgbClr val="660066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60785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14" y="1131011"/>
            <a:ext cx="5453081" cy="548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3758500" y="1034561"/>
            <a:ext cx="2239808" cy="23065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Gothic"/>
              <a:ea typeface="メイリオ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-18674"/>
            <a:ext cx="9144000" cy="887501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メイリオ"/>
                <a:cs typeface="Helvetica"/>
              </a:rPr>
              <a:t>チェーン銀河とは？</a:t>
            </a:r>
            <a:endParaRPr lang="en-US" altLang="ja-JP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メイリオ"/>
              <a:cs typeface="Helvetica"/>
            </a:endParaRPr>
          </a:p>
        </p:txBody>
      </p:sp>
      <p:sp>
        <p:nvSpPr>
          <p:cNvPr id="33" name="円/楕円 32"/>
          <p:cNvSpPr/>
          <p:nvPr/>
        </p:nvSpPr>
        <p:spPr>
          <a:xfrm rot="18931014">
            <a:off x="1329862" y="1867029"/>
            <a:ext cx="1103826" cy="472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34" name="円/楕円 33"/>
          <p:cNvSpPr/>
          <p:nvPr/>
        </p:nvSpPr>
        <p:spPr>
          <a:xfrm rot="17628355">
            <a:off x="3645464" y="5822074"/>
            <a:ext cx="1103826" cy="472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35" name="円/楕円 34"/>
          <p:cNvSpPr/>
          <p:nvPr/>
        </p:nvSpPr>
        <p:spPr>
          <a:xfrm rot="13622915">
            <a:off x="4497005" y="5241620"/>
            <a:ext cx="1103826" cy="472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36" name="円/楕円 35"/>
          <p:cNvSpPr/>
          <p:nvPr/>
        </p:nvSpPr>
        <p:spPr>
          <a:xfrm rot="14229689">
            <a:off x="1222912" y="1224431"/>
            <a:ext cx="1103826" cy="472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98308" y="1131012"/>
            <a:ext cx="2891692" cy="5316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/>
              <a:t>複数の巨大なクランプが直線に並んだ細長い銀河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en-US" altLang="ja-JP" sz="2000" dirty="0"/>
              <a:t>1995</a:t>
            </a:r>
            <a:r>
              <a:rPr lang="ja-JP" altLang="en-US" sz="2000" dirty="0"/>
              <a:t>年に</a:t>
            </a:r>
            <a:r>
              <a:rPr lang="en-US" altLang="ja-JP" sz="2000" dirty="0" err="1"/>
              <a:t>Cowie</a:t>
            </a:r>
            <a:r>
              <a:rPr lang="en-US" altLang="ja-JP" sz="2000" dirty="0"/>
              <a:t> </a:t>
            </a:r>
            <a:r>
              <a:rPr lang="ja-JP" altLang="en-US" sz="2000" dirty="0"/>
              <a:t>らによって、ハッブル宇宙望遠鏡の観測で</a:t>
            </a:r>
            <a:r>
              <a:rPr lang="ja-JP" altLang="en-US" sz="2000" dirty="0" smtClean="0"/>
              <a:t>発見</a:t>
            </a:r>
            <a:endParaRPr lang="en-US" altLang="ja-JP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7917" y="5614543"/>
            <a:ext cx="3341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Century Gothic"/>
                <a:ea typeface="メイリオ"/>
              </a:rPr>
              <a:t>ハッブル宇宙望遠鏡　</a:t>
            </a:r>
            <a:endParaRPr lang="en-US" altLang="ja-JP" sz="1600" dirty="0">
              <a:solidFill>
                <a:prstClr val="black"/>
              </a:solidFill>
              <a:latin typeface="Century Gothic"/>
              <a:ea typeface="メイリオ"/>
            </a:endParaRPr>
          </a:p>
          <a:p>
            <a:r>
              <a:rPr lang="en-US" altLang="ja-JP" sz="1600" dirty="0">
                <a:solidFill>
                  <a:prstClr val="black"/>
                </a:solidFill>
                <a:latin typeface="Century Gothic"/>
                <a:ea typeface="メイリオ"/>
              </a:rPr>
              <a:t>Tadpole ACS background </a:t>
            </a:r>
            <a:r>
              <a:rPr lang="ja-JP" altLang="en-US" sz="1600" dirty="0">
                <a:solidFill>
                  <a:prstClr val="black"/>
                </a:solidFill>
                <a:latin typeface="Century Gothic"/>
                <a:ea typeface="メイリオ"/>
              </a:rPr>
              <a:t>領域</a:t>
            </a:r>
            <a:endParaRPr lang="en-US" altLang="ja-JP" sz="1600" dirty="0">
              <a:solidFill>
                <a:prstClr val="black"/>
              </a:solidFill>
              <a:latin typeface="Century Gothic"/>
              <a:ea typeface="メイリオ"/>
            </a:endParaRPr>
          </a:p>
          <a:p>
            <a:r>
              <a:rPr lang="en-US" altLang="ja-JP" sz="1600" dirty="0" err="1">
                <a:solidFill>
                  <a:prstClr val="black"/>
                </a:solidFill>
                <a:latin typeface="Century Gothic"/>
                <a:ea typeface="メイリオ"/>
              </a:rPr>
              <a:t>Elmegreen</a:t>
            </a:r>
            <a:r>
              <a:rPr lang="en-US" altLang="ja-JP" sz="1600" dirty="0">
                <a:solidFill>
                  <a:prstClr val="black"/>
                </a:solidFill>
                <a:latin typeface="Century Gothic"/>
                <a:ea typeface="メイリオ"/>
              </a:rPr>
              <a:t> et al.(2004)</a:t>
            </a:r>
          </a:p>
          <a:p>
            <a:endParaRPr lang="ja-JP" altLang="en-US" sz="1600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8319" y="1131011"/>
            <a:ext cx="1756376" cy="19421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1400658" y="1699847"/>
            <a:ext cx="961292" cy="8804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Gothic"/>
              <a:ea typeface="メイリオ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2361950" y="1131013"/>
            <a:ext cx="1716369" cy="568834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361950" y="2580318"/>
            <a:ext cx="1716369" cy="492794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1054245" y="5015099"/>
            <a:ext cx="2339752" cy="745540"/>
            <a:chOff x="593480" y="5015099"/>
            <a:chExt cx="2916832" cy="745540"/>
          </a:xfrm>
        </p:grpSpPr>
        <p:sp>
          <p:nvSpPr>
            <p:cNvPr id="22" name="円柱 21"/>
            <p:cNvSpPr/>
            <p:nvPr/>
          </p:nvSpPr>
          <p:spPr>
            <a:xfrm>
              <a:off x="593480" y="5015099"/>
              <a:ext cx="2916832" cy="745540"/>
            </a:xfrm>
            <a:prstGeom prst="can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71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entury Gothic"/>
                <a:ea typeface="メイリオ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2142160" y="5375139"/>
              <a:ext cx="396552" cy="313492"/>
            </a:xfrm>
            <a:prstGeom prst="ellipse">
              <a:avLst/>
            </a:prstGeom>
            <a:solidFill>
              <a:srgbClr val="002060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entury Gothic"/>
                <a:ea typeface="メイリオ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934248" y="5375139"/>
              <a:ext cx="396552" cy="313492"/>
            </a:xfrm>
            <a:prstGeom prst="ellipse">
              <a:avLst/>
            </a:prstGeom>
            <a:solidFill>
              <a:srgbClr val="002060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entury Gothic"/>
                <a:ea typeface="メイリオ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494088" y="5087107"/>
              <a:ext cx="396552" cy="313492"/>
            </a:xfrm>
            <a:prstGeom prst="ellipse">
              <a:avLst/>
            </a:prstGeom>
            <a:solidFill>
              <a:srgbClr val="002060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entury Gothic"/>
                <a:ea typeface="メイリオ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774008" y="5375139"/>
              <a:ext cx="396552" cy="313492"/>
            </a:xfrm>
            <a:prstGeom prst="ellipse">
              <a:avLst/>
            </a:prstGeom>
            <a:solidFill>
              <a:srgbClr val="002060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entury Gothic"/>
                <a:ea typeface="メイリオ"/>
              </a:endParaRPr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flipH="1">
            <a:off x="3701144" y="5400599"/>
            <a:ext cx="1142999" cy="0"/>
          </a:xfrm>
          <a:prstGeom prst="straightConnector1">
            <a:avLst/>
          </a:prstGeom>
          <a:ln w="76200" cap="rnd">
            <a:solidFill>
              <a:schemeClr val="tx1"/>
            </a:solidFill>
            <a:round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142160" y="4004035"/>
            <a:ext cx="0" cy="746867"/>
          </a:xfrm>
          <a:prstGeom prst="straightConnector1">
            <a:avLst/>
          </a:prstGeom>
          <a:ln w="76200" cap="rnd">
            <a:solidFill>
              <a:schemeClr val="tx1"/>
            </a:solidFill>
            <a:round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741" y="1640248"/>
            <a:ext cx="2142431" cy="158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テキスト ボックス 47"/>
          <p:cNvSpPr txBox="1"/>
          <p:nvPr/>
        </p:nvSpPr>
        <p:spPr>
          <a:xfrm>
            <a:off x="1439188" y="608041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clumpy disk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301368" y="3448853"/>
            <a:ext cx="168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clump cluster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pic>
        <p:nvPicPr>
          <p:cNvPr id="59" name="図 58" descr="スクリーンショット 2013-05-25 21.08.3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91231">
            <a:off x="5201418" y="4586011"/>
            <a:ext cx="1743855" cy="1527452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5360080" y="59378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チェーン銀河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チェーン銀河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／</a:t>
            </a:r>
            <a:r>
              <a:rPr kumimoji="1" lang="en-US" altLang="ja-JP" sz="2400" dirty="0" smtClean="0"/>
              <a:t> clump cluster</a:t>
            </a:r>
            <a:endParaRPr kumimoji="1" lang="ja-JP" altLang="en-US" sz="2400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4000500" y="1417639"/>
            <a:ext cx="4597400" cy="333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u="sng" dirty="0" smtClean="0"/>
              <a:t>観測的な根拠</a:t>
            </a:r>
            <a:endParaRPr kumimoji="1" lang="en-US" altLang="ja-JP" sz="2000" u="sng" dirty="0" smtClean="0"/>
          </a:p>
          <a:p>
            <a:r>
              <a:rPr kumimoji="1" lang="en-US" altLang="ja-JP" sz="2000" dirty="0" smtClean="0"/>
              <a:t>face-on</a:t>
            </a:r>
            <a:r>
              <a:rPr lang="ja-JP" altLang="en-US" sz="2000" dirty="0" smtClean="0"/>
              <a:t>（</a:t>
            </a:r>
            <a:r>
              <a:rPr kumimoji="1" lang="en-US" altLang="ja-JP" sz="2000" dirty="0" smtClean="0"/>
              <a:t>clump cluster</a:t>
            </a:r>
            <a:r>
              <a:rPr kumimoji="1" lang="ja-JP" altLang="en-US" sz="2000" dirty="0" smtClean="0"/>
              <a:t>）</a:t>
            </a:r>
            <a:r>
              <a:rPr lang="ja-JP" altLang="en-US" sz="2000" dirty="0" smtClean="0"/>
              <a:t>が同じ赤方偏移に</a:t>
            </a:r>
            <a:r>
              <a:rPr kumimoji="1" lang="ja-JP" altLang="en-US" sz="2000" dirty="0" smtClean="0"/>
              <a:t>発見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clump </a:t>
            </a:r>
            <a:r>
              <a:rPr kumimoji="1" lang="en-US" altLang="ja-JP" sz="2000" dirty="0" smtClean="0"/>
              <a:t>cluster</a:t>
            </a:r>
            <a:r>
              <a:rPr kumimoji="1" lang="ja-JP" altLang="en-US" sz="2000" dirty="0" smtClean="0"/>
              <a:t>とチェーン銀河を合わせた軸比の分布が近傍</a:t>
            </a:r>
            <a:r>
              <a:rPr lang="ja-JP" altLang="en-US" sz="2000" dirty="0" smtClean="0"/>
              <a:t>円盤</a:t>
            </a:r>
            <a:r>
              <a:rPr kumimoji="1" lang="ja-JP" altLang="en-US" sz="2000" dirty="0" smtClean="0"/>
              <a:t>銀河の分布に似ている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clump</a:t>
            </a:r>
            <a:r>
              <a:rPr lang="ja-JP" altLang="en-US" sz="2000" dirty="0" smtClean="0"/>
              <a:t>の明るさ、色が似ている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107714" y="279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36772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084" y="3183637"/>
            <a:ext cx="6752387" cy="3121541"/>
          </a:xfrm>
        </p:spPr>
        <p:txBody>
          <a:bodyPr>
            <a:noAutofit/>
          </a:bodyPr>
          <a:lstStyle/>
          <a:p>
            <a:r>
              <a:rPr lang="ja-JP" altLang="en-US" sz="1800" dirty="0" smtClean="0">
                <a:latin typeface="+mn-ea"/>
              </a:rPr>
              <a:t>ハッブル宇宙望遠鏡</a:t>
            </a:r>
            <a:r>
              <a:rPr lang="ja-JP" altLang="en-US" sz="1800" dirty="0" smtClean="0">
                <a:latin typeface="+mn-ea"/>
              </a:rPr>
              <a:t>の</a:t>
            </a:r>
            <a:r>
              <a:rPr lang="en-US" altLang="ja-JP" sz="1800" dirty="0">
                <a:latin typeface="+mn-ea"/>
              </a:rPr>
              <a:t>deep survey</a:t>
            </a:r>
            <a:r>
              <a:rPr lang="ja-JP" altLang="en-US" sz="1800" dirty="0">
                <a:latin typeface="+mn-ea"/>
              </a:rPr>
              <a:t>の</a:t>
            </a:r>
            <a:r>
              <a:rPr lang="en-US" altLang="ja-JP" sz="1800" dirty="0">
                <a:latin typeface="+mn-ea"/>
              </a:rPr>
              <a:t>~10%</a:t>
            </a:r>
            <a:r>
              <a:rPr lang="ja-JP" altLang="en-US" sz="1800" dirty="0">
                <a:latin typeface="+mn-ea"/>
              </a:rPr>
              <a:t>は</a:t>
            </a:r>
            <a:r>
              <a:rPr lang="ja-JP" altLang="en-US" sz="1800" dirty="0" smtClean="0">
                <a:latin typeface="+mn-ea"/>
              </a:rPr>
              <a:t>チェーン</a:t>
            </a:r>
            <a:r>
              <a:rPr lang="ja-JP" altLang="en-US" sz="1800" dirty="0" smtClean="0">
                <a:latin typeface="+mn-ea"/>
              </a:rPr>
              <a:t>銀河</a:t>
            </a:r>
            <a:endParaRPr lang="en-US" altLang="ja-JP" sz="1800" dirty="0" smtClean="0">
              <a:latin typeface="+mn-ea"/>
            </a:endParaRPr>
          </a:p>
          <a:p>
            <a:r>
              <a:rPr lang="ja-JP" altLang="en-US" sz="1800" dirty="0" smtClean="0">
                <a:latin typeface="+mn-ea"/>
              </a:rPr>
              <a:t>観測</a:t>
            </a:r>
            <a:r>
              <a:rPr lang="ja-JP" altLang="en-US" sz="1800" dirty="0" smtClean="0">
                <a:latin typeface="+mn-ea"/>
              </a:rPr>
              <a:t>サンプル数は少ない</a:t>
            </a:r>
            <a:r>
              <a:rPr lang="en-US" altLang="ja-JP" sz="1800" dirty="0" smtClean="0">
                <a:latin typeface="+mn-ea"/>
              </a:rPr>
              <a:t>(~300</a:t>
            </a:r>
            <a:r>
              <a:rPr lang="ja-JP" altLang="en-US" sz="1800" dirty="0" smtClean="0">
                <a:latin typeface="+mn-ea"/>
              </a:rPr>
              <a:t>個</a:t>
            </a:r>
            <a:r>
              <a:rPr lang="en-US" altLang="ja-JP" sz="1800" dirty="0" smtClean="0">
                <a:latin typeface="+mn-ea"/>
              </a:rPr>
              <a:t>)</a:t>
            </a:r>
          </a:p>
          <a:p>
            <a:pPr lvl="1"/>
            <a:r>
              <a:rPr lang="en-US" altLang="ja-JP" sz="1600" dirty="0"/>
              <a:t>28</a:t>
            </a:r>
            <a:r>
              <a:rPr lang="ja-JP" altLang="en-US" sz="1600" dirty="0" smtClean="0"/>
              <a:t>個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      </a:t>
            </a:r>
            <a:r>
              <a:rPr lang="ja-JP" altLang="en-US" sz="1600" dirty="0" smtClean="0"/>
              <a:t> </a:t>
            </a:r>
            <a:r>
              <a:rPr lang="en-US" altLang="ja-JP" sz="1600" dirty="0"/>
              <a:t>(Hawaii Deep survey field)</a:t>
            </a:r>
          </a:p>
          <a:p>
            <a:pPr lvl="1"/>
            <a:r>
              <a:rPr lang="en-US" altLang="ja-JP" sz="1600" dirty="0"/>
              <a:t>11</a:t>
            </a:r>
            <a:r>
              <a:rPr lang="ja-JP" altLang="en-US" sz="1600" dirty="0"/>
              <a:t>個　</a:t>
            </a:r>
            <a:r>
              <a:rPr lang="en-US" altLang="ja-JP" sz="1600" dirty="0" smtClean="0"/>
              <a:t>     (</a:t>
            </a:r>
            <a:r>
              <a:rPr lang="en-US" altLang="ja-JP" sz="1600" dirty="0"/>
              <a:t>HDF)</a:t>
            </a:r>
          </a:p>
          <a:p>
            <a:pPr lvl="1"/>
            <a:r>
              <a:rPr lang="en-US" altLang="ja-JP" sz="1600" dirty="0"/>
              <a:t>69</a:t>
            </a:r>
            <a:r>
              <a:rPr lang="ja-JP" altLang="en-US" sz="1600" dirty="0"/>
              <a:t>個　</a:t>
            </a:r>
            <a:r>
              <a:rPr lang="en-US" altLang="ja-JP" sz="1600" dirty="0" smtClean="0"/>
              <a:t>     (</a:t>
            </a:r>
            <a:r>
              <a:rPr lang="en-US" altLang="ja-JP" sz="1600" dirty="0"/>
              <a:t>Tadpole ACS field)</a:t>
            </a:r>
          </a:p>
          <a:p>
            <a:pPr lvl="1"/>
            <a:r>
              <a:rPr lang="en-US" altLang="ja-JP" sz="1600" dirty="0"/>
              <a:t>114</a:t>
            </a:r>
            <a:r>
              <a:rPr lang="ja-JP" altLang="en-US" sz="1600" dirty="0"/>
              <a:t>個　</a:t>
            </a:r>
            <a:r>
              <a:rPr lang="en-US" altLang="ja-JP" sz="1600" dirty="0" smtClean="0"/>
              <a:t>   (</a:t>
            </a:r>
            <a:r>
              <a:rPr lang="en-US" altLang="ja-JP" sz="1600" dirty="0"/>
              <a:t>UDF</a:t>
            </a:r>
            <a:r>
              <a:rPr lang="en-US" altLang="ja-JP" sz="1600" dirty="0" smtClean="0"/>
              <a:t>)</a:t>
            </a:r>
            <a:r>
              <a:rPr lang="en-US" altLang="ja-JP" sz="1600" dirty="0"/>
              <a:t> (34</a:t>
            </a:r>
            <a:r>
              <a:rPr lang="ja-JP" altLang="en-US" sz="1600" dirty="0"/>
              <a:t>個が信頼性◎</a:t>
            </a:r>
            <a:r>
              <a:rPr lang="en-US" altLang="ja-JP" sz="1600" dirty="0"/>
              <a:t>) </a:t>
            </a:r>
          </a:p>
          <a:p>
            <a:pPr lvl="1"/>
            <a:r>
              <a:rPr lang="en-US" altLang="ja-JP" sz="1600" dirty="0" smtClean="0"/>
              <a:t>~30</a:t>
            </a:r>
            <a:r>
              <a:rPr lang="ja-JP" altLang="en-US" sz="1600" dirty="0" smtClean="0"/>
              <a:t>個</a:t>
            </a:r>
            <a:r>
              <a:rPr lang="ja-JP" altLang="en-US" sz="1600" dirty="0"/>
              <a:t>　</a:t>
            </a:r>
            <a:r>
              <a:rPr lang="en-US" altLang="ja-JP" sz="1600" dirty="0" smtClean="0"/>
              <a:t>   (</a:t>
            </a:r>
            <a:r>
              <a:rPr lang="en-US" altLang="ja-JP" sz="1600" dirty="0"/>
              <a:t>GOODS/GEMS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en-US" altLang="ja-JP" sz="1600" dirty="0" smtClean="0"/>
              <a:t> </a:t>
            </a:r>
            <a:r>
              <a:rPr lang="ja-JP" altLang="en-US" sz="1600" dirty="0" smtClean="0"/>
              <a:t>ただし</a:t>
            </a:r>
            <a:r>
              <a:rPr lang="ja-JP" altLang="en-US" sz="1600" dirty="0"/>
              <a:t>、分類が信頼できないものも</a:t>
            </a:r>
            <a:r>
              <a:rPr lang="ja-JP" altLang="en-US" sz="1600" dirty="0" smtClean="0"/>
              <a:t>含む</a:t>
            </a:r>
            <a:endParaRPr lang="en-US" altLang="ja-JP" sz="1600" dirty="0" smtClean="0"/>
          </a:p>
          <a:p>
            <a:r>
              <a:rPr lang="en-US" altLang="ja-JP" sz="1800" dirty="0" smtClean="0">
                <a:latin typeface="+mn-ea"/>
              </a:rPr>
              <a:t>HST</a:t>
            </a:r>
            <a:r>
              <a:rPr lang="ja-JP" altLang="en-US" sz="1800" dirty="0">
                <a:latin typeface="+mn-ea"/>
              </a:rPr>
              <a:t>で</a:t>
            </a:r>
            <a:r>
              <a:rPr lang="ja-JP" altLang="en-US" sz="1800" dirty="0" smtClean="0">
                <a:latin typeface="+mn-ea"/>
              </a:rPr>
              <a:t>のみ</a:t>
            </a:r>
            <a:r>
              <a:rPr lang="en-US" altLang="ja-JP" sz="1800" dirty="0" smtClean="0">
                <a:latin typeface="+mn-ea"/>
              </a:rPr>
              <a:t>clump</a:t>
            </a:r>
            <a:r>
              <a:rPr lang="ja-JP" altLang="en-US" sz="1800" dirty="0" smtClean="0">
                <a:latin typeface="+mn-ea"/>
              </a:rPr>
              <a:t>を空間分解でき、</a:t>
            </a:r>
            <a:r>
              <a:rPr lang="ja-JP" altLang="en-US" sz="1800" dirty="0" smtClean="0">
                <a:latin typeface="+mn-ea"/>
              </a:rPr>
              <a:t>チェーン</a:t>
            </a:r>
            <a:r>
              <a:rPr lang="ja-JP" altLang="en-US" sz="1800" dirty="0">
                <a:latin typeface="+mn-ea"/>
              </a:rPr>
              <a:t>銀河だと</a:t>
            </a:r>
            <a:r>
              <a:rPr lang="ja-JP" altLang="en-US" sz="1800" dirty="0" smtClean="0">
                <a:latin typeface="+mn-ea"/>
              </a:rPr>
              <a:t>分かる</a:t>
            </a:r>
            <a:endParaRPr lang="en-US" altLang="ja-JP" sz="2000" dirty="0">
              <a:latin typeface="+mn-ea"/>
            </a:endParaRPr>
          </a:p>
        </p:txBody>
      </p:sp>
      <p:pic>
        <p:nvPicPr>
          <p:cNvPr id="9" name="図 8" descr="スクリーンショット 2013-06-06 9.45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719" y="485321"/>
            <a:ext cx="5944381" cy="195266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403130" y="2437982"/>
            <a:ext cx="31219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latin typeface="Century Gothic"/>
                <a:ea typeface="メイリオ"/>
              </a:rPr>
              <a:t>HST</a:t>
            </a:r>
            <a:r>
              <a:rPr lang="en-US" altLang="ja-JP" sz="1600" dirty="0">
                <a:solidFill>
                  <a:prstClr val="black"/>
                </a:solidFill>
                <a:latin typeface="Century Gothic"/>
                <a:ea typeface="メイリオ"/>
              </a:rPr>
              <a:t>(Hubble space telescope)</a:t>
            </a:r>
          </a:p>
          <a:p>
            <a:r>
              <a:rPr lang="en-US" altLang="ja-JP" sz="1600" dirty="0">
                <a:solidFill>
                  <a:prstClr val="black"/>
                </a:solidFill>
                <a:latin typeface="Century Gothic"/>
                <a:ea typeface="メイリオ"/>
              </a:rPr>
              <a:t>  F814W</a:t>
            </a:r>
            <a:endParaRPr lang="ja-JP" altLang="en-US" sz="1600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93087" y="2480235"/>
            <a:ext cx="1035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Century Gothic"/>
                <a:ea typeface="メイリオ"/>
              </a:rPr>
              <a:t>すばる</a:t>
            </a:r>
            <a:r>
              <a:rPr lang="en-US" altLang="ja-JP" sz="1600" dirty="0">
                <a:solidFill>
                  <a:prstClr val="black"/>
                </a:solidFill>
                <a:latin typeface="Century Gothic"/>
                <a:ea typeface="メイリオ"/>
              </a:rPr>
              <a:t> </a:t>
            </a:r>
            <a:r>
              <a:rPr lang="en-US" altLang="ja-JP" sz="1600" dirty="0" err="1">
                <a:solidFill>
                  <a:prstClr val="black"/>
                </a:solidFill>
                <a:latin typeface="Century Gothic"/>
                <a:ea typeface="メイリオ"/>
              </a:rPr>
              <a:t>i</a:t>
            </a:r>
            <a:r>
              <a:rPr lang="en-US" altLang="ja-JP" sz="1600" dirty="0">
                <a:solidFill>
                  <a:prstClr val="black"/>
                </a:solidFill>
                <a:latin typeface="Century Gothic"/>
                <a:ea typeface="メイリオ"/>
              </a:rPr>
              <a:t>+</a:t>
            </a:r>
            <a:endParaRPr lang="ja-JP" altLang="en-US" sz="1600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3371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89388" y="3667326"/>
            <a:ext cx="7138452" cy="2772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2400" dirty="0" smtClean="0"/>
              <a:t>HST/COSMOS</a:t>
            </a:r>
            <a:r>
              <a:rPr lang="ja-JP" altLang="en-US" sz="2400" dirty="0" smtClean="0"/>
              <a:t>領域でチェーン銀河を</a:t>
            </a:r>
            <a:r>
              <a:rPr lang="ja-JP" altLang="en-US" sz="2400" dirty="0" smtClean="0"/>
              <a:t>探</a:t>
            </a:r>
            <a:r>
              <a:rPr lang="ja-JP" altLang="en-US" sz="2400" dirty="0" smtClean="0"/>
              <a:t>し、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その性質を調べる</a:t>
            </a:r>
            <a:endParaRPr lang="en-US" altLang="ja-JP" sz="1800" dirty="0" smtClean="0"/>
          </a:p>
          <a:p>
            <a:pPr marL="0" indent="0">
              <a:buNone/>
            </a:pPr>
            <a:endParaRPr lang="en-US" altLang="ja-JP" sz="2000" dirty="0" smtClean="0">
              <a:solidFill>
                <a:srgbClr val="000000"/>
              </a:solidFill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</a:rPr>
              <a:t>大規模な観測になった</a:t>
            </a:r>
            <a:r>
              <a:rPr lang="ja-JP" altLang="en-US" sz="2000" dirty="0" smtClean="0"/>
              <a:t>こと</a:t>
            </a:r>
            <a:r>
              <a:rPr lang="ja-JP" altLang="en-US" sz="2000" dirty="0" smtClean="0"/>
              <a:t>で</a:t>
            </a:r>
            <a:r>
              <a:rPr lang="en-US" altLang="ja-JP" sz="2000" dirty="0" smtClean="0"/>
              <a:t>z~1</a:t>
            </a:r>
            <a:r>
              <a:rPr lang="ja-JP" altLang="en-US" sz="2000" dirty="0" smtClean="0"/>
              <a:t>でサンプル数が稼げる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u="sng" dirty="0" smtClean="0"/>
              <a:t>今日のお話</a:t>
            </a:r>
            <a:endParaRPr lang="en-US" altLang="ja-JP" sz="2000" u="sng" dirty="0" smtClean="0"/>
          </a:p>
          <a:p>
            <a:pPr marL="0" indent="0">
              <a:buNone/>
            </a:pPr>
            <a:r>
              <a:rPr lang="en-US" altLang="ja-JP" sz="2000" dirty="0" smtClean="0"/>
              <a:t>1. </a:t>
            </a:r>
            <a:r>
              <a:rPr lang="ja-JP" altLang="en-US" sz="2000" dirty="0" smtClean="0"/>
              <a:t>チェーン銀河選択の方法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2. </a:t>
            </a:r>
            <a:r>
              <a:rPr lang="ja-JP" altLang="en-US" sz="2000" dirty="0" smtClean="0"/>
              <a:t>チェーン銀河と</a:t>
            </a:r>
            <a:r>
              <a:rPr lang="ja-JP" altLang="en-US" sz="2000" dirty="0"/>
              <a:t>星</a:t>
            </a:r>
            <a:r>
              <a:rPr lang="ja-JP" altLang="en-US" sz="2000" dirty="0" smtClean="0"/>
              <a:t>形成</a:t>
            </a:r>
            <a:r>
              <a:rPr lang="en-US" altLang="ja-JP" sz="2000" dirty="0" smtClean="0"/>
              <a:t>Main </a:t>
            </a:r>
            <a:r>
              <a:rPr lang="en-US" altLang="ja-JP" sz="2000" dirty="0"/>
              <a:t>Sequence</a:t>
            </a:r>
            <a:r>
              <a:rPr lang="ja-JP" altLang="en-US" sz="2000" dirty="0" smtClean="0"/>
              <a:t>銀河の違い</a:t>
            </a:r>
            <a:endParaRPr lang="en-US" altLang="ja-JP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755" y="1997843"/>
            <a:ext cx="806624" cy="8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865" y="1565795"/>
            <a:ext cx="2690664" cy="17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V 字形矢印 18"/>
          <p:cNvSpPr/>
          <p:nvPr/>
        </p:nvSpPr>
        <p:spPr>
          <a:xfrm>
            <a:off x="3445737" y="2089885"/>
            <a:ext cx="978408" cy="484632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13667" y="1133747"/>
            <a:ext cx="2326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Century Gothic"/>
                <a:ea typeface="メイリオ"/>
              </a:rPr>
              <a:t>先行研究で最大</a:t>
            </a:r>
            <a:endParaRPr lang="en-US" altLang="ja-JP" sz="2000" dirty="0">
              <a:solidFill>
                <a:prstClr val="black"/>
              </a:solidFill>
              <a:latin typeface="Century Gothic"/>
              <a:ea typeface="メイリオ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Century Gothic"/>
                <a:ea typeface="メイリオ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Century Gothic"/>
                <a:ea typeface="メイリオ"/>
              </a:rPr>
              <a:t>(GOODS+GEMS)</a:t>
            </a:r>
            <a:endParaRPr lang="ja-JP" altLang="en-US" sz="2000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flipH="1">
            <a:off x="5336383" y="1133747"/>
            <a:ext cx="1969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prstClr val="black"/>
                </a:solidFill>
                <a:latin typeface="Century Gothic"/>
                <a:ea typeface="メイリオ"/>
              </a:rPr>
              <a:t>COSMOS</a:t>
            </a:r>
            <a:endParaRPr lang="ja-JP" altLang="en-US" sz="2000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45737" y="2722279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entury Gothic"/>
                <a:ea typeface="メイリオ"/>
              </a:rPr>
              <a:t>7</a:t>
            </a:r>
            <a:r>
              <a:rPr lang="ja-JP" altLang="en-US" sz="2400" dirty="0">
                <a:solidFill>
                  <a:prstClr val="black"/>
                </a:solidFill>
                <a:latin typeface="Century Gothic"/>
                <a:ea typeface="メイリオ"/>
              </a:rPr>
              <a:t>倍</a:t>
            </a:r>
            <a:endParaRPr lang="ja-JP" altLang="en-US" sz="2400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-18674"/>
            <a:ext cx="9144000" cy="887501"/>
          </a:xfrm>
          <a:prstGeom prst="rect">
            <a:avLst/>
          </a:prstGeom>
          <a:solidFill>
            <a:srgbClr val="1B1B1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メイリオ"/>
                <a:cs typeface="Helvetica"/>
              </a:rPr>
              <a:t>本研究</a:t>
            </a:r>
            <a:endParaRPr lang="en-US" altLang="ja-JP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メイリオ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049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/>
              <a:t>チェーン銀河の選択方法</a:t>
            </a:r>
            <a:endParaRPr kumimoji="1" lang="ja-JP" altLang="en-US" sz="24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753594"/>
            <a:ext cx="5564094" cy="4173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 smtClean="0"/>
              <a:t>COSMOS</a:t>
            </a:r>
            <a:r>
              <a:rPr lang="ja-JP" altLang="en-US" sz="1800" dirty="0" smtClean="0"/>
              <a:t>の　</a:t>
            </a:r>
            <a:r>
              <a:rPr lang="en-US" altLang="ja-JP" sz="1800" dirty="0" smtClean="0"/>
              <a:t>11</a:t>
            </a:r>
            <a:r>
              <a:rPr lang="ja-JP" altLang="en-US" sz="1800" dirty="0" smtClean="0"/>
              <a:t>万の銀河（</a:t>
            </a:r>
            <a:r>
              <a:rPr lang="en-US" altLang="ja-JP" sz="1800" dirty="0" smtClean="0"/>
              <a:t>@</a:t>
            </a:r>
            <a:r>
              <a:rPr lang="en-US" altLang="ja-JP" sz="1800" dirty="0"/>
              <a:t>F814W &lt; </a:t>
            </a:r>
            <a:r>
              <a:rPr lang="en-US" altLang="ja-JP" sz="1800" dirty="0" smtClean="0"/>
              <a:t>24</a:t>
            </a:r>
            <a:r>
              <a:rPr lang="ja-JP" altLang="en-US" sz="1800" dirty="0" smtClean="0"/>
              <a:t>）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 smtClean="0"/>
              <a:t>3</a:t>
            </a:r>
            <a:r>
              <a:rPr lang="ja-JP" altLang="en-US" sz="1800" dirty="0" smtClean="0"/>
              <a:t>つの</a:t>
            </a:r>
            <a:r>
              <a:rPr lang="ja-JP" altLang="en-US" sz="1800" dirty="0" smtClean="0"/>
              <a:t>条件</a:t>
            </a:r>
            <a:r>
              <a:rPr lang="ja-JP" altLang="en-US" sz="1800" dirty="0"/>
              <a:t>で候補天体を絞る。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( 0.5%</a:t>
            </a:r>
            <a:r>
              <a:rPr lang="ja-JP" altLang="en-US" sz="1800" dirty="0"/>
              <a:t>、</a:t>
            </a:r>
            <a:r>
              <a:rPr lang="en-US" altLang="ja-JP" sz="1800" dirty="0"/>
              <a:t>565</a:t>
            </a:r>
            <a:r>
              <a:rPr lang="ja-JP" altLang="en-US" sz="1800" dirty="0"/>
              <a:t>個</a:t>
            </a:r>
            <a:r>
              <a:rPr lang="en-US" altLang="ja-JP" sz="1800" dirty="0"/>
              <a:t> / </a:t>
            </a:r>
            <a:r>
              <a:rPr lang="en-US" altLang="ja-JP" sz="1800" dirty="0" smtClean="0"/>
              <a:t>112193</a:t>
            </a:r>
            <a:r>
              <a:rPr lang="ja-JP" altLang="en-US" sz="1800" dirty="0" smtClean="0"/>
              <a:t>）</a:t>
            </a: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 smtClean="0"/>
          </a:p>
          <a:p>
            <a:pPr>
              <a:buFont typeface="+mj-lt"/>
              <a:buAutoNum type="arabicPeriod"/>
            </a:pPr>
            <a:r>
              <a:rPr lang="en-US" altLang="ja-JP" sz="1800" dirty="0" smtClean="0"/>
              <a:t>elongation </a:t>
            </a:r>
            <a:r>
              <a:rPr lang="en-US" altLang="ja-JP" sz="1800" dirty="0" smtClean="0"/>
              <a:t>&gt; 1.8    </a:t>
            </a:r>
            <a:r>
              <a:rPr lang="en-US" altLang="ja-JP" sz="1400" dirty="0" smtClean="0"/>
              <a:t>(elongation = </a:t>
            </a:r>
            <a:r>
              <a:rPr lang="ja-JP" altLang="en-US" sz="1400" dirty="0" smtClean="0"/>
              <a:t>長半径／短半径</a:t>
            </a:r>
            <a:r>
              <a:rPr lang="en-US" altLang="ja-JP" sz="1400" dirty="0" smtClean="0"/>
              <a:t>)</a:t>
            </a:r>
          </a:p>
          <a:p>
            <a:pPr>
              <a:buFont typeface="+mj-lt"/>
              <a:buAutoNum type="arabicPeriod"/>
            </a:pPr>
            <a:endParaRPr lang="en-US" altLang="ja-JP" sz="1800" dirty="0" smtClean="0"/>
          </a:p>
          <a:p>
            <a:pPr>
              <a:buFont typeface="+mj-lt"/>
              <a:buAutoNum type="arabicPeriod"/>
            </a:pPr>
            <a:r>
              <a:rPr lang="ja-JP" altLang="en-US" sz="1800" dirty="0" smtClean="0"/>
              <a:t>３番目に明るいクランプ</a:t>
            </a:r>
            <a:r>
              <a:rPr lang="en-US" altLang="en-US" sz="1800" dirty="0" smtClean="0"/>
              <a:t>が</a:t>
            </a:r>
            <a:r>
              <a:rPr lang="ja-JP" altLang="en-US" sz="1800" dirty="0" smtClean="0"/>
              <a:t>全体の</a:t>
            </a:r>
            <a:r>
              <a:rPr lang="en-US" altLang="ja-JP" sz="1800" dirty="0" smtClean="0"/>
              <a:t>10%</a:t>
            </a:r>
            <a:r>
              <a:rPr lang="ja-JP" altLang="en-US" sz="1800" dirty="0" smtClean="0"/>
              <a:t>以上の</a:t>
            </a:r>
            <a:r>
              <a:rPr lang="en-US" altLang="ja-JP" sz="1800" dirty="0" smtClean="0"/>
              <a:t>flux</a:t>
            </a:r>
          </a:p>
          <a:p>
            <a:pPr>
              <a:buFont typeface="+mj-lt"/>
              <a:buAutoNum type="arabicPeriod"/>
            </a:pPr>
            <a:endParaRPr lang="en-US" altLang="ja-JP" sz="1800" dirty="0"/>
          </a:p>
          <a:p>
            <a:pPr>
              <a:buFont typeface="+mj-lt"/>
              <a:buAutoNum type="arabicPeriod"/>
            </a:pPr>
            <a:r>
              <a:rPr lang="ja-JP" altLang="en-US" sz="1800" dirty="0" smtClean="0"/>
              <a:t>長軸方向と短軸方向の輝度分布（中心集中）の特徴</a:t>
            </a:r>
            <a:endParaRPr lang="en-US" altLang="ja-JP" sz="1800" dirty="0" smtClean="0"/>
          </a:p>
          <a:p>
            <a:pPr>
              <a:buFont typeface="+mj-lt"/>
              <a:buAutoNum type="arabicPeriod"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905" y="1600201"/>
            <a:ext cx="2184917" cy="223996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905" y="4013199"/>
            <a:ext cx="2180895" cy="22399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505905" y="3305732"/>
            <a:ext cx="137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HST/F814W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05905" y="5773340"/>
            <a:ext cx="116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segment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1596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 smtClean="0"/>
              <a:t>長軸</a:t>
            </a:r>
            <a:r>
              <a:rPr kumimoji="1" lang="ja-JP" altLang="en-US" sz="2400" dirty="0" smtClean="0"/>
              <a:t>方向と短軸方向の中心集中</a:t>
            </a:r>
            <a:endParaRPr kumimoji="1" lang="ja-JP" altLang="en-US" sz="2400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スクリーンショット 2013-08-27 16.2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417638"/>
            <a:ext cx="8297333" cy="51615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13960" y="6310829"/>
            <a:ext cx="13858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a(10%) / a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209512" y="3727995"/>
            <a:ext cx="13334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b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(10%) / b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2" name="円/楕円 11"/>
          <p:cNvSpPr/>
          <p:nvPr/>
        </p:nvSpPr>
        <p:spPr>
          <a:xfrm rot="1201845">
            <a:off x="2420472" y="3604398"/>
            <a:ext cx="2345764" cy="1431449"/>
          </a:xfrm>
          <a:prstGeom prst="ellipse">
            <a:avLst/>
          </a:prstGeom>
          <a:solidFill>
            <a:srgbClr val="008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Gothic"/>
              <a:ea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46267" y="5109763"/>
            <a:ext cx="22301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楕円・円盤</a:t>
            </a:r>
            <a:r>
              <a:rPr lang="en-US" altLang="ja-JP" dirty="0">
                <a:solidFill>
                  <a:prstClr val="black"/>
                </a:solidFill>
                <a:latin typeface="Century Gothic"/>
                <a:ea typeface="メイリオ"/>
              </a:rPr>
              <a:t> smooth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50146" y="4329447"/>
            <a:ext cx="1689502" cy="5114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Gothic"/>
              <a:ea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9988" y="5024961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Century Gothic"/>
                <a:ea typeface="メイリオ"/>
              </a:rPr>
              <a:t>チェーン銀河</a:t>
            </a:r>
            <a:endParaRPr lang="ja-JP" altLang="en-US" dirty="0">
              <a:solidFill>
                <a:prstClr val="black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12271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スクリーンショット 2013-09-22 12.22.0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60" y="5885406"/>
            <a:ext cx="3628690" cy="86800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03376" y="-594933"/>
            <a:ext cx="5448759" cy="7332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861301" y="347142"/>
            <a:ext cx="183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entury Gothic"/>
                <a:ea typeface="メイリオ"/>
              </a:rPr>
              <a:t>COSMOS(ours)</a:t>
            </a:r>
            <a:endParaRPr lang="ja-JP" altLang="en-US" dirty="0">
              <a:solidFill>
                <a:srgbClr val="FF0000"/>
              </a:solidFill>
              <a:latin typeface="Century Gothic"/>
              <a:ea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1301" y="5825642"/>
            <a:ext cx="20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Century Gothic"/>
                <a:ea typeface="メイリオ"/>
              </a:rPr>
              <a:t>UDF (</a:t>
            </a:r>
            <a:r>
              <a:rPr lang="en-US" altLang="ja-JP" dirty="0" err="1">
                <a:solidFill>
                  <a:srgbClr val="0000FF"/>
                </a:solidFill>
                <a:latin typeface="Century Gothic"/>
                <a:ea typeface="メイリオ"/>
              </a:rPr>
              <a:t>Elmegreen</a:t>
            </a:r>
            <a:r>
              <a:rPr lang="en-US" altLang="ja-JP" dirty="0">
                <a:solidFill>
                  <a:srgbClr val="0000FF"/>
                </a:solidFill>
                <a:latin typeface="Century Gothic"/>
                <a:ea typeface="メイリオ"/>
              </a:rPr>
              <a:t>)</a:t>
            </a:r>
            <a:endParaRPr lang="ja-JP" altLang="en-US" dirty="0">
              <a:solidFill>
                <a:srgbClr val="0000FF"/>
              </a:solidFill>
              <a:latin typeface="Century Gothic"/>
              <a:ea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24773" y="352986"/>
            <a:ext cx="34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entury Gothic"/>
                <a:ea typeface="メイリオ"/>
              </a:rPr>
              <a:t>46</a:t>
            </a:r>
            <a:r>
              <a:rPr lang="ja-JP" altLang="en-US" dirty="0">
                <a:solidFill>
                  <a:srgbClr val="FF0000"/>
                </a:solidFill>
                <a:latin typeface="Century Gothic"/>
                <a:ea typeface="メイリオ"/>
              </a:rPr>
              <a:t>個（</a:t>
            </a:r>
            <a:r>
              <a:rPr lang="en-US" altLang="ja-JP" dirty="0">
                <a:solidFill>
                  <a:srgbClr val="FF0000"/>
                </a:solidFill>
                <a:latin typeface="Century Gothic"/>
                <a:ea typeface="メイリオ"/>
              </a:rPr>
              <a:t>0.04% @F814W &lt; 24</a:t>
            </a:r>
            <a:r>
              <a:rPr lang="ja-JP" altLang="en-US" dirty="0">
                <a:solidFill>
                  <a:srgbClr val="FF0000"/>
                </a:solidFill>
                <a:latin typeface="Century Gothic"/>
                <a:ea typeface="メイリオ"/>
              </a:rPr>
              <a:t>）</a:t>
            </a:r>
            <a:endParaRPr lang="ja-JP" altLang="en-US" dirty="0">
              <a:solidFill>
                <a:srgbClr val="FF0000"/>
              </a:solidFill>
              <a:latin typeface="Century Gothic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737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12" y="658000"/>
            <a:ext cx="2947732" cy="5796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1164" y="3780117"/>
            <a:ext cx="2827895" cy="25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 descr="スクリーンショット 2013-09-27 0.2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64" y="762588"/>
            <a:ext cx="3245456" cy="231529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719817" y="347142"/>
            <a:ext cx="183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entury Gothic"/>
                <a:ea typeface="メイリオ"/>
              </a:rPr>
              <a:t>COSMOS(ours)</a:t>
            </a:r>
            <a:endParaRPr lang="ja-JP" altLang="en-US" dirty="0">
              <a:solidFill>
                <a:srgbClr val="FF0000"/>
              </a:solidFill>
              <a:latin typeface="Century Gothic"/>
              <a:ea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18360" y="348433"/>
            <a:ext cx="220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Century Gothic"/>
                <a:ea typeface="メイリオ"/>
              </a:rPr>
              <a:t>UDF (</a:t>
            </a:r>
            <a:r>
              <a:rPr lang="en-US" altLang="ja-JP" dirty="0" err="1">
                <a:solidFill>
                  <a:srgbClr val="0000FF"/>
                </a:solidFill>
                <a:latin typeface="Century Gothic"/>
                <a:ea typeface="メイリオ"/>
              </a:rPr>
              <a:t>Elemegreen</a:t>
            </a:r>
            <a:r>
              <a:rPr lang="en-US" altLang="ja-JP" dirty="0">
                <a:solidFill>
                  <a:srgbClr val="0000FF"/>
                </a:solidFill>
                <a:latin typeface="Century Gothic"/>
                <a:ea typeface="メイリオ"/>
              </a:rPr>
              <a:t>)</a:t>
            </a:r>
            <a:endParaRPr lang="ja-JP" altLang="en-US" dirty="0">
              <a:solidFill>
                <a:srgbClr val="0000FF"/>
              </a:solidFill>
              <a:latin typeface="Century Gothic"/>
              <a:ea typeface="メイリオ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286001" y="4990353"/>
            <a:ext cx="791882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1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Macintosh PowerPoint</Application>
  <PresentationFormat>画面に合わせる (4:3)</PresentationFormat>
  <Paragraphs>121</Paragraphs>
  <Slides>16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1_ホワイト</vt:lpstr>
      <vt:lpstr>COSMOS領域のチェーン銀河</vt:lpstr>
      <vt:lpstr>PowerPoint プレゼンテーション</vt:lpstr>
      <vt:lpstr>チェーン銀河 ／ clump cluster</vt:lpstr>
      <vt:lpstr>PowerPoint プレゼンテーション</vt:lpstr>
      <vt:lpstr>PowerPoint プレゼンテーション</vt:lpstr>
      <vt:lpstr>チェーン銀河の選択方法</vt:lpstr>
      <vt:lpstr>長軸方向と短軸方向の中心集中</vt:lpstr>
      <vt:lpstr>PowerPoint プレゼンテーション</vt:lpstr>
      <vt:lpstr>PowerPoint プレゼンテーション</vt:lpstr>
      <vt:lpstr>チェーン銀河の割合 (見かけの明るさ)</vt:lpstr>
      <vt:lpstr>チェーン銀河の割合</vt:lpstr>
      <vt:lpstr>星質量 − SFR</vt:lpstr>
      <vt:lpstr>PowerPoint プレゼンテーション</vt:lpstr>
      <vt:lpstr>PowerPoint プレゼンテーション</vt:lpstr>
      <vt:lpstr>surface density</vt:lpstr>
      <vt:lpstr>z &lt; 1.5のchain = z~2のMS的な銀河？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COSMOS領域のチェーン銀河</dc:title>
  <dc:creator>Murata Katsuhiro</dc:creator>
  <cp:lastModifiedBy>Murata Katsuhiro</cp:lastModifiedBy>
  <cp:revision>1</cp:revision>
  <dcterms:created xsi:type="dcterms:W3CDTF">2013-09-27T04:42:12Z</dcterms:created>
  <dcterms:modified xsi:type="dcterms:W3CDTF">2013-09-27T04:42:40Z</dcterms:modified>
</cp:coreProperties>
</file>