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98" r:id="rId2"/>
    <p:sldId id="499" r:id="rId3"/>
    <p:sldId id="524" r:id="rId4"/>
    <p:sldId id="526" r:id="rId5"/>
    <p:sldId id="525" r:id="rId6"/>
    <p:sldId id="480" r:id="rId7"/>
    <p:sldId id="527" r:id="rId8"/>
    <p:sldId id="530" r:id="rId9"/>
    <p:sldId id="528" r:id="rId10"/>
    <p:sldId id="529" r:id="rId11"/>
    <p:sldId id="535" r:id="rId12"/>
    <p:sldId id="531" r:id="rId13"/>
    <p:sldId id="532" r:id="rId14"/>
    <p:sldId id="533" r:id="rId15"/>
    <p:sldId id="534" r:id="rId16"/>
    <p:sldId id="519" r:id="rId17"/>
    <p:sldId id="515" r:id="rId18"/>
    <p:sldId id="523" r:id="rId19"/>
    <p:sldId id="516" r:id="rId20"/>
    <p:sldId id="536" r:id="rId21"/>
    <p:sldId id="518" r:id="rId22"/>
    <p:sldId id="391" r:id="rId23"/>
    <p:sldId id="517" r:id="rId24"/>
    <p:sldId id="521" r:id="rId25"/>
    <p:sldId id="520" r:id="rId26"/>
    <p:sldId id="537" r:id="rId27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B06"/>
    <a:srgbClr val="00FF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0" autoAdjust="0"/>
    <p:restoredTop sz="85714" autoAdjust="0"/>
  </p:normalViewPr>
  <p:slideViewPr>
    <p:cSldViewPr snapToObjects="1">
      <p:cViewPr varScale="1">
        <p:scale>
          <a:sx n="83" d="100"/>
          <a:sy n="83" d="100"/>
        </p:scale>
        <p:origin x="-111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-2096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20-25%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Covering Factor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25-30%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Covering Factor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30-35%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Covering Factor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35-40%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Covering Factor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0.0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40-45%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Covering Factor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2.0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45-50%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Covering Factor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2.0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50-55%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Covering Factor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3705784"/>
        <c:axId val="-2065756984"/>
      </c:barChart>
      <c:catAx>
        <c:axId val="-2063705784"/>
        <c:scaling>
          <c:orientation val="minMax"/>
        </c:scaling>
        <c:delete val="0"/>
        <c:axPos val="b"/>
        <c:majorTickMark val="out"/>
        <c:minorTickMark val="none"/>
        <c:tickLblPos val="nextTo"/>
        <c:crossAx val="-2065756984"/>
        <c:crosses val="autoZero"/>
        <c:auto val="1"/>
        <c:lblAlgn val="ctr"/>
        <c:lblOffset val="100"/>
        <c:noMultiLvlLbl val="0"/>
      </c:catAx>
      <c:valAx>
        <c:axId val="-20657569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637057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20-25%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Covering Factor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25-30%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Covering Factor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30-35%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Covering Factor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3.0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35-40%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Covering Factor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0.0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40-45%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Covering Factor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2.0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45-50%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Covering Factor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2.0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50-55%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Covering Factor</c:v>
                </c:pt>
              </c:strCache>
            </c:strRef>
          </c:cat>
          <c:val>
            <c:numRef>
              <c:f>Sheet1!$H$2</c:f>
              <c:numCache>
                <c:formatCode>General</c:formatCode>
                <c:ptCount val="1"/>
                <c:pt idx="0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08722344"/>
        <c:axId val="1861262536"/>
      </c:barChart>
      <c:catAx>
        <c:axId val="-2008722344"/>
        <c:scaling>
          <c:orientation val="minMax"/>
        </c:scaling>
        <c:delete val="0"/>
        <c:axPos val="b"/>
        <c:majorTickMark val="out"/>
        <c:minorTickMark val="none"/>
        <c:tickLblPos val="nextTo"/>
        <c:crossAx val="1861262536"/>
        <c:crosses val="autoZero"/>
        <c:auto val="1"/>
        <c:lblAlgn val="ctr"/>
        <c:lblOffset val="100"/>
        <c:noMultiLvlLbl val="0"/>
      </c:catAx>
      <c:valAx>
        <c:axId val="18612625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087223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Filamentary</c:v>
                </c:pt>
              </c:strCache>
            </c:strRef>
          </c:tx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-0.5</c:v>
                </c:pt>
                <c:pt idx="1">
                  <c:v>1.0</c:v>
                </c:pt>
                <c:pt idx="2">
                  <c:v>3.0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5.0</c:v>
                </c:pt>
                <c:pt idx="1">
                  <c:v>4.0</c:v>
                </c:pt>
                <c:pt idx="2">
                  <c:v>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Spherical</c:v>
                </c:pt>
              </c:strCache>
            </c:strRef>
          </c:tx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-0.5</c:v>
                </c:pt>
                <c:pt idx="1">
                  <c:v>1.0</c:v>
                </c:pt>
                <c:pt idx="2">
                  <c:v>3.0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1.0</c:v>
                </c:pt>
                <c:pt idx="1">
                  <c:v>2.0</c:v>
                </c:pt>
                <c:pt idx="2">
                  <c:v>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14181368"/>
        <c:axId val="-2014178392"/>
        <c:axId val="0"/>
      </c:bar3DChart>
      <c:catAx>
        <c:axId val="-2014181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14178392"/>
        <c:crosses val="autoZero"/>
        <c:auto val="1"/>
        <c:lblAlgn val="ctr"/>
        <c:lblOffset val="100"/>
        <c:noMultiLvlLbl val="0"/>
      </c:catAx>
      <c:valAx>
        <c:axId val="-201417839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201418136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2400"/>
          </a:pPr>
          <a:endParaRPr lang="ja-JP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Filamentary</c:v>
                </c:pt>
              </c:strCache>
            </c:strRef>
          </c:tx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-0.5</c:v>
                </c:pt>
                <c:pt idx="1">
                  <c:v>1.0</c:v>
                </c:pt>
                <c:pt idx="2">
                  <c:v>3.0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5.0</c:v>
                </c:pt>
                <c:pt idx="1">
                  <c:v>4.0</c:v>
                </c:pt>
                <c:pt idx="2">
                  <c:v>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Spherical</c:v>
                </c:pt>
              </c:strCache>
            </c:strRef>
          </c:tx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-0.5</c:v>
                </c:pt>
                <c:pt idx="1">
                  <c:v>1.0</c:v>
                </c:pt>
                <c:pt idx="2">
                  <c:v>3.0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1.0</c:v>
                </c:pt>
                <c:pt idx="1">
                  <c:v>2.0</c:v>
                </c:pt>
                <c:pt idx="2">
                  <c:v>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047673496"/>
        <c:axId val="2134720440"/>
        <c:axId val="0"/>
      </c:bar3DChart>
      <c:catAx>
        <c:axId val="-2047673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34720440"/>
        <c:crosses val="autoZero"/>
        <c:auto val="1"/>
        <c:lblAlgn val="ctr"/>
        <c:lblOffset val="100"/>
        <c:noMultiLvlLbl val="0"/>
      </c:catAx>
      <c:valAx>
        <c:axId val="213472044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-20476734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0841269326774325"/>
          <c:y val="0.0"/>
          <c:w val="0.260433751789021"/>
          <c:h val="0.188133351287766"/>
        </c:manualLayout>
      </c:layout>
      <c:overlay val="0"/>
      <c:txPr>
        <a:bodyPr/>
        <a:lstStyle/>
        <a:p>
          <a:pPr>
            <a:defRPr sz="1800"/>
          </a:pPr>
          <a:endParaRPr lang="ja-JP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28770-0787-C947-B8FA-79F03C07EDD2}" type="datetimeFigureOut">
              <a:rPr kumimoji="1" lang="ja-JP" altLang="en-US" smtClean="0"/>
              <a:t>13/09/26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FE43B-6D38-5D4C-9076-2801712559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60891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4BD49-BB7C-B84D-8713-CD2942FCBEF5}" type="datetimeFigureOut">
              <a:rPr lang="ja-JP" altLang="en-US" smtClean="0"/>
              <a:pPr/>
              <a:t>13/09/26</a:t>
            </a:fld>
            <a:endParaRPr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4CBF0-4718-AD48-983C-5044E50C497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655160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国立天文台の松田です。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4CBF0-4718-AD48-983C-5044E50C4972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75497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4CBF0-4718-AD48-983C-5044E50C4972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4CBF0-4718-AD48-983C-5044E50C4972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0796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4CBF0-4718-AD48-983C-5044E50C4972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4CBF0-4718-AD48-983C-5044E50C4972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4CBF0-4718-AD48-983C-5044E50C4972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4CBF0-4718-AD48-983C-5044E50C4972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0796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4CBF0-4718-AD48-983C-5044E50C4972}" type="slidenum">
              <a:rPr lang="ja-JP" altLang="en-US" smtClean="0"/>
              <a:pPr/>
              <a:t>20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4CBF0-4718-AD48-983C-5044E50C4972}" type="slidenum">
              <a:rPr lang="ja-JP" altLang="en-US" smtClean="0"/>
              <a:pPr/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720346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4CBF0-4718-AD48-983C-5044E50C4972}" type="slidenum">
              <a:rPr lang="ja-JP" altLang="en-US" smtClean="0"/>
              <a:pPr/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72034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内容です。まずは</a:t>
            </a:r>
            <a:r>
              <a:rPr lang="en-US" altLang="ja-JP" dirty="0" smtClean="0"/>
              <a:t>cold accretion</a:t>
            </a:r>
            <a:r>
              <a:rPr lang="ja-JP" altLang="en-US" dirty="0" smtClean="0"/>
              <a:t>と</a:t>
            </a:r>
            <a:r>
              <a:rPr lang="en-US" altLang="ja-JP" dirty="0" smtClean="0"/>
              <a:t>LAB</a:t>
            </a:r>
            <a:r>
              <a:rPr lang="ja-JP" altLang="en-US" dirty="0" smtClean="0"/>
              <a:t>の関係についてお話します。次に、我々のすばる</a:t>
            </a:r>
            <a:r>
              <a:rPr lang="en-US" altLang="ja-JP" dirty="0" smtClean="0"/>
              <a:t>S-Cam</a:t>
            </a:r>
            <a:r>
              <a:rPr lang="ja-JP" altLang="en-US" dirty="0" smtClean="0"/>
              <a:t>による</a:t>
            </a:r>
            <a:r>
              <a:rPr lang="en-US" altLang="ja-JP" dirty="0" smtClean="0"/>
              <a:t>LAB</a:t>
            </a:r>
            <a:r>
              <a:rPr lang="ja-JP" altLang="en-US" dirty="0" smtClean="0"/>
              <a:t>観測を紹介します。最後に今年</a:t>
            </a:r>
            <a:r>
              <a:rPr lang="en-US" altLang="ja-JP" dirty="0" smtClean="0"/>
              <a:t>7</a:t>
            </a:r>
            <a:r>
              <a:rPr lang="ja-JP" altLang="en-US" dirty="0" smtClean="0"/>
              <a:t>月のマルセイユでの銀河形成研究会で聞いた</a:t>
            </a:r>
            <a:r>
              <a:rPr lang="en-US" altLang="ja-JP" dirty="0" smtClean="0"/>
              <a:t>LAB</a:t>
            </a:r>
            <a:r>
              <a:rPr lang="ja-JP" altLang="en-US" dirty="0" smtClean="0"/>
              <a:t>の面分光観測の結果を紹介します。</a:t>
            </a:r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4CBF0-4718-AD48-983C-5044E50C4972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まずは、</a:t>
            </a:r>
            <a:r>
              <a:rPr kumimoji="1" lang="en-US" altLang="ja-JP" dirty="0" smtClean="0"/>
              <a:t>Cold accretion</a:t>
            </a:r>
            <a:r>
              <a:rPr kumimoji="1" lang="ja-JP" altLang="en-US" dirty="0" smtClean="0"/>
              <a:t>についてです。初日に梅村さん、山田さん、長島さん、岡本さんの講演で詳しいお話がありました。ここでは私の疑問も含め、おさらいをしたいと思います。有名な</a:t>
            </a:r>
            <a:r>
              <a:rPr kumimoji="1" lang="en-US" altLang="ja-JP" dirty="0" err="1" smtClean="0"/>
              <a:t>Dekel</a:t>
            </a:r>
            <a:r>
              <a:rPr kumimoji="1" lang="ja-JP" altLang="en-US" dirty="0" smtClean="0"/>
              <a:t>の論文には印象的な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本のフィラメントの図がのっていました。この</a:t>
            </a:r>
            <a:r>
              <a:rPr kumimoji="1" lang="en-US" altLang="ja-JP" dirty="0" smtClean="0"/>
              <a:t>3</a:t>
            </a:r>
            <a:r>
              <a:rPr kumimoji="1" lang="ja-JP" altLang="en-US" dirty="0" smtClean="0"/>
              <a:t>本というのはどれくらい典型的なのでしょうか？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4CBF0-4718-AD48-983C-5044E50C4972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08877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質量の依存性を見るために</a:t>
            </a:r>
            <a:r>
              <a:rPr kumimoji="1" lang="en-US" altLang="ja-JP" dirty="0" smtClean="0"/>
              <a:t>van de Voort2011</a:t>
            </a:r>
            <a:r>
              <a:rPr kumimoji="1" lang="ja-JP" altLang="en-US" dirty="0" smtClean="0"/>
              <a:t>を見てみます。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4CBF0-4718-AD48-983C-5044E50C4972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36970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これは</a:t>
            </a:r>
            <a:r>
              <a:rPr kumimoji="1" lang="en-US" altLang="ja-JP" dirty="0" smtClean="0"/>
              <a:t>Faucher-Giguere2011</a:t>
            </a:r>
            <a:r>
              <a:rPr kumimoji="1" lang="ja-JP" altLang="en-US" dirty="0" smtClean="0"/>
              <a:t>のシミュレーションですが、</a:t>
            </a:r>
            <a:r>
              <a:rPr kumimoji="1" lang="en-US" altLang="ja-JP" dirty="0" err="1" smtClean="0"/>
              <a:t>Dekel</a:t>
            </a:r>
            <a:r>
              <a:rPr kumimoji="1" lang="ja-JP" altLang="en-US" dirty="0" smtClean="0"/>
              <a:t>に比べて軽めの銀河の</a:t>
            </a:r>
            <a:r>
              <a:rPr kumimoji="1" lang="en-US" altLang="ja-JP" dirty="0" smtClean="0"/>
              <a:t>redshift</a:t>
            </a:r>
            <a:r>
              <a:rPr kumimoji="1" lang="ja-JP" altLang="en-US" dirty="0" smtClean="0"/>
              <a:t>進化を示しています。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4CBF0-4718-AD48-983C-5044E50C4972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90018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4CBF0-4718-AD48-983C-5044E50C4972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4677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4CBF0-4718-AD48-983C-5044E50C4972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4CBF0-4718-AD48-983C-5044E50C4972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4CBF0-4718-AD48-983C-5044E50C4972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smtClean="0"/>
              <a:t>Click to edit Master subtitle style</a:t>
            </a:r>
            <a:endParaRPr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FCE0E-79E3-C44F-9B8D-124546C96E7E}" type="datetime1">
              <a:rPr lang="ja-JP" altLang="en-US" smtClean="0"/>
              <a:t>13/09/26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BF67B-04C4-8D4F-98DC-DA772C178EA6}" type="datetime1">
              <a:rPr lang="ja-JP" altLang="en-US" smtClean="0"/>
              <a:t>13/09/26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DFD1-6751-0C46-96DE-197A8A989B8C}" type="datetime1">
              <a:rPr lang="ja-JP" altLang="en-US" smtClean="0"/>
              <a:t>13/09/26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DAA81-9767-424B-A108-8A93AC6A16FA}" type="datetime1">
              <a:rPr lang="ja-JP" altLang="en-US" smtClean="0"/>
              <a:t>13/09/26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B444-4E5A-8D49-9F0E-6295A6E8B1E2}" type="datetime1">
              <a:rPr lang="ja-JP" altLang="en-US" smtClean="0"/>
              <a:t>13/09/26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90108-2AF4-5E45-AFBA-DB599A98F08F}" type="datetime1">
              <a:rPr lang="ja-JP" altLang="en-US" smtClean="0"/>
              <a:t>13/09/26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9CBE-04BA-8A49-982F-F3092BB2E070}" type="datetime1">
              <a:rPr lang="ja-JP" altLang="en-US" smtClean="0"/>
              <a:t>13/09/26</a:t>
            </a:fld>
            <a:endParaRPr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B129-AF87-B547-940A-15C286D780EF}" type="datetime1">
              <a:rPr lang="ja-JP" altLang="en-US" smtClean="0"/>
              <a:t>13/09/26</a:t>
            </a:fld>
            <a:endParaRPr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A8A4C-78E9-494C-8E08-86CE9D97B1EA}" type="datetime1">
              <a:rPr lang="ja-JP" altLang="en-US" smtClean="0"/>
              <a:t>13/09/26</a:t>
            </a:fld>
            <a:endParaRPr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4A323-170F-5B42-BBDE-21E17E27BECA}" type="datetime1">
              <a:rPr lang="ja-JP" altLang="en-US" smtClean="0"/>
              <a:t>13/09/26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E9418-06B2-F44F-AF59-CD624D440365}" type="datetime1">
              <a:rPr lang="ja-JP" altLang="en-US" smtClean="0"/>
              <a:t>13/09/26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E4B3C-C08F-BB4E-BE86-0549091AF13E}" type="datetime1">
              <a:rPr lang="ja-JP" altLang="en-US" smtClean="0"/>
              <a:t>13/09/26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B52BD-012B-0744-A5E5-3363D0916EF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>
          <a:xfrm>
            <a:off x="395536" y="4293096"/>
            <a:ext cx="8496944" cy="2160240"/>
          </a:xfrm>
        </p:spPr>
        <p:txBody>
          <a:bodyPr>
            <a:noAutofit/>
          </a:bodyPr>
          <a:lstStyle/>
          <a:p>
            <a:r>
              <a:rPr lang="en-US" altLang="en-US" sz="5400" dirty="0" smtClean="0">
                <a:solidFill>
                  <a:schemeClr val="tx1"/>
                </a:solidFill>
                <a:latin typeface="+mn-ea"/>
              </a:rPr>
              <a:t>松田 有</a:t>
            </a:r>
            <a:r>
              <a:rPr lang="en-US" altLang="en-US" sz="5400" dirty="0" smtClean="0">
                <a:solidFill>
                  <a:schemeClr val="tx1"/>
                </a:solidFill>
                <a:latin typeface="+mn-ea"/>
              </a:rPr>
              <a:t>一</a:t>
            </a:r>
          </a:p>
          <a:p>
            <a:r>
              <a:rPr lang="ja-JP" altLang="en-US" sz="5400" dirty="0" smtClean="0">
                <a:solidFill>
                  <a:schemeClr val="tx1"/>
                </a:solidFill>
                <a:latin typeface="+mn-ea"/>
              </a:rPr>
              <a:t>（</a:t>
            </a:r>
            <a:r>
              <a:rPr lang="ja-JP" altLang="en-US" sz="5400" dirty="0" smtClean="0">
                <a:solidFill>
                  <a:schemeClr val="tx1"/>
                </a:solidFill>
                <a:latin typeface="+mn-ea"/>
              </a:rPr>
              <a:t>国立天文台</a:t>
            </a:r>
            <a:r>
              <a:rPr lang="ja-JP" altLang="en-US" sz="5400" dirty="0" smtClean="0">
                <a:solidFill>
                  <a:schemeClr val="tx1"/>
                </a:solidFill>
                <a:latin typeface="+mn-ea"/>
              </a:rPr>
              <a:t>）</a:t>
            </a:r>
            <a:endParaRPr lang="en-US" altLang="en-US" sz="5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41784" y="44624"/>
            <a:ext cx="8134672" cy="3792016"/>
          </a:xfrm>
        </p:spPr>
        <p:txBody>
          <a:bodyPr>
            <a:noAutofit/>
          </a:bodyPr>
          <a:lstStyle/>
          <a:p>
            <a:r>
              <a:rPr lang="ja-JP" altLang="en-US" sz="7200" dirty="0"/>
              <a:t>ＬＡＢ：</a:t>
            </a:r>
            <a:r>
              <a:rPr lang="en-US" altLang="ja-JP" sz="7200" dirty="0"/>
              <a:t>Cold accretion</a:t>
            </a:r>
            <a:r>
              <a:rPr lang="ja-JP" altLang="en-US" sz="7200" dirty="0"/>
              <a:t>の観点から　</a:t>
            </a:r>
            <a:endParaRPr lang="ja-JP" altLang="en-US" sz="72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70631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B1_highres_vs_z_RBG_fixed_galaxy_d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0" t="8060" r="37219"/>
          <a:stretch/>
        </p:blipFill>
        <p:spPr>
          <a:xfrm>
            <a:off x="225415" y="1339027"/>
            <a:ext cx="4324321" cy="4605524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05680" y="-27384"/>
            <a:ext cx="8686800" cy="8382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Subaru / </a:t>
            </a:r>
            <a:r>
              <a:rPr lang="en-US" altLang="ja-JP" dirty="0" err="1" smtClean="0"/>
              <a:t>Suprime</a:t>
            </a:r>
            <a:r>
              <a:rPr lang="en-US" altLang="ja-JP" dirty="0" smtClean="0"/>
              <a:t>-Cam </a:t>
            </a:r>
            <a:r>
              <a:rPr lang="en-US" altLang="ja-JP" dirty="0"/>
              <a:t>S</a:t>
            </a:r>
            <a:r>
              <a:rPr lang="en-US" altLang="ja-JP" dirty="0" smtClean="0"/>
              <a:t>urvey at z=3</a:t>
            </a:r>
            <a:endParaRPr lang="ja-JP" altLang="en-US" dirty="0"/>
          </a:p>
        </p:txBody>
      </p:sp>
      <p:pic>
        <p:nvPicPr>
          <p:cNvPr id="28" name="図 27" descr="thumbnail100kpcLAB.ep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434" t="56211" r="2844" b="9632"/>
          <a:stretch/>
        </p:blipFill>
        <p:spPr>
          <a:xfrm>
            <a:off x="4572001" y="1364815"/>
            <a:ext cx="4319287" cy="4319995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831950" y="6063679"/>
            <a:ext cx="2731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Faucher-Giguere+11</a:t>
            </a:r>
            <a:endParaRPr kumimoji="1" lang="ja-JP" altLang="en-US" sz="2400" dirty="0"/>
          </a:p>
        </p:txBody>
      </p:sp>
      <p:sp>
        <p:nvSpPr>
          <p:cNvPr id="31" name="円/楕円 30"/>
          <p:cNvSpPr>
            <a:spLocks noChangeAspect="1"/>
          </p:cNvSpPr>
          <p:nvPr/>
        </p:nvSpPr>
        <p:spPr>
          <a:xfrm>
            <a:off x="5616388" y="2607295"/>
            <a:ext cx="2159980" cy="215998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6228184" y="5807585"/>
            <a:ext cx="9925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dirty="0" smtClean="0"/>
              <a:t>200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kpc </a:t>
            </a:r>
            <a:endParaRPr lang="en-US" altLang="ja-JP" sz="2000" dirty="0"/>
          </a:p>
        </p:txBody>
      </p:sp>
      <p:sp>
        <p:nvSpPr>
          <p:cNvPr id="33" name="Line 5"/>
          <p:cNvSpPr>
            <a:spLocks noChangeShapeType="1"/>
          </p:cNvSpPr>
          <p:nvPr/>
        </p:nvSpPr>
        <p:spPr bwMode="auto">
          <a:xfrm>
            <a:off x="7308304" y="6000401"/>
            <a:ext cx="1582984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5" name="Line 5"/>
          <p:cNvSpPr>
            <a:spLocks noChangeShapeType="1"/>
          </p:cNvSpPr>
          <p:nvPr/>
        </p:nvSpPr>
        <p:spPr bwMode="auto">
          <a:xfrm flipH="1">
            <a:off x="4572000" y="6000401"/>
            <a:ext cx="1576984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1836888" y="5807585"/>
            <a:ext cx="9925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dirty="0" smtClean="0"/>
              <a:t>200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kpc </a:t>
            </a:r>
            <a:endParaRPr lang="en-US" altLang="ja-JP" sz="2000" dirty="0"/>
          </a:p>
        </p:txBody>
      </p:sp>
      <p:sp>
        <p:nvSpPr>
          <p:cNvPr id="37" name="Line 5"/>
          <p:cNvSpPr>
            <a:spLocks noChangeShapeType="1"/>
          </p:cNvSpPr>
          <p:nvPr/>
        </p:nvSpPr>
        <p:spPr bwMode="auto">
          <a:xfrm>
            <a:off x="2917008" y="6000401"/>
            <a:ext cx="1582984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8" name="Line 5"/>
          <p:cNvSpPr>
            <a:spLocks noChangeShapeType="1"/>
          </p:cNvSpPr>
          <p:nvPr/>
        </p:nvSpPr>
        <p:spPr bwMode="auto">
          <a:xfrm flipH="1">
            <a:off x="180704" y="6000401"/>
            <a:ext cx="1576984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940152" y="6063679"/>
            <a:ext cx="175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Matsuda</a:t>
            </a:r>
            <a:r>
              <a:rPr kumimoji="1" lang="en-US" altLang="ja-JP" sz="2400" dirty="0" smtClean="0"/>
              <a:t>+11</a:t>
            </a:r>
            <a:endParaRPr kumimoji="1" lang="ja-JP" altLang="en-US" sz="24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508104" y="4869160"/>
            <a:ext cx="2630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</a:rPr>
              <a:t>Filamentary?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508104" y="1844824"/>
            <a:ext cx="2476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solidFill>
                  <a:schemeClr val="bg1"/>
                </a:solidFill>
              </a:rPr>
              <a:t>Observation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115616" y="1844824"/>
            <a:ext cx="2184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</a:rPr>
              <a:t>Simulation 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557015" y="692696"/>
            <a:ext cx="4263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/>
              <a:t>Covering Factor ~20%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80481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6000" dirty="0" smtClean="0"/>
              <a:t>Speculation (1)</a:t>
            </a: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2692896"/>
          </a:xfrm>
        </p:spPr>
        <p:txBody>
          <a:bodyPr>
            <a:normAutofit/>
          </a:bodyPr>
          <a:lstStyle/>
          <a:p>
            <a:r>
              <a:rPr lang="en-US" altLang="ja-JP" dirty="0"/>
              <a:t>F</a:t>
            </a:r>
            <a:r>
              <a:rPr lang="en-US" altLang="ja-JP" dirty="0" smtClean="0"/>
              <a:t>ilamentary LABs </a:t>
            </a:r>
            <a:r>
              <a:rPr lang="en-US" altLang="ja-JP" dirty="0"/>
              <a:t>may relate to </a:t>
            </a:r>
            <a:r>
              <a:rPr lang="en-US" altLang="ja-JP" dirty="0" smtClean="0"/>
              <a:t>low-mass haloes</a:t>
            </a:r>
            <a:r>
              <a:rPr lang="en-US" altLang="ja-JP" dirty="0" smtClean="0"/>
              <a:t> (&lt;10</a:t>
            </a:r>
            <a:r>
              <a:rPr lang="en-US" altLang="ja-JP" baseline="30000" dirty="0" smtClean="0"/>
              <a:t>12</a:t>
            </a:r>
            <a:r>
              <a:rPr lang="en-US" altLang="ja-JP" dirty="0" smtClean="0"/>
              <a:t>M</a:t>
            </a:r>
            <a:r>
              <a:rPr lang="en-US" altLang="ja-JP" baseline="-25000" dirty="0" smtClean="0"/>
              <a:t>sun</a:t>
            </a:r>
            <a:r>
              <a:rPr lang="en-US" altLang="ja-JP" dirty="0" smtClean="0"/>
              <a:t>) </a:t>
            </a:r>
            <a:r>
              <a:rPr lang="en-US" altLang="ja-JP" dirty="0" smtClean="0"/>
              <a:t>in </a:t>
            </a:r>
            <a:r>
              <a:rPr lang="en-US" altLang="ja-JP" dirty="0"/>
              <a:t>the </a:t>
            </a:r>
            <a:r>
              <a:rPr lang="en-US" altLang="ja-JP" dirty="0" smtClean="0"/>
              <a:t>field.</a:t>
            </a:r>
          </a:p>
          <a:p>
            <a:r>
              <a:rPr lang="en-US" altLang="ja-JP" dirty="0"/>
              <a:t>S</a:t>
            </a:r>
            <a:r>
              <a:rPr lang="en-US" altLang="ja-JP" dirty="0" smtClean="0"/>
              <a:t>pherical LABs </a:t>
            </a:r>
            <a:r>
              <a:rPr lang="en-US" altLang="ja-JP" dirty="0"/>
              <a:t>may relate </a:t>
            </a:r>
            <a:r>
              <a:rPr lang="en-US" altLang="ja-JP" dirty="0" smtClean="0"/>
              <a:t>to high-mass </a:t>
            </a:r>
            <a:r>
              <a:rPr lang="en-US" altLang="ja-JP" dirty="0" smtClean="0"/>
              <a:t>haloes (&gt;10</a:t>
            </a:r>
            <a:r>
              <a:rPr lang="en-US" altLang="ja-JP" baseline="30000" dirty="0" smtClean="0"/>
              <a:t>12</a:t>
            </a:r>
            <a:r>
              <a:rPr lang="en-US" altLang="ja-JP" dirty="0" smtClean="0"/>
              <a:t>M</a:t>
            </a:r>
            <a:r>
              <a:rPr lang="en-US" altLang="ja-JP" baseline="-25000" dirty="0" smtClean="0"/>
              <a:t>sun</a:t>
            </a:r>
            <a:r>
              <a:rPr lang="en-US" altLang="ja-JP" dirty="0"/>
              <a:t>) in </a:t>
            </a:r>
            <a:r>
              <a:rPr lang="en-US" altLang="ja-JP" dirty="0"/>
              <a:t>proto-</a:t>
            </a:r>
            <a:r>
              <a:rPr lang="en-US" altLang="ja-JP" dirty="0" smtClean="0"/>
              <a:t>cluster</a:t>
            </a:r>
            <a:r>
              <a:rPr lang="en-US" altLang="ja-JP" dirty="0" smtClean="0"/>
              <a:t>.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11</a:t>
            </a:fld>
            <a:endParaRPr lang="ja-JP" altLang="en-US"/>
          </a:p>
        </p:txBody>
      </p:sp>
      <p:pic>
        <p:nvPicPr>
          <p:cNvPr id="5" name="図 4" descr="vandevoort2011_f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56992"/>
            <a:ext cx="4032449" cy="3426869"/>
          </a:xfrm>
          <a:prstGeom prst="rect">
            <a:avLst/>
          </a:prstGeom>
        </p:spPr>
      </p:pic>
      <p:graphicFrame>
        <p:nvGraphicFramePr>
          <p:cNvPr id="7" name="グラフ 6"/>
          <p:cNvGraphicFramePr/>
          <p:nvPr>
            <p:extLst>
              <p:ext uri="{D42A27DB-BD31-4B8C-83A1-F6EECF244321}">
                <p14:modId xmlns:p14="http://schemas.microsoft.com/office/powerpoint/2010/main" val="2977116501"/>
              </p:ext>
            </p:extLst>
          </p:nvPr>
        </p:nvGraphicFramePr>
        <p:xfrm>
          <a:off x="4234478" y="3573016"/>
          <a:ext cx="4802018" cy="3210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4860032" y="3284984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Filamentary          </a:t>
            </a:r>
            <a:r>
              <a:rPr kumimoji="1" lang="en-US" altLang="ja-JP" sz="2400" dirty="0" smtClean="0"/>
              <a:t>Spherical</a:t>
            </a:r>
            <a:endParaRPr kumimoji="1" lang="ja-JP" altLang="en-US" sz="2400" dirty="0"/>
          </a:p>
        </p:txBody>
      </p:sp>
      <p:cxnSp>
        <p:nvCxnSpPr>
          <p:cNvPr id="9" name="Straight Connector 6"/>
          <p:cNvCxnSpPr/>
          <p:nvPr/>
        </p:nvCxnSpPr>
        <p:spPr>
          <a:xfrm>
            <a:off x="6765228" y="3573016"/>
            <a:ext cx="0" cy="271132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6804496" y="4077072"/>
            <a:ext cx="431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rot="10800000">
            <a:off x="6300193" y="4077072"/>
            <a:ext cx="431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436368" y="6237312"/>
            <a:ext cx="4176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20       25       30      35       40       45       50      55</a:t>
            </a:r>
            <a:endParaRPr kumimoji="1" lang="ja-JP" altLang="en-US" sz="1600" dirty="0"/>
          </a:p>
        </p:txBody>
      </p:sp>
      <p:sp>
        <p:nvSpPr>
          <p:cNvPr id="13" name="テキスト ボックス 12"/>
          <p:cNvSpPr txBox="1"/>
          <p:nvPr/>
        </p:nvSpPr>
        <p:spPr>
          <a:xfrm flipH="1">
            <a:off x="7452320" y="6398261"/>
            <a:ext cx="448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(%)</a:t>
            </a:r>
            <a:endParaRPr kumimoji="1" lang="ja-JP" altLang="en-US" sz="1600" dirty="0"/>
          </a:p>
        </p:txBody>
      </p:sp>
      <p:sp>
        <p:nvSpPr>
          <p:cNvPr id="14" name="テキスト ボックス 13"/>
          <p:cNvSpPr txBox="1"/>
          <p:nvPr/>
        </p:nvSpPr>
        <p:spPr>
          <a:xfrm flipH="1">
            <a:off x="4211960" y="3284984"/>
            <a:ext cx="448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N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283619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tsuda2011f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352802"/>
            <a:ext cx="8639988" cy="3239996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86800" cy="2514600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²"/>
            </a:pPr>
            <a:r>
              <a:rPr lang="en-US" altLang="ja-JP" sz="2400" dirty="0" smtClean="0"/>
              <a:t>2.4 sq deg deep </a:t>
            </a:r>
            <a:r>
              <a:rPr lang="en-US" altLang="ja-JP" sz="2400" dirty="0" err="1" smtClean="0"/>
              <a:t>Lya</a:t>
            </a:r>
            <a:r>
              <a:rPr lang="en-US" altLang="ja-JP" sz="2400" dirty="0" smtClean="0"/>
              <a:t> imaging survey (Yamada+12)</a:t>
            </a:r>
          </a:p>
          <a:p>
            <a:pPr>
              <a:buFont typeface="Wingdings" charset="2"/>
              <a:buChar char="²"/>
            </a:pPr>
            <a:r>
              <a:rPr lang="en-US" altLang="ja-JP" sz="2400" dirty="0" smtClean="0"/>
              <a:t>12 </a:t>
            </a:r>
            <a:r>
              <a:rPr lang="en-US" altLang="ja-JP" sz="2400" dirty="0" err="1" smtClean="0"/>
              <a:t>pointings</a:t>
            </a:r>
            <a:r>
              <a:rPr lang="en-US" altLang="ja-JP" sz="2400" dirty="0" smtClean="0"/>
              <a:t> (SSA22 + 6 surrounding fields, Subaru Deep Field, GOODS-N, Subaru-XMM Deep Survey Fields)</a:t>
            </a:r>
          </a:p>
          <a:p>
            <a:pPr>
              <a:buFont typeface="Wingdings" charset="2"/>
              <a:buChar char="²"/>
            </a:pPr>
            <a:r>
              <a:rPr lang="en-US" altLang="ja-JP" sz="2400" dirty="0" smtClean="0"/>
              <a:t>1-sigma </a:t>
            </a:r>
            <a:r>
              <a:rPr lang="en-US" altLang="ja-JP" sz="2400" dirty="0" err="1" smtClean="0"/>
              <a:t>Lya</a:t>
            </a:r>
            <a:r>
              <a:rPr lang="en-US" altLang="ja-JP" sz="2400" dirty="0" smtClean="0"/>
              <a:t> surface brightness~10</a:t>
            </a:r>
            <a:r>
              <a:rPr lang="en-US" altLang="ja-JP" sz="2400" baseline="30000" dirty="0" smtClean="0"/>
              <a:t>-18 </a:t>
            </a:r>
            <a:r>
              <a:rPr lang="en-US" altLang="ja-JP" sz="2400" dirty="0" smtClean="0"/>
              <a:t>erg s</a:t>
            </a:r>
            <a:r>
              <a:rPr lang="en-US" altLang="ja-JP" sz="2400" baseline="30000" dirty="0" smtClean="0"/>
              <a:t>-1</a:t>
            </a:r>
            <a:r>
              <a:rPr lang="en-US" altLang="ja-JP" sz="2400" dirty="0" smtClean="0"/>
              <a:t> cm</a:t>
            </a:r>
            <a:r>
              <a:rPr lang="en-US" altLang="ja-JP" sz="2400" baseline="30000" dirty="0" smtClean="0"/>
              <a:t>-2</a:t>
            </a:r>
            <a:r>
              <a:rPr lang="en-US" altLang="ja-JP" sz="2400" dirty="0" smtClean="0"/>
              <a:t> arcsec</a:t>
            </a:r>
            <a:r>
              <a:rPr lang="en-US" altLang="ja-JP" sz="2400" baseline="30000" dirty="0" smtClean="0"/>
              <a:t>-2</a:t>
            </a:r>
            <a:r>
              <a:rPr lang="en-US" altLang="ja-JP" sz="2400" dirty="0" smtClean="0"/>
              <a:t> </a:t>
            </a:r>
          </a:p>
          <a:p>
            <a:pPr>
              <a:buFont typeface="Wingdings" charset="2"/>
              <a:buChar char="²"/>
            </a:pPr>
            <a:r>
              <a:rPr lang="en-US" altLang="ja-JP" sz="2400" dirty="0"/>
              <a:t>2200 </a:t>
            </a:r>
            <a:r>
              <a:rPr lang="en-US" altLang="ja-JP" sz="2400" dirty="0" smtClean="0"/>
              <a:t>Lyman-alpha emitters (Yamada+12)</a:t>
            </a:r>
          </a:p>
          <a:p>
            <a:pPr>
              <a:buFont typeface="Wingdings" charset="2"/>
              <a:buChar char="²"/>
            </a:pPr>
            <a:r>
              <a:rPr lang="en-US" altLang="ja-JP" sz="2400" dirty="0" smtClean="0"/>
              <a:t>14 giant (&gt;100kpc) Lyman-alpha nebulae (</a:t>
            </a:r>
            <a:r>
              <a:rPr lang="en-US" altLang="ja-JP" sz="2400" dirty="0"/>
              <a:t>Matsuda+11</a:t>
            </a:r>
            <a:r>
              <a:rPr lang="en-US" altLang="ja-JP" sz="2400" dirty="0" smtClean="0"/>
              <a:t>)</a:t>
            </a: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4263" y="2462356"/>
            <a:ext cx="897092" cy="89709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5680" y="-27384"/>
            <a:ext cx="8686800" cy="8382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Subaru / </a:t>
            </a:r>
            <a:r>
              <a:rPr lang="en-US" altLang="ja-JP" dirty="0" err="1" smtClean="0"/>
              <a:t>Suprime</a:t>
            </a:r>
            <a:r>
              <a:rPr lang="en-US" altLang="ja-JP" dirty="0" smtClean="0"/>
              <a:t>-Cam </a:t>
            </a:r>
            <a:r>
              <a:rPr lang="en-US" altLang="ja-JP" dirty="0"/>
              <a:t>S</a:t>
            </a:r>
            <a:r>
              <a:rPr lang="en-US" altLang="ja-JP" dirty="0" smtClean="0"/>
              <a:t>urvey at z=3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2468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グラフ 2"/>
          <p:cNvGraphicFramePr/>
          <p:nvPr>
            <p:extLst>
              <p:ext uri="{D42A27DB-BD31-4B8C-83A1-F6EECF244321}">
                <p14:modId xmlns:p14="http://schemas.microsoft.com/office/powerpoint/2010/main" val="2802084592"/>
              </p:ext>
            </p:extLst>
          </p:nvPr>
        </p:nvGraphicFramePr>
        <p:xfrm>
          <a:off x="707925" y="1164054"/>
          <a:ext cx="8280920" cy="4785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テキスト ボックス 3"/>
          <p:cNvSpPr txBox="1"/>
          <p:nvPr/>
        </p:nvSpPr>
        <p:spPr>
          <a:xfrm flipV="1">
            <a:off x="97632" y="3041702"/>
            <a:ext cx="615553" cy="128439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en-US" altLang="ja-JP" sz="2800" dirty="0" smtClean="0"/>
              <a:t>Fraction</a:t>
            </a:r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03648" y="5858108"/>
            <a:ext cx="54801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/>
              <a:t>Surface Over Density of </a:t>
            </a:r>
            <a:r>
              <a:rPr kumimoji="1" lang="en-US" altLang="ja-JP" sz="2800" dirty="0" err="1" smtClean="0"/>
              <a:t>Lya</a:t>
            </a:r>
            <a:r>
              <a:rPr kumimoji="1" lang="en-US" altLang="ja-JP" sz="2800" dirty="0" smtClean="0"/>
              <a:t> Emitters</a:t>
            </a:r>
          </a:p>
          <a:p>
            <a:pPr algn="ctr"/>
            <a:r>
              <a:rPr lang="en-US" altLang="ja-JP" sz="2800" dirty="0" smtClean="0"/>
              <a:t>(&lt;5 </a:t>
            </a:r>
            <a:r>
              <a:rPr lang="en-US" altLang="ja-JP" sz="2800" dirty="0" err="1" smtClean="0"/>
              <a:t>Mpc</a:t>
            </a:r>
            <a:r>
              <a:rPr lang="en-US" altLang="ja-JP" sz="2800" dirty="0" smtClean="0"/>
              <a:t>)</a:t>
            </a:r>
            <a:endParaRPr kumimoji="1" lang="ja-JP" altLang="en-US" sz="2800" dirty="0"/>
          </a:p>
        </p:txBody>
      </p:sp>
      <p:sp>
        <p:nvSpPr>
          <p:cNvPr id="16" name="Rectangle 12"/>
          <p:cNvSpPr/>
          <p:nvPr/>
        </p:nvSpPr>
        <p:spPr>
          <a:xfrm>
            <a:off x="2411760" y="900008"/>
            <a:ext cx="407483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dirty="0" smtClean="0"/>
              <a:t>Field          </a:t>
            </a:r>
            <a:r>
              <a:rPr lang="en-US" altLang="ja-JP" sz="3200" dirty="0" err="1" smtClean="0"/>
              <a:t>Protocluster</a:t>
            </a:r>
            <a:r>
              <a:rPr lang="en-US" altLang="ja-JP" sz="3200" dirty="0" smtClean="0"/>
              <a:t>  </a:t>
            </a:r>
            <a:endParaRPr lang="ja-JP" altLang="en-US" sz="320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8686287" cy="836712"/>
          </a:xfrm>
        </p:spPr>
        <p:txBody>
          <a:bodyPr>
            <a:normAutofit/>
          </a:bodyPr>
          <a:lstStyle/>
          <a:p>
            <a:r>
              <a:rPr lang="en-US" altLang="ja-JP" dirty="0" err="1" smtClean="0"/>
              <a:t>Lya</a:t>
            </a:r>
            <a:r>
              <a:rPr lang="en-US" altLang="ja-JP" dirty="0" smtClean="0"/>
              <a:t> Morphology Density Relation?</a:t>
            </a:r>
            <a:endParaRPr lang="ja-JP" altLang="en-US" dirty="0"/>
          </a:p>
        </p:txBody>
      </p:sp>
      <p:sp>
        <p:nvSpPr>
          <p:cNvPr id="20" name="スライド番号プレースホルダー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75825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864096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Local Morphology </a:t>
            </a:r>
            <a:r>
              <a:rPr lang="en-US" altLang="ja-JP" dirty="0"/>
              <a:t>D</a:t>
            </a:r>
            <a:r>
              <a:rPr lang="en-US" altLang="ja-JP" dirty="0" smtClean="0"/>
              <a:t>ensity Relation</a:t>
            </a:r>
            <a:endParaRPr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6" y="764706"/>
            <a:ext cx="5288272" cy="5399994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7130910" y="1191531"/>
            <a:ext cx="1587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Dressler 80</a:t>
            </a:r>
            <a:endParaRPr lang="ja-JP" altLang="en-US" sz="2400" dirty="0"/>
          </a:p>
        </p:txBody>
      </p:sp>
      <p:sp>
        <p:nvSpPr>
          <p:cNvPr id="15" name="テキスト ボックス 14"/>
          <p:cNvSpPr txBox="1"/>
          <p:nvPr/>
        </p:nvSpPr>
        <p:spPr>
          <a:xfrm flipV="1">
            <a:off x="1001256" y="2843726"/>
            <a:ext cx="615553" cy="128439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en-US" altLang="ja-JP" sz="2800" dirty="0" smtClean="0"/>
              <a:t>Fraction</a:t>
            </a:r>
            <a:endParaRPr kumimoji="1" lang="ja-JP" altLang="en-US" sz="28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523890" y="6290156"/>
            <a:ext cx="4064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Surface Density of galaxies</a:t>
            </a:r>
            <a:endParaRPr kumimoji="1" lang="ja-JP" altLang="en-US" sz="2800" dirty="0"/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14</a:t>
            </a:fld>
            <a:endParaRPr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087021" y="1609636"/>
            <a:ext cx="1031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FF"/>
                </a:solidFill>
              </a:rPr>
              <a:t>S + </a:t>
            </a:r>
            <a:r>
              <a:rPr kumimoji="1" lang="en-US" altLang="ja-JP" sz="2800" dirty="0" err="1" smtClean="0">
                <a:solidFill>
                  <a:srgbClr val="0000FF"/>
                </a:solidFill>
              </a:rPr>
              <a:t>Irr</a:t>
            </a:r>
            <a:endParaRPr kumimoji="1" lang="ja-JP" altLang="en-US" sz="2800" dirty="0">
              <a:solidFill>
                <a:srgbClr val="0000FF"/>
              </a:solidFill>
            </a:endParaRPr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>
            <a:off x="2267745" y="2132856"/>
            <a:ext cx="3528392" cy="3191828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 flipV="1">
            <a:off x="2267744" y="1988840"/>
            <a:ext cx="3640073" cy="333584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267744" y="5133676"/>
            <a:ext cx="1048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</a:rPr>
              <a:t>E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 + S0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3" name="Rectangle 12"/>
          <p:cNvSpPr/>
          <p:nvPr/>
        </p:nvSpPr>
        <p:spPr>
          <a:xfrm>
            <a:off x="1907704" y="5724544"/>
            <a:ext cx="453650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200" dirty="0" smtClean="0"/>
              <a:t>Field                        Cluster  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825852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3284984"/>
            <a:ext cx="3460772" cy="353388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6000" dirty="0" smtClean="0"/>
              <a:t>Speculation (2)</a:t>
            </a:r>
            <a:endParaRPr kumimoji="1" lang="ja-JP" altLang="en-US" sz="6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2232248"/>
          </a:xfrm>
        </p:spPr>
        <p:txBody>
          <a:bodyPr>
            <a:normAutofit/>
          </a:bodyPr>
          <a:lstStyle/>
          <a:p>
            <a:r>
              <a:rPr lang="en-US" altLang="ja-JP" dirty="0"/>
              <a:t>F</a:t>
            </a:r>
            <a:r>
              <a:rPr lang="en-US" altLang="ja-JP" dirty="0" smtClean="0"/>
              <a:t>ilamentary LABs </a:t>
            </a:r>
            <a:r>
              <a:rPr lang="en-US" altLang="ja-JP" dirty="0"/>
              <a:t>may relate to disc galaxy formation via cold streams in the </a:t>
            </a:r>
            <a:r>
              <a:rPr lang="en-US" altLang="ja-JP" dirty="0" smtClean="0"/>
              <a:t>field.</a:t>
            </a:r>
          </a:p>
          <a:p>
            <a:r>
              <a:rPr lang="en-US" altLang="ja-JP" dirty="0"/>
              <a:t>S</a:t>
            </a:r>
            <a:r>
              <a:rPr lang="en-US" altLang="ja-JP" dirty="0" smtClean="0"/>
              <a:t>pherical LABs </a:t>
            </a:r>
            <a:r>
              <a:rPr lang="en-US" altLang="ja-JP" dirty="0"/>
              <a:t>may relate elliptical galaxy formation in hot haloes in proto-</a:t>
            </a:r>
            <a:r>
              <a:rPr lang="en-US" altLang="ja-JP" dirty="0" smtClean="0"/>
              <a:t>cluster</a:t>
            </a:r>
            <a:r>
              <a:rPr lang="en-US" altLang="ja-JP" dirty="0" smtClean="0"/>
              <a:t>.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15</a:t>
            </a:fld>
            <a:endParaRPr lang="ja-JP" altLang="en-US"/>
          </a:p>
        </p:txBody>
      </p:sp>
      <p:graphicFrame>
        <p:nvGraphicFramePr>
          <p:cNvPr id="5" name="グラフ 4"/>
          <p:cNvGraphicFramePr/>
          <p:nvPr>
            <p:extLst>
              <p:ext uri="{D42A27DB-BD31-4B8C-83A1-F6EECF244321}">
                <p14:modId xmlns:p14="http://schemas.microsoft.com/office/powerpoint/2010/main" val="3016166731"/>
              </p:ext>
            </p:extLst>
          </p:nvPr>
        </p:nvGraphicFramePr>
        <p:xfrm>
          <a:off x="304800" y="3356992"/>
          <a:ext cx="6355432" cy="3425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テキスト ボックス 5"/>
          <p:cNvSpPr txBox="1"/>
          <p:nvPr/>
        </p:nvSpPr>
        <p:spPr>
          <a:xfrm flipV="1">
            <a:off x="-36512" y="4293096"/>
            <a:ext cx="615553" cy="128439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en-US" altLang="ja-JP" sz="2800" dirty="0" smtClean="0"/>
              <a:t>Fraction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79712" y="6309320"/>
            <a:ext cx="2069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 smtClean="0"/>
              <a:t>Over </a:t>
            </a:r>
            <a:r>
              <a:rPr kumimoji="1" lang="en-US" altLang="ja-JP" sz="2800" dirty="0" smtClean="0"/>
              <a:t>Density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775339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コンテンツ プレースホルダー 2" descr="Aix2013_MartinChristopher（ドラッグされました）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" b="-346"/>
          <a:stretch/>
        </p:blipFill>
        <p:spPr>
          <a:xfrm>
            <a:off x="323528" y="332657"/>
            <a:ext cx="8710732" cy="6518394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16</a:t>
            </a:fld>
            <a:endParaRPr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600080" y="148570"/>
            <a:ext cx="80714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 smtClean="0">
                <a:latin typeface="+mn-ea"/>
              </a:rPr>
              <a:t>今年</a:t>
            </a:r>
            <a:r>
              <a:rPr lang="en-US" altLang="ja-JP" sz="2000" dirty="0" smtClean="0">
                <a:latin typeface="+mn-ea"/>
              </a:rPr>
              <a:t>7</a:t>
            </a:r>
            <a:r>
              <a:rPr lang="ja-JP" altLang="en-US" sz="2000" dirty="0" smtClean="0">
                <a:latin typeface="+mn-ea"/>
              </a:rPr>
              <a:t>月の</a:t>
            </a:r>
            <a:r>
              <a:rPr lang="ja-JP" altLang="en-US" sz="2000" dirty="0" smtClean="0">
                <a:latin typeface="+mn-ea"/>
              </a:rPr>
              <a:t>銀河</a:t>
            </a:r>
            <a:r>
              <a:rPr lang="ja-JP" altLang="en-US" sz="2000" dirty="0">
                <a:latin typeface="+mn-ea"/>
              </a:rPr>
              <a:t>形成研究会（マルセイユ</a:t>
            </a:r>
            <a:r>
              <a:rPr lang="ja-JP" altLang="en-US" sz="2000" dirty="0" smtClean="0">
                <a:latin typeface="+mn-ea"/>
              </a:rPr>
              <a:t>）</a:t>
            </a:r>
            <a:r>
              <a:rPr lang="ja-JP" altLang="en-US" sz="2000" dirty="0" smtClean="0">
                <a:latin typeface="+mn-ea"/>
              </a:rPr>
              <a:t>で聞いた観測結果</a:t>
            </a:r>
            <a:r>
              <a:rPr lang="en-US" altLang="ja-JP" sz="2000" dirty="0" smtClean="0">
                <a:latin typeface="+mn-ea"/>
              </a:rPr>
              <a:t> (Chris Martin)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158424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17</a:t>
            </a:fld>
            <a:endParaRPr lang="ja-JP" altLang="en-US"/>
          </a:p>
        </p:txBody>
      </p:sp>
      <p:pic>
        <p:nvPicPr>
          <p:cNvPr id="8" name="コンテンツ プレースホルダー 7" descr="Aix2013_MartinChristopher（ドラッグされました）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b="-345"/>
          <a:stretch/>
        </p:blipFill>
        <p:spPr>
          <a:xfrm>
            <a:off x="457200" y="692696"/>
            <a:ext cx="8229600" cy="6187890"/>
          </a:xfrm>
        </p:spPr>
      </p:pic>
      <p:sp>
        <p:nvSpPr>
          <p:cNvPr id="9" name="正方形/長方形 8"/>
          <p:cNvSpPr/>
          <p:nvPr/>
        </p:nvSpPr>
        <p:spPr>
          <a:xfrm>
            <a:off x="600080" y="148570"/>
            <a:ext cx="80714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 smtClean="0">
                <a:latin typeface="+mn-ea"/>
              </a:rPr>
              <a:t>今年</a:t>
            </a:r>
            <a:r>
              <a:rPr lang="en-US" altLang="ja-JP" sz="2000" dirty="0" smtClean="0">
                <a:latin typeface="+mn-ea"/>
              </a:rPr>
              <a:t>7</a:t>
            </a:r>
            <a:r>
              <a:rPr lang="ja-JP" altLang="en-US" sz="2000" dirty="0" smtClean="0">
                <a:latin typeface="+mn-ea"/>
              </a:rPr>
              <a:t>月の</a:t>
            </a:r>
            <a:r>
              <a:rPr lang="ja-JP" altLang="en-US" sz="2000" dirty="0" smtClean="0">
                <a:latin typeface="+mn-ea"/>
              </a:rPr>
              <a:t>銀河</a:t>
            </a:r>
            <a:r>
              <a:rPr lang="ja-JP" altLang="en-US" sz="2000" dirty="0">
                <a:latin typeface="+mn-ea"/>
              </a:rPr>
              <a:t>形成研究会（マルセイユ</a:t>
            </a:r>
            <a:r>
              <a:rPr lang="ja-JP" altLang="en-US" sz="2000" dirty="0" smtClean="0">
                <a:latin typeface="+mn-ea"/>
              </a:rPr>
              <a:t>）</a:t>
            </a:r>
            <a:r>
              <a:rPr lang="ja-JP" altLang="en-US" sz="2000" dirty="0" smtClean="0">
                <a:latin typeface="+mn-ea"/>
              </a:rPr>
              <a:t>で聞いた観測結果</a:t>
            </a:r>
            <a:r>
              <a:rPr lang="en-US" altLang="ja-JP" sz="2000" dirty="0" smtClean="0">
                <a:latin typeface="+mn-ea"/>
              </a:rPr>
              <a:t> (Chris Martin)</a:t>
            </a:r>
            <a:endParaRPr lang="ja-JP" altLang="en-US" sz="2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00192" y="1249596"/>
            <a:ext cx="2121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chemeClr val="bg1"/>
                </a:solidFill>
              </a:rPr>
              <a:t>(SSA22 LAB2) 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955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18</a:t>
            </a:fld>
            <a:endParaRPr lang="ja-JP" altLang="en-US"/>
          </a:p>
        </p:txBody>
      </p:sp>
      <p:pic>
        <p:nvPicPr>
          <p:cNvPr id="8" name="コンテンツ プレースホルダー 7" descr="Aix2013_MartinChristopher（ドラッグされました）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b="-345"/>
          <a:stretch/>
        </p:blipFill>
        <p:spPr>
          <a:xfrm>
            <a:off x="457200" y="692696"/>
            <a:ext cx="8229600" cy="6187890"/>
          </a:xfrm>
        </p:spPr>
      </p:pic>
      <p:sp>
        <p:nvSpPr>
          <p:cNvPr id="9" name="正方形/長方形 8"/>
          <p:cNvSpPr/>
          <p:nvPr/>
        </p:nvSpPr>
        <p:spPr>
          <a:xfrm>
            <a:off x="600080" y="148570"/>
            <a:ext cx="80714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 smtClean="0">
                <a:latin typeface="+mn-ea"/>
              </a:rPr>
              <a:t>今年</a:t>
            </a:r>
            <a:r>
              <a:rPr lang="en-US" altLang="ja-JP" sz="2000" dirty="0" smtClean="0">
                <a:latin typeface="+mn-ea"/>
              </a:rPr>
              <a:t>7</a:t>
            </a:r>
            <a:r>
              <a:rPr lang="ja-JP" altLang="en-US" sz="2000" dirty="0" smtClean="0">
                <a:latin typeface="+mn-ea"/>
              </a:rPr>
              <a:t>月の</a:t>
            </a:r>
            <a:r>
              <a:rPr lang="ja-JP" altLang="en-US" sz="2000" dirty="0" smtClean="0">
                <a:latin typeface="+mn-ea"/>
              </a:rPr>
              <a:t>銀河</a:t>
            </a:r>
            <a:r>
              <a:rPr lang="ja-JP" altLang="en-US" sz="2000" dirty="0">
                <a:latin typeface="+mn-ea"/>
              </a:rPr>
              <a:t>形成研究会（マルセイユ</a:t>
            </a:r>
            <a:r>
              <a:rPr lang="ja-JP" altLang="en-US" sz="2000" dirty="0" smtClean="0">
                <a:latin typeface="+mn-ea"/>
              </a:rPr>
              <a:t>）</a:t>
            </a:r>
            <a:r>
              <a:rPr lang="ja-JP" altLang="en-US" sz="2000" dirty="0" smtClean="0">
                <a:latin typeface="+mn-ea"/>
              </a:rPr>
              <a:t>で聞いた観測結果</a:t>
            </a:r>
            <a:r>
              <a:rPr lang="en-US" altLang="ja-JP" sz="2000" dirty="0" smtClean="0">
                <a:latin typeface="+mn-ea"/>
              </a:rPr>
              <a:t> (Chris Martin)</a:t>
            </a:r>
            <a:endParaRPr lang="ja-JP" altLang="en-US" sz="2000" dirty="0"/>
          </a:p>
        </p:txBody>
      </p:sp>
      <p:pic>
        <p:nvPicPr>
          <p:cNvPr id="11" name="図 10" descr="dekel2009_f2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24944"/>
            <a:ext cx="3574477" cy="3309701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4932040" y="5651956"/>
            <a:ext cx="1752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Dekel</a:t>
            </a:r>
            <a:r>
              <a:rPr kumimoji="1" lang="en-US" altLang="ja-JP" dirty="0" smtClean="0">
                <a:solidFill>
                  <a:schemeClr val="bg1"/>
                </a:solidFill>
              </a:rPr>
              <a:t> et al. 2009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300192" y="1249596"/>
            <a:ext cx="2121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chemeClr val="bg1"/>
                </a:solidFill>
              </a:rPr>
              <a:t>(SSA22 LAB2) 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6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19</a:t>
            </a:fld>
            <a:endParaRPr lang="ja-JP" altLang="en-US"/>
          </a:p>
        </p:txBody>
      </p:sp>
      <p:pic>
        <p:nvPicPr>
          <p:cNvPr id="6" name="コンテンツ プレースホルダー 5" descr="Aix2013_MartinChristopher（ドラッグされました）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b="-345"/>
          <a:stretch/>
        </p:blipFill>
        <p:spPr>
          <a:xfrm>
            <a:off x="452778" y="697494"/>
            <a:ext cx="8229600" cy="6187890"/>
          </a:xfrm>
        </p:spPr>
      </p:pic>
      <p:sp>
        <p:nvSpPr>
          <p:cNvPr id="8" name="正方形/長方形 7"/>
          <p:cNvSpPr/>
          <p:nvPr/>
        </p:nvSpPr>
        <p:spPr>
          <a:xfrm>
            <a:off x="600080" y="148570"/>
            <a:ext cx="80714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 smtClean="0">
                <a:latin typeface="+mn-ea"/>
              </a:rPr>
              <a:t>今年</a:t>
            </a:r>
            <a:r>
              <a:rPr lang="en-US" altLang="ja-JP" sz="2000" dirty="0" smtClean="0">
                <a:latin typeface="+mn-ea"/>
              </a:rPr>
              <a:t>7</a:t>
            </a:r>
            <a:r>
              <a:rPr lang="ja-JP" altLang="en-US" sz="2000" dirty="0" smtClean="0">
                <a:latin typeface="+mn-ea"/>
              </a:rPr>
              <a:t>月の</a:t>
            </a:r>
            <a:r>
              <a:rPr lang="ja-JP" altLang="en-US" sz="2000" dirty="0" smtClean="0">
                <a:latin typeface="+mn-ea"/>
              </a:rPr>
              <a:t>銀河</a:t>
            </a:r>
            <a:r>
              <a:rPr lang="ja-JP" altLang="en-US" sz="2000" dirty="0">
                <a:latin typeface="+mn-ea"/>
              </a:rPr>
              <a:t>形成研究会（マルセイユ</a:t>
            </a:r>
            <a:r>
              <a:rPr lang="ja-JP" altLang="en-US" sz="2000" dirty="0" smtClean="0">
                <a:latin typeface="+mn-ea"/>
              </a:rPr>
              <a:t>）</a:t>
            </a:r>
            <a:r>
              <a:rPr lang="ja-JP" altLang="en-US" sz="2000" dirty="0" smtClean="0">
                <a:latin typeface="+mn-ea"/>
              </a:rPr>
              <a:t>で聞いた観測結果</a:t>
            </a:r>
            <a:r>
              <a:rPr lang="en-US" altLang="ja-JP" sz="2000" dirty="0" smtClean="0">
                <a:latin typeface="+mn-ea"/>
              </a:rPr>
              <a:t> (Chris Martin)</a:t>
            </a:r>
            <a:endParaRPr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00192" y="1249596"/>
            <a:ext cx="2121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chemeClr val="bg1"/>
                </a:solidFill>
              </a:rPr>
              <a:t>(SSA22 LAB2) 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7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12776"/>
            <a:ext cx="8223448" cy="511256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altLang="ja-JP" sz="4000" dirty="0" smtClean="0">
                <a:latin typeface="+mn-ea"/>
              </a:rPr>
              <a:t> Cold accretion</a:t>
            </a:r>
            <a:r>
              <a:rPr lang="ja-JP" altLang="en-US" sz="4000" dirty="0" smtClean="0">
                <a:latin typeface="+mn-ea"/>
              </a:rPr>
              <a:t>と</a:t>
            </a:r>
            <a:r>
              <a:rPr lang="en-US" altLang="ja-JP" sz="4000" dirty="0" smtClean="0">
                <a:latin typeface="+mn-ea"/>
              </a:rPr>
              <a:t>LAB </a:t>
            </a:r>
            <a:r>
              <a:rPr lang="en-US" altLang="ja-JP" sz="4000" dirty="0">
                <a:latin typeface="+mn-ea"/>
              </a:rPr>
              <a:t>(</a:t>
            </a:r>
            <a:r>
              <a:rPr lang="en-US" altLang="ja-JP" sz="4000" dirty="0" err="1" smtClean="0">
                <a:latin typeface="+mn-ea"/>
              </a:rPr>
              <a:t>Lya</a:t>
            </a:r>
            <a:r>
              <a:rPr lang="en-US" altLang="ja-JP" sz="4000" dirty="0" smtClean="0">
                <a:latin typeface="+mn-ea"/>
              </a:rPr>
              <a:t> </a:t>
            </a:r>
            <a:r>
              <a:rPr lang="en-US" altLang="ja-JP" sz="4000" dirty="0">
                <a:latin typeface="+mn-ea"/>
              </a:rPr>
              <a:t>blob)</a:t>
            </a:r>
            <a:endParaRPr lang="en-US" altLang="ja-JP" sz="4000" dirty="0" smtClean="0">
              <a:latin typeface="+mn-ea"/>
            </a:endParaRPr>
          </a:p>
          <a:p>
            <a:pPr marL="457200" indent="-457200">
              <a:buFont typeface="+mj-lt"/>
              <a:buAutoNum type="arabicParenR"/>
            </a:pPr>
            <a:endParaRPr lang="en-US" altLang="ja-JP" sz="4000" dirty="0" smtClean="0">
              <a:latin typeface="+mn-ea"/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altLang="ja-JP" sz="4000" dirty="0" smtClean="0">
                <a:latin typeface="+mn-ea"/>
              </a:rPr>
              <a:t> </a:t>
            </a:r>
            <a:r>
              <a:rPr lang="ja-JP" altLang="en-US" sz="4000" dirty="0" smtClean="0">
                <a:latin typeface="+mn-ea"/>
              </a:rPr>
              <a:t>すばる</a:t>
            </a:r>
            <a:r>
              <a:rPr lang="en-US" altLang="ja-JP" sz="4000" dirty="0" smtClean="0">
                <a:latin typeface="+mn-ea"/>
              </a:rPr>
              <a:t>S-Cam</a:t>
            </a:r>
            <a:r>
              <a:rPr lang="ja-JP" altLang="en-US" sz="4000" dirty="0" smtClean="0">
                <a:latin typeface="+mn-ea"/>
              </a:rPr>
              <a:t>による</a:t>
            </a:r>
            <a:r>
              <a:rPr lang="en-US" altLang="ja-JP" sz="4000" dirty="0" smtClean="0">
                <a:latin typeface="+mn-ea"/>
              </a:rPr>
              <a:t>LAB</a:t>
            </a:r>
            <a:r>
              <a:rPr lang="ja-JP" altLang="en-US" sz="4000" dirty="0" smtClean="0">
                <a:latin typeface="+mn-ea"/>
              </a:rPr>
              <a:t>観測結果</a:t>
            </a:r>
            <a:endParaRPr lang="en-US" altLang="ja-JP" sz="4000" dirty="0" smtClean="0">
              <a:latin typeface="+mn-ea"/>
            </a:endParaRPr>
          </a:p>
          <a:p>
            <a:pPr marL="457200" indent="-457200">
              <a:buFont typeface="+mj-lt"/>
              <a:buAutoNum type="arabicParenR"/>
            </a:pPr>
            <a:endParaRPr lang="en-US" altLang="ja-JP" sz="4000" dirty="0" smtClean="0">
              <a:latin typeface="+mn-ea"/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altLang="ja-JP" sz="4000" dirty="0" smtClean="0">
                <a:latin typeface="+mn-ea"/>
              </a:rPr>
              <a:t> </a:t>
            </a:r>
            <a:r>
              <a:rPr lang="ja-JP" altLang="en-US" sz="4000" dirty="0" smtClean="0">
                <a:latin typeface="+mn-ea"/>
              </a:rPr>
              <a:t>今年</a:t>
            </a:r>
            <a:r>
              <a:rPr lang="en-US" altLang="ja-JP" sz="4000" dirty="0" smtClean="0">
                <a:latin typeface="+mn-ea"/>
              </a:rPr>
              <a:t>7</a:t>
            </a:r>
            <a:r>
              <a:rPr lang="ja-JP" altLang="en-US" sz="4000" dirty="0" smtClean="0">
                <a:latin typeface="+mn-ea"/>
              </a:rPr>
              <a:t>月の銀河形成研究会（</a:t>
            </a:r>
            <a:r>
              <a:rPr lang="ja-JP" altLang="en-US" sz="4000" dirty="0" smtClean="0">
                <a:latin typeface="+mn-ea"/>
              </a:rPr>
              <a:t>マルセイユ</a:t>
            </a:r>
            <a:r>
              <a:rPr lang="ja-JP" altLang="en-US" sz="4000" dirty="0" smtClean="0">
                <a:latin typeface="+mn-ea"/>
              </a:rPr>
              <a:t>）で聞いた</a:t>
            </a:r>
            <a:r>
              <a:rPr lang="en-US" altLang="ja-JP" sz="4000" dirty="0" smtClean="0">
                <a:latin typeface="+mn-ea"/>
              </a:rPr>
              <a:t>LAB</a:t>
            </a:r>
            <a:r>
              <a:rPr lang="ja-JP" altLang="en-US" sz="4000" dirty="0" smtClean="0">
                <a:latin typeface="+mn-ea"/>
              </a:rPr>
              <a:t>の面分光観測結果</a:t>
            </a:r>
            <a:endParaRPr lang="en-US" altLang="ja-JP" sz="4000" dirty="0" smtClean="0">
              <a:latin typeface="+mn-e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76200"/>
            <a:ext cx="84582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 dirty="0" smtClean="0">
                <a:latin typeface="+mj-lt"/>
                <a:ea typeface="+mj-ea"/>
                <a:cs typeface="+mj-cs"/>
              </a:rPr>
              <a:t>内容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40333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2776"/>
            <a:ext cx="8686800" cy="5020667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altLang="ja-JP" sz="3600" dirty="0" smtClean="0">
                <a:latin typeface="+mn-ea"/>
              </a:rPr>
              <a:t>LAB </a:t>
            </a:r>
            <a:r>
              <a:rPr lang="en-US" altLang="ja-JP" sz="3600" dirty="0">
                <a:latin typeface="+mn-ea"/>
              </a:rPr>
              <a:t>(</a:t>
            </a:r>
            <a:r>
              <a:rPr lang="en-US" altLang="ja-JP" sz="3600" dirty="0" err="1" smtClean="0">
                <a:latin typeface="+mn-ea"/>
              </a:rPr>
              <a:t>Lya</a:t>
            </a:r>
            <a:r>
              <a:rPr lang="en-US" altLang="ja-JP" sz="3600" dirty="0" smtClean="0">
                <a:latin typeface="+mn-ea"/>
              </a:rPr>
              <a:t> </a:t>
            </a:r>
            <a:r>
              <a:rPr lang="en-US" altLang="ja-JP" sz="3600" dirty="0">
                <a:latin typeface="+mn-ea"/>
              </a:rPr>
              <a:t>blob</a:t>
            </a:r>
            <a:r>
              <a:rPr lang="en-US" altLang="ja-JP" sz="3600" dirty="0" smtClean="0">
                <a:latin typeface="+mn-ea"/>
              </a:rPr>
              <a:t>)</a:t>
            </a:r>
            <a:r>
              <a:rPr lang="ja-JP" altLang="en-US" sz="3600" dirty="0" smtClean="0">
                <a:latin typeface="+mn-ea"/>
              </a:rPr>
              <a:t>で</a:t>
            </a:r>
            <a:r>
              <a:rPr lang="en-US" altLang="ja-JP" sz="3600" dirty="0" smtClean="0">
                <a:latin typeface="+mn-ea"/>
              </a:rPr>
              <a:t>Cold accretion</a:t>
            </a:r>
            <a:r>
              <a:rPr lang="ja-JP" altLang="en-US" sz="3600" dirty="0" smtClean="0">
                <a:latin typeface="+mn-ea"/>
              </a:rPr>
              <a:t>の形態を調べることができるかもしれない</a:t>
            </a:r>
            <a:endParaRPr lang="en-US" altLang="ja-JP" sz="3600" dirty="0" smtClean="0">
              <a:latin typeface="+mn-ea"/>
            </a:endParaRPr>
          </a:p>
          <a:p>
            <a:pPr marL="457200" indent="-457200">
              <a:buFont typeface="+mj-lt"/>
              <a:buAutoNum type="arabicParenR"/>
            </a:pPr>
            <a:endParaRPr lang="en-US" altLang="ja-JP" sz="3600" dirty="0" smtClean="0">
              <a:latin typeface="+mn-ea"/>
            </a:endParaRPr>
          </a:p>
          <a:p>
            <a:pPr marL="457200" indent="-457200">
              <a:buFont typeface="+mj-lt"/>
              <a:buAutoNum type="arabicParenR"/>
            </a:pPr>
            <a:r>
              <a:rPr lang="ja-JP" altLang="en-US" sz="3600" dirty="0" smtClean="0">
                <a:latin typeface="+mn-ea"/>
              </a:rPr>
              <a:t>すばる</a:t>
            </a:r>
            <a:r>
              <a:rPr lang="en-US" altLang="ja-JP" sz="3600" dirty="0" smtClean="0">
                <a:latin typeface="+mn-ea"/>
              </a:rPr>
              <a:t>S-Cam</a:t>
            </a:r>
            <a:r>
              <a:rPr lang="ja-JP" altLang="en-US" sz="3600" dirty="0" smtClean="0">
                <a:latin typeface="+mn-ea"/>
              </a:rPr>
              <a:t>観測</a:t>
            </a:r>
            <a:r>
              <a:rPr lang="ja-JP" altLang="en-US" sz="3600" dirty="0" smtClean="0">
                <a:latin typeface="+mn-ea"/>
              </a:rPr>
              <a:t>で</a:t>
            </a:r>
            <a:r>
              <a:rPr lang="en-US" altLang="ja-JP" sz="3600" dirty="0" smtClean="0">
                <a:latin typeface="+mn-ea"/>
              </a:rPr>
              <a:t>LAB</a:t>
            </a:r>
            <a:r>
              <a:rPr lang="ja-JP" altLang="en-US" sz="3600" dirty="0" smtClean="0">
                <a:latin typeface="+mn-ea"/>
              </a:rPr>
              <a:t>の形態の違いや形態密度関係のヒントが見えて来た</a:t>
            </a:r>
            <a:endParaRPr lang="en-US" altLang="ja-JP" sz="3600" dirty="0" smtClean="0">
              <a:latin typeface="+mn-ea"/>
            </a:endParaRPr>
          </a:p>
          <a:p>
            <a:pPr marL="457200" indent="-457200">
              <a:buFont typeface="+mj-lt"/>
              <a:buAutoNum type="arabicParenR"/>
            </a:pPr>
            <a:endParaRPr lang="en-US" altLang="ja-JP" sz="3600" dirty="0" smtClean="0">
              <a:latin typeface="+mn-ea"/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altLang="ja-JP" sz="3600" dirty="0" smtClean="0">
                <a:latin typeface="+mn-ea"/>
              </a:rPr>
              <a:t>LAB</a:t>
            </a:r>
            <a:r>
              <a:rPr lang="ja-JP" altLang="en-US" sz="3600" dirty="0" smtClean="0">
                <a:latin typeface="+mn-ea"/>
              </a:rPr>
              <a:t>面分光観測で周囲から流れ込む</a:t>
            </a:r>
            <a:r>
              <a:rPr lang="en-US" altLang="ja-JP" sz="3600" dirty="0" smtClean="0">
                <a:latin typeface="+mn-ea"/>
              </a:rPr>
              <a:t>3</a:t>
            </a:r>
            <a:r>
              <a:rPr lang="ja-JP" altLang="en-US" sz="3600" dirty="0" smtClean="0">
                <a:latin typeface="+mn-ea"/>
              </a:rPr>
              <a:t>本のフィラメント構造が見つかったようである</a:t>
            </a:r>
            <a:endParaRPr lang="en-US" altLang="ja-JP" sz="3600" dirty="0" smtClean="0">
              <a:latin typeface="+mn-ea"/>
            </a:endParaRPr>
          </a:p>
          <a:p>
            <a:pPr marL="457200" indent="-457200">
              <a:buFont typeface="+mj-lt"/>
              <a:buAutoNum type="arabicParenR"/>
            </a:pPr>
            <a:endParaRPr lang="en-US" altLang="ja-JP" sz="3600" dirty="0" smtClean="0">
              <a:latin typeface="+mn-e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76200"/>
            <a:ext cx="84582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 noProof="0" dirty="0" smtClean="0">
                <a:latin typeface="+mj-lt"/>
                <a:ea typeface="+mj-ea"/>
                <a:cs typeface="+mj-cs"/>
              </a:rPr>
              <a:t>まとめ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98836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78098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9" name="図 18" descr="lehner2013f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648390"/>
            <a:ext cx="9073008" cy="6164986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6012160" y="1037927"/>
            <a:ext cx="151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Lehner</a:t>
            </a:r>
            <a:r>
              <a:rPr kumimoji="1" lang="en-US" altLang="ja-JP" sz="2400" dirty="0" smtClean="0"/>
              <a:t>+13</a:t>
            </a:r>
            <a:endParaRPr kumimoji="1" lang="ja-JP" altLang="en-US" sz="2400" dirty="0"/>
          </a:p>
        </p:txBody>
      </p:sp>
      <p:sp>
        <p:nvSpPr>
          <p:cNvPr id="24" name="スライド番号プレースホルダー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21</a:t>
            </a:fld>
            <a:endParaRPr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600080" y="188640"/>
            <a:ext cx="81483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 smtClean="0">
                <a:latin typeface="+mn-ea"/>
              </a:rPr>
              <a:t>今年</a:t>
            </a:r>
            <a:r>
              <a:rPr lang="en-US" altLang="ja-JP" sz="2000" dirty="0" smtClean="0">
                <a:latin typeface="+mn-ea"/>
              </a:rPr>
              <a:t>7</a:t>
            </a:r>
            <a:r>
              <a:rPr lang="ja-JP" altLang="en-US" sz="2000" dirty="0" smtClean="0">
                <a:latin typeface="+mn-ea"/>
              </a:rPr>
              <a:t>月の</a:t>
            </a:r>
            <a:r>
              <a:rPr lang="ja-JP" altLang="en-US" sz="2000" dirty="0" smtClean="0">
                <a:latin typeface="+mn-ea"/>
              </a:rPr>
              <a:t>銀河</a:t>
            </a:r>
            <a:r>
              <a:rPr lang="ja-JP" altLang="en-US" sz="2000" dirty="0">
                <a:latin typeface="+mn-ea"/>
              </a:rPr>
              <a:t>形成研究会（マルセイユ</a:t>
            </a:r>
            <a:r>
              <a:rPr lang="ja-JP" altLang="en-US" sz="2000" dirty="0" smtClean="0">
                <a:latin typeface="+mn-ea"/>
              </a:rPr>
              <a:t>）</a:t>
            </a:r>
            <a:r>
              <a:rPr lang="ja-JP" altLang="en-US" sz="2000" dirty="0" smtClean="0">
                <a:latin typeface="+mn-ea"/>
              </a:rPr>
              <a:t>で見た観測結果</a:t>
            </a:r>
            <a:r>
              <a:rPr lang="en-US" altLang="ja-JP" sz="2000" dirty="0" smtClean="0">
                <a:latin typeface="+mn-ea"/>
              </a:rPr>
              <a:t> (Nicolas </a:t>
            </a:r>
            <a:r>
              <a:rPr lang="en-US" altLang="ja-JP" sz="2000" dirty="0" err="1" smtClean="0">
                <a:latin typeface="+mn-ea"/>
              </a:rPr>
              <a:t>Lehner</a:t>
            </a:r>
            <a:r>
              <a:rPr lang="en-US" altLang="ja-JP" sz="2000" dirty="0" smtClean="0">
                <a:latin typeface="+mn-ea"/>
              </a:rPr>
              <a:t>)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05070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 descr="bouche2012f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745891"/>
            <a:ext cx="7488832" cy="61394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78098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372200" y="1268760"/>
            <a:ext cx="1586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Bouche+12</a:t>
            </a:r>
            <a:endParaRPr kumimoji="1" lang="ja-JP" altLang="en-US" sz="2400" dirty="0"/>
          </a:p>
        </p:txBody>
      </p:sp>
      <p:sp>
        <p:nvSpPr>
          <p:cNvPr id="12" name="正方形/長方形 11"/>
          <p:cNvSpPr/>
          <p:nvPr/>
        </p:nvSpPr>
        <p:spPr>
          <a:xfrm>
            <a:off x="600080" y="188640"/>
            <a:ext cx="82125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 smtClean="0">
                <a:latin typeface="+mn-ea"/>
              </a:rPr>
              <a:t>今年</a:t>
            </a:r>
            <a:r>
              <a:rPr lang="en-US" altLang="ja-JP" sz="2000" dirty="0" smtClean="0">
                <a:latin typeface="+mn-ea"/>
              </a:rPr>
              <a:t>7</a:t>
            </a:r>
            <a:r>
              <a:rPr lang="ja-JP" altLang="en-US" sz="2000" dirty="0" smtClean="0">
                <a:latin typeface="+mn-ea"/>
              </a:rPr>
              <a:t>月の</a:t>
            </a:r>
            <a:r>
              <a:rPr lang="ja-JP" altLang="en-US" sz="2000" dirty="0" smtClean="0">
                <a:latin typeface="+mn-ea"/>
              </a:rPr>
              <a:t>銀河</a:t>
            </a:r>
            <a:r>
              <a:rPr lang="ja-JP" altLang="en-US" sz="2000" dirty="0">
                <a:latin typeface="+mn-ea"/>
              </a:rPr>
              <a:t>形成研究会（マルセイユ</a:t>
            </a:r>
            <a:r>
              <a:rPr lang="ja-JP" altLang="en-US" sz="2000" dirty="0" smtClean="0">
                <a:latin typeface="+mn-ea"/>
              </a:rPr>
              <a:t>）</a:t>
            </a:r>
            <a:r>
              <a:rPr lang="ja-JP" altLang="en-US" sz="2000" dirty="0" smtClean="0">
                <a:latin typeface="+mn-ea"/>
              </a:rPr>
              <a:t>で見た観測結果</a:t>
            </a:r>
            <a:r>
              <a:rPr lang="en-US" altLang="ja-JP" sz="2000" dirty="0" smtClean="0">
                <a:latin typeface="+mn-ea"/>
              </a:rPr>
              <a:t> (Nicolas Bouche)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68263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23</a:t>
            </a:fld>
            <a:endParaRPr lang="ja-JP" altLang="en-US"/>
          </a:p>
        </p:txBody>
      </p:sp>
      <p:pic>
        <p:nvPicPr>
          <p:cNvPr id="6" name="コンテンツ プレースホルダー 5" descr="Aix2013_MartinChristopher（ドラッグされました）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" b="-345"/>
          <a:stretch/>
        </p:blipFill>
        <p:spPr>
          <a:xfrm>
            <a:off x="457200" y="692696"/>
            <a:ext cx="8229600" cy="6187890"/>
          </a:xfrm>
        </p:spPr>
      </p:pic>
      <p:sp>
        <p:nvSpPr>
          <p:cNvPr id="8" name="正方形/長方形 7"/>
          <p:cNvSpPr/>
          <p:nvPr/>
        </p:nvSpPr>
        <p:spPr>
          <a:xfrm>
            <a:off x="600080" y="148570"/>
            <a:ext cx="80714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 smtClean="0">
                <a:latin typeface="+mn-ea"/>
              </a:rPr>
              <a:t>今年</a:t>
            </a:r>
            <a:r>
              <a:rPr lang="en-US" altLang="ja-JP" sz="2000" dirty="0" smtClean="0">
                <a:latin typeface="+mn-ea"/>
              </a:rPr>
              <a:t>7</a:t>
            </a:r>
            <a:r>
              <a:rPr lang="ja-JP" altLang="en-US" sz="2000" dirty="0" smtClean="0">
                <a:latin typeface="+mn-ea"/>
              </a:rPr>
              <a:t>月の</a:t>
            </a:r>
            <a:r>
              <a:rPr lang="ja-JP" altLang="en-US" sz="2000" dirty="0" smtClean="0">
                <a:latin typeface="+mn-ea"/>
              </a:rPr>
              <a:t>銀河</a:t>
            </a:r>
            <a:r>
              <a:rPr lang="ja-JP" altLang="en-US" sz="2000" dirty="0">
                <a:latin typeface="+mn-ea"/>
              </a:rPr>
              <a:t>形成研究会（マルセイユ</a:t>
            </a:r>
            <a:r>
              <a:rPr lang="ja-JP" altLang="en-US" sz="2000" dirty="0" smtClean="0">
                <a:latin typeface="+mn-ea"/>
              </a:rPr>
              <a:t>）</a:t>
            </a:r>
            <a:r>
              <a:rPr lang="ja-JP" altLang="en-US" sz="2000" dirty="0" smtClean="0">
                <a:latin typeface="+mn-ea"/>
              </a:rPr>
              <a:t>で聞いた観測結果</a:t>
            </a:r>
            <a:r>
              <a:rPr lang="en-US" altLang="ja-JP" sz="2000" dirty="0" smtClean="0">
                <a:latin typeface="+mn-ea"/>
              </a:rPr>
              <a:t> (Chris Martin)</a:t>
            </a:r>
            <a:endParaRPr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00192" y="1249596"/>
            <a:ext cx="2121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chemeClr val="bg1"/>
                </a:solidFill>
              </a:rPr>
              <a:t>(SSA22 LAB2) 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7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24</a:t>
            </a:fld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600080" y="148570"/>
            <a:ext cx="80714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 smtClean="0">
                <a:latin typeface="+mn-ea"/>
              </a:rPr>
              <a:t>今年</a:t>
            </a:r>
            <a:r>
              <a:rPr lang="en-US" altLang="ja-JP" sz="2000" dirty="0" smtClean="0">
                <a:latin typeface="+mn-ea"/>
              </a:rPr>
              <a:t>7</a:t>
            </a:r>
            <a:r>
              <a:rPr lang="ja-JP" altLang="en-US" sz="2000" dirty="0" smtClean="0">
                <a:latin typeface="+mn-ea"/>
              </a:rPr>
              <a:t>月の</a:t>
            </a:r>
            <a:r>
              <a:rPr lang="ja-JP" altLang="en-US" sz="2000" dirty="0" smtClean="0">
                <a:latin typeface="+mn-ea"/>
              </a:rPr>
              <a:t>銀河</a:t>
            </a:r>
            <a:r>
              <a:rPr lang="ja-JP" altLang="en-US" sz="2000" dirty="0">
                <a:latin typeface="+mn-ea"/>
              </a:rPr>
              <a:t>形成研究会（マルセイユ</a:t>
            </a:r>
            <a:r>
              <a:rPr lang="ja-JP" altLang="en-US" sz="2000" dirty="0" smtClean="0">
                <a:latin typeface="+mn-ea"/>
              </a:rPr>
              <a:t>）</a:t>
            </a:r>
            <a:r>
              <a:rPr lang="ja-JP" altLang="en-US" sz="2000" dirty="0" smtClean="0">
                <a:latin typeface="+mn-ea"/>
              </a:rPr>
              <a:t>で聞いた観測結果</a:t>
            </a:r>
            <a:r>
              <a:rPr lang="en-US" altLang="ja-JP" sz="2000" dirty="0" smtClean="0">
                <a:latin typeface="+mn-ea"/>
              </a:rPr>
              <a:t> (Chris Martin)</a:t>
            </a:r>
            <a:endParaRPr lang="ja-JP" altLang="en-US" sz="2000" dirty="0"/>
          </a:p>
        </p:txBody>
      </p:sp>
      <p:pic>
        <p:nvPicPr>
          <p:cNvPr id="3" name="コンテンツ プレースホルダー 2" descr="Aix2013_MartinChristopher（ドラッグされました）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" b="-345"/>
          <a:stretch/>
        </p:blipFill>
        <p:spPr>
          <a:xfrm>
            <a:off x="459800" y="707464"/>
            <a:ext cx="8229600" cy="6173123"/>
          </a:xfrm>
        </p:spPr>
      </p:pic>
    </p:spTree>
    <p:extLst>
      <p:ext uri="{BB962C8B-B14F-4D97-AF65-F5344CB8AC3E}">
        <p14:creationId xmlns:p14="http://schemas.microsoft.com/office/powerpoint/2010/main" val="2775073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4096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Cold accretion</a:t>
            </a:r>
            <a:endParaRPr kumimoji="1" lang="ja-JP" altLang="en-US" sz="4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820112"/>
            <a:ext cx="8229600" cy="18002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Cold flow disks (Stewart et al. 2013)?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45044" y="5780286"/>
            <a:ext cx="2133600" cy="365125"/>
          </a:xfrm>
        </p:spPr>
        <p:txBody>
          <a:bodyPr/>
          <a:lstStyle/>
          <a:p>
            <a:fld id="{1B9B52BD-012B-0744-A5E5-3363D0916EF7}" type="slidenum">
              <a:rPr lang="ja-JP" altLang="en-US" smtClean="0"/>
              <a:pPr/>
              <a:t>25</a:t>
            </a:fld>
            <a:endParaRPr lang="ja-JP" altLang="en-US"/>
          </a:p>
        </p:txBody>
      </p:sp>
      <p:pic>
        <p:nvPicPr>
          <p:cNvPr id="5" name="図 4" descr="stewart2013f7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56" y="1938365"/>
            <a:ext cx="4571996" cy="4226939"/>
          </a:xfrm>
          <a:prstGeom prst="rect">
            <a:avLst/>
          </a:prstGeom>
        </p:spPr>
      </p:pic>
      <p:pic>
        <p:nvPicPr>
          <p:cNvPr id="6" name="図 5" descr="stewart2013f4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500" y="1936921"/>
            <a:ext cx="4211996" cy="422838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51520" y="1959223"/>
            <a:ext cx="4108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Halo mass</a:t>
            </a:r>
            <a:r>
              <a:rPr kumimoji="1" lang="en-US" altLang="ja-JP" sz="2400" dirty="0" smtClean="0"/>
              <a:t> ~ 3x10</a:t>
            </a:r>
            <a:r>
              <a:rPr kumimoji="1" lang="en-US" altLang="ja-JP" sz="2400" baseline="30000" dirty="0" smtClean="0"/>
              <a:t>11</a:t>
            </a:r>
            <a:r>
              <a:rPr kumimoji="1" lang="en-US" altLang="ja-JP" sz="2400" dirty="0" smtClean="0"/>
              <a:t>M</a:t>
            </a:r>
            <a:r>
              <a:rPr kumimoji="1" lang="en-US" altLang="ja-JP" sz="2400" baseline="-25000" dirty="0" smtClean="0"/>
              <a:t>sun </a:t>
            </a:r>
            <a:r>
              <a:rPr kumimoji="1" lang="en-US" altLang="ja-JP" sz="2400" dirty="0" smtClean="0"/>
              <a:t>@z~1.4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40742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4096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Cold accretion</a:t>
            </a:r>
            <a:endParaRPr kumimoji="1" lang="ja-JP" altLang="en-US" sz="4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820112"/>
            <a:ext cx="8229600" cy="18002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Cold flow disks (Stewart et al. 2013)?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45044" y="5780286"/>
            <a:ext cx="2133600" cy="365125"/>
          </a:xfrm>
        </p:spPr>
        <p:txBody>
          <a:bodyPr/>
          <a:lstStyle/>
          <a:p>
            <a:fld id="{1B9B52BD-012B-0744-A5E5-3363D0916EF7}" type="slidenum">
              <a:rPr lang="ja-JP" altLang="en-US" smtClean="0"/>
              <a:pPr/>
              <a:t>26</a:t>
            </a:fld>
            <a:endParaRPr lang="ja-JP" altLang="en-US"/>
          </a:p>
        </p:txBody>
      </p:sp>
      <p:pic>
        <p:nvPicPr>
          <p:cNvPr id="5" name="図 4" descr="stewart2013f7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56" y="1938365"/>
            <a:ext cx="4571996" cy="422693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51520" y="1959223"/>
            <a:ext cx="4108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Halo mass</a:t>
            </a:r>
            <a:r>
              <a:rPr kumimoji="1" lang="en-US" altLang="ja-JP" sz="2400" dirty="0" smtClean="0"/>
              <a:t> ~ 3x10</a:t>
            </a:r>
            <a:r>
              <a:rPr kumimoji="1" lang="en-US" altLang="ja-JP" sz="2400" baseline="30000" dirty="0" smtClean="0"/>
              <a:t>11</a:t>
            </a:r>
            <a:r>
              <a:rPr kumimoji="1" lang="en-US" altLang="ja-JP" sz="2400" dirty="0" smtClean="0"/>
              <a:t>M</a:t>
            </a:r>
            <a:r>
              <a:rPr kumimoji="1" lang="en-US" altLang="ja-JP" sz="2400" baseline="-25000" dirty="0" smtClean="0"/>
              <a:t>sun </a:t>
            </a:r>
            <a:r>
              <a:rPr kumimoji="1" lang="en-US" altLang="ja-JP" sz="2400" dirty="0" smtClean="0"/>
              <a:t>@z~1.4</a:t>
            </a:r>
            <a:endParaRPr kumimoji="1" lang="ja-JP" altLang="en-US" sz="2400" dirty="0"/>
          </a:p>
        </p:txBody>
      </p:sp>
      <p:pic>
        <p:nvPicPr>
          <p:cNvPr id="9" name="図 8" descr="stewart2013f4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496" y="1953304"/>
            <a:ext cx="4212000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52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847253"/>
            <a:ext cx="8229600" cy="4525963"/>
          </a:xfrm>
        </p:spPr>
        <p:txBody>
          <a:bodyPr/>
          <a:lstStyle/>
          <a:p>
            <a:r>
              <a:rPr kumimoji="1" lang="en-US" altLang="ja-JP" dirty="0" smtClean="0"/>
              <a:t>Cold streams (</a:t>
            </a:r>
            <a:r>
              <a:rPr kumimoji="1" lang="en-US" altLang="ja-JP" dirty="0" err="1" smtClean="0"/>
              <a:t>Dekel</a:t>
            </a:r>
            <a:r>
              <a:rPr kumimoji="1" lang="en-US" altLang="ja-JP" dirty="0" smtClean="0"/>
              <a:t> et al. 2009)?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3</a:t>
            </a:fld>
            <a:endParaRPr lang="ja-JP" altLang="en-US"/>
          </a:p>
        </p:txBody>
      </p:sp>
      <p:pic>
        <p:nvPicPr>
          <p:cNvPr id="5" name="図 4" descr="dekel2009_f5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80728"/>
            <a:ext cx="4824536" cy="4824536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457200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800" dirty="0" smtClean="0"/>
              <a:t>Cold accretion</a:t>
            </a:r>
            <a:r>
              <a:rPr lang="ja-JP" altLang="en-US" sz="4800" dirty="0" smtClean="0"/>
              <a:t>のおさらい</a:t>
            </a:r>
            <a:endParaRPr lang="ja-JP" altLang="en-US" sz="4800" dirty="0"/>
          </a:p>
        </p:txBody>
      </p:sp>
      <p:pic>
        <p:nvPicPr>
          <p:cNvPr id="8" name="図 7" descr="dekel2009_f2c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60804"/>
            <a:ext cx="4320480" cy="4000444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004048" y="5055567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Halo mass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 ~ 10</a:t>
            </a:r>
            <a:r>
              <a:rPr kumimoji="1" lang="en-US" altLang="ja-JP" sz="2400" baseline="30000" dirty="0" smtClean="0">
                <a:solidFill>
                  <a:schemeClr val="bg1"/>
                </a:solidFill>
              </a:rPr>
              <a:t>12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M</a:t>
            </a:r>
            <a:r>
              <a:rPr kumimoji="1" lang="en-US" altLang="ja-JP" sz="2400" baseline="-25000" dirty="0" smtClean="0">
                <a:solidFill>
                  <a:schemeClr val="bg1"/>
                </a:solidFill>
              </a:rPr>
              <a:t>sun</a:t>
            </a:r>
            <a:r>
              <a:rPr lang="en-US" altLang="ja-JP" sz="2400" dirty="0" smtClean="0">
                <a:solidFill>
                  <a:schemeClr val="bg1"/>
                </a:solidFill>
              </a:rPr>
              <a:t>@ z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=2.5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716016" y="5787261"/>
            <a:ext cx="45149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3</a:t>
            </a:r>
            <a:r>
              <a:rPr kumimoji="1" lang="ja-JP" altLang="en-US" sz="2800" dirty="0" smtClean="0"/>
              <a:t>本のフィラメント：</a:t>
            </a:r>
            <a:r>
              <a:rPr lang="en-US" altLang="ja-JP" sz="2800" dirty="0" smtClean="0"/>
              <a:t>~ 10</a:t>
            </a:r>
            <a:r>
              <a:rPr lang="en-US" altLang="ja-JP" sz="2800" baseline="30000" dirty="0" smtClean="0"/>
              <a:t>12</a:t>
            </a:r>
            <a:r>
              <a:rPr lang="en-US" altLang="ja-JP" sz="2800" dirty="0" smtClean="0"/>
              <a:t>M</a:t>
            </a:r>
            <a:r>
              <a:rPr lang="en-US" altLang="ja-JP" sz="2800" baseline="-25000" dirty="0" smtClean="0"/>
              <a:t>sun</a:t>
            </a:r>
          </a:p>
          <a:p>
            <a:r>
              <a:rPr lang="en-US" altLang="ja-JP" sz="2800" dirty="0" smtClean="0"/>
              <a:t>@ </a:t>
            </a:r>
            <a:r>
              <a:rPr lang="en-US" altLang="ja-JP" sz="2800" dirty="0"/>
              <a:t>z=</a:t>
            </a:r>
            <a:r>
              <a:rPr lang="en-US" altLang="ja-JP" sz="2800" dirty="0" smtClean="0"/>
              <a:t>2-3</a:t>
            </a:r>
            <a:r>
              <a:rPr lang="ja-JP" altLang="en-US" sz="2800" dirty="0" smtClean="0"/>
              <a:t>のハローで典型的？</a:t>
            </a:r>
            <a:endParaRPr kumimoji="1" lang="ja-JP" altLang="en-US" sz="28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73224" y="5571237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Gas a</a:t>
            </a:r>
            <a:r>
              <a:rPr kumimoji="1" lang="en-US" altLang="ja-JP" sz="2800" dirty="0" smtClean="0"/>
              <a:t>ccretion</a:t>
            </a:r>
            <a:r>
              <a:rPr kumimoji="1" lang="ja-JP" altLang="en-US" sz="2800" dirty="0" smtClean="0"/>
              <a:t>の仕方は</a:t>
            </a:r>
            <a:endParaRPr kumimoji="1" lang="en-US" altLang="ja-JP" sz="2800" dirty="0" smtClean="0"/>
          </a:p>
          <a:p>
            <a:r>
              <a:rPr lang="en-US" altLang="ja-JP" sz="2800" dirty="0"/>
              <a:t>h</a:t>
            </a:r>
            <a:r>
              <a:rPr lang="en-US" altLang="ja-JP" sz="2800" dirty="0" smtClean="0"/>
              <a:t>alo</a:t>
            </a:r>
            <a:r>
              <a:rPr lang="en-US" altLang="ja-JP" sz="2800" dirty="0" smtClean="0"/>
              <a:t> </a:t>
            </a:r>
            <a:r>
              <a:rPr lang="en-US" altLang="ja-JP" sz="2800" dirty="0" smtClean="0"/>
              <a:t>mass</a:t>
            </a:r>
            <a:r>
              <a:rPr lang="ja-JP" altLang="en-US" sz="2800" dirty="0" smtClean="0"/>
              <a:t>と</a:t>
            </a:r>
            <a:r>
              <a:rPr lang="en-US" altLang="ja-JP" sz="2800" dirty="0"/>
              <a:t>r</a:t>
            </a:r>
            <a:r>
              <a:rPr lang="en-US" altLang="ja-JP" sz="2800" dirty="0" smtClean="0"/>
              <a:t>edshift</a:t>
            </a:r>
            <a:r>
              <a:rPr kumimoji="1" lang="ja-JP" altLang="en-US" sz="2800" dirty="0" smtClean="0"/>
              <a:t>で違う</a:t>
            </a:r>
            <a:endParaRPr lang="en-US" altLang="ja-JP" sz="2800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3067810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847253"/>
            <a:ext cx="8229600" cy="4525963"/>
          </a:xfrm>
        </p:spPr>
        <p:txBody>
          <a:bodyPr/>
          <a:lstStyle/>
          <a:p>
            <a:r>
              <a:rPr kumimoji="1" lang="en-US" altLang="ja-JP" dirty="0" smtClean="0"/>
              <a:t>Cold streams (van de </a:t>
            </a:r>
            <a:r>
              <a:rPr kumimoji="1" lang="en-US" altLang="ja-JP" dirty="0" err="1" smtClean="0"/>
              <a:t>Voort</a:t>
            </a:r>
            <a:r>
              <a:rPr kumimoji="1" lang="en-US" altLang="ja-JP" dirty="0" smtClean="0"/>
              <a:t> et al. 2011)?</a:t>
            </a:r>
            <a:endParaRPr kumimoji="1" lang="ja-JP" altLang="en-US" dirty="0"/>
          </a:p>
        </p:txBody>
      </p:sp>
      <p:pic>
        <p:nvPicPr>
          <p:cNvPr id="2" name="図 1" descr="vandevoort2011_f5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89491"/>
            <a:ext cx="6264696" cy="532388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7381873" y="1377156"/>
            <a:ext cx="1510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</a:rPr>
              <a:t>Halo mass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 </a:t>
            </a:r>
          </a:p>
          <a:p>
            <a:r>
              <a:rPr kumimoji="1" lang="en-US" altLang="ja-JP" sz="2000" dirty="0" smtClean="0">
                <a:solidFill>
                  <a:schemeClr val="bg1"/>
                </a:solidFill>
              </a:rPr>
              <a:t>~ 3x10</a:t>
            </a:r>
            <a:r>
              <a:rPr kumimoji="1" lang="en-US" altLang="ja-JP" sz="2000" baseline="30000" dirty="0" smtClean="0">
                <a:solidFill>
                  <a:schemeClr val="bg1"/>
                </a:solidFill>
              </a:rPr>
              <a:t>12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M</a:t>
            </a:r>
            <a:r>
              <a:rPr kumimoji="1" lang="en-US" altLang="ja-JP" sz="2000" baseline="-25000" dirty="0" smtClean="0">
                <a:solidFill>
                  <a:schemeClr val="bg1"/>
                </a:solidFill>
              </a:rPr>
              <a:t>sun</a:t>
            </a:r>
            <a:endParaRPr kumimoji="1" lang="ja-JP" altLang="en-US" sz="2000" baseline="-25000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381873" y="2977881"/>
            <a:ext cx="1510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</a:rPr>
              <a:t>Halo mass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 </a:t>
            </a:r>
          </a:p>
          <a:p>
            <a:r>
              <a:rPr kumimoji="1" lang="en-US" altLang="ja-JP" sz="2000" dirty="0" smtClean="0">
                <a:solidFill>
                  <a:schemeClr val="bg1"/>
                </a:solidFill>
              </a:rPr>
              <a:t>~ 1x10</a:t>
            </a:r>
            <a:r>
              <a:rPr kumimoji="1" lang="en-US" altLang="ja-JP" sz="2000" baseline="30000" dirty="0" smtClean="0">
                <a:solidFill>
                  <a:schemeClr val="bg1"/>
                </a:solidFill>
              </a:rPr>
              <a:t>12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M</a:t>
            </a:r>
            <a:r>
              <a:rPr kumimoji="1" lang="en-US" altLang="ja-JP" sz="2000" baseline="-25000" dirty="0" smtClean="0">
                <a:solidFill>
                  <a:schemeClr val="bg1"/>
                </a:solidFill>
              </a:rPr>
              <a:t>sun</a:t>
            </a:r>
            <a:endParaRPr kumimoji="1" lang="ja-JP" altLang="en-US" sz="2000" baseline="-250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376916" y="4512409"/>
            <a:ext cx="1510607" cy="15286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</a:rPr>
              <a:t>Halo mass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 </a:t>
            </a:r>
          </a:p>
          <a:p>
            <a:r>
              <a:rPr kumimoji="1" lang="en-US" altLang="ja-JP" sz="2000" dirty="0" smtClean="0">
                <a:solidFill>
                  <a:schemeClr val="bg1"/>
                </a:solidFill>
              </a:rPr>
              <a:t>~ 3x10</a:t>
            </a:r>
            <a:r>
              <a:rPr kumimoji="1" lang="en-US" altLang="ja-JP" sz="2000" baseline="30000" dirty="0" smtClean="0">
                <a:solidFill>
                  <a:schemeClr val="bg1"/>
                </a:solidFill>
              </a:rPr>
              <a:t>11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M</a:t>
            </a:r>
            <a:r>
              <a:rPr kumimoji="1" lang="en-US" altLang="ja-JP" sz="2000" baseline="-25000" dirty="0" smtClean="0">
                <a:solidFill>
                  <a:schemeClr val="bg1"/>
                </a:solidFill>
              </a:rPr>
              <a:t>sun</a:t>
            </a:r>
          </a:p>
          <a:p>
            <a:endParaRPr lang="en-US" altLang="ja-JP" sz="2000" baseline="-25000" dirty="0">
              <a:solidFill>
                <a:schemeClr val="bg1"/>
              </a:solidFill>
            </a:endParaRPr>
          </a:p>
          <a:p>
            <a:endParaRPr lang="en-US" altLang="ja-JP" sz="2000" dirty="0" smtClean="0">
              <a:solidFill>
                <a:schemeClr val="bg1"/>
              </a:solidFill>
            </a:endParaRPr>
          </a:p>
          <a:p>
            <a:r>
              <a:rPr lang="en-US" altLang="ja-JP" sz="2000" dirty="0" smtClean="0">
                <a:solidFill>
                  <a:schemeClr val="bg1"/>
                </a:solidFill>
              </a:rPr>
              <a:t>@ z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=2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67455" y="4797152"/>
            <a:ext cx="23603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</a:t>
            </a:r>
            <a:r>
              <a:rPr lang="ja-JP" altLang="en-US" dirty="0" smtClean="0"/>
              <a:t>本のフィラメントから</a:t>
            </a:r>
            <a:endParaRPr lang="en-US" altLang="ja-JP" dirty="0" smtClean="0"/>
          </a:p>
          <a:p>
            <a:r>
              <a:rPr lang="ja-JP" altLang="en-US" dirty="0" smtClean="0"/>
              <a:t>の</a:t>
            </a:r>
            <a:r>
              <a:rPr lang="ja-JP" altLang="en-US" dirty="0"/>
              <a:t>スムースな</a:t>
            </a:r>
            <a:r>
              <a:rPr lang="en-US" altLang="ja-JP" dirty="0" smtClean="0"/>
              <a:t>accretion</a:t>
            </a:r>
          </a:p>
          <a:p>
            <a:r>
              <a:rPr lang="ja-JP" altLang="en-US" dirty="0" smtClean="0"/>
              <a:t>と中心部に</a:t>
            </a:r>
            <a:r>
              <a:rPr lang="en-US" altLang="ja-JP" dirty="0" smtClean="0"/>
              <a:t>100kpc</a:t>
            </a:r>
          </a:p>
          <a:p>
            <a:r>
              <a:rPr lang="ja-JP" altLang="en-US" dirty="0" smtClean="0"/>
              <a:t>スケールのディスク</a:t>
            </a:r>
            <a:endParaRPr lang="en-US" altLang="ja-JP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67455" y="3245372"/>
            <a:ext cx="2326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</a:t>
            </a:r>
            <a:r>
              <a:rPr lang="ja-JP" altLang="en-US" dirty="0" smtClean="0"/>
              <a:t>本のフィラメントから</a:t>
            </a:r>
            <a:endParaRPr lang="en-US" altLang="ja-JP" dirty="0" smtClean="0"/>
          </a:p>
          <a:p>
            <a:r>
              <a:rPr lang="ja-JP" altLang="en-US" dirty="0" smtClean="0"/>
              <a:t>のスムース</a:t>
            </a:r>
            <a:r>
              <a:rPr lang="en-US" altLang="ja-JP" dirty="0" smtClean="0"/>
              <a:t>/</a:t>
            </a:r>
            <a:r>
              <a:rPr lang="ja-JP" altLang="en-US" dirty="0" smtClean="0"/>
              <a:t>クランピィ</a:t>
            </a:r>
            <a:endParaRPr lang="en-US" altLang="ja-JP" dirty="0" smtClean="0"/>
          </a:p>
          <a:p>
            <a:r>
              <a:rPr lang="ja-JP" altLang="en-US" dirty="0" smtClean="0"/>
              <a:t>な</a:t>
            </a:r>
            <a:r>
              <a:rPr lang="en-US" altLang="ja-JP" dirty="0" smtClean="0"/>
              <a:t>accretion</a:t>
            </a:r>
            <a:r>
              <a:rPr lang="ja-JP" altLang="en-US" dirty="0" smtClean="0"/>
              <a:t>と中心部</a:t>
            </a:r>
            <a:endParaRPr lang="en-US" altLang="ja-JP" dirty="0" smtClean="0"/>
          </a:p>
          <a:p>
            <a:r>
              <a:rPr lang="ja-JP" altLang="en-US" dirty="0" smtClean="0"/>
              <a:t>にコンパクトなディスク</a:t>
            </a:r>
            <a:endParaRPr lang="en-US" altLang="ja-JP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67455" y="1652607"/>
            <a:ext cx="22008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たくさんのフィラメント</a:t>
            </a:r>
            <a:endParaRPr lang="en-US" altLang="ja-JP" dirty="0" smtClean="0"/>
          </a:p>
          <a:p>
            <a:r>
              <a:rPr lang="ja-JP" altLang="en-US" dirty="0" smtClean="0"/>
              <a:t>からのクランピィな</a:t>
            </a:r>
            <a:endParaRPr lang="en-US" altLang="ja-JP" dirty="0" smtClean="0"/>
          </a:p>
          <a:p>
            <a:r>
              <a:rPr lang="en-US" altLang="ja-JP" dirty="0" smtClean="0"/>
              <a:t>accretion</a:t>
            </a:r>
            <a:r>
              <a:rPr lang="ja-JP" altLang="en-US" dirty="0" smtClean="0"/>
              <a:t>と中心部に</a:t>
            </a:r>
            <a:endParaRPr lang="en-US" altLang="ja-JP" dirty="0" smtClean="0"/>
          </a:p>
          <a:p>
            <a:r>
              <a:rPr lang="ja-JP" altLang="en-US" dirty="0" smtClean="0"/>
              <a:t>コンパクトなディスク</a:t>
            </a:r>
            <a:endParaRPr lang="en-US" altLang="ja-JP" dirty="0" smtClean="0"/>
          </a:p>
        </p:txBody>
      </p:sp>
      <p:sp>
        <p:nvSpPr>
          <p:cNvPr id="17" name="タイトル 1"/>
          <p:cNvSpPr txBox="1">
            <a:spLocks/>
          </p:cNvSpPr>
          <p:nvPr/>
        </p:nvSpPr>
        <p:spPr>
          <a:xfrm>
            <a:off x="457200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800" dirty="0" smtClean="0"/>
              <a:t>Cold accretion</a:t>
            </a:r>
            <a:r>
              <a:rPr lang="ja-JP" altLang="en-US" sz="4800" dirty="0" smtClean="0"/>
              <a:t>のおさらい</a:t>
            </a:r>
            <a:endParaRPr lang="ja-JP" altLang="en-US" sz="48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139952" y="1424970"/>
            <a:ext cx="1623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</a:rPr>
              <a:t>Cold gas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~30%</a:t>
            </a:r>
            <a:endParaRPr kumimoji="1" lang="ja-JP" altLang="en-US" sz="2000" baseline="-25000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139952" y="4613066"/>
            <a:ext cx="1623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</a:rPr>
              <a:t>Cold gas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~70%</a:t>
            </a:r>
            <a:endParaRPr kumimoji="1" lang="ja-JP" altLang="en-US" sz="2000" baseline="-25000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139952" y="2996952"/>
            <a:ext cx="1623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</a:rPr>
              <a:t>Cold gas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~50%</a:t>
            </a:r>
            <a:endParaRPr kumimoji="1" lang="ja-JP" altLang="en-US" sz="20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79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B1_highres_vs_z_RBG_fixed_galaxy_d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0" r="35883" b="-1"/>
          <a:stretch/>
        </p:blipFill>
        <p:spPr>
          <a:xfrm>
            <a:off x="35496" y="1484784"/>
            <a:ext cx="9108504" cy="4860791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847253"/>
            <a:ext cx="8229600" cy="4525963"/>
          </a:xfrm>
        </p:spPr>
        <p:txBody>
          <a:bodyPr/>
          <a:lstStyle/>
          <a:p>
            <a:r>
              <a:rPr kumimoji="1" lang="en-US" altLang="ja-JP" dirty="0" smtClean="0"/>
              <a:t>Cold streams (</a:t>
            </a:r>
            <a:r>
              <a:rPr kumimoji="1" lang="en-US" altLang="ja-JP" dirty="0" err="1" smtClean="0"/>
              <a:t>Faucher-Giguere</a:t>
            </a:r>
            <a:r>
              <a:rPr kumimoji="1" lang="en-US" altLang="ja-JP" dirty="0" smtClean="0"/>
              <a:t> et al. 2011)?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5</a:t>
            </a:fld>
            <a:endParaRPr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95536" y="5517232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Halo mass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 ~ 3.2x10</a:t>
            </a:r>
            <a:r>
              <a:rPr kumimoji="1" lang="en-US" altLang="ja-JP" sz="2400" baseline="30000" dirty="0" smtClean="0">
                <a:solidFill>
                  <a:schemeClr val="bg1"/>
                </a:solidFill>
              </a:rPr>
              <a:t>11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M</a:t>
            </a:r>
            <a:r>
              <a:rPr kumimoji="1" lang="en-US" altLang="ja-JP" sz="2400" baseline="-25000" dirty="0" smtClean="0">
                <a:solidFill>
                  <a:schemeClr val="bg1"/>
                </a:solidFill>
              </a:rPr>
              <a:t>sun</a:t>
            </a:r>
            <a:r>
              <a:rPr lang="en-US" altLang="ja-JP" sz="2400" dirty="0" smtClean="0">
                <a:solidFill>
                  <a:schemeClr val="bg1"/>
                </a:solidFill>
              </a:rPr>
              <a:t>@ z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=2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60032" y="5517232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bg1"/>
                </a:solidFill>
              </a:rPr>
              <a:t>Halo mass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 ~ 2.5x10</a:t>
            </a:r>
            <a:r>
              <a:rPr kumimoji="1" lang="en-US" altLang="ja-JP" sz="2400" baseline="30000" dirty="0" smtClean="0">
                <a:solidFill>
                  <a:schemeClr val="bg1"/>
                </a:solidFill>
              </a:rPr>
              <a:t>11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M</a:t>
            </a:r>
            <a:r>
              <a:rPr kumimoji="1" lang="en-US" altLang="ja-JP" sz="2400" baseline="-25000" dirty="0" smtClean="0">
                <a:solidFill>
                  <a:schemeClr val="bg1"/>
                </a:solidFill>
              </a:rPr>
              <a:t>sun</a:t>
            </a:r>
            <a:r>
              <a:rPr lang="en-US" altLang="ja-JP" sz="2400" dirty="0" smtClean="0">
                <a:solidFill>
                  <a:schemeClr val="bg1"/>
                </a:solidFill>
              </a:rPr>
              <a:t>@ z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=3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95536" y="6228020"/>
            <a:ext cx="4092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クランピィな</a:t>
            </a:r>
            <a:r>
              <a:rPr lang="en-US" altLang="ja-JP" dirty="0" smtClean="0"/>
              <a:t>100kpc</a:t>
            </a:r>
            <a:r>
              <a:rPr lang="ja-JP" altLang="en-US" dirty="0" smtClean="0"/>
              <a:t>スケールのディスク？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674290" y="6228020"/>
            <a:ext cx="443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</a:t>
            </a:r>
            <a:r>
              <a:rPr lang="ja-JP" altLang="en-US" dirty="0" smtClean="0"/>
              <a:t>本のフィラメントからのスムースな</a:t>
            </a:r>
            <a:r>
              <a:rPr lang="en-US" altLang="ja-JP" dirty="0" smtClean="0"/>
              <a:t>accretion</a:t>
            </a:r>
          </a:p>
        </p:txBody>
      </p:sp>
      <p:sp>
        <p:nvSpPr>
          <p:cNvPr id="16" name="タイトル 1"/>
          <p:cNvSpPr txBox="1">
            <a:spLocks/>
          </p:cNvSpPr>
          <p:nvPr/>
        </p:nvSpPr>
        <p:spPr>
          <a:xfrm>
            <a:off x="457200" y="4462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800" dirty="0" smtClean="0"/>
              <a:t>Cold accretion</a:t>
            </a:r>
            <a:r>
              <a:rPr lang="ja-JP" altLang="en-US" sz="4800" dirty="0" smtClean="0"/>
              <a:t>のおさらい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497779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688" y="-27384"/>
            <a:ext cx="8686800" cy="1008112"/>
          </a:xfrm>
        </p:spPr>
        <p:txBody>
          <a:bodyPr>
            <a:normAutofit/>
          </a:bodyPr>
          <a:lstStyle/>
          <a:p>
            <a:r>
              <a:rPr lang="en-US" dirty="0" smtClean="0"/>
              <a:t>Cold accretion </a:t>
            </a:r>
            <a:r>
              <a:rPr lang="ja-JP" altLang="en-US" dirty="0" smtClean="0"/>
              <a:t>と</a:t>
            </a:r>
            <a:r>
              <a:rPr lang="en-US" altLang="ja-JP" dirty="0" smtClean="0"/>
              <a:t> LAB (</a:t>
            </a:r>
            <a:r>
              <a:rPr lang="en-US" altLang="ja-JP" dirty="0" err="1" smtClean="0"/>
              <a:t>Lya</a:t>
            </a:r>
            <a:r>
              <a:rPr lang="en-US" altLang="ja-JP" dirty="0" smtClean="0"/>
              <a:t> blob)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124744"/>
            <a:ext cx="7776864" cy="1152128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latin typeface="+mn-ea"/>
              </a:rPr>
              <a:t>LAB</a:t>
            </a:r>
            <a:r>
              <a:rPr lang="ja-JP" altLang="en-US" dirty="0" smtClean="0">
                <a:latin typeface="+mn-ea"/>
              </a:rPr>
              <a:t>で</a:t>
            </a:r>
            <a:r>
              <a:rPr lang="en-US" altLang="ja-JP" dirty="0" smtClean="0">
                <a:latin typeface="+mn-ea"/>
              </a:rPr>
              <a:t>high-z</a:t>
            </a:r>
            <a:r>
              <a:rPr lang="ja-JP" altLang="en-US" dirty="0" smtClean="0">
                <a:latin typeface="+mn-ea"/>
              </a:rPr>
              <a:t>銀河周囲に予想される</a:t>
            </a:r>
            <a:r>
              <a:rPr lang="en-US" altLang="ja-JP" dirty="0" smtClean="0">
                <a:latin typeface="+mn-ea"/>
              </a:rPr>
              <a:t>Cold </a:t>
            </a:r>
            <a:r>
              <a:rPr lang="en-US" altLang="ja-JP" dirty="0">
                <a:latin typeface="+mn-ea"/>
              </a:rPr>
              <a:t>accretion</a:t>
            </a:r>
            <a:r>
              <a:rPr lang="ja-JP" altLang="en-US" dirty="0">
                <a:latin typeface="+mn-ea"/>
              </a:rPr>
              <a:t>の形態を</a:t>
            </a:r>
            <a:r>
              <a:rPr lang="ja-JP" altLang="en-US" dirty="0" smtClean="0">
                <a:latin typeface="+mn-ea"/>
              </a:rPr>
              <a:t>調べる</a:t>
            </a:r>
            <a:r>
              <a:rPr lang="ja-JP" altLang="en-US" dirty="0" smtClean="0">
                <a:latin typeface="+mn-ea"/>
              </a:rPr>
              <a:t>ことができるかも</a:t>
            </a:r>
            <a:endParaRPr lang="en-US" altLang="ja-JP" dirty="0" smtClean="0">
              <a:latin typeface="+mn-ea"/>
            </a:endParaRPr>
          </a:p>
        </p:txBody>
      </p:sp>
      <p:pic>
        <p:nvPicPr>
          <p:cNvPr id="25" name="図 24" descr="goerdt2009fig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26" y="2833208"/>
            <a:ext cx="4320480" cy="3764144"/>
          </a:xfrm>
          <a:prstGeom prst="rect">
            <a:avLst/>
          </a:prstGeom>
        </p:spPr>
      </p:pic>
      <p:pic>
        <p:nvPicPr>
          <p:cNvPr id="27" name="図 26" descr="goerdt2009fig8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70" y="2825054"/>
            <a:ext cx="4457948" cy="3799309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308762" y="2795696"/>
            <a:ext cx="3608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HI </a:t>
            </a:r>
            <a:r>
              <a:rPr lang="en-US" altLang="ja-JP" sz="2400" dirty="0" smtClean="0">
                <a:solidFill>
                  <a:schemeClr val="bg1"/>
                </a:solidFill>
              </a:rPr>
              <a:t>structure      (Simulation) 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09044" y="4653136"/>
            <a:ext cx="38659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err="1" smtClean="0">
                <a:solidFill>
                  <a:schemeClr val="bg1"/>
                </a:solidFill>
              </a:rPr>
              <a:t>Lya</a:t>
            </a:r>
            <a:r>
              <a:rPr lang="en-US" altLang="ja-JP" sz="2400" dirty="0" smtClean="0">
                <a:solidFill>
                  <a:schemeClr val="bg1"/>
                </a:solidFill>
              </a:rPr>
              <a:t> emission      (Simulation) 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4716016" y="2833772"/>
            <a:ext cx="38659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err="1" smtClean="0">
                <a:solidFill>
                  <a:schemeClr val="bg1"/>
                </a:solidFill>
              </a:rPr>
              <a:t>Lya</a:t>
            </a:r>
            <a:r>
              <a:rPr lang="en-US" altLang="ja-JP" sz="2400" dirty="0" smtClean="0">
                <a:solidFill>
                  <a:schemeClr val="bg1"/>
                </a:solidFill>
              </a:rPr>
              <a:t> emission      (Simulation) 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4681285" y="4633972"/>
            <a:ext cx="41391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err="1" smtClean="0">
                <a:solidFill>
                  <a:schemeClr val="bg1"/>
                </a:solidFill>
              </a:rPr>
              <a:t>Lya</a:t>
            </a:r>
            <a:r>
              <a:rPr lang="en-US" altLang="ja-JP" sz="2400" dirty="0" smtClean="0">
                <a:solidFill>
                  <a:schemeClr val="bg1"/>
                </a:solidFill>
              </a:rPr>
              <a:t> emission      (Observation) 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857242" y="2420888"/>
            <a:ext cx="2451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Goerdt</a:t>
            </a:r>
            <a:r>
              <a:rPr kumimoji="1" lang="en-US" altLang="ja-JP" sz="2400" dirty="0" smtClean="0"/>
              <a:t> et al. 2010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58743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 descr="thumbnail100kpcLAB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7" y="3573015"/>
            <a:ext cx="9216000" cy="2623406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86800" cy="2514600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²"/>
            </a:pPr>
            <a:r>
              <a:rPr lang="en-US" altLang="ja-JP" sz="2400" dirty="0" smtClean="0"/>
              <a:t>2.4 sq deg deep </a:t>
            </a:r>
            <a:r>
              <a:rPr lang="en-US" altLang="ja-JP" sz="2400" dirty="0" err="1" smtClean="0"/>
              <a:t>Lya</a:t>
            </a:r>
            <a:r>
              <a:rPr lang="en-US" altLang="ja-JP" sz="2400" dirty="0" smtClean="0"/>
              <a:t> imaging survey (Yamada+12)</a:t>
            </a:r>
          </a:p>
          <a:p>
            <a:pPr>
              <a:buFont typeface="Wingdings" charset="2"/>
              <a:buChar char="²"/>
            </a:pPr>
            <a:r>
              <a:rPr lang="en-US" altLang="ja-JP" sz="2400" dirty="0" smtClean="0"/>
              <a:t>12 </a:t>
            </a:r>
            <a:r>
              <a:rPr lang="en-US" altLang="ja-JP" sz="2400" dirty="0" err="1" smtClean="0"/>
              <a:t>pointings</a:t>
            </a:r>
            <a:r>
              <a:rPr lang="en-US" altLang="ja-JP" sz="2400" dirty="0" smtClean="0"/>
              <a:t> (SSA22 + 6 surrounding fields, Subaru Deep Field, GOODS-N, Subaru-XMM Deep Survey Fields)</a:t>
            </a:r>
          </a:p>
          <a:p>
            <a:pPr>
              <a:buFont typeface="Wingdings" charset="2"/>
              <a:buChar char="²"/>
            </a:pPr>
            <a:r>
              <a:rPr lang="en-US" altLang="ja-JP" sz="2400" dirty="0" smtClean="0"/>
              <a:t>1-sigma </a:t>
            </a:r>
            <a:r>
              <a:rPr lang="en-US" altLang="ja-JP" sz="2400" dirty="0" err="1" smtClean="0"/>
              <a:t>Lya</a:t>
            </a:r>
            <a:r>
              <a:rPr lang="en-US" altLang="ja-JP" sz="2400" dirty="0" smtClean="0"/>
              <a:t> surface brightness~10</a:t>
            </a:r>
            <a:r>
              <a:rPr lang="en-US" altLang="ja-JP" sz="2400" baseline="30000" dirty="0" smtClean="0"/>
              <a:t>-18 </a:t>
            </a:r>
            <a:r>
              <a:rPr lang="en-US" altLang="ja-JP" sz="2400" dirty="0" smtClean="0"/>
              <a:t>erg s</a:t>
            </a:r>
            <a:r>
              <a:rPr lang="en-US" altLang="ja-JP" sz="2400" baseline="30000" dirty="0" smtClean="0"/>
              <a:t>-1</a:t>
            </a:r>
            <a:r>
              <a:rPr lang="en-US" altLang="ja-JP" sz="2400" dirty="0" smtClean="0"/>
              <a:t> cm</a:t>
            </a:r>
            <a:r>
              <a:rPr lang="en-US" altLang="ja-JP" sz="2400" baseline="30000" dirty="0" smtClean="0"/>
              <a:t>-2</a:t>
            </a:r>
            <a:r>
              <a:rPr lang="en-US" altLang="ja-JP" sz="2400" dirty="0" smtClean="0"/>
              <a:t> arcsec</a:t>
            </a:r>
            <a:r>
              <a:rPr lang="en-US" altLang="ja-JP" sz="2400" baseline="30000" dirty="0" smtClean="0"/>
              <a:t>-2</a:t>
            </a:r>
            <a:r>
              <a:rPr lang="en-US" altLang="ja-JP" sz="2400" dirty="0" smtClean="0"/>
              <a:t> </a:t>
            </a:r>
          </a:p>
          <a:p>
            <a:pPr>
              <a:buFont typeface="Wingdings" charset="2"/>
              <a:buChar char="²"/>
            </a:pPr>
            <a:r>
              <a:rPr lang="en-US" altLang="ja-JP" sz="2400" dirty="0"/>
              <a:t>2200 </a:t>
            </a:r>
            <a:r>
              <a:rPr lang="en-US" altLang="ja-JP" sz="2400" dirty="0" smtClean="0"/>
              <a:t>Lyman-alpha emitters (Yamada+12)</a:t>
            </a:r>
          </a:p>
          <a:p>
            <a:pPr>
              <a:buFont typeface="Wingdings" charset="2"/>
              <a:buChar char="²"/>
            </a:pPr>
            <a:r>
              <a:rPr lang="en-US" altLang="ja-JP" sz="2400" dirty="0" smtClean="0"/>
              <a:t>14 giant (&gt;100kpc) Lyman-alpha </a:t>
            </a:r>
            <a:r>
              <a:rPr lang="en-US" altLang="ja-JP" sz="2400" dirty="0" smtClean="0"/>
              <a:t>blobs </a:t>
            </a:r>
            <a:r>
              <a:rPr lang="en-US" altLang="ja-JP" sz="2400" dirty="0" smtClean="0"/>
              <a:t>(</a:t>
            </a:r>
            <a:r>
              <a:rPr lang="en-US" altLang="ja-JP" sz="2400" dirty="0"/>
              <a:t>Matsuda+11</a:t>
            </a:r>
            <a:r>
              <a:rPr lang="en-US" altLang="ja-JP" sz="2400" dirty="0" smtClean="0"/>
              <a:t>)</a:t>
            </a: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4263" y="2462356"/>
            <a:ext cx="897092" cy="897092"/>
          </a:xfrm>
          <a:prstGeom prst="rect">
            <a:avLst/>
          </a:prstGeom>
        </p:spPr>
      </p:pic>
      <p:sp>
        <p:nvSpPr>
          <p:cNvPr id="8" name="円/楕円 7"/>
          <p:cNvSpPr>
            <a:spLocks noChangeAspect="1"/>
          </p:cNvSpPr>
          <p:nvPr/>
        </p:nvSpPr>
        <p:spPr>
          <a:xfrm>
            <a:off x="271115" y="3808634"/>
            <a:ext cx="755999" cy="755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6942232" y="5284770"/>
            <a:ext cx="467999" cy="467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>
            <a:spLocks noChangeAspect="1"/>
          </p:cNvSpPr>
          <p:nvPr/>
        </p:nvSpPr>
        <p:spPr>
          <a:xfrm>
            <a:off x="8244408" y="5301208"/>
            <a:ext cx="467999" cy="467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>
            <a:spLocks noChangeAspect="1"/>
          </p:cNvSpPr>
          <p:nvPr/>
        </p:nvSpPr>
        <p:spPr>
          <a:xfrm>
            <a:off x="8208465" y="4005129"/>
            <a:ext cx="539999" cy="539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>
            <a:spLocks noChangeAspect="1"/>
          </p:cNvSpPr>
          <p:nvPr/>
        </p:nvSpPr>
        <p:spPr>
          <a:xfrm>
            <a:off x="5616169" y="5337265"/>
            <a:ext cx="467999" cy="467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>
            <a:spLocks noChangeAspect="1"/>
          </p:cNvSpPr>
          <p:nvPr/>
        </p:nvSpPr>
        <p:spPr>
          <a:xfrm>
            <a:off x="7020272" y="3877543"/>
            <a:ext cx="539999" cy="539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>
            <a:spLocks noChangeAspect="1"/>
          </p:cNvSpPr>
          <p:nvPr/>
        </p:nvSpPr>
        <p:spPr>
          <a:xfrm>
            <a:off x="1603178" y="3949551"/>
            <a:ext cx="719999" cy="719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>
            <a:spLocks noChangeAspect="1"/>
          </p:cNvSpPr>
          <p:nvPr/>
        </p:nvSpPr>
        <p:spPr>
          <a:xfrm>
            <a:off x="2948804" y="3877624"/>
            <a:ext cx="683999" cy="683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>
            <a:spLocks noChangeAspect="1"/>
          </p:cNvSpPr>
          <p:nvPr/>
        </p:nvSpPr>
        <p:spPr>
          <a:xfrm>
            <a:off x="4211960" y="3894038"/>
            <a:ext cx="647999" cy="647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>
            <a:spLocks noChangeAspect="1"/>
          </p:cNvSpPr>
          <p:nvPr/>
        </p:nvSpPr>
        <p:spPr>
          <a:xfrm>
            <a:off x="5616177" y="3894038"/>
            <a:ext cx="575999" cy="575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>
            <a:spLocks noChangeAspect="1"/>
          </p:cNvSpPr>
          <p:nvPr/>
        </p:nvSpPr>
        <p:spPr>
          <a:xfrm>
            <a:off x="395536" y="5317703"/>
            <a:ext cx="503999" cy="503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>
            <a:spLocks noChangeAspect="1"/>
          </p:cNvSpPr>
          <p:nvPr/>
        </p:nvSpPr>
        <p:spPr>
          <a:xfrm>
            <a:off x="1730757" y="5268275"/>
            <a:ext cx="503999" cy="503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>
            <a:spLocks noChangeAspect="1"/>
          </p:cNvSpPr>
          <p:nvPr/>
        </p:nvSpPr>
        <p:spPr>
          <a:xfrm>
            <a:off x="3053800" y="5295180"/>
            <a:ext cx="467999" cy="467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>
            <a:spLocks noChangeAspect="1"/>
          </p:cNvSpPr>
          <p:nvPr/>
        </p:nvSpPr>
        <p:spPr>
          <a:xfrm>
            <a:off x="4355976" y="5337265"/>
            <a:ext cx="467999" cy="467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8261820" y="6071168"/>
            <a:ext cx="5746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dirty="0" smtClean="0"/>
              <a:t>300</a:t>
            </a:r>
          </a:p>
          <a:p>
            <a:r>
              <a:rPr lang="en-US" altLang="ja-JP" sz="2000" dirty="0" smtClean="0"/>
              <a:t>kpc </a:t>
            </a:r>
            <a:endParaRPr lang="en-US" altLang="ja-JP" sz="2000" dirty="0"/>
          </a:p>
        </p:txBody>
      </p:sp>
      <p:sp>
        <p:nvSpPr>
          <p:cNvPr id="23" name="Line 5"/>
          <p:cNvSpPr>
            <a:spLocks noChangeShapeType="1"/>
          </p:cNvSpPr>
          <p:nvPr/>
        </p:nvSpPr>
        <p:spPr bwMode="auto">
          <a:xfrm>
            <a:off x="8748712" y="6309320"/>
            <a:ext cx="431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5" name="Line 5"/>
          <p:cNvSpPr>
            <a:spLocks noChangeShapeType="1"/>
          </p:cNvSpPr>
          <p:nvPr/>
        </p:nvSpPr>
        <p:spPr bwMode="auto">
          <a:xfrm rot="10800000">
            <a:off x="7867452" y="6309320"/>
            <a:ext cx="431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05680" y="-27384"/>
            <a:ext cx="8686800" cy="8382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Subaru / </a:t>
            </a:r>
            <a:r>
              <a:rPr lang="en-US" altLang="ja-JP" dirty="0" err="1" smtClean="0"/>
              <a:t>Suprime</a:t>
            </a:r>
            <a:r>
              <a:rPr lang="en-US" altLang="ja-JP" dirty="0" smtClean="0"/>
              <a:t>-Cam </a:t>
            </a:r>
            <a:r>
              <a:rPr lang="en-US" altLang="ja-JP" dirty="0"/>
              <a:t>S</a:t>
            </a:r>
            <a:r>
              <a:rPr lang="en-US" altLang="ja-JP" dirty="0" smtClean="0"/>
              <a:t>urvey at z=3</a:t>
            </a:r>
            <a:endParaRPr lang="ja-JP" altLang="en-US" dirty="0"/>
          </a:p>
        </p:txBody>
      </p:sp>
      <p:sp>
        <p:nvSpPr>
          <p:cNvPr id="27" name="スライド番号プレースホルダー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45279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図 89" descr="thumbnail100kpcLAB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7" y="764704"/>
            <a:ext cx="9216000" cy="2623406"/>
          </a:xfrm>
          <a:prstGeom prst="rect">
            <a:avLst/>
          </a:prstGeom>
        </p:spPr>
      </p:pic>
      <p:sp>
        <p:nvSpPr>
          <p:cNvPr id="50" name="TextBox 8"/>
          <p:cNvSpPr txBox="1"/>
          <p:nvPr/>
        </p:nvSpPr>
        <p:spPr>
          <a:xfrm>
            <a:off x="6588224" y="3879046"/>
            <a:ext cx="24837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The areas of </a:t>
            </a:r>
            <a:r>
              <a:rPr lang="en-US" altLang="ja-JP" sz="2000" dirty="0" smtClean="0"/>
              <a:t>blobs</a:t>
            </a:r>
            <a:r>
              <a:rPr lang="en-US" altLang="ja-JP" sz="2000" dirty="0" smtClean="0"/>
              <a:t> </a:t>
            </a:r>
            <a:r>
              <a:rPr lang="en-US" altLang="ja-JP" sz="2000" dirty="0" smtClean="0"/>
              <a:t>are measured above a threshold of 1.4x10</a:t>
            </a:r>
            <a:r>
              <a:rPr lang="en-US" altLang="ja-JP" sz="2000" baseline="30000" dirty="0" smtClean="0"/>
              <a:t>-18 </a:t>
            </a:r>
            <a:r>
              <a:rPr lang="en-US" altLang="ja-JP" sz="2000" dirty="0" smtClean="0"/>
              <a:t>erg/s/cm</a:t>
            </a:r>
            <a:r>
              <a:rPr lang="en-US" altLang="ja-JP" sz="2000" baseline="30000" dirty="0" smtClean="0"/>
              <a:t>2</a:t>
            </a:r>
            <a:r>
              <a:rPr lang="en-US" altLang="ja-JP" sz="2000" dirty="0" smtClean="0"/>
              <a:t>/arcsec</a:t>
            </a:r>
            <a:r>
              <a:rPr lang="en-US" altLang="ja-JP" sz="2000" baseline="30000" dirty="0" smtClean="0"/>
              <a:t>2</a:t>
            </a:r>
            <a:r>
              <a:rPr lang="en-US" altLang="ja-JP" sz="2000" dirty="0" smtClean="0"/>
              <a:t>.</a:t>
            </a:r>
          </a:p>
          <a:p>
            <a:endParaRPr lang="en-US" altLang="ja-JP" sz="2000" dirty="0" smtClean="0"/>
          </a:p>
          <a:p>
            <a:r>
              <a:rPr lang="en-US" altLang="ja-JP" sz="2000" dirty="0"/>
              <a:t>The circles have </a:t>
            </a:r>
          </a:p>
          <a:p>
            <a:r>
              <a:rPr lang="en-US" altLang="ja-JP" sz="2000" dirty="0"/>
              <a:t>diameters of the </a:t>
            </a:r>
          </a:p>
          <a:p>
            <a:r>
              <a:rPr lang="en-US" altLang="ja-JP" sz="2000" dirty="0"/>
              <a:t>major </a:t>
            </a:r>
            <a:r>
              <a:rPr lang="en-US" altLang="ja-JP" sz="2000" dirty="0" smtClean="0"/>
              <a:t>axis of </a:t>
            </a:r>
            <a:r>
              <a:rPr lang="en-US" altLang="ja-JP" sz="2000" dirty="0"/>
              <a:t>the </a:t>
            </a:r>
            <a:r>
              <a:rPr lang="en-US" altLang="ja-JP" sz="2000" dirty="0" err="1"/>
              <a:t>Lya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blobs</a:t>
            </a:r>
            <a:r>
              <a:rPr lang="en-US" altLang="ja-JP" sz="2000" dirty="0" smtClean="0"/>
              <a:t>.</a:t>
            </a:r>
            <a:endParaRPr lang="en-US" altLang="ja-JP" sz="2000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B52BD-012B-0744-A5E5-3363D0916EF7}" type="slidenum">
              <a:rPr lang="ja-JP" altLang="en-US" smtClean="0"/>
              <a:pPr/>
              <a:t>8</a:t>
            </a:fld>
            <a:endParaRPr lang="ja-JP" altLang="en-US"/>
          </a:p>
        </p:txBody>
      </p:sp>
      <p:sp>
        <p:nvSpPr>
          <p:cNvPr id="71" name="円/楕円 70"/>
          <p:cNvSpPr>
            <a:spLocks noChangeAspect="1"/>
          </p:cNvSpPr>
          <p:nvPr/>
        </p:nvSpPr>
        <p:spPr>
          <a:xfrm>
            <a:off x="271115" y="1000322"/>
            <a:ext cx="755999" cy="755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円/楕円 71"/>
          <p:cNvSpPr>
            <a:spLocks noChangeAspect="1"/>
          </p:cNvSpPr>
          <p:nvPr/>
        </p:nvSpPr>
        <p:spPr>
          <a:xfrm>
            <a:off x="6942232" y="2476458"/>
            <a:ext cx="467999" cy="467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円/楕円 72"/>
          <p:cNvSpPr>
            <a:spLocks noChangeAspect="1"/>
          </p:cNvSpPr>
          <p:nvPr/>
        </p:nvSpPr>
        <p:spPr>
          <a:xfrm>
            <a:off x="8244408" y="2492896"/>
            <a:ext cx="467999" cy="467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円/楕円 73"/>
          <p:cNvSpPr>
            <a:spLocks noChangeAspect="1"/>
          </p:cNvSpPr>
          <p:nvPr/>
        </p:nvSpPr>
        <p:spPr>
          <a:xfrm>
            <a:off x="8208465" y="1196817"/>
            <a:ext cx="539999" cy="539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円/楕円 74"/>
          <p:cNvSpPr>
            <a:spLocks noChangeAspect="1"/>
          </p:cNvSpPr>
          <p:nvPr/>
        </p:nvSpPr>
        <p:spPr>
          <a:xfrm>
            <a:off x="5616169" y="2528953"/>
            <a:ext cx="467999" cy="467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円/楕円 75"/>
          <p:cNvSpPr>
            <a:spLocks noChangeAspect="1"/>
          </p:cNvSpPr>
          <p:nvPr/>
        </p:nvSpPr>
        <p:spPr>
          <a:xfrm>
            <a:off x="7020272" y="1069231"/>
            <a:ext cx="539999" cy="539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円/楕円 76"/>
          <p:cNvSpPr>
            <a:spLocks noChangeAspect="1"/>
          </p:cNvSpPr>
          <p:nvPr/>
        </p:nvSpPr>
        <p:spPr>
          <a:xfrm>
            <a:off x="1603178" y="1141239"/>
            <a:ext cx="719999" cy="719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円/楕円 77"/>
          <p:cNvSpPr>
            <a:spLocks noChangeAspect="1"/>
          </p:cNvSpPr>
          <p:nvPr/>
        </p:nvSpPr>
        <p:spPr>
          <a:xfrm>
            <a:off x="2948804" y="1069312"/>
            <a:ext cx="683999" cy="683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円/楕円 78"/>
          <p:cNvSpPr>
            <a:spLocks noChangeAspect="1"/>
          </p:cNvSpPr>
          <p:nvPr/>
        </p:nvSpPr>
        <p:spPr>
          <a:xfrm>
            <a:off x="4211960" y="1085726"/>
            <a:ext cx="647999" cy="647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円/楕円 79"/>
          <p:cNvSpPr>
            <a:spLocks noChangeAspect="1"/>
          </p:cNvSpPr>
          <p:nvPr/>
        </p:nvSpPr>
        <p:spPr>
          <a:xfrm>
            <a:off x="5616177" y="1085726"/>
            <a:ext cx="575999" cy="575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円/楕円 80"/>
          <p:cNvSpPr>
            <a:spLocks noChangeAspect="1"/>
          </p:cNvSpPr>
          <p:nvPr/>
        </p:nvSpPr>
        <p:spPr>
          <a:xfrm>
            <a:off x="395536" y="2509391"/>
            <a:ext cx="503999" cy="503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円/楕円 81"/>
          <p:cNvSpPr>
            <a:spLocks noChangeAspect="1"/>
          </p:cNvSpPr>
          <p:nvPr/>
        </p:nvSpPr>
        <p:spPr>
          <a:xfrm>
            <a:off x="1730757" y="2459963"/>
            <a:ext cx="503999" cy="503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円/楕円 82"/>
          <p:cNvSpPr>
            <a:spLocks noChangeAspect="1"/>
          </p:cNvSpPr>
          <p:nvPr/>
        </p:nvSpPr>
        <p:spPr>
          <a:xfrm>
            <a:off x="3053800" y="2486868"/>
            <a:ext cx="467999" cy="467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円/楕円 83"/>
          <p:cNvSpPr>
            <a:spLocks noChangeAspect="1"/>
          </p:cNvSpPr>
          <p:nvPr/>
        </p:nvSpPr>
        <p:spPr>
          <a:xfrm>
            <a:off x="4355976" y="2528953"/>
            <a:ext cx="467999" cy="4679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Text Box 4"/>
          <p:cNvSpPr txBox="1">
            <a:spLocks noChangeArrowheads="1"/>
          </p:cNvSpPr>
          <p:nvPr/>
        </p:nvSpPr>
        <p:spPr bwMode="auto">
          <a:xfrm>
            <a:off x="8261820" y="3262856"/>
            <a:ext cx="57464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dirty="0" smtClean="0"/>
              <a:t>300</a:t>
            </a:r>
          </a:p>
          <a:p>
            <a:r>
              <a:rPr lang="en-US" altLang="ja-JP" sz="2000" dirty="0" smtClean="0"/>
              <a:t>kpc </a:t>
            </a:r>
            <a:endParaRPr lang="en-US" altLang="ja-JP" sz="2000" dirty="0"/>
          </a:p>
        </p:txBody>
      </p:sp>
      <p:sp>
        <p:nvSpPr>
          <p:cNvPr id="86" name="Line 5"/>
          <p:cNvSpPr>
            <a:spLocks noChangeShapeType="1"/>
          </p:cNvSpPr>
          <p:nvPr/>
        </p:nvSpPr>
        <p:spPr bwMode="auto">
          <a:xfrm>
            <a:off x="8748712" y="3501008"/>
            <a:ext cx="431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87" name="Line 5"/>
          <p:cNvSpPr>
            <a:spLocks noChangeShapeType="1"/>
          </p:cNvSpPr>
          <p:nvPr/>
        </p:nvSpPr>
        <p:spPr bwMode="auto">
          <a:xfrm rot="10800000">
            <a:off x="7867452" y="3501008"/>
            <a:ext cx="431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89" name="Title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8686287" cy="836712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Filamentary &amp; Spherical </a:t>
            </a:r>
            <a:r>
              <a:rPr lang="en-US" altLang="ja-JP" dirty="0" err="1" smtClean="0"/>
              <a:t>Lya</a:t>
            </a:r>
            <a:r>
              <a:rPr lang="en-US" altLang="ja-JP" dirty="0" smtClean="0"/>
              <a:t> </a:t>
            </a:r>
            <a:r>
              <a:rPr lang="en-US" altLang="ja-JP" dirty="0" smtClean="0"/>
              <a:t>blobs</a:t>
            </a:r>
            <a:endParaRPr lang="ja-JP" altLang="en-US" dirty="0"/>
          </a:p>
        </p:txBody>
      </p:sp>
      <p:graphicFrame>
        <p:nvGraphicFramePr>
          <p:cNvPr id="6" name="グラフ 5"/>
          <p:cNvGraphicFramePr/>
          <p:nvPr>
            <p:extLst>
              <p:ext uri="{D42A27DB-BD31-4B8C-83A1-F6EECF244321}">
                <p14:modId xmlns:p14="http://schemas.microsoft.com/office/powerpoint/2010/main" val="1666794255"/>
              </p:ext>
            </p:extLst>
          </p:nvPr>
        </p:nvGraphicFramePr>
        <p:xfrm>
          <a:off x="366605" y="3645023"/>
          <a:ext cx="6096000" cy="3152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827584" y="378904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Filamentary                  Spherical</a:t>
            </a:r>
            <a:endParaRPr kumimoji="1" lang="ja-JP" altLang="en-US" sz="2400" dirty="0"/>
          </a:p>
        </p:txBody>
      </p:sp>
      <p:cxnSp>
        <p:nvCxnSpPr>
          <p:cNvPr id="41" name="Straight Connector 6"/>
          <p:cNvCxnSpPr/>
          <p:nvPr/>
        </p:nvCxnSpPr>
        <p:spPr>
          <a:xfrm>
            <a:off x="2948804" y="3573016"/>
            <a:ext cx="0" cy="271132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Line 5"/>
          <p:cNvSpPr>
            <a:spLocks noChangeShapeType="1"/>
          </p:cNvSpPr>
          <p:nvPr/>
        </p:nvSpPr>
        <p:spPr bwMode="auto">
          <a:xfrm>
            <a:off x="2988072" y="4077072"/>
            <a:ext cx="431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48" name="Line 5"/>
          <p:cNvSpPr>
            <a:spLocks noChangeShapeType="1"/>
          </p:cNvSpPr>
          <p:nvPr/>
        </p:nvSpPr>
        <p:spPr bwMode="auto">
          <a:xfrm rot="10800000">
            <a:off x="2483769" y="4077072"/>
            <a:ext cx="431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979984" y="6237312"/>
            <a:ext cx="4176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20       25       30      35       40       45       50      55</a:t>
            </a:r>
            <a:endParaRPr kumimoji="1" lang="ja-JP" altLang="en-US" sz="1600" dirty="0"/>
          </a:p>
        </p:txBody>
      </p:sp>
      <p:sp>
        <p:nvSpPr>
          <p:cNvPr id="51" name="テキスト ボックス 50"/>
          <p:cNvSpPr txBox="1"/>
          <p:nvPr/>
        </p:nvSpPr>
        <p:spPr>
          <a:xfrm flipH="1">
            <a:off x="3652829" y="6398261"/>
            <a:ext cx="448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(%)</a:t>
            </a:r>
            <a:endParaRPr kumimoji="1" lang="ja-JP" altLang="en-US" sz="1600" dirty="0"/>
          </a:p>
        </p:txBody>
      </p:sp>
      <p:sp>
        <p:nvSpPr>
          <p:cNvPr id="52" name="テキスト ボックス 51"/>
          <p:cNvSpPr txBox="1"/>
          <p:nvPr/>
        </p:nvSpPr>
        <p:spPr>
          <a:xfrm flipH="1">
            <a:off x="35496" y="4818638"/>
            <a:ext cx="448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N</a:t>
            </a:r>
            <a:endParaRPr kumimoji="1" lang="ja-JP" altLang="en-US" sz="1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05559" y="1628800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6262143" y="1630759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262143" y="2967335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642009" y="1644099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7558287" y="2967335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2320727" y="1628800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F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339752" y="2967335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F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077567" y="2967335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F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669855" y="2967335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F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4965999" y="1628800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F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7596336" y="1671191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F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5004048" y="2967335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F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8926439" y="1628800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F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8926439" y="2967335"/>
            <a:ext cx="326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F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79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B1_highres_vs_z_RBG_fixed_galaxy_d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3" r="68170"/>
          <a:stretch/>
        </p:blipFill>
        <p:spPr>
          <a:xfrm>
            <a:off x="-86775" y="1283528"/>
            <a:ext cx="4680000" cy="4661023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05680" y="-27384"/>
            <a:ext cx="8686800" cy="8382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Subaru / </a:t>
            </a:r>
            <a:r>
              <a:rPr lang="en-US" altLang="ja-JP" dirty="0" err="1" smtClean="0"/>
              <a:t>Suprime</a:t>
            </a:r>
            <a:r>
              <a:rPr lang="en-US" altLang="ja-JP" dirty="0" smtClean="0"/>
              <a:t>-Cam </a:t>
            </a:r>
            <a:r>
              <a:rPr lang="en-US" altLang="ja-JP" dirty="0"/>
              <a:t>S</a:t>
            </a:r>
            <a:r>
              <a:rPr lang="en-US" altLang="ja-JP" dirty="0" smtClean="0"/>
              <a:t>urvey at z=3</a:t>
            </a:r>
            <a:endParaRPr lang="ja-JP" altLang="en-US" dirty="0"/>
          </a:p>
        </p:txBody>
      </p:sp>
      <p:pic>
        <p:nvPicPr>
          <p:cNvPr id="28" name="図 27" descr="thumbnail100kpcLAB.ep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473" t="55482" r="16805" b="10361"/>
          <a:stretch/>
        </p:blipFill>
        <p:spPr>
          <a:xfrm>
            <a:off x="4572001" y="1364815"/>
            <a:ext cx="4319287" cy="4319995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831950" y="6063679"/>
            <a:ext cx="2731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Faucher-Giguere+11</a:t>
            </a:r>
            <a:endParaRPr kumimoji="1" lang="ja-JP" altLang="en-US" sz="2400" dirty="0"/>
          </a:p>
        </p:txBody>
      </p:sp>
      <p:sp>
        <p:nvSpPr>
          <p:cNvPr id="31" name="円/楕円 30"/>
          <p:cNvSpPr>
            <a:spLocks noChangeAspect="1"/>
          </p:cNvSpPr>
          <p:nvPr/>
        </p:nvSpPr>
        <p:spPr>
          <a:xfrm>
            <a:off x="5616388" y="2607295"/>
            <a:ext cx="2159980" cy="215998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6228184" y="5807585"/>
            <a:ext cx="9925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dirty="0" smtClean="0"/>
              <a:t>200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kpc </a:t>
            </a:r>
            <a:endParaRPr lang="en-US" altLang="ja-JP" sz="2000" dirty="0"/>
          </a:p>
        </p:txBody>
      </p:sp>
      <p:sp>
        <p:nvSpPr>
          <p:cNvPr id="33" name="Line 5"/>
          <p:cNvSpPr>
            <a:spLocks noChangeShapeType="1"/>
          </p:cNvSpPr>
          <p:nvPr/>
        </p:nvSpPr>
        <p:spPr bwMode="auto">
          <a:xfrm>
            <a:off x="7308304" y="6000401"/>
            <a:ext cx="1582984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5" name="Line 5"/>
          <p:cNvSpPr>
            <a:spLocks noChangeShapeType="1"/>
          </p:cNvSpPr>
          <p:nvPr/>
        </p:nvSpPr>
        <p:spPr bwMode="auto">
          <a:xfrm flipH="1">
            <a:off x="4572000" y="6000401"/>
            <a:ext cx="1576984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1836888" y="5807585"/>
            <a:ext cx="9925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dirty="0" smtClean="0"/>
              <a:t>200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kpc </a:t>
            </a:r>
            <a:endParaRPr lang="en-US" altLang="ja-JP" sz="2000" dirty="0"/>
          </a:p>
        </p:txBody>
      </p:sp>
      <p:sp>
        <p:nvSpPr>
          <p:cNvPr id="37" name="Line 5"/>
          <p:cNvSpPr>
            <a:spLocks noChangeShapeType="1"/>
          </p:cNvSpPr>
          <p:nvPr/>
        </p:nvSpPr>
        <p:spPr bwMode="auto">
          <a:xfrm>
            <a:off x="2917008" y="6000401"/>
            <a:ext cx="1582984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8" name="Line 5"/>
          <p:cNvSpPr>
            <a:spLocks noChangeShapeType="1"/>
          </p:cNvSpPr>
          <p:nvPr/>
        </p:nvSpPr>
        <p:spPr bwMode="auto">
          <a:xfrm flipH="1">
            <a:off x="180704" y="6000401"/>
            <a:ext cx="1576984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940152" y="6063679"/>
            <a:ext cx="175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Matsuda</a:t>
            </a:r>
            <a:r>
              <a:rPr kumimoji="1" lang="en-US" altLang="ja-JP" sz="2400" dirty="0" smtClean="0"/>
              <a:t>+11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508104" y="1844824"/>
            <a:ext cx="2476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solidFill>
                  <a:schemeClr val="bg1"/>
                </a:solidFill>
              </a:rPr>
              <a:t>Observation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115616" y="1844824"/>
            <a:ext cx="2184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</a:rPr>
              <a:t>Simulation 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697628" y="4869160"/>
            <a:ext cx="2114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chemeClr val="bg1"/>
                </a:solidFill>
              </a:rPr>
              <a:t>Spherical?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557015" y="692696"/>
            <a:ext cx="4263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/>
              <a:t>Covering Factor ~60%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036561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22255</TotalTime>
  <Words>1234</Words>
  <Application>Microsoft Macintosh PowerPoint</Application>
  <PresentationFormat>画面に合わせる (4:3)</PresentationFormat>
  <Paragraphs>210</Paragraphs>
  <Slides>26</Slides>
  <Notes>18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27" baseType="lpstr">
      <vt:lpstr>Office Theme</vt:lpstr>
      <vt:lpstr>ＬＡＢ：Cold accretionの観点から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Cold accretion と LAB (Lya blob)</vt:lpstr>
      <vt:lpstr>Subaru / Suprime-Cam Survey at z=3</vt:lpstr>
      <vt:lpstr>Filamentary &amp; Spherical Lya blobs</vt:lpstr>
      <vt:lpstr>Subaru / Suprime-Cam Survey at z=3</vt:lpstr>
      <vt:lpstr>Subaru / Suprime-Cam Survey at z=3</vt:lpstr>
      <vt:lpstr>Speculation (1)</vt:lpstr>
      <vt:lpstr>Subaru / Suprime-Cam Survey at z=3</vt:lpstr>
      <vt:lpstr>Lya Morphology Density Relation?</vt:lpstr>
      <vt:lpstr>Local Morphology Density Relation</vt:lpstr>
      <vt:lpstr>Speculation (2)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</vt:lpstr>
      <vt:lpstr> </vt:lpstr>
      <vt:lpstr>PowerPoint プレゼンテーション</vt:lpstr>
      <vt:lpstr>PowerPoint プレゼンテーション</vt:lpstr>
      <vt:lpstr>Cold accretion</vt:lpstr>
      <vt:lpstr>Cold accretion</vt:lpstr>
    </vt:vector>
  </TitlesOfParts>
  <Company>Durham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Panoramic Search for  Ly-alpha Blobs at z=3</dc:title>
  <dc:creator>Matsuda Yuichi</dc:creator>
  <cp:lastModifiedBy>Yuichi Matsuda</cp:lastModifiedBy>
  <cp:revision>1204</cp:revision>
  <dcterms:created xsi:type="dcterms:W3CDTF">2011-08-23T16:35:17Z</dcterms:created>
  <dcterms:modified xsi:type="dcterms:W3CDTF">2013-09-27T05:43:41Z</dcterms:modified>
</cp:coreProperties>
</file>