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74" r:id="rId2"/>
    <p:sldId id="257" r:id="rId3"/>
    <p:sldId id="259" r:id="rId4"/>
    <p:sldId id="276" r:id="rId5"/>
    <p:sldId id="258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63" r:id="rId15"/>
    <p:sldId id="271" r:id="rId16"/>
    <p:sldId id="272" r:id="rId17"/>
    <p:sldId id="273" r:id="rId18"/>
    <p:sldId id="277" r:id="rId19"/>
    <p:sldId id="278" r:id="rId20"/>
    <p:sldId id="280" r:id="rId21"/>
    <p:sldId id="286" r:id="rId22"/>
    <p:sldId id="279" r:id="rId23"/>
    <p:sldId id="283" r:id="rId24"/>
    <p:sldId id="282" r:id="rId25"/>
    <p:sldId id="281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464653"/>
    <a:srgbClr val="727C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4" autoAdjust="0"/>
    <p:restoredTop sz="75132" autoAdjust="0"/>
  </p:normalViewPr>
  <p:slideViewPr>
    <p:cSldViewPr>
      <p:cViewPr varScale="1">
        <p:scale>
          <a:sx n="55" d="100"/>
          <a:sy n="55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0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E9330-9A91-4607-866B-066D4EE63B86}" type="datetimeFigureOut">
              <a:rPr kumimoji="1" lang="ja-JP" altLang="en-US" smtClean="0"/>
              <a:pPr/>
              <a:t>2013/9/27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4D9E4-E019-4E04-9A52-E1D1845C61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D9E4-E019-4E04-9A52-E1D1845C611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D9E4-E019-4E04-9A52-E1D1845C611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D9E4-E019-4E04-9A52-E1D1845C6112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・背景</a:t>
            </a:r>
            <a:endParaRPr kumimoji="1" lang="en-US" altLang="ja-JP" dirty="0" smtClean="0"/>
          </a:p>
          <a:p>
            <a:r>
              <a:rPr kumimoji="1" lang="en-US" altLang="ja-JP" dirty="0" smtClean="0"/>
              <a:t>z=3-1</a:t>
            </a:r>
            <a:r>
              <a:rPr kumimoji="1" lang="ja-JP" altLang="en-US" dirty="0" smtClean="0"/>
              <a:t>は銀河の激</a:t>
            </a:r>
            <a:r>
              <a:rPr kumimoji="1" lang="ja-JP" altLang="en-US" dirty="0" smtClean="0"/>
              <a:t>進化期</a:t>
            </a:r>
            <a:endParaRPr kumimoji="1" lang="en-US" altLang="ja-JP" dirty="0" smtClean="0"/>
          </a:p>
          <a:p>
            <a:r>
              <a:rPr kumimoji="1" lang="en-US" altLang="ja-JP" dirty="0" smtClean="0"/>
              <a:t>z=2-1</a:t>
            </a:r>
            <a:endParaRPr kumimoji="1" lang="en-US" altLang="ja-JP" dirty="0" smtClean="0"/>
          </a:p>
          <a:p>
            <a:r>
              <a:rPr kumimoji="1" lang="ja-JP" altLang="en-US" dirty="0" smtClean="0"/>
              <a:t>小西さんの仕事、</a:t>
            </a:r>
            <a:r>
              <a:rPr kumimoji="1" lang="en-US" altLang="ja-JP" dirty="0" smtClean="0"/>
              <a:t>z</a:t>
            </a:r>
            <a:r>
              <a:rPr kumimoji="1" lang="ja-JP" altLang="en-US" dirty="0" smtClean="0"/>
              <a:t>～１の</a:t>
            </a:r>
            <a:r>
              <a:rPr kumimoji="1" lang="en-US" altLang="ja-JP" dirty="0" smtClean="0"/>
              <a:t>LIRG/ULIRG</a:t>
            </a:r>
            <a:r>
              <a:rPr kumimoji="1" lang="ja-JP" altLang="en-US" dirty="0" smtClean="0"/>
              <a:t>を持ってくると、</a:t>
            </a:r>
            <a:r>
              <a:rPr kumimoji="1" lang="en-US" altLang="ja-JP" dirty="0" smtClean="0"/>
              <a:t>90%</a:t>
            </a:r>
            <a:r>
              <a:rPr kumimoji="1" lang="ja-JP" altLang="en-US" dirty="0" smtClean="0"/>
              <a:t>が重くて</a:t>
            </a:r>
            <a:r>
              <a:rPr kumimoji="1" lang="en-US" altLang="ja-JP" dirty="0" smtClean="0"/>
              <a:t>disk-like</a:t>
            </a:r>
            <a:r>
              <a:rPr kumimoji="1" lang="ja-JP" altLang="en-US" dirty="0" err="1" smtClean="0"/>
              <a:t>だった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・研究目的</a:t>
            </a:r>
            <a:endParaRPr kumimoji="1" lang="en-US" altLang="ja-JP" dirty="0"/>
          </a:p>
          <a:p>
            <a:r>
              <a:rPr kumimoji="1" lang="ja-JP" altLang="en-US" dirty="0" smtClean="0"/>
              <a:t>では、そういった時代の銀河、銀河全体では激しい星形成があるような銀河は、その内部のどのような場所で星形成を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しているのか。　　近傍の円盤銀河は</a:t>
            </a:r>
            <a:r>
              <a:rPr kumimoji="1" lang="en-US" altLang="ja-JP" dirty="0" smtClean="0"/>
              <a:t>disk</a:t>
            </a:r>
            <a:r>
              <a:rPr kumimoji="1" lang="ja-JP" altLang="en-US" dirty="0" smtClean="0"/>
              <a:t>で星形成だが、この時代でもそうだったのか。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銀河進化してそれぞれの領域で星質量が増えていくが、その増加というのが各領域の星形成率と対応しているか。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D9E4-E019-4E04-9A52-E1D1845C611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0.8&lt;z&lt;1.3  </a:t>
            </a:r>
          </a:p>
          <a:p>
            <a:r>
              <a:rPr kumimoji="1" lang="en-US" altLang="ja-JP" dirty="0" smtClean="0"/>
              <a:t>&gt;all:158</a:t>
            </a:r>
          </a:p>
          <a:p>
            <a:r>
              <a:rPr kumimoji="1" lang="en-US" altLang="ja-JP" dirty="0" smtClean="0"/>
              <a:t>&gt;&gt;specz:102</a:t>
            </a:r>
          </a:p>
          <a:p>
            <a:r>
              <a:rPr kumimoji="1" lang="en-US" altLang="ja-JP" dirty="0" smtClean="0"/>
              <a:t>&gt;&gt;photz:56</a:t>
            </a:r>
          </a:p>
          <a:p>
            <a:r>
              <a:rPr kumimoji="1" lang="en-US" altLang="ja-JP" dirty="0" smtClean="0"/>
              <a:t>1.3&lt;z&lt;1.8</a:t>
            </a:r>
          </a:p>
          <a:p>
            <a:r>
              <a:rPr kumimoji="1" lang="en-US" altLang="ja-JP" dirty="0" smtClean="0"/>
              <a:t>&gt;all:93</a:t>
            </a:r>
          </a:p>
          <a:p>
            <a:r>
              <a:rPr kumimoji="1" lang="en-US" altLang="ja-JP" dirty="0" smtClean="0"/>
              <a:t>&gt;&gt;specz:31</a:t>
            </a:r>
          </a:p>
          <a:p>
            <a:r>
              <a:rPr kumimoji="1" lang="en-US" altLang="ja-JP" dirty="0" smtClean="0"/>
              <a:t>&gt;&gt;specz:62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D9E4-E019-4E04-9A52-E1D1845C611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8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E(B-V)</a:t>
            </a:r>
            <a:r>
              <a:rPr kumimoji="1" lang="ja-JP" altLang="en-US" sz="8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　：　（</a:t>
            </a:r>
            <a:r>
              <a:rPr kumimoji="1" lang="en-US" altLang="ja-JP" sz="8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0.00</a:t>
            </a:r>
            <a:r>
              <a:rPr kumimoji="1" lang="ja-JP" altLang="en-US" sz="8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～</a:t>
            </a:r>
            <a:r>
              <a:rPr kumimoji="1" lang="en-US" altLang="ja-JP" sz="8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1.60</a:t>
            </a:r>
            <a:r>
              <a:rPr kumimoji="1" lang="ja-JP" altLang="en-US" sz="8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）</a:t>
            </a:r>
            <a:endParaRPr kumimoji="1" lang="en-US" altLang="ja-JP" sz="8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endParaRPr kumimoji="1" lang="en-US" altLang="ja-JP" sz="8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r>
              <a:rPr kumimoji="1" lang="en-US" altLang="ja-JP" sz="8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Rest</a:t>
            </a:r>
            <a:r>
              <a:rPr kumimoji="1" lang="ja-JP" altLang="en-US" sz="8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の波長：太田さんのお話でもありました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D9E4-E019-4E04-9A52-E1D1845C611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D9E4-E019-4E04-9A52-E1D1845C611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分解してみる前に、個々の銀河全体での値を見てみます。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横軸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Stellar mass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縦軸を</a:t>
            </a:r>
            <a:r>
              <a:rPr kumimoji="1" lang="en-US" altLang="ja-JP" dirty="0" smtClean="0"/>
              <a:t>Star Formation Rate</a:t>
            </a:r>
          </a:p>
          <a:p>
            <a:r>
              <a:rPr kumimoji="1" lang="en-US" altLang="ja-JP" dirty="0" smtClean="0"/>
              <a:t>1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プロット点が</a:t>
            </a:r>
            <a:r>
              <a:rPr kumimoji="1" lang="en-US" altLang="ja-JP" dirty="0" smtClean="0"/>
              <a:t>1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銀河に相当し、赤が</a:t>
            </a:r>
            <a:r>
              <a:rPr kumimoji="1" lang="en-US" altLang="ja-JP" dirty="0" smtClean="0"/>
              <a:t>low-z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緑が</a:t>
            </a:r>
            <a:r>
              <a:rPr kumimoji="1" lang="en-US" altLang="ja-JP" dirty="0" smtClean="0"/>
              <a:t>high-z</a:t>
            </a:r>
            <a:r>
              <a:rPr kumimoji="1" lang="ja-JP" altLang="en-US" dirty="0" smtClean="0"/>
              <a:t>のビンに入っている銀河。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星形成の</a:t>
            </a:r>
            <a:r>
              <a:rPr kumimoji="1" lang="en-US" altLang="ja-JP" dirty="0" smtClean="0"/>
              <a:t>Main-sequence</a:t>
            </a:r>
            <a:r>
              <a:rPr kumimoji="1" lang="ja-JP" altLang="en-US" dirty="0" smtClean="0"/>
              <a:t>が見られることがわかると思います。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D9E4-E019-4E04-9A52-E1D1845C611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D9E4-E019-4E04-9A52-E1D1845C611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（ここまで８分）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ここから先は、サンプルを</a:t>
            </a:r>
            <a:r>
              <a:rPr kumimoji="1" lang="en-US" altLang="ja-JP" dirty="0" smtClean="0"/>
              <a:t>3x10^10solar mass</a:t>
            </a:r>
            <a:r>
              <a:rPr kumimoji="1" lang="ja-JP" altLang="en-US" dirty="0" smtClean="0"/>
              <a:t>より重いものに限って議論をします。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D9E4-E019-4E04-9A52-E1D1845C611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実時間～２　</a:t>
            </a:r>
            <a:r>
              <a:rPr kumimoji="1" lang="en-US" altLang="ja-JP" dirty="0" err="1" smtClean="0"/>
              <a:t>Gyr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D9E4-E019-4E04-9A52-E1D1845C611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454CC6E-1786-4D11-B9CD-C6A00CC2647A}" type="datetime1">
              <a:rPr kumimoji="1" lang="ja-JP" altLang="en-US" smtClean="0"/>
              <a:pPr/>
              <a:t>2013/9/27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FCBD-8C95-4884-877B-1C0A2F83994B}" type="datetime1">
              <a:rPr kumimoji="1" lang="ja-JP" altLang="en-US" smtClean="0"/>
              <a:pPr/>
              <a:t>2013/9/27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D2A-6FF7-4650-B21B-352AB4BFE7BD}" type="datetime1">
              <a:rPr kumimoji="1" lang="ja-JP" altLang="en-US" smtClean="0"/>
              <a:pPr/>
              <a:t>2013/9/27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7341-3617-4F4C-8FEA-BDA7792114A5}" type="datetime1">
              <a:rPr kumimoji="1" lang="ja-JP" altLang="en-US" smtClean="0"/>
              <a:pPr/>
              <a:t>2013/9/27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689D723-1EB0-476E-9324-E3AF210C3355}" type="datetime1">
              <a:rPr kumimoji="1" lang="ja-JP" altLang="en-US" smtClean="0"/>
              <a:pPr/>
              <a:t>2013/9/27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F34F-02F2-4841-A8F9-5D6B009D2876}" type="datetime1">
              <a:rPr kumimoji="1" lang="ja-JP" altLang="en-US" smtClean="0"/>
              <a:pPr/>
              <a:t>2013/9/27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7C84-B899-447F-9AF0-E10E2B7A5196}" type="datetime1">
              <a:rPr kumimoji="1" lang="ja-JP" altLang="en-US" smtClean="0"/>
              <a:pPr/>
              <a:t>2013/9/27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31EA-934F-42E2-8997-BF72F3A7CD67}" type="datetime1">
              <a:rPr kumimoji="1" lang="ja-JP" altLang="en-US" smtClean="0"/>
              <a:pPr/>
              <a:t>2013/9/27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40EC-E37F-4E22-9AB0-19D3E67CEAE0}" type="datetime1">
              <a:rPr kumimoji="1" lang="ja-JP" altLang="en-US" smtClean="0"/>
              <a:pPr/>
              <a:t>2013/9/27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9040-EE6D-4C8A-8BC4-FF602116BDA4}" type="datetime1">
              <a:rPr kumimoji="1" lang="ja-JP" altLang="en-US" smtClean="0"/>
              <a:pPr/>
              <a:t>2013/9/27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4562-BBCC-4AE9-ABC0-C954495210E4}" type="datetime1">
              <a:rPr kumimoji="1" lang="ja-JP" altLang="en-US" smtClean="0"/>
              <a:pPr/>
              <a:t>2013/9/27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10690A-1668-4693-B009-4B5DA544956D}" type="datetime1">
              <a:rPr kumimoji="1" lang="ja-JP" altLang="en-US" smtClean="0"/>
              <a:pPr/>
              <a:t>2013/9/27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0CE427-7851-4BBB-8BFB-E5B8FE8C298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jpeg"/><Relationship Id="rId7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3.jpeg"/><Relationship Id="rId7" Type="http://schemas.openxmlformats.org/officeDocument/2006/relationships/image" Target="../media/image4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1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1520" y="1916832"/>
            <a:ext cx="8892480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z=1-2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大質量銀河における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内縁部および外縁部での星形成率と星質量増加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3402632" y="4221088"/>
            <a:ext cx="6858000" cy="5334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　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増田貴大　秋山正幸　（東北大）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260648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2013/09/26-28</a:t>
            </a:r>
          </a:p>
          <a:p>
            <a:r>
              <a:rPr lang="ja-JP" altLang="en-US" dirty="0" smtClean="0"/>
              <a:t>円盤銀河の形成と</a:t>
            </a:r>
            <a:r>
              <a:rPr lang="ja-JP" altLang="en-US" dirty="0" smtClean="0"/>
              <a:t>進化 研究会</a:t>
            </a:r>
            <a:endParaRPr kumimoji="1" lang="ja-JP" altLang="en-US" dirty="0"/>
          </a:p>
        </p:txBody>
      </p:sp>
      <p:pic>
        <p:nvPicPr>
          <p:cNvPr id="6" name="Picture 2" descr="C:\Users\Takahiro Masuda\Dropbox\20121117SSH\Toh_J_L_N_RG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7383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4.Result – 2</a:t>
            </a:r>
            <a:br>
              <a:rPr kumimoji="1" lang="en-US" altLang="ja-JP" dirty="0" smtClean="0"/>
            </a:b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High-SFR galaxies</a:t>
            </a:r>
            <a:r>
              <a:rPr kumimoji="1" lang="ja-JP" altLang="en-US" dirty="0" smtClean="0"/>
              <a:t>　　：　</a:t>
            </a:r>
            <a:r>
              <a:rPr kumimoji="1" lang="en-US" altLang="ja-JP" dirty="0" smtClean="0"/>
              <a:t>0.8&lt;z&lt;1.3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4099" name="Picture 3" descr="C:\Users\Takahiro Masuda\Documents\M2\akiyamazemi\20130922\highsfr_z080_130\montage\11814_47490_390192_mon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315201" cy="1200150"/>
          </a:xfrm>
          <a:prstGeom prst="rect">
            <a:avLst/>
          </a:prstGeom>
          <a:noFill/>
        </p:spPr>
      </p:pic>
      <p:graphicFrame>
        <p:nvGraphicFramePr>
          <p:cNvPr id="14" name="コンテンツ プレースホルダ 13"/>
          <p:cNvGraphicFramePr>
            <a:graphicFrameLocks noGrp="1"/>
          </p:cNvGraphicFramePr>
          <p:nvPr>
            <p:ph sz="quarter" idx="1"/>
          </p:nvPr>
        </p:nvGraphicFramePr>
        <p:xfrm>
          <a:off x="611562" y="1219200"/>
          <a:ext cx="7776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Color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M*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SFR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S行書体" pitchFamily="66" charset="-128"/>
                          <a:ea typeface="HGS行書体" pitchFamily="66" charset="-128"/>
                        </a:rPr>
                        <a:t>τ</a:t>
                      </a:r>
                      <a:endParaRPr kumimoji="1" lang="ja-JP" altLang="en-US" dirty="0">
                        <a:latin typeface="HGS行書体" pitchFamily="66" charset="-128"/>
                        <a:ea typeface="HGS行書体" pitchFamily="66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E(B-V)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Users\Takahiro Masuda\Documents\M2\akiyamazemi\20130922\highsfr_z080_130\montage\1763_25633_139709_mon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215" y="1580778"/>
            <a:ext cx="7315201" cy="1200150"/>
          </a:xfrm>
          <a:prstGeom prst="rect">
            <a:avLst/>
          </a:prstGeom>
          <a:noFill/>
        </p:spPr>
      </p:pic>
      <p:pic>
        <p:nvPicPr>
          <p:cNvPr id="6148" name="Picture 4" descr="C:\Users\Takahiro Masuda\Documents\M2\akiyamazemi\20130922\highsfr_z080_130\montage\5812_34571_311369_mon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199" y="2876922"/>
            <a:ext cx="7315201" cy="1200150"/>
          </a:xfrm>
          <a:prstGeom prst="rect">
            <a:avLst/>
          </a:prstGeom>
          <a:noFill/>
        </p:spPr>
      </p:pic>
      <p:pic>
        <p:nvPicPr>
          <p:cNvPr id="20482" name="Picture 2" descr="C:\Users\Takahiro Masuda\Documents\M2\akiyamazemi\20130922\highsfr_z080_130\color\1763_25633_139709_col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772816"/>
            <a:ext cx="1014698" cy="1014698"/>
          </a:xfrm>
          <a:prstGeom prst="rect">
            <a:avLst/>
          </a:prstGeom>
          <a:noFill/>
        </p:spPr>
      </p:pic>
      <p:pic>
        <p:nvPicPr>
          <p:cNvPr id="20483" name="Picture 3" descr="C:\Users\Takahiro Masuda\Documents\M2\akiyamazemi\20130922\highsfr_z080_130\color\5812_34571_311369_col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948930"/>
            <a:ext cx="1014698" cy="101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4.Result – 2</a:t>
            </a:r>
            <a:br>
              <a:rPr kumimoji="1" lang="en-US" altLang="ja-JP" dirty="0" smtClean="0"/>
            </a:b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High-SFR galaxies</a:t>
            </a:r>
            <a:r>
              <a:rPr kumimoji="1" lang="ja-JP" altLang="en-US" dirty="0" smtClean="0"/>
              <a:t>　　：　</a:t>
            </a:r>
            <a:r>
              <a:rPr lang="en-US" altLang="ja-JP" dirty="0" smtClean="0"/>
              <a:t>1.3</a:t>
            </a:r>
            <a:r>
              <a:rPr kumimoji="1" lang="en-US" altLang="ja-JP" dirty="0" smtClean="0"/>
              <a:t>&lt;z&lt;1.8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570255" y="6356350"/>
            <a:ext cx="1981200" cy="365760"/>
          </a:xfrm>
        </p:spPr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4099" name="Picture 3" descr="C:\Users\Takahiro Masuda\Documents\M2\akiyamazemi\20130922\highsfr_z080_130\montage\11814_47490_390192_mon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91" y="1628800"/>
            <a:ext cx="7315201" cy="1200150"/>
          </a:xfrm>
          <a:prstGeom prst="rect">
            <a:avLst/>
          </a:prstGeom>
          <a:noFill/>
        </p:spPr>
      </p:pic>
      <p:pic>
        <p:nvPicPr>
          <p:cNvPr id="4102" name="Picture 6" descr="C:\Users\Takahiro Masuda\Documents\M2\akiyamazemi\20130922\highsfr_z080_130\montage\2694_27772_211066_mon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91" y="5373216"/>
            <a:ext cx="7315201" cy="1200150"/>
          </a:xfrm>
          <a:prstGeom prst="rect">
            <a:avLst/>
          </a:prstGeom>
          <a:noFill/>
        </p:spPr>
      </p:pic>
      <p:graphicFrame>
        <p:nvGraphicFramePr>
          <p:cNvPr id="14" name="コンテンツ プレースホルダ 13"/>
          <p:cNvGraphicFramePr>
            <a:graphicFrameLocks noGrp="1"/>
          </p:cNvGraphicFramePr>
          <p:nvPr>
            <p:ph sz="quarter" idx="1"/>
          </p:nvPr>
        </p:nvGraphicFramePr>
        <p:xfrm>
          <a:off x="611562" y="1219200"/>
          <a:ext cx="7776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Color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M*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SFR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S行書体" pitchFamily="66" charset="-128"/>
                          <a:ea typeface="HGS行書体" pitchFamily="66" charset="-128"/>
                        </a:rPr>
                        <a:t>τ</a:t>
                      </a:r>
                      <a:endParaRPr kumimoji="1" lang="ja-JP" altLang="en-US" dirty="0">
                        <a:latin typeface="HGS行書体" pitchFamily="66" charset="-128"/>
                        <a:ea typeface="HGS行書体" pitchFamily="66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E(B-V)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Takahiro Masuda\Documents\M2\akiyamazemi\20130922\highsfr_z130_180\montage\545_21529_57696_mon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199" y="1796802"/>
            <a:ext cx="7315201" cy="1200150"/>
          </a:xfrm>
          <a:prstGeom prst="rect">
            <a:avLst/>
          </a:prstGeom>
          <a:noFill/>
        </p:spPr>
      </p:pic>
      <p:pic>
        <p:nvPicPr>
          <p:cNvPr id="7171" name="Picture 3" descr="C:\Users\Takahiro Masuda\Documents\M2\akiyamazemi\20130922\highsfr_z130_180\montage\11346_46471_380251_mon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207" y="5253186"/>
            <a:ext cx="7315200" cy="1200150"/>
          </a:xfrm>
          <a:prstGeom prst="rect">
            <a:avLst/>
          </a:prstGeom>
          <a:noFill/>
        </p:spPr>
      </p:pic>
      <p:pic>
        <p:nvPicPr>
          <p:cNvPr id="7172" name="Picture 4" descr="C:\Users\Takahiro Masuda\Documents\M2\akiyamazemi\20130922\highsfr_z130_180\montage\3783_29539_244831_mon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6815" y="2948930"/>
            <a:ext cx="7315200" cy="1200150"/>
          </a:xfrm>
          <a:prstGeom prst="rect">
            <a:avLst/>
          </a:prstGeom>
          <a:noFill/>
        </p:spPr>
      </p:pic>
      <p:pic>
        <p:nvPicPr>
          <p:cNvPr id="7173" name="Picture 5" descr="C:\Users\Takahiro Masuda\Documents\M2\akiyamazemi\20130922\highsfr_z130_180\montage\3420_29115_231510_mon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1215" y="4005064"/>
            <a:ext cx="7315201" cy="1200150"/>
          </a:xfrm>
          <a:prstGeom prst="rect">
            <a:avLst/>
          </a:prstGeom>
          <a:noFill/>
        </p:spPr>
      </p:pic>
      <p:pic>
        <p:nvPicPr>
          <p:cNvPr id="22530" name="Picture 2" descr="C:\Users\Takahiro Masuda\Documents\M2\akiyamazemi\20130922\highsfr_z130_180\color\545_21529_5769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3223" y="1772816"/>
            <a:ext cx="1014698" cy="1014698"/>
          </a:xfrm>
          <a:prstGeom prst="rect">
            <a:avLst/>
          </a:prstGeom>
          <a:noFill/>
        </p:spPr>
      </p:pic>
      <p:pic>
        <p:nvPicPr>
          <p:cNvPr id="22531" name="Picture 3" descr="C:\Users\Takahiro Masuda\Documents\M2\akiyamazemi\20130922\highsfr_z130_180\color\3783_29539_24483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0831" y="2990366"/>
            <a:ext cx="1014698" cy="1014698"/>
          </a:xfrm>
          <a:prstGeom prst="rect">
            <a:avLst/>
          </a:prstGeom>
          <a:noFill/>
        </p:spPr>
      </p:pic>
      <p:pic>
        <p:nvPicPr>
          <p:cNvPr id="22532" name="Picture 4" descr="C:\Users\Takahiro Masuda\Documents\M2\akiyamazemi\20130922\highsfr_z130_180\color\3420_29115_23151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3223" y="4190516"/>
            <a:ext cx="1014698" cy="1014698"/>
          </a:xfrm>
          <a:prstGeom prst="rect">
            <a:avLst/>
          </a:prstGeom>
          <a:noFill/>
        </p:spPr>
      </p:pic>
      <p:pic>
        <p:nvPicPr>
          <p:cNvPr id="22533" name="Picture 5" descr="C:\Users\Takahiro Masuda\Documents\M2\akiyamazemi\20130922\highsfr_z130_180\color\11346_46471_38025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637" y="5397202"/>
            <a:ext cx="1014698" cy="101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4.Result – 2</a:t>
            </a:r>
            <a:br>
              <a:rPr kumimoji="1" lang="en-US" altLang="ja-JP" dirty="0" smtClean="0"/>
            </a:b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High-SFR galaxies</a:t>
            </a:r>
            <a:r>
              <a:rPr kumimoji="1" lang="ja-JP" altLang="en-US" dirty="0" smtClean="0"/>
              <a:t>　　：　</a:t>
            </a:r>
            <a:r>
              <a:rPr lang="en-US" altLang="ja-JP" dirty="0" smtClean="0"/>
              <a:t>1.3</a:t>
            </a:r>
            <a:r>
              <a:rPr kumimoji="1" lang="en-US" altLang="ja-JP" dirty="0" smtClean="0"/>
              <a:t>&lt;z&lt;1.8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4099" name="Picture 3" descr="C:\Users\Takahiro Masuda\Documents\M2\akiyamazemi\20130922\highsfr_z080_130\montage\11814_47490_390192_mon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315201" cy="1200150"/>
          </a:xfrm>
          <a:prstGeom prst="rect">
            <a:avLst/>
          </a:prstGeom>
          <a:noFill/>
        </p:spPr>
      </p:pic>
      <p:pic>
        <p:nvPicPr>
          <p:cNvPr id="4102" name="Picture 6" descr="C:\Users\Takahiro Masuda\Documents\M2\akiyamazemi\20130922\highsfr_z080_130\montage\2694_27772_211066_mon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373216"/>
            <a:ext cx="7315201" cy="1200150"/>
          </a:xfrm>
          <a:prstGeom prst="rect">
            <a:avLst/>
          </a:prstGeom>
          <a:noFill/>
        </p:spPr>
      </p:pic>
      <p:graphicFrame>
        <p:nvGraphicFramePr>
          <p:cNvPr id="14" name="コンテンツ プレースホルダ 13"/>
          <p:cNvGraphicFramePr>
            <a:graphicFrameLocks noGrp="1"/>
          </p:cNvGraphicFramePr>
          <p:nvPr>
            <p:ph sz="quarter" idx="1"/>
          </p:nvPr>
        </p:nvGraphicFramePr>
        <p:xfrm>
          <a:off x="611562" y="1219200"/>
          <a:ext cx="7776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Color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M*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SFR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S行書体" pitchFamily="66" charset="-128"/>
                          <a:ea typeface="HGS行書体" pitchFamily="66" charset="-128"/>
                        </a:rPr>
                        <a:t>τ</a:t>
                      </a:r>
                      <a:endParaRPr kumimoji="1" lang="ja-JP" altLang="en-US" dirty="0">
                        <a:latin typeface="HGS行書体" pitchFamily="66" charset="-128"/>
                        <a:ea typeface="HGS行書体" pitchFamily="66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E(B-V)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Takahiro Masuda\Documents\M2\akiyamazemi\20130922\highsfr_z130_180\montage\1922_25592_135293_mon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199" y="1796802"/>
            <a:ext cx="7315201" cy="1200150"/>
          </a:xfrm>
          <a:prstGeom prst="rect">
            <a:avLst/>
          </a:prstGeom>
          <a:noFill/>
        </p:spPr>
      </p:pic>
      <p:pic>
        <p:nvPicPr>
          <p:cNvPr id="8195" name="Picture 3" descr="C:\Users\Takahiro Masuda\Documents\M2\akiyamazemi\20130922\highsfr_z130_180\montage\12216_48158_396895_mon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229200"/>
            <a:ext cx="7315201" cy="1200150"/>
          </a:xfrm>
          <a:prstGeom prst="rect">
            <a:avLst/>
          </a:prstGeom>
          <a:noFill/>
        </p:spPr>
      </p:pic>
      <p:pic>
        <p:nvPicPr>
          <p:cNvPr id="8196" name="Picture 4" descr="C:\Users\Takahiro Masuda\Documents\M2\akiyamazemi\20130922\highsfr_z130_180\montage\6140_34856_312250_mon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852936"/>
            <a:ext cx="7315200" cy="1200150"/>
          </a:xfrm>
          <a:prstGeom prst="rect">
            <a:avLst/>
          </a:prstGeom>
          <a:noFill/>
        </p:spPr>
      </p:pic>
      <p:pic>
        <p:nvPicPr>
          <p:cNvPr id="8197" name="Picture 5" descr="C:\Users\Takahiro Masuda\Documents\M2\akiyamazemi\20130922\highsfr_z130_180\montage\1063_23209_84440_mon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00" y="4173066"/>
            <a:ext cx="7315200" cy="1200150"/>
          </a:xfrm>
          <a:prstGeom prst="rect">
            <a:avLst/>
          </a:prstGeom>
          <a:noFill/>
        </p:spPr>
      </p:pic>
      <p:pic>
        <p:nvPicPr>
          <p:cNvPr id="23554" name="Picture 2" descr="C:\Users\Takahiro Masuda\Documents\M2\akiyamazemi\20130922\highsfr_z130_180\color\1922_25592_13529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3223" y="1772816"/>
            <a:ext cx="1014698" cy="1014698"/>
          </a:xfrm>
          <a:prstGeom prst="rect">
            <a:avLst/>
          </a:prstGeom>
          <a:noFill/>
        </p:spPr>
      </p:pic>
      <p:pic>
        <p:nvPicPr>
          <p:cNvPr id="23555" name="Picture 3" descr="C:\Users\Takahiro Masuda\Documents\M2\akiyamazemi\20130922\highsfr_z130_180\color\6140_34856_31225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2956959"/>
            <a:ext cx="1014698" cy="1014698"/>
          </a:xfrm>
          <a:prstGeom prst="rect">
            <a:avLst/>
          </a:prstGeom>
          <a:noFill/>
        </p:spPr>
      </p:pic>
      <p:pic>
        <p:nvPicPr>
          <p:cNvPr id="23556" name="Picture 4" descr="C:\Users\Takahiro Masuda\Documents\M2\akiyamazemi\20130922\highsfr_z130_180\color\1063_23209_8444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3224" y="4189074"/>
            <a:ext cx="1014698" cy="1014698"/>
          </a:xfrm>
          <a:prstGeom prst="rect">
            <a:avLst/>
          </a:prstGeom>
          <a:noFill/>
        </p:spPr>
      </p:pic>
      <p:pic>
        <p:nvPicPr>
          <p:cNvPr id="23557" name="Picture 5" descr="C:\Users\Takahiro Masuda\Documents\M2\akiyamazemi\20130922\highsfr_z130_180\color\12216_48158_39689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5373216"/>
            <a:ext cx="1014698" cy="101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4.Result – 2</a:t>
            </a:r>
            <a:br>
              <a:rPr kumimoji="1" lang="en-US" altLang="ja-JP" dirty="0" smtClean="0"/>
            </a:b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High-SFR galaxies</a:t>
            </a:r>
            <a:r>
              <a:rPr kumimoji="1" lang="ja-JP" altLang="en-US" dirty="0" smtClean="0"/>
              <a:t>　　：　</a:t>
            </a:r>
            <a:r>
              <a:rPr lang="en-US" altLang="ja-JP" dirty="0" smtClean="0"/>
              <a:t>1.3</a:t>
            </a:r>
            <a:r>
              <a:rPr kumimoji="1" lang="en-US" altLang="ja-JP" dirty="0" smtClean="0"/>
              <a:t>&lt;z&lt;1.8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4100" name="Picture 4" descr="C:\Users\Takahiro Masuda\Documents\M2\akiyamazemi\20130922\highsfr_z080_130\montage\7811_39072_337722_mon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76939"/>
            <a:ext cx="7315200" cy="1200150"/>
          </a:xfrm>
          <a:prstGeom prst="rect">
            <a:avLst/>
          </a:prstGeom>
          <a:noFill/>
        </p:spPr>
      </p:pic>
      <p:graphicFrame>
        <p:nvGraphicFramePr>
          <p:cNvPr id="14" name="コンテンツ プレースホルダ 13"/>
          <p:cNvGraphicFramePr>
            <a:graphicFrameLocks noGrp="1"/>
          </p:cNvGraphicFramePr>
          <p:nvPr>
            <p:ph sz="quarter" idx="1"/>
          </p:nvPr>
        </p:nvGraphicFramePr>
        <p:xfrm>
          <a:off x="611562" y="1219200"/>
          <a:ext cx="7776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Color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M*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SFR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S行書体" pitchFamily="66" charset="-128"/>
                          <a:ea typeface="HGS行書体" pitchFamily="66" charset="-128"/>
                        </a:rPr>
                        <a:t>τ</a:t>
                      </a:r>
                      <a:endParaRPr kumimoji="1" lang="ja-JP" altLang="en-US" dirty="0">
                        <a:latin typeface="HGS行書体" pitchFamily="66" charset="-128"/>
                        <a:ea typeface="HGS行書体" pitchFamily="66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E(B-V)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8" name="Picture 4" descr="C:\Users\Takahiro Masuda\Documents\M2\akiyamazemi\20130922\highsfr_z080_130\montage\5812_34571_311369_mon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199" y="2924944"/>
            <a:ext cx="7315201" cy="1200150"/>
          </a:xfrm>
          <a:prstGeom prst="rect">
            <a:avLst/>
          </a:prstGeom>
          <a:noFill/>
        </p:spPr>
      </p:pic>
      <p:pic>
        <p:nvPicPr>
          <p:cNvPr id="9218" name="Picture 2" descr="C:\Users\Takahiro Masuda\Documents\M2\akiyamazemi\20130922\highsfr_z130_180\montage\1542_24676_117769_mon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52786"/>
            <a:ext cx="7315201" cy="1200150"/>
          </a:xfrm>
          <a:prstGeom prst="rect">
            <a:avLst/>
          </a:prstGeom>
          <a:noFill/>
        </p:spPr>
      </p:pic>
      <p:pic>
        <p:nvPicPr>
          <p:cNvPr id="9219" name="Picture 3" descr="C:\Users\Takahiro Masuda\Documents\M2\akiyamazemi\20130922\highsfr_z130_180\montage\2584_27067_181200_mon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924944"/>
            <a:ext cx="7315201" cy="1200150"/>
          </a:xfrm>
          <a:prstGeom prst="rect">
            <a:avLst/>
          </a:prstGeom>
          <a:noFill/>
        </p:spPr>
      </p:pic>
      <p:pic>
        <p:nvPicPr>
          <p:cNvPr id="24578" name="Picture 2" descr="C:\Users\Takahiro Masuda\Documents\M2\akiyamazemi\20130922\highsfr_z130_180\color\1542_24676_11776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6001" y="1772816"/>
            <a:ext cx="1014698" cy="1014698"/>
          </a:xfrm>
          <a:prstGeom prst="rect">
            <a:avLst/>
          </a:prstGeom>
          <a:noFill/>
        </p:spPr>
      </p:pic>
      <p:pic>
        <p:nvPicPr>
          <p:cNvPr id="24579" name="Picture 3" descr="C:\Users\Takahiro Masuda\Documents\M2\akiyamazemi\20130922\highsfr_z130_180\color\2584_27067_1812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6001" y="3068960"/>
            <a:ext cx="1014698" cy="101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4.Result – 3</a:t>
            </a:r>
            <a:br>
              <a:rPr lang="en-US" altLang="ja-JP" dirty="0" smtClean="0"/>
            </a:br>
            <a:r>
              <a:rPr lang="ja-JP" altLang="en-US" sz="3100" dirty="0" smtClean="0"/>
              <a:t>　</a:t>
            </a:r>
            <a:r>
              <a:rPr lang="en-US" altLang="ja-JP" sz="3100" dirty="0" smtClean="0"/>
              <a:t>in/out cosmic M* density</a:t>
            </a:r>
            <a:r>
              <a:rPr lang="ja-JP" altLang="en-US" sz="3100" dirty="0" smtClean="0"/>
              <a:t> </a:t>
            </a:r>
            <a:r>
              <a:rPr lang="en-US" altLang="ja-JP" sz="3100" dirty="0" smtClean="0"/>
              <a:t>&amp; cosmic SFR density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0" y="1196752"/>
            <a:ext cx="4139952" cy="3185755"/>
            <a:chOff x="328497" y="1484784"/>
            <a:chExt cx="5683663" cy="4373663"/>
          </a:xfrm>
        </p:grpSpPr>
        <p:pic>
          <p:nvPicPr>
            <p:cNvPr id="5" name="Picture 2" descr="C:\Users\Takahiro Masuda\Documents\M2\akiyamazemi\20130922\M_SFR_relation.png"/>
            <p:cNvPicPr>
              <a:picLocks noChangeAspect="1" noChangeArrowheads="1"/>
            </p:cNvPicPr>
            <p:nvPr/>
          </p:nvPicPr>
          <p:blipFill>
            <a:blip r:embed="rId3" cstate="print"/>
            <a:srcRect l="1509" t="40949" r="40938"/>
            <a:stretch>
              <a:fillRect/>
            </a:stretch>
          </p:blipFill>
          <p:spPr bwMode="auto">
            <a:xfrm>
              <a:off x="328497" y="1484784"/>
              <a:ext cx="5683663" cy="4373663"/>
            </a:xfrm>
            <a:prstGeom prst="rect">
              <a:avLst/>
            </a:prstGeom>
            <a:noFill/>
          </p:spPr>
        </p:pic>
        <p:cxnSp>
          <p:nvCxnSpPr>
            <p:cNvPr id="8" name="直線コネクタ 7"/>
            <p:cNvCxnSpPr/>
            <p:nvPr/>
          </p:nvCxnSpPr>
          <p:spPr>
            <a:xfrm flipV="1">
              <a:off x="3563888" y="1772816"/>
              <a:ext cx="0" cy="3168352"/>
            </a:xfrm>
            <a:prstGeom prst="line">
              <a:avLst/>
            </a:prstGeom>
            <a:ln w="57150">
              <a:solidFill>
                <a:srgbClr val="727CA3">
                  <a:alpha val="41961"/>
                </a:srgb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3563888" y="4581128"/>
              <a:ext cx="86409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>
          <a:xfrm>
            <a:off x="4644008" y="1219200"/>
            <a:ext cx="4248472" cy="4937760"/>
          </a:xfrm>
        </p:spPr>
        <p:txBody>
          <a:bodyPr/>
          <a:lstStyle/>
          <a:p>
            <a:r>
              <a:rPr kumimoji="1" lang="en-US" altLang="ja-JP" dirty="0" smtClean="0"/>
              <a:t>M*</a:t>
            </a:r>
            <a:r>
              <a:rPr kumimoji="1" lang="en-US" altLang="ja-JP" baseline="-25000" dirty="0" smtClean="0"/>
              <a:t>tot</a:t>
            </a:r>
            <a:r>
              <a:rPr kumimoji="1" lang="en-US" altLang="ja-JP" dirty="0" smtClean="0"/>
              <a:t> &gt; 3x10</a:t>
            </a:r>
            <a:r>
              <a:rPr kumimoji="1" lang="en-US" altLang="ja-JP" baseline="30000" dirty="0" smtClean="0"/>
              <a:t>10</a:t>
            </a:r>
            <a:r>
              <a:rPr kumimoji="1" lang="en-US" altLang="ja-JP" dirty="0" smtClean="0"/>
              <a:t>M</a:t>
            </a:r>
            <a:r>
              <a:rPr kumimoji="1" lang="ja-JP" altLang="en-US" baseline="-25000" dirty="0" smtClean="0"/>
              <a:t>⦿</a:t>
            </a:r>
            <a:endParaRPr kumimoji="1" lang="en-US" altLang="ja-JP" baseline="-25000" dirty="0" smtClean="0"/>
          </a:p>
          <a:p>
            <a:pPr lvl="1"/>
            <a:r>
              <a:rPr lang="ja-JP" altLang="en-US" dirty="0" smtClean="0"/>
              <a:t>各銀河の</a:t>
            </a:r>
            <a:r>
              <a:rPr lang="en-US" altLang="ja-JP" dirty="0" smtClean="0"/>
              <a:t>M* map &amp; SFR map</a:t>
            </a:r>
          </a:p>
          <a:p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 rot="1627672">
            <a:off x="3702330" y="3044694"/>
            <a:ext cx="1973788" cy="76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579569" y="3318831"/>
            <a:ext cx="219310" cy="21931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線吹き出し 1 (枠付き) 13"/>
          <p:cNvSpPr/>
          <p:nvPr/>
        </p:nvSpPr>
        <p:spPr>
          <a:xfrm>
            <a:off x="5220072" y="2276872"/>
            <a:ext cx="1224136" cy="612068"/>
          </a:xfrm>
          <a:prstGeom prst="borderCallout1">
            <a:avLst>
              <a:gd name="adj1" fmla="val 18750"/>
              <a:gd name="adj2" fmla="val -8333"/>
              <a:gd name="adj3" fmla="val 180068"/>
              <a:gd name="adj4" fmla="val -4467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Inside</a:t>
            </a:r>
          </a:p>
          <a:p>
            <a:r>
              <a:rPr lang="ja-JP" altLang="en-US" dirty="0" smtClean="0"/>
              <a:t>　　</a:t>
            </a:r>
            <a:r>
              <a:rPr lang="en-US" altLang="ja-JP" dirty="0" smtClean="0"/>
              <a:t>r&lt;3kpc</a:t>
            </a:r>
            <a:endParaRPr kumimoji="1" lang="ja-JP" altLang="en-US" dirty="0"/>
          </a:p>
        </p:txBody>
      </p:sp>
      <p:sp>
        <p:nvSpPr>
          <p:cNvPr id="16" name="線吹き出し 1 (枠付き) 15"/>
          <p:cNvSpPr/>
          <p:nvPr/>
        </p:nvSpPr>
        <p:spPr>
          <a:xfrm>
            <a:off x="5148064" y="4437112"/>
            <a:ext cx="1224136" cy="612068"/>
          </a:xfrm>
          <a:prstGeom prst="borderCallout1">
            <a:avLst>
              <a:gd name="adj1" fmla="val 18750"/>
              <a:gd name="adj2" fmla="val -8333"/>
              <a:gd name="adj3" fmla="val -109668"/>
              <a:gd name="adj4" fmla="val -25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Outside</a:t>
            </a:r>
          </a:p>
          <a:p>
            <a:r>
              <a:rPr lang="ja-JP" altLang="en-US" dirty="0" smtClean="0"/>
              <a:t>　　</a:t>
            </a:r>
            <a:r>
              <a:rPr lang="en-US" altLang="ja-JP" dirty="0" smtClean="0"/>
              <a:t>r&gt;3kpc</a:t>
            </a:r>
            <a:endParaRPr kumimoji="1" lang="ja-JP" altLang="en-US" dirty="0"/>
          </a:p>
        </p:txBody>
      </p:sp>
      <p:sp>
        <p:nvSpPr>
          <p:cNvPr id="15" name="右矢印 14"/>
          <p:cNvSpPr/>
          <p:nvPr/>
        </p:nvSpPr>
        <p:spPr>
          <a:xfrm>
            <a:off x="6516215" y="242088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6516215" y="458112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48264" y="2276872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全銀河で足しあわせ、</a:t>
            </a:r>
            <a:endParaRPr kumimoji="1" lang="en-US" altLang="ja-JP" dirty="0" smtClean="0"/>
          </a:p>
          <a:p>
            <a:r>
              <a:rPr lang="en-US" altLang="ja-JP" dirty="0" err="1" smtClean="0"/>
              <a:t>Comoving</a:t>
            </a:r>
            <a:r>
              <a:rPr lang="en-US" altLang="ja-JP" dirty="0" smtClean="0"/>
              <a:t> Volume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r>
              <a:rPr kumimoji="1" lang="ja-JP" altLang="en-US" dirty="0" smtClean="0"/>
              <a:t>割る</a:t>
            </a:r>
            <a:endParaRPr kumimoji="1" lang="ja-JP" alt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755576" y="4365104"/>
            <a:ext cx="1656184" cy="2025516"/>
            <a:chOff x="1547664" y="4581128"/>
            <a:chExt cx="1656184" cy="2025516"/>
          </a:xfrm>
        </p:grpSpPr>
        <p:pic>
          <p:nvPicPr>
            <p:cNvPr id="22" name="Picture 3" descr="C:\Users\Takahiro Masuda\Documents\M2\akiyamazemi\20130922\highsfr_z080_130\color\7811_39072_337722_color.png"/>
            <p:cNvPicPr>
              <a:picLocks noChangeAspect="1" noChangeArrowheads="1"/>
            </p:cNvPicPr>
            <p:nvPr/>
          </p:nvPicPr>
          <p:blipFill>
            <a:blip r:embed="rId4" cstate="print"/>
            <a:srcRect l="20356" t="19079" r="17854" b="19131"/>
            <a:stretch>
              <a:fillRect/>
            </a:stretch>
          </p:blipFill>
          <p:spPr bwMode="auto">
            <a:xfrm>
              <a:off x="1547664" y="4581128"/>
              <a:ext cx="1656184" cy="1656184"/>
            </a:xfrm>
            <a:prstGeom prst="rect">
              <a:avLst/>
            </a:prstGeom>
            <a:noFill/>
          </p:spPr>
        </p:pic>
        <p:sp>
          <p:nvSpPr>
            <p:cNvPr id="24" name="円/楕円 23"/>
            <p:cNvSpPr/>
            <p:nvPr/>
          </p:nvSpPr>
          <p:spPr>
            <a:xfrm>
              <a:off x="2217847" y="5340252"/>
              <a:ext cx="201622" cy="201622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907704" y="623731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z=1.10</a:t>
              </a:r>
              <a:endParaRPr kumimoji="1" lang="ja-JP" altLang="en-US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771800" y="4365104"/>
            <a:ext cx="1656184" cy="2025516"/>
            <a:chOff x="3563888" y="4581128"/>
            <a:chExt cx="1656184" cy="2025516"/>
          </a:xfrm>
        </p:grpSpPr>
        <p:pic>
          <p:nvPicPr>
            <p:cNvPr id="20" name="Picture 2" descr="C:\Users\Takahiro Masuda\Documents\M2\akiyamazemi\20130922\highsfr_z130_180\color\545_21529_57696.png"/>
            <p:cNvPicPr>
              <a:picLocks noChangeAspect="1" noChangeArrowheads="1"/>
            </p:cNvPicPr>
            <p:nvPr/>
          </p:nvPicPr>
          <p:blipFill>
            <a:blip r:embed="rId5" cstate="print"/>
            <a:srcRect l="18561" t="21159" r="19649" b="17051"/>
            <a:stretch>
              <a:fillRect/>
            </a:stretch>
          </p:blipFill>
          <p:spPr bwMode="auto">
            <a:xfrm>
              <a:off x="3563888" y="4581128"/>
              <a:ext cx="1656184" cy="1656184"/>
            </a:xfrm>
            <a:prstGeom prst="rect">
              <a:avLst/>
            </a:prstGeom>
            <a:noFill/>
          </p:spPr>
        </p:pic>
        <p:sp>
          <p:nvSpPr>
            <p:cNvPr id="23" name="円/楕円 22"/>
            <p:cNvSpPr/>
            <p:nvPr/>
          </p:nvSpPr>
          <p:spPr>
            <a:xfrm>
              <a:off x="4319972" y="5215161"/>
              <a:ext cx="190800" cy="19080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995936" y="623731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z=1.47</a:t>
              </a:r>
              <a:endParaRPr kumimoji="1" lang="ja-JP" altLang="en-US" dirty="0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6948264" y="4437112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全銀河で足しあわせ、</a:t>
            </a:r>
            <a:endParaRPr kumimoji="1" lang="en-US" altLang="ja-JP" dirty="0" smtClean="0"/>
          </a:p>
          <a:p>
            <a:r>
              <a:rPr lang="en-US" altLang="ja-JP" dirty="0" err="1" smtClean="0"/>
              <a:t>Comoving</a:t>
            </a:r>
            <a:r>
              <a:rPr lang="en-US" altLang="ja-JP" dirty="0" smtClean="0"/>
              <a:t> Volume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r>
              <a:rPr kumimoji="1" lang="ja-JP" altLang="en-US" dirty="0" smtClean="0"/>
              <a:t>割る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pic>
        <p:nvPicPr>
          <p:cNvPr id="10242" name="Picture 2" descr="C:\Users\Takahiro Masuda\Documents\M2\akiyamazemi\20130922\rho_Minout_small.png"/>
          <p:cNvPicPr>
            <a:picLocks noChangeAspect="1" noChangeArrowheads="1"/>
          </p:cNvPicPr>
          <p:nvPr/>
        </p:nvPicPr>
        <p:blipFill>
          <a:blip r:embed="rId2" cstate="print"/>
          <a:srcRect t="28350" r="30307"/>
          <a:stretch>
            <a:fillRect/>
          </a:stretch>
        </p:blipFill>
        <p:spPr bwMode="auto">
          <a:xfrm>
            <a:off x="107504" y="2060848"/>
            <a:ext cx="4248472" cy="3275856"/>
          </a:xfrm>
          <a:prstGeom prst="rect">
            <a:avLst/>
          </a:prstGeom>
          <a:noFill/>
        </p:spPr>
      </p:pic>
      <p:sp>
        <p:nvSpPr>
          <p:cNvPr id="10" name="コンテンツ プレースホルダ 9"/>
          <p:cNvSpPr>
            <a:spLocks noGrp="1"/>
          </p:cNvSpPr>
          <p:nvPr>
            <p:ph sz="quarter" idx="2"/>
          </p:nvPr>
        </p:nvSpPr>
        <p:spPr>
          <a:xfrm>
            <a:off x="4286578" y="1216152"/>
            <a:ext cx="4857422" cy="493776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ρ</a:t>
            </a:r>
            <a:r>
              <a:rPr lang="en-US" altLang="ja-JP" baseline="-25000" dirty="0" smtClean="0"/>
              <a:t>M*</a:t>
            </a:r>
          </a:p>
          <a:p>
            <a:pPr lvl="1"/>
            <a:r>
              <a:rPr kumimoji="1" lang="ja-JP" altLang="en-US" sz="2200" dirty="0" smtClean="0"/>
              <a:t>それぞれの領域での星質量密度</a:t>
            </a:r>
            <a:endParaRPr kumimoji="1" lang="en-US" altLang="ja-JP" sz="2200" dirty="0" smtClean="0"/>
          </a:p>
          <a:p>
            <a:pPr lvl="1"/>
            <a:r>
              <a:rPr lang="en-US" altLang="ja-JP" dirty="0" smtClean="0"/>
              <a:t>ρ</a:t>
            </a:r>
            <a:r>
              <a:rPr lang="en-US" altLang="ja-JP" baseline="-25000" dirty="0" smtClean="0"/>
              <a:t>M*</a:t>
            </a:r>
            <a:r>
              <a:rPr lang="en-US" altLang="ja-JP" dirty="0" smtClean="0"/>
              <a:t>@z=1(0.8&lt;z&lt;1.3)</a:t>
            </a:r>
          </a:p>
          <a:p>
            <a:pPr lvl="1"/>
            <a:r>
              <a:rPr lang="en-US" altLang="ja-JP" dirty="0" smtClean="0"/>
              <a:t>ρ</a:t>
            </a:r>
            <a:r>
              <a:rPr lang="en-US" altLang="ja-JP" baseline="-25000" dirty="0" smtClean="0"/>
              <a:t>M*</a:t>
            </a:r>
            <a:r>
              <a:rPr lang="en-US" altLang="ja-JP" dirty="0" smtClean="0"/>
              <a:t>@z=1.65(1.3&lt;z&lt;1.8)</a:t>
            </a:r>
          </a:p>
          <a:p>
            <a:pPr lvl="1">
              <a:buNone/>
            </a:pPr>
            <a:r>
              <a:rPr lang="ja-JP" altLang="en-US" sz="500" dirty="0" smtClean="0"/>
              <a:t>　</a:t>
            </a:r>
            <a:endParaRPr lang="en-US" altLang="ja-JP" sz="500" dirty="0" smtClean="0"/>
          </a:p>
          <a:p>
            <a:r>
              <a:rPr lang="en-US" altLang="ja-JP" dirty="0" smtClean="0"/>
              <a:t>3kpc</a:t>
            </a:r>
            <a:r>
              <a:rPr lang="ja-JP" altLang="en-US" dirty="0" smtClean="0"/>
              <a:t>で区切ると、各</a:t>
            </a:r>
            <a:r>
              <a:rPr lang="en-US" altLang="ja-JP" dirty="0" err="1" smtClean="0"/>
              <a:t>redshift</a:t>
            </a:r>
            <a:r>
              <a:rPr lang="ja-JP" altLang="en-US" dirty="0" smtClean="0"/>
              <a:t>で　　　内側・外側がほぼ等しい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sz="500" dirty="0" smtClean="0"/>
              <a:t>　</a:t>
            </a:r>
            <a:endParaRPr lang="en-US" altLang="ja-JP" sz="500" dirty="0" smtClean="0"/>
          </a:p>
          <a:p>
            <a:r>
              <a:rPr lang="en-US" altLang="ja-JP" dirty="0" smtClean="0"/>
              <a:t>z=1.65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z=1</a:t>
            </a:r>
            <a:r>
              <a:rPr lang="ja-JP" altLang="en-US" dirty="0" err="1" smtClean="0"/>
              <a:t>までの</a:t>
            </a:r>
            <a:r>
              <a:rPr lang="ja-JP" altLang="en-US" dirty="0" smtClean="0"/>
              <a:t>星質量密度の増加分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Δρ</a:t>
            </a:r>
            <a:r>
              <a:rPr lang="en-US" altLang="ja-JP" baseline="-25000" dirty="0" err="1" smtClean="0"/>
              <a:t>M</a:t>
            </a:r>
            <a:r>
              <a:rPr lang="en-US" altLang="ja-JP" baseline="-25000" dirty="0" smtClean="0"/>
              <a:t>*_inside</a:t>
            </a:r>
          </a:p>
          <a:p>
            <a:pPr lvl="1">
              <a:buNone/>
            </a:pPr>
            <a:r>
              <a:rPr lang="ja-JP" altLang="en-US" dirty="0" smtClean="0"/>
              <a:t>　　＝</a:t>
            </a:r>
            <a:r>
              <a:rPr lang="en-US" altLang="ja-JP" dirty="0" smtClean="0"/>
              <a:t>1.2 x 10</a:t>
            </a:r>
            <a:r>
              <a:rPr lang="en-US" altLang="ja-JP" baseline="30000" dirty="0" smtClean="0"/>
              <a:t>7</a:t>
            </a:r>
            <a:r>
              <a:rPr lang="en-US" altLang="ja-JP" dirty="0" smtClean="0"/>
              <a:t> [M</a:t>
            </a:r>
            <a:r>
              <a:rPr lang="ja-JP" altLang="en-US" baseline="-25000" dirty="0" smtClean="0"/>
              <a:t>⦿</a:t>
            </a:r>
            <a:r>
              <a:rPr lang="en-US" altLang="ja-JP" dirty="0" smtClean="0"/>
              <a:t>/Mpc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]</a:t>
            </a:r>
          </a:p>
          <a:p>
            <a:pPr lvl="1"/>
            <a:r>
              <a:rPr lang="en-US" altLang="ja-JP" dirty="0" err="1" smtClean="0"/>
              <a:t>Δρ</a:t>
            </a:r>
            <a:r>
              <a:rPr lang="en-US" altLang="ja-JP" baseline="-25000" dirty="0" err="1" smtClean="0"/>
              <a:t>M</a:t>
            </a:r>
            <a:r>
              <a:rPr lang="en-US" altLang="ja-JP" baseline="-25000" dirty="0" smtClean="0"/>
              <a:t>*_outside</a:t>
            </a:r>
          </a:p>
          <a:p>
            <a:pPr lvl="1">
              <a:buNone/>
            </a:pPr>
            <a:r>
              <a:rPr lang="ja-JP" altLang="en-US" dirty="0" smtClean="0"/>
              <a:t>　　＝</a:t>
            </a:r>
            <a:r>
              <a:rPr lang="en-US" altLang="ja-JP" dirty="0" smtClean="0"/>
              <a:t>1.3 x 10</a:t>
            </a:r>
            <a:r>
              <a:rPr lang="en-US" altLang="ja-JP" baseline="30000" dirty="0" smtClean="0"/>
              <a:t>7</a:t>
            </a:r>
            <a:r>
              <a:rPr lang="en-US" altLang="ja-JP" dirty="0" smtClean="0"/>
              <a:t> [M</a:t>
            </a:r>
            <a:r>
              <a:rPr lang="ja-JP" altLang="en-US" baseline="-25000" dirty="0" smtClean="0"/>
              <a:t>⦿</a:t>
            </a:r>
            <a:r>
              <a:rPr lang="en-US" altLang="ja-JP" dirty="0" smtClean="0"/>
              <a:t>/Mpc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]</a:t>
            </a:r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116632"/>
            <a:ext cx="9144000" cy="990600"/>
          </a:xfrm>
          <a:prstGeom prst="rect">
            <a:avLst/>
          </a:prstGeom>
        </p:spPr>
        <p:txBody>
          <a:bodyPr vert="horz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4.Result – 3</a:t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</a:t>
            </a:r>
            <a:r>
              <a:rPr kumimoji="1" lang="en-US" altLang="ja-JP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in/out cosmic M* density</a:t>
            </a: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&amp; </a:t>
            </a:r>
            <a:r>
              <a:rPr kumimoji="1" lang="en-US" altLang="ja-JP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cosmic SFR density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412231" y="3372671"/>
            <a:ext cx="169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ρ</a:t>
            </a:r>
            <a:r>
              <a:rPr lang="en-US" altLang="ja-JP" baseline="-25000" dirty="0" err="1" smtClean="0"/>
              <a:t>M</a:t>
            </a:r>
            <a:r>
              <a:rPr lang="en-US" altLang="ja-JP" baseline="-25000" dirty="0" smtClean="0"/>
              <a:t>*</a:t>
            </a:r>
            <a:r>
              <a:rPr lang="ja-JP" altLang="en-US" baseline="-25000" dirty="0" smtClean="0"/>
              <a:t>　</a:t>
            </a:r>
            <a:r>
              <a:rPr kumimoji="1" lang="en-US" altLang="ja-JP" dirty="0" smtClean="0"/>
              <a:t>[M</a:t>
            </a:r>
            <a:r>
              <a:rPr kumimoji="1" lang="ja-JP" altLang="en-US" baseline="-25000" dirty="0" smtClean="0"/>
              <a:t>⦿</a:t>
            </a:r>
            <a:r>
              <a:rPr kumimoji="1" lang="en-US" altLang="ja-JP" dirty="0" smtClean="0"/>
              <a:t>/Mpc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11266" name="Picture 2" descr="C:\Users\Takahiro Masuda\Documents\M2\akiyamazemi\20130922\rho_SFRinout_small.png"/>
          <p:cNvPicPr>
            <a:picLocks noChangeAspect="1" noChangeArrowheads="1"/>
          </p:cNvPicPr>
          <p:nvPr/>
        </p:nvPicPr>
        <p:blipFill>
          <a:blip r:embed="rId3" cstate="print"/>
          <a:srcRect t="28279" r="29776"/>
          <a:stretch>
            <a:fillRect/>
          </a:stretch>
        </p:blipFill>
        <p:spPr bwMode="auto">
          <a:xfrm>
            <a:off x="107504" y="2060848"/>
            <a:ext cx="4280868" cy="3279081"/>
          </a:xfrm>
          <a:prstGeom prst="rect">
            <a:avLst/>
          </a:prstGeom>
          <a:noFill/>
        </p:spPr>
      </p:pic>
      <p:sp>
        <p:nvSpPr>
          <p:cNvPr id="8" name="コンテンツ プレースホルダ 9"/>
          <p:cNvSpPr>
            <a:spLocks noGrp="1"/>
          </p:cNvSpPr>
          <p:nvPr>
            <p:ph sz="quarter" idx="2"/>
          </p:nvPr>
        </p:nvSpPr>
        <p:spPr>
          <a:xfrm>
            <a:off x="4283968" y="1227544"/>
            <a:ext cx="4860032" cy="493776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err="1" smtClean="0"/>
              <a:t>ρ</a:t>
            </a:r>
            <a:r>
              <a:rPr lang="en-US" altLang="ja-JP" baseline="-25000" dirty="0" err="1" smtClean="0"/>
              <a:t>SFR</a:t>
            </a:r>
            <a:endParaRPr lang="en-US" altLang="ja-JP" baseline="-25000" dirty="0" smtClean="0"/>
          </a:p>
          <a:p>
            <a:pPr lvl="1"/>
            <a:r>
              <a:rPr lang="ja-JP" altLang="en-US" sz="2000" dirty="0" smtClean="0"/>
              <a:t>それぞれの領域での星形成率密度</a:t>
            </a:r>
            <a:endParaRPr lang="en-US" altLang="ja-JP" sz="2000" dirty="0" smtClean="0"/>
          </a:p>
          <a:p>
            <a:pPr lvl="1">
              <a:buNone/>
            </a:pPr>
            <a:r>
              <a:rPr lang="ja-JP" altLang="en-US" sz="500" dirty="0" smtClean="0"/>
              <a:t>　</a:t>
            </a:r>
            <a:endParaRPr lang="en-US" altLang="ja-JP" sz="500" dirty="0" smtClean="0"/>
          </a:p>
          <a:p>
            <a:r>
              <a:rPr lang="en-US" altLang="ja-JP" dirty="0" smtClean="0"/>
              <a:t>z</a:t>
            </a:r>
            <a:r>
              <a:rPr kumimoji="1" lang="en-US" altLang="ja-JP" dirty="0" smtClean="0"/>
              <a:t>=1.8</a:t>
            </a:r>
            <a:r>
              <a:rPr lang="ja-JP" altLang="en-US" dirty="0" smtClean="0"/>
              <a:t>～</a:t>
            </a:r>
            <a:r>
              <a:rPr kumimoji="1" lang="en-US" altLang="ja-JP" dirty="0" smtClean="0"/>
              <a:t>0.8</a:t>
            </a:r>
            <a:r>
              <a:rPr kumimoji="1" lang="ja-JP" altLang="en-US" dirty="0" err="1" smtClean="0"/>
              <a:t>での</a:t>
            </a:r>
            <a:r>
              <a:rPr kumimoji="1" lang="ja-JP" altLang="en-US" dirty="0" smtClean="0"/>
              <a:t>星形成率密度の　平均値に、時間をかけると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&lt;</a:t>
            </a:r>
            <a:r>
              <a:rPr lang="en-US" altLang="ja-JP" dirty="0" err="1" smtClean="0"/>
              <a:t>ρ</a:t>
            </a:r>
            <a:r>
              <a:rPr lang="en-US" altLang="ja-JP" baseline="-25000" dirty="0" err="1" smtClean="0"/>
              <a:t>SFR_inside</a:t>
            </a:r>
            <a:r>
              <a:rPr lang="en-US" altLang="ja-JP" dirty="0" smtClean="0"/>
              <a:t>&gt; x </a:t>
            </a:r>
            <a:r>
              <a:rPr lang="en-US" altLang="ja-JP" dirty="0" err="1" smtClean="0"/>
              <a:t>Δt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　　＝</a:t>
            </a:r>
            <a:r>
              <a:rPr lang="en-US" altLang="ja-JP" dirty="0" smtClean="0"/>
              <a:t>3.5 x 10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[M</a:t>
            </a:r>
            <a:r>
              <a:rPr lang="ja-JP" altLang="en-US" baseline="-25000" dirty="0" smtClean="0"/>
              <a:t>⦿</a:t>
            </a:r>
            <a:r>
              <a:rPr lang="en-US" altLang="ja-JP" dirty="0" smtClean="0"/>
              <a:t>/Mpc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]</a:t>
            </a:r>
          </a:p>
          <a:p>
            <a:pPr lvl="1"/>
            <a:r>
              <a:rPr lang="en-US" altLang="ja-JP" dirty="0" smtClean="0"/>
              <a:t>&lt;</a:t>
            </a:r>
            <a:r>
              <a:rPr lang="en-US" altLang="ja-JP" dirty="0" err="1" smtClean="0"/>
              <a:t>ρ</a:t>
            </a:r>
            <a:r>
              <a:rPr lang="en-US" altLang="ja-JP" baseline="-25000" dirty="0" err="1" smtClean="0"/>
              <a:t>SFR_outside</a:t>
            </a:r>
            <a:r>
              <a:rPr lang="en-US" altLang="ja-JP" dirty="0" smtClean="0"/>
              <a:t>&gt; x </a:t>
            </a:r>
            <a:r>
              <a:rPr lang="en-US" altLang="ja-JP" dirty="0" err="1" smtClean="0"/>
              <a:t>Δt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　　＝</a:t>
            </a:r>
            <a:r>
              <a:rPr lang="en-US" altLang="ja-JP" dirty="0" smtClean="0"/>
              <a:t>7.4 x 10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[M</a:t>
            </a:r>
            <a:r>
              <a:rPr lang="ja-JP" altLang="en-US" baseline="-25000" dirty="0" smtClean="0"/>
              <a:t>⦿</a:t>
            </a:r>
            <a:r>
              <a:rPr lang="en-US" altLang="ja-JP" dirty="0" smtClean="0"/>
              <a:t>/Mpc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]</a:t>
            </a:r>
          </a:p>
          <a:p>
            <a:pPr lvl="1"/>
            <a:r>
              <a:rPr lang="ja-JP" altLang="en-US" dirty="0" smtClean="0"/>
              <a:t>星形成によって作られる星質量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547664" y="5373216"/>
            <a:ext cx="2232248" cy="441340"/>
            <a:chOff x="2267744" y="5373216"/>
            <a:chExt cx="2232248" cy="441340"/>
          </a:xfrm>
        </p:grpSpPr>
        <p:cxnSp>
          <p:nvCxnSpPr>
            <p:cNvPr id="10" name="直線矢印コネクタ 9"/>
            <p:cNvCxnSpPr/>
            <p:nvPr/>
          </p:nvCxnSpPr>
          <p:spPr>
            <a:xfrm>
              <a:off x="2267744" y="5373216"/>
              <a:ext cx="2232248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3131840" y="54452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Δt</a:t>
              </a:r>
              <a:endParaRPr kumimoji="1" lang="ja-JP" altLang="en-US" dirty="0"/>
            </a:p>
          </p:txBody>
        </p:sp>
      </p:grp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4.Result – 3</a:t>
            </a:r>
            <a:br>
              <a:rPr lang="en-US" altLang="ja-JP" dirty="0" smtClean="0"/>
            </a:br>
            <a:r>
              <a:rPr lang="ja-JP" altLang="en-US" sz="3100" dirty="0" smtClean="0"/>
              <a:t>　</a:t>
            </a:r>
            <a:r>
              <a:rPr lang="en-US" altLang="ja-JP" sz="3100" dirty="0" smtClean="0"/>
              <a:t>in/out </a:t>
            </a:r>
            <a:r>
              <a:rPr lang="en-US" altLang="ja-JP" sz="3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cosmic M* density</a:t>
            </a:r>
            <a:r>
              <a:rPr lang="ja-JP" altLang="en-US" sz="3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ja-JP" sz="3100" dirty="0" smtClean="0"/>
              <a:t>&amp; cosmic SFR density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668905" y="3224008"/>
            <a:ext cx="220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ρ</a:t>
            </a:r>
            <a:r>
              <a:rPr lang="en-US" altLang="ja-JP" baseline="-25000" dirty="0" err="1" smtClean="0"/>
              <a:t>SFR</a:t>
            </a:r>
            <a:r>
              <a:rPr lang="ja-JP" altLang="en-US" baseline="-25000" dirty="0" smtClean="0"/>
              <a:t>　</a:t>
            </a:r>
            <a:r>
              <a:rPr kumimoji="1" lang="en-US" altLang="ja-JP" dirty="0" smtClean="0"/>
              <a:t>[M</a:t>
            </a:r>
            <a:r>
              <a:rPr kumimoji="1" lang="ja-JP" altLang="en-US" baseline="-25000" dirty="0" smtClean="0"/>
              <a:t>⦿</a:t>
            </a:r>
            <a:r>
              <a:rPr kumimoji="1" lang="en-US" altLang="ja-JP" dirty="0" smtClean="0"/>
              <a:t>/yr/Mpc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5.Discussion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ja-JP" altLang="en-US" sz="1300" dirty="0" smtClean="0"/>
              <a:t>　</a:t>
            </a:r>
            <a:endParaRPr lang="en-US" altLang="ja-JP" sz="1300" dirty="0" smtClean="0"/>
          </a:p>
          <a:p>
            <a:r>
              <a:rPr lang="ja-JP" altLang="en-US" dirty="0" smtClean="0"/>
              <a:t>内縁部・外縁部</a:t>
            </a:r>
            <a:r>
              <a:rPr kumimoji="1" lang="ja-JP" altLang="en-US" dirty="0" smtClean="0"/>
              <a:t>ともに、</a:t>
            </a:r>
            <a:r>
              <a:rPr kumimoji="1" lang="ja-JP" altLang="en-US" b="1" dirty="0" smtClean="0">
                <a:solidFill>
                  <a:schemeClr val="accent5"/>
                </a:solidFill>
              </a:rPr>
              <a:t>星形成による質量増加以上に星質量が増加</a:t>
            </a:r>
            <a:r>
              <a:rPr kumimoji="1" lang="ja-JP" altLang="en-US" dirty="0" smtClean="0"/>
              <a:t>している。</a:t>
            </a:r>
            <a:endParaRPr lang="en-US" altLang="ja-JP" dirty="0" smtClean="0"/>
          </a:p>
          <a:p>
            <a:r>
              <a:rPr kumimoji="1" lang="ja-JP" altLang="en-US" dirty="0" smtClean="0"/>
              <a:t>その傾向は、</a:t>
            </a:r>
            <a:r>
              <a:rPr kumimoji="1" lang="ja-JP" altLang="en-US" b="1" dirty="0" smtClean="0">
                <a:solidFill>
                  <a:schemeClr val="accent5"/>
                </a:solidFill>
              </a:rPr>
              <a:t>外縁部よりも内縁部のほうが大きい</a:t>
            </a:r>
            <a:endParaRPr kumimoji="1" lang="en-US" altLang="ja-JP" b="1" dirty="0" smtClean="0">
              <a:solidFill>
                <a:schemeClr val="accent5"/>
              </a:solidFill>
            </a:endParaRPr>
          </a:p>
          <a:p>
            <a:endParaRPr lang="en-US" altLang="ja-JP" dirty="0" smtClean="0"/>
          </a:p>
          <a:p>
            <a:r>
              <a:rPr lang="ja-JP" altLang="en-US" dirty="0" smtClean="0"/>
              <a:t>質量移動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外縁部で作った星が内縁部へ供給されている？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外縁部にも外から星質量が降ってきている？</a:t>
            </a:r>
            <a:endParaRPr lang="en-US" altLang="ja-JP" dirty="0" smtClean="0"/>
          </a:p>
          <a:p>
            <a:r>
              <a:rPr lang="ja-JP" altLang="en-US" dirty="0" smtClean="0"/>
              <a:t>小質量銀河の成長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High-z</a:t>
            </a:r>
            <a:r>
              <a:rPr lang="ja-JP" altLang="en-US" dirty="0" smtClean="0"/>
              <a:t>側で</a:t>
            </a:r>
            <a:r>
              <a:rPr lang="en-US" altLang="ja-JP" dirty="0" smtClean="0"/>
              <a:t>2x10</a:t>
            </a:r>
            <a:r>
              <a:rPr lang="en-US" altLang="ja-JP" baseline="30000" dirty="0" smtClean="0"/>
              <a:t>10</a:t>
            </a:r>
            <a:r>
              <a:rPr lang="en-US" altLang="ja-JP" dirty="0" smtClean="0"/>
              <a:t>M</a:t>
            </a:r>
            <a:r>
              <a:rPr lang="ja-JP" altLang="en-US" baseline="-25000" dirty="0" smtClean="0"/>
              <a:t>⦿</a:t>
            </a:r>
            <a:r>
              <a:rPr lang="ja-JP" altLang="en-US" dirty="0" smtClean="0"/>
              <a:t>まで</a:t>
            </a:r>
            <a:r>
              <a:rPr lang="en-US" altLang="ja-JP" dirty="0" smtClean="0"/>
              <a:t>sample</a:t>
            </a:r>
            <a:r>
              <a:rPr lang="ja-JP" altLang="en-US" dirty="0" smtClean="0"/>
              <a:t>をとっても、結果は変わらない</a:t>
            </a:r>
            <a:endParaRPr kumimoji="1" lang="en-US" altLang="ja-JP" dirty="0" smtClean="0"/>
          </a:p>
          <a:p>
            <a:r>
              <a:rPr kumimoji="1" lang="en-US" altLang="ja-JP" dirty="0" smtClean="0"/>
              <a:t>Hidden SFR</a:t>
            </a:r>
          </a:p>
          <a:p>
            <a:pPr lvl="1"/>
            <a:r>
              <a:rPr kumimoji="1" lang="ja-JP" altLang="en-US" dirty="0" smtClean="0"/>
              <a:t>ダストに隠された星形成があるために、</a:t>
            </a:r>
            <a:r>
              <a:rPr kumimoji="1" lang="en-US" altLang="ja-JP" dirty="0" smtClean="0"/>
              <a:t>SED fitting</a:t>
            </a:r>
            <a:r>
              <a:rPr kumimoji="1" lang="ja-JP" altLang="en-US" dirty="0" smtClean="0"/>
              <a:t>によって求めた星形成率が足りていないのでは？</a:t>
            </a:r>
            <a:endParaRPr kumimoji="1" lang="en-US" altLang="ja-JP" dirty="0" smtClean="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3851920" y="260648"/>
          <a:ext cx="4968551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20279"/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Inside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outside</a:t>
                      </a:r>
                      <a:endParaRPr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err="1" smtClean="0"/>
                        <a:t>Δρ</a:t>
                      </a:r>
                      <a:r>
                        <a:rPr lang="en-US" altLang="ja-JP" baseline="-25000" dirty="0" err="1" smtClean="0"/>
                        <a:t>M</a:t>
                      </a:r>
                      <a:r>
                        <a:rPr lang="en-US" altLang="ja-JP" baseline="-25000" dirty="0" smtClean="0"/>
                        <a:t>*</a:t>
                      </a:r>
                      <a:r>
                        <a:rPr lang="en-US" altLang="ja-JP" baseline="0" dirty="0" smtClean="0"/>
                        <a:t> </a:t>
                      </a:r>
                      <a:r>
                        <a:rPr lang="en-US" altLang="ja-JP" dirty="0" smtClean="0"/>
                        <a:t>[M</a:t>
                      </a:r>
                      <a:r>
                        <a:rPr lang="ja-JP" altLang="en-US" baseline="-25000" dirty="0" smtClean="0"/>
                        <a:t>⦿</a:t>
                      </a:r>
                      <a:r>
                        <a:rPr lang="en-US" altLang="ja-JP" dirty="0" smtClean="0"/>
                        <a:t>/Mpc</a:t>
                      </a:r>
                      <a:r>
                        <a:rPr lang="en-US" altLang="ja-JP" baseline="30000" dirty="0" smtClean="0"/>
                        <a:t>3</a:t>
                      </a:r>
                      <a:r>
                        <a:rPr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1.2 x 10</a:t>
                      </a:r>
                      <a:r>
                        <a:rPr lang="en-US" altLang="ja-JP" baseline="30000" dirty="0" smtClean="0"/>
                        <a:t>7</a:t>
                      </a:r>
                      <a:r>
                        <a:rPr lang="en-US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1.3 x 10</a:t>
                      </a:r>
                      <a:r>
                        <a:rPr lang="en-US" altLang="ja-JP" baseline="30000" dirty="0" smtClean="0"/>
                        <a:t>7</a:t>
                      </a:r>
                      <a:r>
                        <a:rPr lang="en-US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&lt;</a:t>
                      </a:r>
                      <a:r>
                        <a:rPr lang="en-US" altLang="ja-JP" dirty="0" err="1" smtClean="0"/>
                        <a:t>ρ</a:t>
                      </a:r>
                      <a:r>
                        <a:rPr lang="en-US" altLang="ja-JP" baseline="-25000" dirty="0" err="1" smtClean="0"/>
                        <a:t>SFR</a:t>
                      </a:r>
                      <a:r>
                        <a:rPr lang="en-US" altLang="ja-JP" dirty="0" smtClean="0"/>
                        <a:t>&gt; x </a:t>
                      </a:r>
                      <a:r>
                        <a:rPr lang="en-US" altLang="ja-JP" dirty="0" err="1" smtClean="0"/>
                        <a:t>Δt</a:t>
                      </a:r>
                      <a:r>
                        <a:rPr lang="en-US" altLang="ja-JP" baseline="0" dirty="0" smtClean="0"/>
                        <a:t> </a:t>
                      </a:r>
                      <a:r>
                        <a:rPr lang="en-US" altLang="ja-JP" dirty="0" smtClean="0"/>
                        <a:t>[M</a:t>
                      </a:r>
                      <a:r>
                        <a:rPr lang="ja-JP" altLang="en-US" baseline="-25000" dirty="0" smtClean="0"/>
                        <a:t>⦿</a:t>
                      </a:r>
                      <a:r>
                        <a:rPr lang="en-US" altLang="ja-JP" dirty="0" smtClean="0"/>
                        <a:t>/Mpc</a:t>
                      </a:r>
                      <a:r>
                        <a:rPr lang="en-US" altLang="ja-JP" baseline="30000" dirty="0" smtClean="0"/>
                        <a:t>3</a:t>
                      </a:r>
                      <a:r>
                        <a:rPr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3.5 x 10</a:t>
                      </a:r>
                      <a:r>
                        <a:rPr lang="en-US" altLang="ja-JP" baseline="30000" dirty="0" smtClean="0"/>
                        <a:t>6</a:t>
                      </a:r>
                      <a:r>
                        <a:rPr lang="en-US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7.4 x 10</a:t>
                      </a:r>
                      <a:r>
                        <a:rPr lang="en-US" altLang="ja-JP" baseline="30000" dirty="0" smtClean="0"/>
                        <a:t>6</a:t>
                      </a:r>
                      <a:r>
                        <a:rPr lang="en-US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5.Discussion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Hidden SFR</a:t>
            </a:r>
            <a:endParaRPr kumimoji="1" lang="ja-JP" altLang="en-US" dirty="0"/>
          </a:p>
        </p:txBody>
      </p:sp>
      <p:pic>
        <p:nvPicPr>
          <p:cNvPr id="39938" name="Picture 2" descr="C:\Users\Takahiro Masuda\Documents\M2\akiyamazemi\20130922\z080_130_SFRratio_mini.png"/>
          <p:cNvPicPr>
            <a:picLocks noChangeAspect="1" noChangeArrowheads="1"/>
          </p:cNvPicPr>
          <p:nvPr/>
        </p:nvPicPr>
        <p:blipFill>
          <a:blip r:embed="rId3" cstate="print"/>
          <a:srcRect t="31500" r="31488"/>
          <a:stretch>
            <a:fillRect/>
          </a:stretch>
        </p:blipFill>
        <p:spPr bwMode="auto">
          <a:xfrm>
            <a:off x="323528" y="2564904"/>
            <a:ext cx="4176492" cy="3131820"/>
          </a:xfrm>
          <a:prstGeom prst="rect">
            <a:avLst/>
          </a:prstGeom>
          <a:noFill/>
        </p:spPr>
      </p:pic>
      <p:pic>
        <p:nvPicPr>
          <p:cNvPr id="39939" name="Picture 3" descr="C:\Users\Takahiro Masuda\Documents\M2\akiyamazemi\20130922\z130_180_SFRratio_mini.png"/>
          <p:cNvPicPr>
            <a:picLocks noChangeAspect="1" noChangeArrowheads="1"/>
          </p:cNvPicPr>
          <p:nvPr/>
        </p:nvPicPr>
        <p:blipFill>
          <a:blip r:embed="rId4" cstate="print"/>
          <a:srcRect t="31500" r="30307"/>
          <a:stretch>
            <a:fillRect/>
          </a:stretch>
        </p:blipFill>
        <p:spPr bwMode="auto">
          <a:xfrm>
            <a:off x="4572000" y="2564904"/>
            <a:ext cx="4248472" cy="3131840"/>
          </a:xfrm>
          <a:prstGeom prst="rect">
            <a:avLst/>
          </a:prstGeom>
          <a:noFill/>
        </p:spPr>
      </p:pic>
      <p:grpSp>
        <p:nvGrpSpPr>
          <p:cNvPr id="21" name="グループ化 20"/>
          <p:cNvGrpSpPr/>
          <p:nvPr/>
        </p:nvGrpSpPr>
        <p:grpSpPr>
          <a:xfrm>
            <a:off x="3491880" y="1412776"/>
            <a:ext cx="5405512" cy="1017404"/>
            <a:chOff x="3491880" y="1412776"/>
            <a:chExt cx="5405512" cy="1017404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3491880" y="1412776"/>
              <a:ext cx="4126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MIR</a:t>
              </a:r>
              <a:r>
                <a:rPr kumimoji="1" lang="ja-JP" altLang="en-US" dirty="0" smtClean="0"/>
                <a:t>から計算した</a:t>
              </a:r>
              <a:r>
                <a:rPr kumimoji="1" lang="en-US" altLang="ja-JP" dirty="0" smtClean="0"/>
                <a:t>total SFR  (</a:t>
              </a:r>
              <a:r>
                <a:rPr kumimoji="1" lang="en-US" altLang="ja-JP" dirty="0" err="1" smtClean="0"/>
                <a:t>Salpeter</a:t>
              </a:r>
              <a:r>
                <a:rPr kumimoji="1" lang="en-US" altLang="ja-JP" dirty="0" smtClean="0"/>
                <a:t> IMF)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588224" y="2060848"/>
              <a:ext cx="2264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Rujopakarn</a:t>
              </a:r>
              <a:r>
                <a:rPr kumimoji="1" lang="en-US" altLang="ja-JP" dirty="0" smtClean="0"/>
                <a:t> et al. 2013</a:t>
              </a:r>
              <a:endParaRPr kumimoji="1" lang="ja-JP" altLang="en-US" dirty="0"/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3923928" y="1772816"/>
              <a:ext cx="4973464" cy="382941"/>
              <a:chOff x="3923928" y="1772816"/>
              <a:chExt cx="4973464" cy="382941"/>
            </a:xfrm>
          </p:grpSpPr>
          <p:pic>
            <p:nvPicPr>
              <p:cNvPr id="39941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23928" y="1772816"/>
                <a:ext cx="4292724" cy="382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テキスト ボックス 18"/>
              <p:cNvSpPr txBox="1"/>
              <p:nvPr/>
            </p:nvSpPr>
            <p:spPr>
              <a:xfrm>
                <a:off x="8186941" y="1772816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/ 0.66</a:t>
                </a:r>
                <a:endParaRPr kumimoji="1" lang="ja-JP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6.Conclusion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まとめ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z~1-2</a:t>
            </a:r>
            <a:r>
              <a:rPr lang="ja-JP" altLang="en-US" dirty="0" smtClean="0"/>
              <a:t>の銀河は、どのような場所（内側 </a:t>
            </a:r>
            <a:r>
              <a:rPr lang="en-US" altLang="ja-JP" dirty="0" smtClean="0"/>
              <a:t>bulge/</a:t>
            </a:r>
            <a:r>
              <a:rPr lang="ja-JP" altLang="en-US" dirty="0" smtClean="0"/>
              <a:t>外側 </a:t>
            </a:r>
            <a:r>
              <a:rPr lang="en-US" altLang="ja-JP" dirty="0" smtClean="0"/>
              <a:t>disk</a:t>
            </a:r>
            <a:r>
              <a:rPr lang="ja-JP" altLang="en-US" dirty="0" smtClean="0"/>
              <a:t>）で星形成を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　しているか。円盤での星形成が支配的かどうか。</a:t>
            </a:r>
            <a:endParaRPr lang="en-US" altLang="ja-JP" dirty="0" smtClean="0"/>
          </a:p>
          <a:p>
            <a:pPr lvl="2"/>
            <a:r>
              <a:rPr lang="ja-JP" altLang="en-US" sz="2300" b="1" dirty="0" smtClean="0">
                <a:solidFill>
                  <a:schemeClr val="accent5"/>
                </a:solidFill>
              </a:rPr>
              <a:t>外側の星形成率密度</a:t>
            </a:r>
            <a:r>
              <a:rPr lang="en-US" altLang="ja-JP" sz="2300" b="1" dirty="0" smtClean="0">
                <a:solidFill>
                  <a:schemeClr val="accent5"/>
                </a:solidFill>
              </a:rPr>
              <a:t>÷</a:t>
            </a:r>
            <a:r>
              <a:rPr lang="ja-JP" altLang="en-US" sz="2300" b="1" dirty="0" smtClean="0">
                <a:solidFill>
                  <a:schemeClr val="accent5"/>
                </a:solidFill>
              </a:rPr>
              <a:t>星質量密度が高かった</a:t>
            </a:r>
            <a:endParaRPr lang="en-US" altLang="ja-JP" sz="2300" b="1" dirty="0" smtClean="0">
              <a:solidFill>
                <a:schemeClr val="accent5"/>
              </a:solidFill>
            </a:endParaRPr>
          </a:p>
          <a:p>
            <a:pPr lvl="2">
              <a:buNone/>
            </a:pPr>
            <a:r>
              <a:rPr lang="ja-JP" altLang="en-US" sz="400" dirty="0" smtClean="0"/>
              <a:t>　</a:t>
            </a:r>
            <a:endParaRPr lang="en-US" altLang="ja-JP" sz="400" dirty="0" smtClean="0"/>
          </a:p>
          <a:p>
            <a:pPr lvl="1"/>
            <a:r>
              <a:rPr lang="en-US" altLang="ja-JP" dirty="0" smtClean="0"/>
              <a:t>z~1-2</a:t>
            </a:r>
            <a:r>
              <a:rPr lang="ja-JP" altLang="en-US" dirty="0" smtClean="0"/>
              <a:t>の期間でのそれぞれの領域での銀河の星質量増加は、　　　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　それぞれの領域での星形成率と対応しているか。</a:t>
            </a:r>
            <a:endParaRPr lang="en-US" altLang="ja-JP" dirty="0" smtClean="0"/>
          </a:p>
          <a:p>
            <a:pPr lvl="2"/>
            <a:r>
              <a:rPr lang="ja-JP" altLang="en-US" sz="2300" b="1" dirty="0" smtClean="0">
                <a:solidFill>
                  <a:schemeClr val="accent5"/>
                </a:solidFill>
              </a:rPr>
              <a:t>内側・外側で足りないが、内側が特に足りない。星質量の移動</a:t>
            </a:r>
            <a:endParaRPr lang="en-US" altLang="ja-JP" sz="2300" b="1" dirty="0" smtClean="0">
              <a:solidFill>
                <a:schemeClr val="accent5"/>
              </a:solidFill>
            </a:endParaRPr>
          </a:p>
          <a:p>
            <a:pPr lvl="2">
              <a:buNone/>
            </a:pPr>
            <a:r>
              <a:rPr lang="ja-JP" altLang="en-US" sz="2300" b="1" dirty="0" smtClean="0">
                <a:solidFill>
                  <a:schemeClr val="accent5"/>
                </a:solidFill>
              </a:rPr>
              <a:t>　などが必要と考えられる</a:t>
            </a:r>
            <a:endParaRPr lang="en-US" altLang="ja-JP" sz="2300" b="1" dirty="0" smtClean="0">
              <a:solidFill>
                <a:schemeClr val="accent5"/>
              </a:solidFill>
            </a:endParaRPr>
          </a:p>
          <a:p>
            <a:pPr lvl="2">
              <a:buNone/>
            </a:pPr>
            <a:r>
              <a:rPr lang="ja-JP" altLang="en-US" sz="500" dirty="0" smtClean="0"/>
              <a:t>　</a:t>
            </a:r>
            <a:endParaRPr lang="en-US" altLang="ja-JP" sz="500" dirty="0" smtClean="0"/>
          </a:p>
          <a:p>
            <a:r>
              <a:rPr kumimoji="1" lang="en-US" altLang="ja-JP" dirty="0" smtClean="0"/>
              <a:t>Future work</a:t>
            </a:r>
          </a:p>
          <a:p>
            <a:pPr lvl="1"/>
            <a:r>
              <a:rPr lang="en-US" altLang="ja-JP" dirty="0" smtClean="0"/>
              <a:t>Sample</a:t>
            </a:r>
            <a:r>
              <a:rPr lang="ja-JP" altLang="en-US" dirty="0" smtClean="0"/>
              <a:t>を増やす　（</a:t>
            </a:r>
            <a:r>
              <a:rPr lang="en-US" altLang="ja-JP" dirty="0" smtClean="0"/>
              <a:t>GOODS-South-ERS  or  GOODS-North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Inclination</a:t>
            </a:r>
            <a:r>
              <a:rPr lang="ja-JP" altLang="en-US" dirty="0" smtClean="0"/>
              <a:t>を無視している効果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円環の取り方（今は</a:t>
            </a:r>
            <a:r>
              <a:rPr kumimoji="1" lang="en-US" altLang="ja-JP" dirty="0" smtClean="0"/>
              <a:t>3kpc</a:t>
            </a:r>
            <a:r>
              <a:rPr kumimoji="1" lang="ja-JP" altLang="en-US" dirty="0" smtClean="0"/>
              <a:t>固定）の影響を調べる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M*,SFR</a:t>
            </a:r>
            <a:r>
              <a:rPr lang="ja-JP" altLang="en-US" dirty="0" smtClean="0"/>
              <a:t>の積算</a:t>
            </a:r>
            <a:r>
              <a:rPr lang="en-US" altLang="ja-JP" dirty="0" smtClean="0"/>
              <a:t>radial</a:t>
            </a:r>
            <a:r>
              <a:rPr lang="ja-JP" altLang="en-US" dirty="0" smtClean="0"/>
              <a:t>分布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異なる</a:t>
            </a:r>
            <a:r>
              <a:rPr kumimoji="1" lang="en-US" altLang="ja-JP" dirty="0" err="1" smtClean="0"/>
              <a:t>redshift</a:t>
            </a:r>
            <a:r>
              <a:rPr kumimoji="1" lang="ja-JP" altLang="en-US" dirty="0" err="1" smtClean="0"/>
              <a:t>での</a:t>
            </a:r>
            <a:r>
              <a:rPr kumimoji="1" lang="ja-JP" altLang="en-US" dirty="0" smtClean="0"/>
              <a:t>表面輝度の限界の違い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1.Introduction</a:t>
            </a:r>
            <a:br>
              <a:rPr lang="en-US" altLang="ja-JP" dirty="0" smtClean="0"/>
            </a:br>
            <a:r>
              <a:rPr lang="ja-JP" altLang="en-US" sz="2700" dirty="0" smtClean="0"/>
              <a:t>　　</a:t>
            </a:r>
            <a:r>
              <a:rPr lang="en-US" altLang="ja-JP" sz="2700" dirty="0" smtClean="0"/>
              <a:t>Hubble</a:t>
            </a:r>
            <a:r>
              <a:rPr lang="ja-JP" altLang="en-US" sz="2700" dirty="0" smtClean="0"/>
              <a:t>系列が発現した時期</a:t>
            </a:r>
            <a:r>
              <a:rPr lang="en-US" altLang="ja-JP" sz="2700" dirty="0" smtClean="0"/>
              <a:t>(</a:t>
            </a:r>
            <a:r>
              <a:rPr lang="en-US" altLang="ja-JP" sz="2700" dirty="0" smtClean="0"/>
              <a:t>z=1-2)</a:t>
            </a:r>
            <a:r>
              <a:rPr lang="ja-JP" altLang="en-US" sz="2700" dirty="0" smtClean="0"/>
              <a:t>の星形成銀河の性質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ja-JP" dirty="0" smtClean="0"/>
          </a:p>
          <a:p>
            <a:r>
              <a:rPr kumimoji="1" lang="ja-JP" altLang="en-US" dirty="0" smtClean="0"/>
              <a:t>背景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z~1</a:t>
            </a:r>
            <a:r>
              <a:rPr kumimoji="1" lang="ja-JP" altLang="en-US" dirty="0" smtClean="0"/>
              <a:t>で激しく星形成をする銀河</a:t>
            </a:r>
            <a:endParaRPr kumimoji="1" lang="en-US" altLang="ja-JP" dirty="0" smtClean="0"/>
          </a:p>
          <a:p>
            <a:pPr lvl="1">
              <a:buNone/>
            </a:pPr>
            <a:r>
              <a:rPr kumimoji="1" lang="en-US" altLang="ja-JP" dirty="0" smtClean="0"/>
              <a:t>(LIRG/ULIRG)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90%</a:t>
            </a:r>
            <a:r>
              <a:rPr kumimoji="1" lang="ja-JP" altLang="en-US" dirty="0" smtClean="0"/>
              <a:t>は、</a:t>
            </a:r>
            <a:endParaRPr kumimoji="1" lang="en-US" altLang="ja-JP" dirty="0" smtClean="0"/>
          </a:p>
          <a:p>
            <a:pPr lvl="1">
              <a:buNone/>
            </a:pPr>
            <a:r>
              <a:rPr kumimoji="1" lang="en-US" altLang="ja-JP" dirty="0" smtClean="0"/>
              <a:t>Massive(&gt;3x10</a:t>
            </a:r>
            <a:r>
              <a:rPr kumimoji="1" lang="en-US" altLang="ja-JP" baseline="30000" dirty="0" smtClean="0"/>
              <a:t>10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であり円盤銀河的な</a:t>
            </a:r>
            <a:endParaRPr kumimoji="1" lang="en-US" altLang="ja-JP" dirty="0" smtClean="0"/>
          </a:p>
          <a:p>
            <a:pPr lvl="1">
              <a:buNone/>
            </a:pPr>
            <a:r>
              <a:rPr lang="ja-JP" altLang="en-US" dirty="0" smtClean="0"/>
              <a:t>光度分布を持つ（</a:t>
            </a:r>
            <a:r>
              <a:rPr kumimoji="1" lang="en-US" altLang="ja-JP" dirty="0" smtClean="0"/>
              <a:t>disk-like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>
              <a:buNone/>
            </a:pPr>
            <a:r>
              <a:rPr lang="en-US" altLang="ja-JP" dirty="0" smtClean="0"/>
              <a:t>(</a:t>
            </a:r>
            <a:r>
              <a:rPr lang="en-US" altLang="ja-JP" dirty="0" err="1" smtClean="0"/>
              <a:t>Konishi</a:t>
            </a:r>
            <a:r>
              <a:rPr lang="en-US" altLang="ja-JP" dirty="0" smtClean="0"/>
              <a:t> et al.2011)</a:t>
            </a:r>
            <a:endParaRPr kumimoji="1" lang="en-US" altLang="ja-JP" dirty="0" smtClean="0"/>
          </a:p>
          <a:p>
            <a:pPr lvl="1">
              <a:buNone/>
            </a:pP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r>
              <a:rPr lang="ja-JP" altLang="en-US" dirty="0" smtClean="0"/>
              <a:t>研究目的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z~1-2</a:t>
            </a:r>
            <a:r>
              <a:rPr lang="ja-JP" altLang="en-US" dirty="0" smtClean="0"/>
              <a:t>の銀河は、どのような場所（内側 </a:t>
            </a:r>
            <a:r>
              <a:rPr lang="en-US" altLang="ja-JP" dirty="0" smtClean="0"/>
              <a:t>bulge/</a:t>
            </a:r>
            <a:r>
              <a:rPr lang="ja-JP" altLang="en-US" dirty="0" smtClean="0"/>
              <a:t>外側 </a:t>
            </a:r>
            <a:r>
              <a:rPr lang="en-US" altLang="ja-JP" dirty="0" smtClean="0"/>
              <a:t>disk</a:t>
            </a:r>
            <a:r>
              <a:rPr lang="ja-JP" altLang="en-US" dirty="0" smtClean="0"/>
              <a:t>）で星形成をしているか。円盤での星形成が支配的かどうか。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z~1-2</a:t>
            </a:r>
            <a:r>
              <a:rPr lang="ja-JP" altLang="en-US" dirty="0" smtClean="0"/>
              <a:t>の期間での</a:t>
            </a:r>
            <a:r>
              <a:rPr kumimoji="1" lang="ja-JP" altLang="en-US" dirty="0" smtClean="0"/>
              <a:t>それぞれの領域での銀河の星質量増加は、それぞれの領域での星形成率と対応しているか。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66976"/>
            <a:ext cx="3672408" cy="370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補足スライド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銀河の裾野の定義について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067128" cy="553616"/>
          </a:xfrm>
        </p:spPr>
        <p:txBody>
          <a:bodyPr/>
          <a:lstStyle/>
          <a:p>
            <a:r>
              <a:rPr kumimoji="1" lang="en-US" altLang="ja-JP" dirty="0" err="1" smtClean="0"/>
              <a:t>SExtractor</a:t>
            </a:r>
            <a:r>
              <a:rPr kumimoji="1" lang="ja-JP" altLang="en-US" dirty="0" smtClean="0"/>
              <a:t>による</a:t>
            </a:r>
            <a:r>
              <a:rPr kumimoji="1" lang="en-US" altLang="ja-JP" dirty="0" smtClean="0"/>
              <a:t>Segmentation map</a:t>
            </a:r>
            <a:r>
              <a:rPr kumimoji="1" lang="ja-JP" altLang="en-US" dirty="0" smtClean="0"/>
              <a:t>を使用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2"/>
          </p:nvPr>
        </p:nvSpPr>
        <p:spPr>
          <a:xfrm>
            <a:off x="3563888" y="2276872"/>
            <a:ext cx="5109958" cy="3877040"/>
          </a:xfrm>
        </p:spPr>
        <p:txBody>
          <a:bodyPr/>
          <a:lstStyle/>
          <a:p>
            <a:r>
              <a:rPr kumimoji="1" lang="en-US" altLang="ja-JP" dirty="0" smtClean="0"/>
              <a:t>Segmentation </a:t>
            </a:r>
            <a:r>
              <a:rPr kumimoji="1" lang="en-US" altLang="ja-JP" dirty="0" smtClean="0"/>
              <a:t>map</a:t>
            </a:r>
            <a:r>
              <a:rPr kumimoji="1" lang="ja-JP" altLang="en-US" dirty="0" smtClean="0"/>
              <a:t>の作成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しきい値：</a:t>
            </a:r>
            <a:r>
              <a:rPr lang="en-US" altLang="ja-JP" dirty="0" smtClean="0"/>
              <a:t>WFC3 H-band</a:t>
            </a:r>
            <a:r>
              <a:rPr lang="ja-JP" altLang="en-US" dirty="0" smtClean="0"/>
              <a:t>で</a:t>
            </a:r>
            <a:r>
              <a:rPr lang="en-US" altLang="ja-JP" dirty="0" smtClean="0"/>
              <a:t>1.5σ</a:t>
            </a:r>
          </a:p>
          <a:p>
            <a:pPr lvl="1">
              <a:buNone/>
            </a:pP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Σ</a:t>
            </a:r>
            <a:r>
              <a:rPr kumimoji="1" lang="en-US" altLang="ja-JP" baseline="-25000" dirty="0" smtClean="0"/>
              <a:t>M*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5</a:t>
            </a:r>
            <a:r>
              <a:rPr lang="en-US" altLang="ja-JP" dirty="0" smtClean="0"/>
              <a:t> [M</a:t>
            </a:r>
            <a:r>
              <a:rPr lang="ja-JP" altLang="en-US" baseline="-25000" dirty="0" smtClean="0"/>
              <a:t>⦿</a:t>
            </a:r>
            <a:r>
              <a:rPr lang="en-US" altLang="ja-JP" dirty="0" smtClean="0"/>
              <a:t>/kpc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pic>
        <p:nvPicPr>
          <p:cNvPr id="44034" name="Picture 2" descr="C:\Users\Takahiro Masuda\Documents\M2\akiyamazemi\20130922\highsfr_z080_130\7811\7811_39072_337722_mask_cro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2489200" cy="248920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1187624" y="1700808"/>
            <a:ext cx="28241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Segmentation map</a:t>
            </a:r>
            <a:r>
              <a:rPr kumimoji="1" lang="ja-JP" altLang="en-US" dirty="0" smtClean="0"/>
              <a:t>出力の例</a:t>
            </a:r>
            <a:endParaRPr kumimoji="1" lang="ja-JP" altLang="en-US" dirty="0"/>
          </a:p>
        </p:txBody>
      </p:sp>
      <p:pic>
        <p:nvPicPr>
          <p:cNvPr id="44035" name="Picture 3" descr="C:\Users\Takahiro Masuda\Documents\M2\akiyamazemi\20130922\highsfr_z080_130\7811\7811_39072_337722_mass_cro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368800"/>
            <a:ext cx="2489200" cy="248920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1187624" y="4283804"/>
            <a:ext cx="17389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Stellar mass map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Users\Takahiro Masuda\Documents\M2\akiyamazemi\20130922\highsfr_z080_130\5812_34571_311369_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815408"/>
            <a:ext cx="3048000" cy="2286000"/>
          </a:xfrm>
          <a:prstGeom prst="rect">
            <a:avLst/>
          </a:prstGeom>
          <a:noFill/>
        </p:spPr>
      </p:pic>
      <p:pic>
        <p:nvPicPr>
          <p:cNvPr id="12292" name="Picture 4" descr="C:\Users\Takahiro Masuda\Documents\M2\akiyamazemi\20130922\highsfr_z080_130\9400_42536_356695_a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060848"/>
            <a:ext cx="3048000" cy="2286000"/>
          </a:xfrm>
          <a:prstGeom prst="rect">
            <a:avLst/>
          </a:prstGeom>
          <a:noFill/>
        </p:spPr>
      </p:pic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Age gradient</a:t>
            </a:r>
            <a:r>
              <a:rPr kumimoji="1" lang="ja-JP" altLang="en-US" dirty="0" smtClean="0"/>
              <a:t>が見える銀河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SFR</a:t>
            </a:r>
            <a:r>
              <a:rPr lang="ja-JP" altLang="en-US" dirty="0" smtClean="0"/>
              <a:t>が広い領域で高い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Age gradient</a:t>
            </a:r>
            <a:r>
              <a:rPr kumimoji="1" lang="ja-JP" altLang="en-US" dirty="0" smtClean="0"/>
              <a:t>が見えない銀河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High-SFR</a:t>
            </a:r>
            <a:r>
              <a:rPr lang="ja-JP" altLang="en-US" dirty="0" smtClean="0"/>
              <a:t>な領域は中心付近に集中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4.Result – 2</a:t>
            </a:r>
            <a:br>
              <a:rPr kumimoji="1" lang="en-US" altLang="ja-JP" dirty="0" smtClean="0"/>
            </a:b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High-SFR galaxies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pic>
        <p:nvPicPr>
          <p:cNvPr id="12293" name="Picture 5" descr="C:\Users\Takahiro Masuda\Documents\M2\akiyamazemi\20130922\highsfr_z080_130\9400_42536_356695_sfr_nor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007096"/>
            <a:ext cx="3048000" cy="2286000"/>
          </a:xfrm>
          <a:prstGeom prst="rect">
            <a:avLst/>
          </a:prstGeom>
          <a:noFill/>
        </p:spPr>
      </p:pic>
      <p:pic>
        <p:nvPicPr>
          <p:cNvPr id="12295" name="Picture 7" descr="C:\Users\Takahiro Masuda\Documents\M2\akiyamazemi\20130922\highsfr_z080_130\5812_34571_311369_sfr_norm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815408"/>
            <a:ext cx="3048000" cy="2286000"/>
          </a:xfrm>
          <a:prstGeom prst="rect">
            <a:avLst/>
          </a:prstGeom>
          <a:noFill/>
        </p:spPr>
      </p:pic>
      <p:pic>
        <p:nvPicPr>
          <p:cNvPr id="25602" name="Picture 2" descr="C:\Users\Takahiro Masuda\Documents\M2\akiyamazemi\20130922\highsfr_z080_130\color\9400_42536_356695_col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0180" y="2439144"/>
            <a:ext cx="1531620" cy="1531620"/>
          </a:xfrm>
          <a:prstGeom prst="rect">
            <a:avLst/>
          </a:prstGeom>
          <a:noFill/>
        </p:spPr>
      </p:pic>
      <p:pic>
        <p:nvPicPr>
          <p:cNvPr id="25603" name="Picture 3" descr="C:\Users\Takahiro Masuda\Documents\M2\akiyamazemi\20130922\highsfr_z080_130\color\5812_34571_311369_col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0180" y="5040560"/>
            <a:ext cx="1531620" cy="15316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Abraham et al.1999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kumimoji="1" lang="en-US" altLang="ja-JP" dirty="0" smtClean="0"/>
              <a:t>HDF</a:t>
            </a:r>
          </a:p>
          <a:p>
            <a:r>
              <a:rPr lang="en-US" altLang="ja-JP" dirty="0" smtClean="0"/>
              <a:t>ACS 4-bands</a:t>
            </a:r>
            <a:endParaRPr kumimoji="1" lang="ja-JP" alt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3243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Konishi</a:t>
            </a:r>
            <a:r>
              <a:rPr kumimoji="1" lang="en-US" altLang="ja-JP" dirty="0" smtClean="0"/>
              <a:t> et al. 2011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ja-JP" dirty="0" smtClean="0"/>
              <a:t>MODS data</a:t>
            </a:r>
          </a:p>
          <a:p>
            <a:r>
              <a:rPr lang="en-US" altLang="ja-JP" dirty="0" smtClean="0"/>
              <a:t>z</a:t>
            </a:r>
            <a:r>
              <a:rPr kumimoji="1" lang="en-US" altLang="ja-JP" dirty="0" smtClean="0"/>
              <a:t>= 0.8 – 1.2</a:t>
            </a:r>
          </a:p>
          <a:p>
            <a:pPr lvl="1"/>
            <a:r>
              <a:rPr lang="ja-JP" altLang="en-US" dirty="0" smtClean="0"/>
              <a:t>～</a:t>
            </a:r>
            <a:r>
              <a:rPr lang="en-US" altLang="ja-JP" dirty="0" smtClean="0"/>
              <a:t>90% of LIRG</a:t>
            </a:r>
          </a:p>
          <a:p>
            <a:pPr lvl="1">
              <a:buNone/>
            </a:pPr>
            <a:r>
              <a:rPr kumimoji="1" lang="ja-JP" altLang="en-US" dirty="0" smtClean="0"/>
              <a:t>　→ </a:t>
            </a:r>
            <a:r>
              <a:rPr kumimoji="1" lang="en-US" altLang="ja-JP" dirty="0" smtClean="0"/>
              <a:t>low </a:t>
            </a:r>
            <a:r>
              <a:rPr kumimoji="1" lang="en-US" altLang="ja-JP" dirty="0" err="1" smtClean="0"/>
              <a:t>Sersic</a:t>
            </a:r>
            <a:r>
              <a:rPr kumimoji="1" lang="en-US" altLang="ja-JP" dirty="0" smtClean="0"/>
              <a:t> index (&lt;2.5)</a:t>
            </a:r>
          </a:p>
          <a:p>
            <a:pPr lvl="1"/>
            <a:r>
              <a:rPr lang="en-US" altLang="ja-JP" dirty="0" smtClean="0"/>
              <a:t>&gt;3x10</a:t>
            </a:r>
            <a:r>
              <a:rPr lang="en-US" altLang="ja-JP" baseline="30000" dirty="0" smtClean="0"/>
              <a:t>10</a:t>
            </a:r>
            <a:r>
              <a:rPr lang="en-US" altLang="ja-JP" dirty="0" smtClean="0"/>
              <a:t> whole galaxies</a:t>
            </a:r>
          </a:p>
          <a:p>
            <a:pPr lvl="1">
              <a:buNone/>
            </a:pPr>
            <a:r>
              <a:rPr lang="ja-JP" altLang="en-US" dirty="0" smtClean="0"/>
              <a:t>　→ ～</a:t>
            </a:r>
            <a:r>
              <a:rPr lang="en-US" altLang="ja-JP" dirty="0" smtClean="0"/>
              <a:t>60% disk-like LIRG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09731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684842"/>
            <a:ext cx="5215533" cy="161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Van </a:t>
            </a:r>
            <a:r>
              <a:rPr lang="en-US" altLang="ja-JP" dirty="0" err="1" smtClean="0"/>
              <a:t>Dokkum</a:t>
            </a:r>
            <a:r>
              <a:rPr lang="en-US" altLang="ja-JP" dirty="0" smtClean="0"/>
              <a:t> et al. 2013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552728" cy="532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093296"/>
            <a:ext cx="7416824" cy="63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8686800" cy="52341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kumimoji="1" lang="en-US" altLang="ja-JP" dirty="0" smtClean="0"/>
              <a:t>Images</a:t>
            </a:r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GOODS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(ACS/</a:t>
            </a:r>
            <a:r>
              <a:rPr lang="en-US" altLang="ja-JP" dirty="0" err="1" smtClean="0"/>
              <a:t>B,V,i’,z</a:t>
            </a:r>
            <a:r>
              <a:rPr lang="en-US" altLang="ja-JP" dirty="0" smtClean="0"/>
              <a:t>’)</a:t>
            </a:r>
          </a:p>
          <a:p>
            <a:pPr lvl="1">
              <a:lnSpc>
                <a:spcPct val="110000"/>
              </a:lnSpc>
            </a:pPr>
            <a:r>
              <a:rPr kumimoji="1" lang="en-US" altLang="ja-JP" dirty="0" smtClean="0"/>
              <a:t>CANDELS</a:t>
            </a:r>
            <a:r>
              <a:rPr kumimoji="1" lang="ja-JP" altLang="en-US" dirty="0" smtClean="0"/>
              <a:t>　　　　　</a:t>
            </a:r>
            <a:r>
              <a:rPr kumimoji="1" lang="en-US" altLang="ja-JP" dirty="0" smtClean="0"/>
              <a:t>(ACS/I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WFC3</a:t>
            </a:r>
            <a:r>
              <a:rPr lang="en-US" altLang="ja-JP" dirty="0" smtClean="0"/>
              <a:t>/Y,J,H)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計</a:t>
            </a:r>
            <a:r>
              <a:rPr lang="en-US" altLang="ja-JP" dirty="0" smtClean="0"/>
              <a:t>8-band</a:t>
            </a:r>
            <a:endParaRPr kumimoji="1" lang="en-US" altLang="ja-JP" dirty="0" smtClean="0"/>
          </a:p>
          <a:p>
            <a:pPr lvl="1">
              <a:lnSpc>
                <a:spcPct val="110000"/>
              </a:lnSpc>
            </a:pPr>
            <a:r>
              <a:rPr kumimoji="1" lang="en-US" altLang="ja-JP" dirty="0" smtClean="0"/>
              <a:t>H-band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FWHM(0.18[</a:t>
            </a:r>
            <a:r>
              <a:rPr kumimoji="1" lang="en-US" altLang="ja-JP" dirty="0" err="1" smtClean="0"/>
              <a:t>arcsec</a:t>
            </a:r>
            <a:r>
              <a:rPr kumimoji="1" lang="en-US" altLang="ja-JP" dirty="0" smtClean="0"/>
              <a:t>])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>match</a:t>
            </a:r>
            <a:r>
              <a:rPr kumimoji="1" lang="ja-JP" altLang="en-US" dirty="0" smtClean="0"/>
              <a:t>させた</a:t>
            </a:r>
            <a:endParaRPr kumimoji="1" lang="en-US" altLang="ja-JP" dirty="0" smtClean="0"/>
          </a:p>
          <a:p>
            <a:pPr lvl="1">
              <a:lnSpc>
                <a:spcPct val="110000"/>
              </a:lnSpc>
              <a:buNone/>
            </a:pPr>
            <a:r>
              <a:rPr lang="ja-JP" altLang="en-US" dirty="0" smtClean="0"/>
              <a:t>　　　　　　　　　　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約</a:t>
            </a:r>
            <a:r>
              <a:rPr lang="en-US" altLang="ja-JP" dirty="0" smtClean="0"/>
              <a:t>2kpc</a:t>
            </a:r>
            <a:r>
              <a:rPr lang="ja-JP" altLang="en-US" dirty="0" smtClean="0"/>
              <a:t>に相当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>
              <a:lnSpc>
                <a:spcPct val="110000"/>
              </a:lnSpc>
            </a:pPr>
            <a:r>
              <a:rPr lang="en-US" altLang="ja-JP" dirty="0" smtClean="0"/>
              <a:t>Sample selection</a:t>
            </a:r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0.8 &lt; z &lt; 1.3 , 1.3 &lt; z &lt; 1.8</a:t>
            </a:r>
            <a:r>
              <a:rPr lang="ja-JP" altLang="en-US" dirty="0" smtClean="0"/>
              <a:t>の銀河を選択</a:t>
            </a:r>
            <a:endParaRPr lang="en-US" altLang="ja-JP" dirty="0" smtClean="0"/>
          </a:p>
          <a:p>
            <a:pPr lvl="2">
              <a:lnSpc>
                <a:spcPct val="110000"/>
              </a:lnSpc>
            </a:pPr>
            <a:r>
              <a:rPr lang="en-US" altLang="ja-JP" dirty="0" smtClean="0"/>
              <a:t>X-ray source</a:t>
            </a:r>
            <a:r>
              <a:rPr lang="ja-JP" altLang="en-US" dirty="0" err="1" smtClean="0"/>
              <a:t>は除</a:t>
            </a:r>
            <a:r>
              <a:rPr lang="ja-JP" altLang="en-US" dirty="0" smtClean="0"/>
              <a:t>外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GOODS-MUSIC (</a:t>
            </a:r>
            <a:r>
              <a:rPr lang="en-US" altLang="ja-JP" dirty="0" err="1" smtClean="0"/>
              <a:t>Santini</a:t>
            </a:r>
            <a:r>
              <a:rPr lang="en-US" altLang="ja-JP" dirty="0" smtClean="0"/>
              <a:t> et al.2009 , Ks selected)</a:t>
            </a:r>
            <a:r>
              <a:rPr lang="ja-JP" altLang="en-US" dirty="0" smtClean="0"/>
              <a:t>から選択</a:t>
            </a:r>
            <a:endParaRPr lang="en-US" altLang="ja-JP" dirty="0" smtClean="0"/>
          </a:p>
          <a:p>
            <a:pPr lvl="2">
              <a:lnSpc>
                <a:spcPct val="110000"/>
              </a:lnSpc>
              <a:buNone/>
            </a:pPr>
            <a:r>
              <a:rPr lang="ja-JP" altLang="en-US" dirty="0" smtClean="0"/>
              <a:t>　</a:t>
            </a:r>
            <a:r>
              <a:rPr lang="en-US" altLang="ja-JP" dirty="0" err="1" smtClean="0"/>
              <a:t>z</a:t>
            </a:r>
            <a:r>
              <a:rPr lang="en-US" altLang="ja-JP" baseline="-25000" dirty="0" err="1" smtClean="0"/>
              <a:t>phot</a:t>
            </a:r>
            <a:r>
              <a:rPr lang="ja-JP" altLang="en-US" dirty="0" smtClean="0"/>
              <a:t>：</a:t>
            </a:r>
            <a:r>
              <a:rPr lang="en-US" altLang="ja-JP" dirty="0" smtClean="0"/>
              <a:t>MUSYC</a:t>
            </a:r>
            <a:r>
              <a:rPr lang="ja-JP" altLang="en-US" dirty="0" smtClean="0"/>
              <a:t>（</a:t>
            </a:r>
            <a:r>
              <a:rPr lang="en-US" altLang="ja-JP" dirty="0" err="1" smtClean="0"/>
              <a:t>Cardamone</a:t>
            </a:r>
            <a:r>
              <a:rPr lang="en-US" altLang="ja-JP" dirty="0" smtClean="0"/>
              <a:t> et al. 2010)(Medium band</a:t>
            </a:r>
            <a:r>
              <a:rPr lang="ja-JP" altLang="en-US" dirty="0" smtClean="0"/>
              <a:t>の</a:t>
            </a:r>
            <a:r>
              <a:rPr lang="en-US" altLang="ja-JP" dirty="0" smtClean="0"/>
              <a:t>photometry</a:t>
            </a:r>
            <a:r>
              <a:rPr lang="ja-JP" altLang="en-US" dirty="0" smtClean="0"/>
              <a:t>から</a:t>
            </a:r>
            <a:endParaRPr lang="en-US" altLang="ja-JP" dirty="0" smtClean="0"/>
          </a:p>
          <a:p>
            <a:pPr lvl="2">
              <a:lnSpc>
                <a:spcPct val="110000"/>
              </a:lnSpc>
              <a:buNone/>
            </a:pPr>
            <a:r>
              <a:rPr lang="ja-JP" altLang="en-US" dirty="0" smtClean="0"/>
              <a:t>　　求めた</a:t>
            </a:r>
            <a:r>
              <a:rPr lang="en-US" altLang="ja-JP" dirty="0" err="1" smtClean="0"/>
              <a:t>z</a:t>
            </a:r>
            <a:r>
              <a:rPr lang="en-US" altLang="ja-JP" baseline="-25000" dirty="0" err="1" smtClean="0"/>
              <a:t>phot</a:t>
            </a:r>
            <a:r>
              <a:rPr lang="en-US" altLang="ja-JP" baseline="-25000" dirty="0" smtClean="0"/>
              <a:t> </a:t>
            </a:r>
            <a:r>
              <a:rPr lang="ja-JP" altLang="en-US" dirty="0" smtClean="0"/>
              <a:t>のカタログ）の値を利用。</a:t>
            </a:r>
            <a:endParaRPr lang="en-US" altLang="ja-JP" dirty="0" smtClean="0"/>
          </a:p>
          <a:p>
            <a:pPr lvl="2">
              <a:lnSpc>
                <a:spcPct val="110000"/>
              </a:lnSpc>
            </a:pPr>
            <a:r>
              <a:rPr lang="en-US" altLang="ja-JP" dirty="0" smtClean="0"/>
              <a:t>M* &gt; 3x10</a:t>
            </a:r>
            <a:r>
              <a:rPr lang="en-US" altLang="ja-JP" baseline="30000" dirty="0" smtClean="0"/>
              <a:t>10</a:t>
            </a:r>
            <a:r>
              <a:rPr lang="en-US" altLang="ja-JP" dirty="0" smtClean="0"/>
              <a:t> [M</a:t>
            </a:r>
            <a:r>
              <a:rPr lang="ja-JP" altLang="en-US" baseline="-25000" dirty="0" smtClean="0"/>
              <a:t>⦿</a:t>
            </a:r>
            <a:r>
              <a:rPr lang="en-US" altLang="ja-JP" dirty="0" smtClean="0"/>
              <a:t>]</a:t>
            </a:r>
            <a:r>
              <a:rPr lang="ja-JP" altLang="en-US" dirty="0" smtClean="0"/>
              <a:t>でみると、</a:t>
            </a:r>
            <a:endParaRPr lang="en-US" altLang="ja-JP" dirty="0" smtClean="0"/>
          </a:p>
          <a:p>
            <a:pPr lvl="1">
              <a:lnSpc>
                <a:spcPct val="110000"/>
              </a:lnSpc>
              <a:buNone/>
            </a:pPr>
            <a:r>
              <a:rPr lang="ja-JP" altLang="en-US" dirty="0" smtClean="0"/>
              <a:t>　　　　</a:t>
            </a:r>
            <a:r>
              <a:rPr lang="en-US" altLang="ja-JP" dirty="0" smtClean="0"/>
              <a:t>z</a:t>
            </a:r>
            <a:r>
              <a:rPr lang="en-US" altLang="ja-JP" baseline="-25000" dirty="0" smtClean="0"/>
              <a:t>spec</a:t>
            </a:r>
            <a:r>
              <a:rPr lang="en-US" altLang="ja-JP" dirty="0" smtClean="0"/>
              <a:t>  53%</a:t>
            </a:r>
            <a:r>
              <a:rPr lang="ja-JP" altLang="en-US" dirty="0" smtClean="0"/>
              <a:t>　（</a:t>
            </a:r>
            <a:r>
              <a:rPr lang="en-US" altLang="ja-JP" dirty="0" smtClean="0"/>
              <a:t>102gals</a:t>
            </a:r>
            <a:r>
              <a:rPr lang="ja-JP" altLang="en-US" dirty="0" smtClean="0"/>
              <a:t> </a:t>
            </a:r>
            <a:r>
              <a:rPr lang="en-US" altLang="ja-JP" dirty="0" smtClean="0"/>
              <a:t>(65%)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 0.8&lt;z&lt;1.3  ,  31gals (33%) for 1.3&lt;z&lt;1.8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>
              <a:lnSpc>
                <a:spcPct val="110000"/>
              </a:lnSpc>
              <a:buNone/>
            </a:pPr>
            <a:r>
              <a:rPr lang="ja-JP" altLang="en-US" dirty="0" smtClean="0"/>
              <a:t>　　　　</a:t>
            </a:r>
            <a:r>
              <a:rPr lang="en-US" altLang="ja-JP" dirty="0" err="1" smtClean="0"/>
              <a:t>z</a:t>
            </a:r>
            <a:r>
              <a:rPr lang="en-US" altLang="ja-JP" baseline="-25000" dirty="0" err="1" smtClean="0"/>
              <a:t>phot</a:t>
            </a:r>
            <a:r>
              <a:rPr lang="en-US" altLang="ja-JP" dirty="0" smtClean="0"/>
              <a:t>  47%</a:t>
            </a:r>
            <a:r>
              <a:rPr lang="ja-JP" altLang="en-US" dirty="0" smtClean="0"/>
              <a:t>　（  </a:t>
            </a:r>
            <a:r>
              <a:rPr lang="en-US" altLang="ja-JP" dirty="0" smtClean="0"/>
              <a:t>56gals (35%) for 0.8&lt;z&lt;1.3  ,  62gals (67%) for 1.3&lt;z&lt;1.8)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2.Analysis</a:t>
            </a:r>
            <a:br>
              <a:rPr kumimoji="1" lang="en-US" altLang="ja-JP" dirty="0" smtClean="0"/>
            </a:br>
            <a:r>
              <a:rPr lang="ja-JP" altLang="en-US" dirty="0" smtClean="0"/>
              <a:t>　　</a:t>
            </a:r>
            <a:r>
              <a:rPr lang="en-US" altLang="ja-JP" dirty="0" smtClean="0"/>
              <a:t>HST</a:t>
            </a:r>
            <a:r>
              <a:rPr lang="ja-JP" altLang="en-US" dirty="0" smtClean="0"/>
              <a:t>画像を用いた</a:t>
            </a:r>
            <a:r>
              <a:rPr lang="en-US" altLang="ja-JP" dirty="0" smtClean="0"/>
              <a:t>pixel</a:t>
            </a:r>
            <a:r>
              <a:rPr lang="ja-JP" altLang="en-US" dirty="0" smtClean="0"/>
              <a:t>ごとの</a:t>
            </a:r>
            <a:r>
              <a:rPr lang="en-US" altLang="ja-JP" dirty="0" smtClean="0"/>
              <a:t>SED fitting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6228184" y="1484784"/>
            <a:ext cx="2223113" cy="2232248"/>
            <a:chOff x="6660232" y="1340768"/>
            <a:chExt cx="2223113" cy="2232248"/>
          </a:xfrm>
        </p:grpSpPr>
        <p:pic>
          <p:nvPicPr>
            <p:cNvPr id="6" name="Picture 6" descr="C:\Users\Takahiro Masuda\Dropbox\2012summerschool\GOODS-S.WFC3_wire.wlegend.png"/>
            <p:cNvPicPr>
              <a:picLocks noChangeAspect="1" noChangeArrowheads="1"/>
            </p:cNvPicPr>
            <p:nvPr/>
          </p:nvPicPr>
          <p:blipFill>
            <a:blip r:embed="rId3" cstate="print"/>
            <a:srcRect l="15766" b="6061"/>
            <a:stretch>
              <a:fillRect/>
            </a:stretch>
          </p:blipFill>
          <p:spPr bwMode="auto">
            <a:xfrm>
              <a:off x="6660232" y="1340768"/>
              <a:ext cx="2223113" cy="2232248"/>
            </a:xfrm>
            <a:prstGeom prst="rect">
              <a:avLst/>
            </a:prstGeom>
            <a:noFill/>
          </p:spPr>
        </p:pic>
        <p:sp>
          <p:nvSpPr>
            <p:cNvPr id="7" name="正方形/長方形 6"/>
            <p:cNvSpPr/>
            <p:nvPr/>
          </p:nvSpPr>
          <p:spPr>
            <a:xfrm rot="1010352">
              <a:off x="7223083" y="2216431"/>
              <a:ext cx="1010096" cy="814719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5868144" y="1412776"/>
            <a:ext cx="20938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GOODS-South</a:t>
            </a:r>
            <a:r>
              <a:rPr kumimoji="1" lang="ja-JP" altLang="en-US" dirty="0" smtClean="0"/>
              <a:t>領域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2.Analysis</a:t>
            </a:r>
            <a:br>
              <a:rPr kumimoji="1" lang="en-US" altLang="ja-JP" dirty="0" smtClean="0"/>
            </a:br>
            <a:r>
              <a:rPr lang="ja-JP" altLang="en-US" dirty="0" smtClean="0"/>
              <a:t>　　</a:t>
            </a:r>
            <a:r>
              <a:rPr lang="en-US" altLang="ja-JP" dirty="0" smtClean="0"/>
              <a:t>HST</a:t>
            </a:r>
            <a:r>
              <a:rPr lang="ja-JP" altLang="en-US" dirty="0" smtClean="0"/>
              <a:t>画像を用いた</a:t>
            </a:r>
            <a:r>
              <a:rPr lang="en-US" altLang="ja-JP" dirty="0" smtClean="0"/>
              <a:t>pixel</a:t>
            </a:r>
            <a:r>
              <a:rPr lang="ja-JP" altLang="en-US" dirty="0" smtClean="0"/>
              <a:t>ごとの</a:t>
            </a:r>
            <a:r>
              <a:rPr lang="en-US" altLang="ja-JP" dirty="0" smtClean="0"/>
              <a:t>SED fitting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SED fitting</a:t>
            </a:r>
          </a:p>
          <a:p>
            <a:pPr lvl="1"/>
            <a:r>
              <a:rPr kumimoji="1" lang="en-US" altLang="ja-JP" dirty="0" err="1" smtClean="0"/>
              <a:t>Bruzual</a:t>
            </a:r>
            <a:r>
              <a:rPr kumimoji="1" lang="en-US" altLang="ja-JP" dirty="0" smtClean="0"/>
              <a:t> &amp; </a:t>
            </a:r>
            <a:r>
              <a:rPr kumimoji="1" lang="en-US" altLang="ja-JP" dirty="0" err="1" smtClean="0"/>
              <a:t>Charlot</a:t>
            </a:r>
            <a:r>
              <a:rPr kumimoji="1" lang="en-US" altLang="ja-JP" dirty="0" smtClean="0"/>
              <a:t> 2003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Galaxy template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以下の</a:t>
            </a:r>
            <a:r>
              <a:rPr lang="en-US" altLang="ja-JP" dirty="0" smtClean="0"/>
              <a:t>Free parameter</a:t>
            </a:r>
            <a:r>
              <a:rPr lang="ja-JP" altLang="en-US" dirty="0" smtClean="0"/>
              <a:t>を用いて、</a:t>
            </a:r>
            <a:r>
              <a:rPr lang="en-US" altLang="ja-JP" dirty="0" smtClean="0"/>
              <a:t>8-band</a:t>
            </a:r>
            <a:r>
              <a:rPr lang="ja-JP" altLang="en-US" dirty="0" smtClean="0"/>
              <a:t>で</a:t>
            </a:r>
            <a:r>
              <a:rPr lang="en-US" altLang="ja-JP" dirty="0" smtClean="0"/>
              <a:t>χ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fitting</a:t>
            </a:r>
          </a:p>
          <a:p>
            <a:pPr lvl="2"/>
            <a:r>
              <a:rPr kumimoji="1" lang="en-US" altLang="ja-JP" dirty="0" smtClean="0"/>
              <a:t>M*</a:t>
            </a:r>
          </a:p>
          <a:p>
            <a:pPr lvl="2"/>
            <a:r>
              <a:rPr lang="en-US" altLang="ja-JP" dirty="0" smtClean="0"/>
              <a:t>Age</a:t>
            </a:r>
          </a:p>
          <a:p>
            <a:pPr lvl="2"/>
            <a:r>
              <a:rPr kumimoji="1" lang="en-US" altLang="ja-JP" dirty="0" smtClean="0">
                <a:latin typeface="+mn-ea"/>
              </a:rPr>
              <a:t>τ</a:t>
            </a:r>
            <a:r>
              <a:rPr kumimoji="1" lang="en-US" altLang="ja-JP" dirty="0" smtClean="0">
                <a:latin typeface="+mj-ea"/>
                <a:ea typeface="+mj-ea"/>
              </a:rPr>
              <a:t> of</a:t>
            </a:r>
          </a:p>
          <a:p>
            <a:pPr lvl="2"/>
            <a:r>
              <a:rPr lang="en-US" altLang="ja-JP" dirty="0" smtClean="0">
                <a:latin typeface="+mj-ea"/>
                <a:ea typeface="+mj-ea"/>
              </a:rPr>
              <a:t>E(B-V)</a:t>
            </a:r>
            <a:r>
              <a:rPr lang="ja-JP" altLang="en-US" dirty="0" smtClean="0">
                <a:latin typeface="+mj-ea"/>
                <a:ea typeface="+mj-ea"/>
              </a:rPr>
              <a:t>　（</a:t>
            </a:r>
            <a:r>
              <a:rPr lang="en-US" altLang="ja-JP" dirty="0" smtClean="0">
                <a:latin typeface="+mj-ea"/>
                <a:ea typeface="+mj-ea"/>
              </a:rPr>
              <a:t>SMC extinction law</a:t>
            </a:r>
            <a:r>
              <a:rPr lang="ja-JP" altLang="en-US" dirty="0" smtClean="0">
                <a:latin typeface="+mj-ea"/>
                <a:ea typeface="+mj-ea"/>
              </a:rPr>
              <a:t>）</a:t>
            </a:r>
            <a:endParaRPr lang="en-US" altLang="ja-JP" dirty="0" smtClean="0">
              <a:latin typeface="+mj-ea"/>
              <a:ea typeface="+mj-ea"/>
            </a:endParaRPr>
          </a:p>
          <a:p>
            <a:pPr lvl="2"/>
            <a:endParaRPr kumimoji="1" lang="en-US" altLang="ja-JP" dirty="0" smtClean="0">
              <a:latin typeface="+mj-ea"/>
              <a:ea typeface="+mj-ea"/>
            </a:endParaRPr>
          </a:p>
          <a:p>
            <a:pPr lvl="2">
              <a:buNone/>
            </a:pPr>
            <a:r>
              <a:rPr lang="en-US" altLang="ja-JP" dirty="0" smtClean="0">
                <a:latin typeface="+mj-ea"/>
                <a:ea typeface="+mj-ea"/>
              </a:rPr>
              <a:t>※</a:t>
            </a:r>
            <a:r>
              <a:rPr lang="en-US" altLang="ja-JP" dirty="0" err="1" smtClean="0">
                <a:latin typeface="+mj-ea"/>
                <a:ea typeface="+mj-ea"/>
              </a:rPr>
              <a:t>sSFR</a:t>
            </a:r>
            <a:r>
              <a:rPr lang="ja-JP" altLang="en-US" dirty="0" smtClean="0">
                <a:latin typeface="+mj-ea"/>
                <a:ea typeface="+mj-ea"/>
              </a:rPr>
              <a:t>が</a:t>
            </a:r>
            <a:r>
              <a:rPr lang="en-US" altLang="ja-JP" dirty="0" smtClean="0">
                <a:latin typeface="+mj-ea"/>
                <a:ea typeface="+mj-ea"/>
              </a:rPr>
              <a:t>10</a:t>
            </a:r>
            <a:r>
              <a:rPr lang="en-US" altLang="ja-JP" baseline="30000" dirty="0" smtClean="0">
                <a:latin typeface="+mj-ea"/>
                <a:ea typeface="+mj-ea"/>
              </a:rPr>
              <a:t>-8</a:t>
            </a:r>
            <a:r>
              <a:rPr lang="en-US" altLang="ja-JP" dirty="0" smtClean="0">
                <a:latin typeface="+mj-ea"/>
                <a:ea typeface="+mj-ea"/>
              </a:rPr>
              <a:t>[yr</a:t>
            </a:r>
            <a:r>
              <a:rPr lang="en-US" altLang="ja-JP" baseline="30000" dirty="0" smtClean="0">
                <a:latin typeface="+mj-ea"/>
                <a:ea typeface="+mj-ea"/>
              </a:rPr>
              <a:t>-1</a:t>
            </a:r>
            <a:r>
              <a:rPr lang="en-US" altLang="ja-JP" dirty="0" smtClean="0">
                <a:latin typeface="+mj-ea"/>
                <a:ea typeface="+mj-ea"/>
              </a:rPr>
              <a:t>]</a:t>
            </a:r>
            <a:r>
              <a:rPr lang="ja-JP" altLang="en-US" dirty="0" smtClean="0">
                <a:latin typeface="+mj-ea"/>
                <a:ea typeface="+mj-ea"/>
              </a:rPr>
              <a:t>を超えないように</a:t>
            </a:r>
            <a:r>
              <a:rPr lang="en-US" altLang="ja-JP" dirty="0" smtClean="0">
                <a:latin typeface="+mj-ea"/>
                <a:ea typeface="+mj-ea"/>
              </a:rPr>
              <a:t>age</a:t>
            </a:r>
            <a:r>
              <a:rPr lang="ja-JP" altLang="en-US" dirty="0" smtClean="0">
                <a:latin typeface="+mj-ea"/>
                <a:ea typeface="+mj-ea"/>
              </a:rPr>
              <a:t>と</a:t>
            </a:r>
            <a:r>
              <a:rPr lang="en-US" altLang="ja-JP" dirty="0" smtClean="0">
                <a:latin typeface="+mj-ea"/>
                <a:ea typeface="+mj-ea"/>
              </a:rPr>
              <a:t>τ</a:t>
            </a:r>
            <a:r>
              <a:rPr lang="ja-JP" altLang="en-US" dirty="0" smtClean="0">
                <a:latin typeface="+mj-ea"/>
                <a:ea typeface="+mj-ea"/>
              </a:rPr>
              <a:t>を制限しておく</a:t>
            </a:r>
            <a:endParaRPr lang="en-US" altLang="ja-JP" dirty="0" smtClean="0">
              <a:latin typeface="+mj-ea"/>
              <a:ea typeface="+mj-ea"/>
            </a:endParaRPr>
          </a:p>
          <a:p>
            <a:pPr lvl="2"/>
            <a:endParaRPr kumimoji="1" lang="en-US" altLang="ja-JP" dirty="0" smtClean="0">
              <a:latin typeface="+mj-ea"/>
              <a:ea typeface="+mj-ea"/>
            </a:endParaRPr>
          </a:p>
          <a:p>
            <a:pPr lvl="1">
              <a:buNone/>
            </a:pPr>
            <a:r>
              <a:rPr lang="ja-JP" altLang="en-US" sz="2000" dirty="0" smtClean="0">
                <a:latin typeface="+mj-ea"/>
                <a:ea typeface="+mj-ea"/>
              </a:rPr>
              <a:t>（参考）各</a:t>
            </a:r>
            <a:r>
              <a:rPr lang="en-US" altLang="ja-JP" sz="2000" dirty="0" err="1" smtClean="0">
                <a:latin typeface="+mj-ea"/>
                <a:ea typeface="+mj-ea"/>
              </a:rPr>
              <a:t>redshift</a:t>
            </a:r>
            <a:r>
              <a:rPr lang="ja-JP" altLang="en-US" sz="2000" dirty="0" err="1" smtClean="0">
                <a:latin typeface="+mj-ea"/>
                <a:ea typeface="+mj-ea"/>
              </a:rPr>
              <a:t>での</a:t>
            </a:r>
            <a:r>
              <a:rPr lang="en-US" altLang="ja-JP" sz="2000" dirty="0" err="1" smtClean="0">
                <a:latin typeface="+mj-ea"/>
                <a:ea typeface="+mj-ea"/>
              </a:rPr>
              <a:t>restframe</a:t>
            </a:r>
            <a:r>
              <a:rPr lang="en-US" altLang="ja-JP" sz="2000" dirty="0" smtClean="0">
                <a:latin typeface="+mj-ea"/>
                <a:ea typeface="+mj-ea"/>
              </a:rPr>
              <a:t> wavelength</a:t>
            </a:r>
          </a:p>
          <a:p>
            <a:pPr lvl="2"/>
            <a:r>
              <a:rPr lang="ja-JP" altLang="en-US" sz="1800" dirty="0" smtClean="0">
                <a:latin typeface="+mj-ea"/>
                <a:ea typeface="+mj-ea"/>
              </a:rPr>
              <a:t>ｚ</a:t>
            </a:r>
            <a:r>
              <a:rPr lang="en-US" altLang="ja-JP" sz="1800" dirty="0" smtClean="0">
                <a:latin typeface="+mj-ea"/>
                <a:ea typeface="+mj-ea"/>
              </a:rPr>
              <a:t>=0.8   2387Å &lt;λ</a:t>
            </a:r>
            <a:r>
              <a:rPr lang="en-US" altLang="ja-JP" sz="1800" baseline="-25000" dirty="0" smtClean="0">
                <a:latin typeface="+mj-ea"/>
                <a:ea typeface="+mj-ea"/>
              </a:rPr>
              <a:t>rest</a:t>
            </a:r>
            <a:r>
              <a:rPr lang="en-US" altLang="ja-JP" sz="1800" dirty="0" smtClean="0">
                <a:latin typeface="+mj-ea"/>
                <a:ea typeface="+mj-ea"/>
              </a:rPr>
              <a:t>&lt; 8538Å </a:t>
            </a:r>
          </a:p>
          <a:p>
            <a:pPr lvl="2"/>
            <a:r>
              <a:rPr lang="ja-JP" altLang="en-US" sz="1800" dirty="0" err="1" smtClean="0">
                <a:latin typeface="+mj-ea"/>
                <a:ea typeface="+mj-ea"/>
              </a:rPr>
              <a:t>ｚ</a:t>
            </a:r>
            <a:r>
              <a:rPr kumimoji="1" lang="en-US" altLang="ja-JP" sz="1800" dirty="0" smtClean="0">
                <a:latin typeface="+mj-ea"/>
                <a:ea typeface="+mj-ea"/>
              </a:rPr>
              <a:t>=1.8</a:t>
            </a:r>
            <a:r>
              <a:rPr kumimoji="1" lang="ja-JP" altLang="en-US" sz="1800" dirty="0" smtClean="0">
                <a:latin typeface="+mj-ea"/>
                <a:ea typeface="+mj-ea"/>
              </a:rPr>
              <a:t>　 </a:t>
            </a:r>
            <a:r>
              <a:rPr lang="en-US" altLang="ja-JP" sz="1800" dirty="0" smtClean="0">
                <a:latin typeface="+mj-ea"/>
                <a:ea typeface="+mj-ea"/>
              </a:rPr>
              <a:t>1535Å &lt;</a:t>
            </a:r>
            <a:r>
              <a:rPr kumimoji="1" lang="en-US" altLang="ja-JP" sz="1800" dirty="0" smtClean="0">
                <a:latin typeface="+mj-ea"/>
                <a:ea typeface="+mj-ea"/>
              </a:rPr>
              <a:t>λ</a:t>
            </a:r>
            <a:r>
              <a:rPr kumimoji="1" lang="en-US" altLang="ja-JP" sz="1800" baseline="-25000" dirty="0" smtClean="0">
                <a:latin typeface="+mj-ea"/>
                <a:ea typeface="+mj-ea"/>
              </a:rPr>
              <a:t>rest</a:t>
            </a:r>
            <a:r>
              <a:rPr kumimoji="1" lang="en-US" altLang="ja-JP" sz="1800" dirty="0" smtClean="0">
                <a:latin typeface="+mj-ea"/>
                <a:ea typeface="+mj-ea"/>
              </a:rPr>
              <a:t>&lt; 5489Å</a:t>
            </a:r>
            <a:endParaRPr kumimoji="1" lang="ja-JP" altLang="en-US" sz="1800" dirty="0">
              <a:latin typeface="+mj-ea"/>
              <a:ea typeface="+mj-ea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23728" y="3284984"/>
          <a:ext cx="2520280" cy="399541"/>
        </p:xfrm>
        <a:graphic>
          <a:graphicData uri="http://schemas.openxmlformats.org/presentationml/2006/ole">
            <p:oleObj spid="_x0000_s21506" name="数式" r:id="rId4" imgW="12826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2.Analysis</a:t>
            </a:r>
            <a:br>
              <a:rPr kumimoji="1" lang="en-US" altLang="ja-JP" dirty="0" smtClean="0"/>
            </a:br>
            <a:r>
              <a:rPr lang="ja-JP" altLang="en-US" dirty="0" smtClean="0"/>
              <a:t>　　</a:t>
            </a:r>
            <a:r>
              <a:rPr lang="en-US" altLang="ja-JP" dirty="0" smtClean="0"/>
              <a:t>HST</a:t>
            </a:r>
            <a:r>
              <a:rPr lang="ja-JP" altLang="en-US" dirty="0" smtClean="0"/>
              <a:t>画像を用いた</a:t>
            </a:r>
            <a:r>
              <a:rPr lang="en-US" altLang="ja-JP" dirty="0" smtClean="0"/>
              <a:t>pixel</a:t>
            </a:r>
            <a:r>
              <a:rPr lang="ja-JP" altLang="en-US" dirty="0" smtClean="0"/>
              <a:t>ごとの</a:t>
            </a:r>
            <a:r>
              <a:rPr lang="en-US" altLang="ja-JP" dirty="0" smtClean="0"/>
              <a:t>SED fitting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z</a:t>
            </a:r>
            <a:r>
              <a:rPr kumimoji="1" lang="en-US" altLang="ja-JP" dirty="0" smtClean="0"/>
              <a:t>=1.10 </a:t>
            </a:r>
            <a:r>
              <a:rPr kumimoji="1" lang="ja-JP" altLang="en-US" dirty="0" smtClean="0"/>
              <a:t>の銀河の例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11560" y="2947302"/>
            <a:ext cx="2880320" cy="2622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32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899592" y="3142596"/>
            <a:ext cx="2304256" cy="2232248"/>
            <a:chOff x="5705352" y="36563679"/>
            <a:chExt cx="2304256" cy="2232248"/>
          </a:xfrm>
        </p:grpSpPr>
        <p:pic>
          <p:nvPicPr>
            <p:cNvPr id="12" name="Picture 26" descr="C:\Users\Takahiro Masuda\Documents\M2\akiyamazemi\20130909\7811_color.jpg"/>
            <p:cNvPicPr>
              <a:picLocks noChangeAspect="1" noChangeArrowheads="1"/>
            </p:cNvPicPr>
            <p:nvPr/>
          </p:nvPicPr>
          <p:blipFill>
            <a:blip r:embed="rId3" cstate="print"/>
            <a:srcRect l="30880" t="20704" r="31176" b="29206"/>
            <a:stretch>
              <a:fillRect/>
            </a:stretch>
          </p:blipFill>
          <p:spPr bwMode="auto">
            <a:xfrm>
              <a:off x="5705352" y="36563679"/>
              <a:ext cx="2304256" cy="2232248"/>
            </a:xfrm>
            <a:prstGeom prst="rect">
              <a:avLst/>
            </a:prstGeom>
            <a:noFill/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705352" y="38179793"/>
              <a:ext cx="805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bg1"/>
                  </a:solidFill>
                </a:rPr>
                <a:t>10kpc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線吹き出し 2 (枠付き) 13"/>
          <p:cNvSpPr/>
          <p:nvPr/>
        </p:nvSpPr>
        <p:spPr>
          <a:xfrm>
            <a:off x="3779912" y="4293096"/>
            <a:ext cx="2304256" cy="1800200"/>
          </a:xfrm>
          <a:prstGeom prst="borderCallout2">
            <a:avLst>
              <a:gd name="adj1" fmla="val 90195"/>
              <a:gd name="adj2" fmla="val -5224"/>
              <a:gd name="adj3" fmla="val 90149"/>
              <a:gd name="adj4" fmla="val -20480"/>
              <a:gd name="adj5" fmla="val -2120"/>
              <a:gd name="adj6" fmla="val -7414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線吹き出し 2 (枠付き) 14"/>
          <p:cNvSpPr/>
          <p:nvPr/>
        </p:nvSpPr>
        <p:spPr>
          <a:xfrm flipV="1">
            <a:off x="3779912" y="1700808"/>
            <a:ext cx="2304256" cy="1800200"/>
          </a:xfrm>
          <a:prstGeom prst="borderCallout2">
            <a:avLst>
              <a:gd name="adj1" fmla="val 90195"/>
              <a:gd name="adj2" fmla="val -5224"/>
              <a:gd name="adj3" fmla="val 90149"/>
              <a:gd name="adj4" fmla="val -20480"/>
              <a:gd name="adj5" fmla="val -28010"/>
              <a:gd name="adj6" fmla="val -68045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29" descr="C:\Users\Takahiro Masuda\Documents\M2\akiyamazemi\20130909\sed\sed_clump_20130909.png"/>
          <p:cNvPicPr>
            <a:picLocks noChangeAspect="1" noChangeArrowheads="1"/>
          </p:cNvPicPr>
          <p:nvPr/>
        </p:nvPicPr>
        <p:blipFill>
          <a:blip r:embed="rId4" cstate="print"/>
          <a:srcRect t="58160" r="61019"/>
          <a:stretch>
            <a:fillRect/>
          </a:stretch>
        </p:blipFill>
        <p:spPr bwMode="auto">
          <a:xfrm>
            <a:off x="3862713" y="1740092"/>
            <a:ext cx="2138654" cy="1721633"/>
          </a:xfrm>
          <a:prstGeom prst="rect">
            <a:avLst/>
          </a:prstGeom>
          <a:noFill/>
        </p:spPr>
      </p:pic>
      <p:pic>
        <p:nvPicPr>
          <p:cNvPr id="17" name="Picture 30" descr="C:\Users\Takahiro Masuda\Documents\M2\akiyamazemi\20130909\sed\sed_bulge_20130909.png"/>
          <p:cNvPicPr>
            <a:picLocks noChangeAspect="1" noChangeArrowheads="1"/>
          </p:cNvPicPr>
          <p:nvPr/>
        </p:nvPicPr>
        <p:blipFill>
          <a:blip r:embed="rId5" cstate="print"/>
          <a:srcRect t="57694" r="59701"/>
          <a:stretch>
            <a:fillRect/>
          </a:stretch>
        </p:blipFill>
        <p:spPr bwMode="auto">
          <a:xfrm>
            <a:off x="3826558" y="4322793"/>
            <a:ext cx="2210964" cy="1740807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6204941" y="1916832"/>
            <a:ext cx="2492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M* = 5.8 x 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7</a:t>
            </a:r>
            <a:r>
              <a:rPr lang="en-US" altLang="ja-JP" dirty="0" smtClean="0"/>
              <a:t> [M</a:t>
            </a:r>
            <a:r>
              <a:rPr lang="en-US" altLang="ja-JP" baseline="-25000" dirty="0" smtClean="0"/>
              <a:t>⦿</a:t>
            </a:r>
            <a:r>
              <a:rPr lang="en-US" altLang="ja-JP" dirty="0" smtClean="0"/>
              <a:t>]</a:t>
            </a:r>
          </a:p>
          <a:p>
            <a:r>
              <a:rPr lang="en-US" altLang="ja-JP" dirty="0" smtClean="0"/>
              <a:t>Age = 1.0 [</a:t>
            </a:r>
            <a:r>
              <a:rPr lang="en-US" altLang="ja-JP" dirty="0" err="1" smtClean="0"/>
              <a:t>Gyr</a:t>
            </a:r>
            <a:r>
              <a:rPr lang="en-US" altLang="ja-JP" dirty="0" smtClean="0"/>
              <a:t>]</a:t>
            </a:r>
          </a:p>
          <a:p>
            <a:r>
              <a:rPr lang="en-US" altLang="ja-JP" dirty="0" smtClean="0">
                <a:latin typeface="+mn-ea"/>
              </a:rPr>
              <a:t>τ</a:t>
            </a:r>
            <a:r>
              <a:rPr kumimoji="1" lang="en-US" altLang="ja-JP" dirty="0" smtClean="0"/>
              <a:t> = 1.0 [</a:t>
            </a:r>
            <a:r>
              <a:rPr kumimoji="1" lang="en-US" altLang="ja-JP" dirty="0" err="1" smtClean="0"/>
              <a:t>Gyr</a:t>
            </a:r>
            <a:r>
              <a:rPr kumimoji="1" lang="en-US" altLang="ja-JP" dirty="0" smtClean="0"/>
              <a:t>]</a:t>
            </a:r>
          </a:p>
          <a:p>
            <a:r>
              <a:rPr lang="en-US" altLang="ja-JP" dirty="0" smtClean="0"/>
              <a:t>E(B-V) = 0.21</a:t>
            </a:r>
          </a:p>
          <a:p>
            <a:r>
              <a:rPr lang="en-US" altLang="ja-JP" dirty="0" smtClean="0"/>
              <a:t>SFR = 3.3 x 10</a:t>
            </a:r>
            <a:r>
              <a:rPr lang="en-US" altLang="ja-JP" baseline="30000" dirty="0" smtClean="0"/>
              <a:t>-2</a:t>
            </a:r>
            <a:r>
              <a:rPr lang="en-US" altLang="ja-JP" dirty="0" smtClean="0"/>
              <a:t> [M</a:t>
            </a:r>
            <a:r>
              <a:rPr lang="en-US" altLang="ja-JP" baseline="-25000" dirty="0" smtClean="0"/>
              <a:t>⦿</a:t>
            </a:r>
            <a:r>
              <a:rPr lang="en-US" altLang="ja-JP" dirty="0" smtClean="0"/>
              <a:t>/yr]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28184" y="4532927"/>
            <a:ext cx="2492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M* = 8.1 x 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8</a:t>
            </a:r>
            <a:r>
              <a:rPr lang="en-US" altLang="ja-JP" dirty="0" smtClean="0"/>
              <a:t> [M</a:t>
            </a:r>
            <a:r>
              <a:rPr lang="en-US" altLang="ja-JP" baseline="-25000" dirty="0" smtClean="0"/>
              <a:t>⦿</a:t>
            </a:r>
            <a:r>
              <a:rPr lang="en-US" altLang="ja-JP" dirty="0" smtClean="0"/>
              <a:t>]</a:t>
            </a:r>
            <a:endParaRPr kumimoji="1" lang="en-US" altLang="ja-JP" dirty="0" smtClean="0"/>
          </a:p>
          <a:p>
            <a:r>
              <a:rPr lang="en-US" altLang="ja-JP" dirty="0" smtClean="0"/>
              <a:t>Age = 1.7 [</a:t>
            </a:r>
            <a:r>
              <a:rPr lang="en-US" altLang="ja-JP" dirty="0" err="1" smtClean="0"/>
              <a:t>Gyr</a:t>
            </a:r>
            <a:r>
              <a:rPr lang="en-US" altLang="ja-JP" dirty="0" smtClean="0"/>
              <a:t>]</a:t>
            </a:r>
          </a:p>
          <a:p>
            <a:r>
              <a:rPr lang="en-US" altLang="ja-JP" dirty="0" smtClean="0">
                <a:latin typeface="+mn-ea"/>
              </a:rPr>
              <a:t>τ</a:t>
            </a:r>
            <a:r>
              <a:rPr kumimoji="1" lang="en-US" altLang="ja-JP" dirty="0" smtClean="0">
                <a:latin typeface="+mn-ea"/>
              </a:rPr>
              <a:t> </a:t>
            </a:r>
            <a:r>
              <a:rPr kumimoji="1" lang="en-US" altLang="ja-JP" dirty="0" smtClean="0"/>
              <a:t>= 0.33 [</a:t>
            </a:r>
            <a:r>
              <a:rPr kumimoji="1" lang="en-US" altLang="ja-JP" dirty="0" err="1" smtClean="0"/>
              <a:t>Gyr</a:t>
            </a:r>
            <a:r>
              <a:rPr kumimoji="1" lang="en-US" altLang="ja-JP" dirty="0" smtClean="0"/>
              <a:t>]</a:t>
            </a:r>
          </a:p>
          <a:p>
            <a:r>
              <a:rPr lang="en-US" altLang="ja-JP" dirty="0" smtClean="0"/>
              <a:t>E(B-V) = 0.18</a:t>
            </a:r>
          </a:p>
          <a:p>
            <a:r>
              <a:rPr lang="en-US" altLang="ja-JP" dirty="0" smtClean="0"/>
              <a:t>SFR = 1.5 x 10</a:t>
            </a:r>
            <a:r>
              <a:rPr lang="en-US" altLang="ja-JP" baseline="30000" dirty="0" smtClean="0"/>
              <a:t>-2</a:t>
            </a:r>
            <a:r>
              <a:rPr lang="en-US" altLang="ja-JP" dirty="0" smtClean="0"/>
              <a:t> [M</a:t>
            </a:r>
            <a:r>
              <a:rPr lang="en-US" altLang="ja-JP" baseline="-25000" dirty="0" smtClean="0"/>
              <a:t>⦿</a:t>
            </a:r>
            <a:r>
              <a:rPr lang="en-US" altLang="ja-JP" dirty="0" smtClean="0"/>
              <a:t>/yr]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99592" y="558924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z</a:t>
            </a:r>
            <a:r>
              <a:rPr kumimoji="1" lang="en-US" altLang="ja-JP" dirty="0" smtClean="0"/>
              <a:t>’ , J , H 3</a:t>
            </a:r>
            <a:r>
              <a:rPr kumimoji="1" lang="ja-JP" altLang="en-US" dirty="0" smtClean="0"/>
              <a:t>色</a:t>
            </a:r>
            <a:r>
              <a:rPr kumimoji="1" lang="ja-JP" altLang="en-US" dirty="0" smtClean="0"/>
              <a:t>合成</a:t>
            </a:r>
            <a:endParaRPr kumimoji="1"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en-US" dirty="0" smtClean="0"/>
              <a:t>　　　　（静止系可視）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4.Result – 1</a:t>
            </a:r>
            <a:br>
              <a:rPr kumimoji="1" lang="en-US" altLang="ja-JP" dirty="0" smtClean="0"/>
            </a:b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M* - SFR relation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C:\Users\Takahiro Masuda\Documents\M2\akiyamazemi\20130922\M_SFR_relation.png"/>
          <p:cNvPicPr>
            <a:picLocks noChangeAspect="1" noChangeArrowheads="1"/>
          </p:cNvPicPr>
          <p:nvPr/>
        </p:nvPicPr>
        <p:blipFill>
          <a:blip r:embed="rId3" cstate="print"/>
          <a:srcRect t="40949" r="40938"/>
          <a:stretch>
            <a:fillRect/>
          </a:stretch>
        </p:blipFill>
        <p:spPr bwMode="auto">
          <a:xfrm>
            <a:off x="179512" y="1556792"/>
            <a:ext cx="5832648" cy="4373663"/>
          </a:xfrm>
          <a:prstGeom prst="rect">
            <a:avLst/>
          </a:prstGeom>
          <a:noFill/>
        </p:spPr>
      </p:pic>
      <p:sp>
        <p:nvSpPr>
          <p:cNvPr id="7" name="コンテンツ プレースホルダ 6"/>
          <p:cNvSpPr>
            <a:spLocks noGrp="1"/>
          </p:cNvSpPr>
          <p:nvPr>
            <p:ph sz="quarter" idx="2"/>
          </p:nvPr>
        </p:nvSpPr>
        <p:spPr>
          <a:xfrm>
            <a:off x="5580112" y="1587584"/>
            <a:ext cx="3456384" cy="4937760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各銀河全体での　</a:t>
            </a:r>
            <a:r>
              <a:rPr kumimoji="1" lang="en-US" altLang="ja-JP" sz="2800" dirty="0" smtClean="0"/>
              <a:t>SFR</a:t>
            </a:r>
            <a:r>
              <a:rPr kumimoji="1" lang="ja-JP" altLang="en-US" sz="2800" dirty="0" smtClean="0"/>
              <a:t>と</a:t>
            </a:r>
            <a:r>
              <a:rPr kumimoji="1" lang="en-US" altLang="ja-JP" sz="2800" dirty="0" smtClean="0"/>
              <a:t>M*</a:t>
            </a:r>
            <a:r>
              <a:rPr kumimoji="1" lang="ja-JP" altLang="en-US" sz="2800" dirty="0" smtClean="0"/>
              <a:t>の関係</a:t>
            </a:r>
            <a:endParaRPr kumimoji="1" lang="en-US" altLang="ja-JP" sz="2800" dirty="0" smtClean="0"/>
          </a:p>
          <a:p>
            <a:pPr lvl="1"/>
            <a:r>
              <a:rPr lang="ja-JP" altLang="en-US" sz="2400" dirty="0" smtClean="0"/>
              <a:t>銀河の星形成の</a:t>
            </a:r>
            <a:r>
              <a:rPr lang="en-US" altLang="ja-JP" sz="2400" dirty="0" smtClean="0"/>
              <a:t>Main-sequence</a:t>
            </a:r>
            <a:r>
              <a:rPr lang="ja-JP" altLang="en-US" sz="2400" dirty="0" smtClean="0"/>
              <a:t>が　　見られる</a:t>
            </a:r>
            <a:endParaRPr kumimoji="1" lang="en-US" altLang="ja-JP" sz="24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銀河全体の値は、</a:t>
            </a:r>
            <a:r>
              <a:rPr kumimoji="1" lang="ja-JP" altLang="en-US" sz="2800" dirty="0" smtClean="0"/>
              <a:t>銀河内各ピクセルでの</a:t>
            </a:r>
            <a:r>
              <a:rPr kumimoji="1" lang="en-US" altLang="ja-JP" sz="2800" dirty="0" smtClean="0"/>
              <a:t>best-fit</a:t>
            </a:r>
            <a:r>
              <a:rPr kumimoji="1" lang="ja-JP" altLang="en-US" sz="2800" dirty="0" smtClean="0"/>
              <a:t>値を　　積分して求めた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4.Result – 2</a:t>
            </a:r>
            <a:br>
              <a:rPr kumimoji="1" lang="en-US" altLang="ja-JP" dirty="0" smtClean="0"/>
            </a:b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High-SFR galaxies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Picture 2" descr="C:\Users\Takahiro Masuda\Documents\M2\akiyamazemi\20130922\M_SFR_relation.png"/>
          <p:cNvPicPr>
            <a:picLocks noChangeAspect="1" noChangeArrowheads="1"/>
          </p:cNvPicPr>
          <p:nvPr/>
        </p:nvPicPr>
        <p:blipFill>
          <a:blip r:embed="rId2" cstate="print"/>
          <a:srcRect t="40949" r="40938"/>
          <a:stretch>
            <a:fillRect/>
          </a:stretch>
        </p:blipFill>
        <p:spPr bwMode="auto">
          <a:xfrm>
            <a:off x="179512" y="1556792"/>
            <a:ext cx="5832648" cy="4373663"/>
          </a:xfrm>
          <a:prstGeom prst="rect">
            <a:avLst/>
          </a:prstGeom>
          <a:noFill/>
        </p:spPr>
      </p:pic>
      <p:sp>
        <p:nvSpPr>
          <p:cNvPr id="6" name="円/楕円 5"/>
          <p:cNvSpPr/>
          <p:nvPr/>
        </p:nvSpPr>
        <p:spPr>
          <a:xfrm>
            <a:off x="3131840" y="2060848"/>
            <a:ext cx="2088232" cy="1008112"/>
          </a:xfrm>
          <a:prstGeom prst="ellipse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2"/>
          </p:nvPr>
        </p:nvSpPr>
        <p:spPr>
          <a:xfrm>
            <a:off x="5508104" y="2019632"/>
            <a:ext cx="3456384" cy="4937760"/>
          </a:xfrm>
        </p:spPr>
        <p:txBody>
          <a:bodyPr/>
          <a:lstStyle/>
          <a:p>
            <a:r>
              <a:rPr kumimoji="1" lang="en-US" altLang="ja-JP" dirty="0" smtClean="0"/>
              <a:t>M*</a:t>
            </a:r>
            <a:r>
              <a:rPr kumimoji="1" lang="en-US" altLang="ja-JP" baseline="-25000" dirty="0" smtClean="0"/>
              <a:t>tot</a:t>
            </a:r>
            <a:r>
              <a:rPr kumimoji="1" lang="en-US" altLang="ja-JP" dirty="0" smtClean="0"/>
              <a:t> &gt; 3</a:t>
            </a:r>
            <a:r>
              <a:rPr lang="en-US" altLang="ja-JP" dirty="0" smtClean="0"/>
              <a:t>x10</a:t>
            </a:r>
            <a:r>
              <a:rPr kumimoji="1" lang="en-US" altLang="ja-JP" baseline="30000" dirty="0" smtClean="0"/>
              <a:t>10</a:t>
            </a:r>
            <a:r>
              <a:rPr kumimoji="1" lang="en-US" altLang="ja-JP" dirty="0" smtClean="0"/>
              <a:t> [M</a:t>
            </a:r>
            <a:r>
              <a:rPr kumimoji="1" lang="ja-JP" altLang="en-US" baseline="-25000" dirty="0" smtClean="0"/>
              <a:t>⦿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の範囲で、</a:t>
            </a:r>
            <a:r>
              <a:rPr kumimoji="1" lang="en-US" altLang="ja-JP" dirty="0" smtClean="0"/>
              <a:t>SFR</a:t>
            </a:r>
            <a:r>
              <a:rPr kumimoji="1" lang="en-US" altLang="ja-JP" baseline="-25000" dirty="0" smtClean="0"/>
              <a:t>tot</a:t>
            </a:r>
            <a:r>
              <a:rPr kumimoji="1" lang="ja-JP" altLang="en-US" dirty="0" smtClean="0"/>
              <a:t>上位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天体を見ると、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4.Result – 2</a:t>
            </a:r>
            <a:br>
              <a:rPr kumimoji="1" lang="en-US" altLang="ja-JP" dirty="0" smtClean="0"/>
            </a:b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High-SFR galaxies</a:t>
            </a:r>
            <a:r>
              <a:rPr kumimoji="1" lang="ja-JP" altLang="en-US" dirty="0" smtClean="0"/>
              <a:t>　　：　</a:t>
            </a:r>
            <a:r>
              <a:rPr kumimoji="1" lang="en-US" altLang="ja-JP" dirty="0" smtClean="0"/>
              <a:t>0.8&lt;z&lt;1.3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4099" name="Picture 3" descr="C:\Users\Takahiro Masuda\Documents\M2\akiyamazemi\20130922\highsfr_z080_130\montage\11814_47490_390192_mon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315201" cy="1200150"/>
          </a:xfrm>
          <a:prstGeom prst="rect">
            <a:avLst/>
          </a:prstGeom>
          <a:noFill/>
        </p:spPr>
      </p:pic>
      <p:pic>
        <p:nvPicPr>
          <p:cNvPr id="4100" name="Picture 4" descr="C:\Users\Takahiro Masuda\Documents\M2\akiyamazemi\20130922\highsfr_z080_130\montage\7811_39072_337722_mon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216" y="2876939"/>
            <a:ext cx="7315200" cy="1200150"/>
          </a:xfrm>
          <a:prstGeom prst="rect">
            <a:avLst/>
          </a:prstGeom>
          <a:noFill/>
        </p:spPr>
      </p:pic>
      <p:pic>
        <p:nvPicPr>
          <p:cNvPr id="4101" name="Picture 5" descr="C:\Users\Takahiro Masuda\Documents\M2\akiyamazemi\20130922\highsfr_z080_130\montage\992_23226_85285_mon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216" y="4125078"/>
            <a:ext cx="7315200" cy="1200150"/>
          </a:xfrm>
          <a:prstGeom prst="rect">
            <a:avLst/>
          </a:prstGeom>
          <a:noFill/>
        </p:spPr>
      </p:pic>
      <p:pic>
        <p:nvPicPr>
          <p:cNvPr id="4102" name="Picture 6" descr="C:\Users\Takahiro Masuda\Documents\M2\akiyamazemi\20130922\highsfr_z080_130\montage\2694_27772_211066_mon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199" y="5373216"/>
            <a:ext cx="7315201" cy="1200150"/>
          </a:xfrm>
          <a:prstGeom prst="rect">
            <a:avLst/>
          </a:prstGeom>
          <a:noFill/>
        </p:spPr>
      </p:pic>
      <p:graphicFrame>
        <p:nvGraphicFramePr>
          <p:cNvPr id="14" name="コンテンツ プレースホルダ 13"/>
          <p:cNvGraphicFramePr>
            <a:graphicFrameLocks noGrp="1"/>
          </p:cNvGraphicFramePr>
          <p:nvPr>
            <p:ph sz="quarter" idx="1"/>
          </p:nvPr>
        </p:nvGraphicFramePr>
        <p:xfrm>
          <a:off x="611562" y="1219200"/>
          <a:ext cx="7776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Color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M*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SFR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S行書体" pitchFamily="66" charset="-128"/>
                          <a:ea typeface="HGS行書体" pitchFamily="66" charset="-128"/>
                        </a:rPr>
                        <a:t>τ</a:t>
                      </a:r>
                      <a:endParaRPr kumimoji="1" lang="ja-JP" altLang="en-US" dirty="0">
                        <a:latin typeface="HGS行書体" pitchFamily="66" charset="-128"/>
                        <a:ea typeface="HGS行書体" pitchFamily="66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E(B-V)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 descr="C:\Users\Takahiro Masuda\Documents\M2\akiyamazemi\20130922\highsfr_z080_130\color\11814_47490_390192_col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772816"/>
            <a:ext cx="1014698" cy="1014698"/>
          </a:xfrm>
          <a:prstGeom prst="rect">
            <a:avLst/>
          </a:prstGeom>
          <a:noFill/>
        </p:spPr>
      </p:pic>
      <p:pic>
        <p:nvPicPr>
          <p:cNvPr id="19459" name="Picture 3" descr="C:\Users\Takahiro Masuda\Documents\M2\akiyamazemi\20130922\highsfr_z080_130\color\7811_39072_337722_col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1216" y="2996952"/>
            <a:ext cx="1014698" cy="1014698"/>
          </a:xfrm>
          <a:prstGeom prst="rect">
            <a:avLst/>
          </a:prstGeom>
          <a:noFill/>
        </p:spPr>
      </p:pic>
      <p:pic>
        <p:nvPicPr>
          <p:cNvPr id="19460" name="Picture 4" descr="C:\Users\Takahiro Masuda\Documents\M2\akiyamazemi\20130922\highsfr_z080_130\color\992_23226_85285_col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1216" y="4293096"/>
            <a:ext cx="1014698" cy="1014698"/>
          </a:xfrm>
          <a:prstGeom prst="rect">
            <a:avLst/>
          </a:prstGeom>
          <a:noFill/>
        </p:spPr>
      </p:pic>
      <p:pic>
        <p:nvPicPr>
          <p:cNvPr id="19461" name="Picture 5" descr="C:\Users\Takahiro Masuda\Documents\M2\akiyamazemi\20130922\highsfr_z080_130\color\2694_27772_211066_colo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1215" y="5445224"/>
            <a:ext cx="1014698" cy="1014698"/>
          </a:xfrm>
          <a:prstGeom prst="rect">
            <a:avLst/>
          </a:prstGeom>
          <a:noFill/>
        </p:spPr>
      </p:pic>
      <p:sp>
        <p:nvSpPr>
          <p:cNvPr id="19" name="テキスト ボックス 18"/>
          <p:cNvSpPr txBox="1"/>
          <p:nvPr/>
        </p:nvSpPr>
        <p:spPr>
          <a:xfrm>
            <a:off x="1259632" y="2492896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10kpc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4.Result – 2</a:t>
            </a:r>
            <a:br>
              <a:rPr kumimoji="1" lang="en-US" altLang="ja-JP" dirty="0" smtClean="0"/>
            </a:b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High-SFR galaxies</a:t>
            </a:r>
            <a:r>
              <a:rPr kumimoji="1" lang="ja-JP" altLang="en-US" dirty="0" smtClean="0"/>
              <a:t>　　：　</a:t>
            </a:r>
            <a:r>
              <a:rPr kumimoji="1" lang="en-US" altLang="ja-JP" dirty="0" smtClean="0"/>
              <a:t>0.8&lt;z&lt;1.3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570256" y="6356350"/>
            <a:ext cx="1981200" cy="365760"/>
          </a:xfrm>
        </p:spPr>
        <p:txBody>
          <a:bodyPr/>
          <a:lstStyle/>
          <a:p>
            <a:fld id="{900CE427-7851-4BBB-8BFB-E5B8FE8C298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4099" name="Picture 3" descr="C:\Users\Takahiro Masuda\Documents\M2\akiyamazemi\20130922\highsfr_z080_130\montage\11814_47490_390192_mon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92" y="1628800"/>
            <a:ext cx="7315201" cy="1200150"/>
          </a:xfrm>
          <a:prstGeom prst="rect">
            <a:avLst/>
          </a:prstGeom>
          <a:noFill/>
        </p:spPr>
      </p:pic>
      <p:pic>
        <p:nvPicPr>
          <p:cNvPr id="4102" name="Picture 6" descr="C:\Users\Takahiro Masuda\Documents\M2\akiyamazemi\20130922\highsfr_z080_130\montage\2694_27772_211066_mon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92" y="5373216"/>
            <a:ext cx="7315201" cy="1200150"/>
          </a:xfrm>
          <a:prstGeom prst="rect">
            <a:avLst/>
          </a:prstGeom>
          <a:noFill/>
        </p:spPr>
      </p:pic>
      <p:graphicFrame>
        <p:nvGraphicFramePr>
          <p:cNvPr id="14" name="コンテンツ プレースホルダ 13"/>
          <p:cNvGraphicFramePr>
            <a:graphicFrameLocks noGrp="1"/>
          </p:cNvGraphicFramePr>
          <p:nvPr>
            <p:ph sz="quarter" idx="1"/>
          </p:nvPr>
        </p:nvGraphicFramePr>
        <p:xfrm>
          <a:off x="611562" y="1219200"/>
          <a:ext cx="7776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Color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M*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SFR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S行書体" pitchFamily="66" charset="-128"/>
                          <a:ea typeface="HGS行書体" pitchFamily="66" charset="-128"/>
                        </a:rPr>
                        <a:t>τ</a:t>
                      </a:r>
                      <a:endParaRPr kumimoji="1" lang="ja-JP" altLang="en-US" dirty="0">
                        <a:latin typeface="HGS行書体" pitchFamily="66" charset="-128"/>
                        <a:ea typeface="HGS行書体" pitchFamily="66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E(B-V)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Takahiro Masuda\Documents\M2\akiyamazemi\20130922\highsfr_z080_130\montage\9400_42536_356695_mon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216" y="2924944"/>
            <a:ext cx="7315200" cy="1200150"/>
          </a:xfrm>
          <a:prstGeom prst="rect">
            <a:avLst/>
          </a:prstGeom>
          <a:noFill/>
        </p:spPr>
      </p:pic>
      <p:pic>
        <p:nvPicPr>
          <p:cNvPr id="5123" name="Picture 3" descr="C:\Users\Takahiro Masuda\Documents\M2\akiyamazemi\20130922\highsfr_z080_130\montage\5142_32963_296752_mon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208" y="5229200"/>
            <a:ext cx="7315200" cy="1200150"/>
          </a:xfrm>
          <a:prstGeom prst="rect">
            <a:avLst/>
          </a:prstGeom>
          <a:noFill/>
        </p:spPr>
      </p:pic>
      <p:pic>
        <p:nvPicPr>
          <p:cNvPr id="5124" name="Picture 4" descr="C:\Users\Takahiro Masuda\Documents\M2\akiyamazemi\20130922\highsfr_z080_130\montage\3698_29796_245425_mon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8823" y="4141085"/>
            <a:ext cx="7315201" cy="1200150"/>
          </a:xfrm>
          <a:prstGeom prst="rect">
            <a:avLst/>
          </a:prstGeom>
          <a:noFill/>
        </p:spPr>
      </p:pic>
      <p:pic>
        <p:nvPicPr>
          <p:cNvPr id="18436" name="Picture 4" descr="C:\Users\Takahiro Masuda\Documents\M2\akiyamazemi\20130922\highsfr_z080_130\color\9400_42536_356695_col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1216" y="2990366"/>
            <a:ext cx="1014698" cy="1014698"/>
          </a:xfrm>
          <a:prstGeom prst="rect">
            <a:avLst/>
          </a:prstGeom>
          <a:noFill/>
        </p:spPr>
      </p:pic>
      <p:pic>
        <p:nvPicPr>
          <p:cNvPr id="18437" name="Picture 5" descr="C:\Users\Takahiro Masuda\Documents\M2\akiyamazemi\20130922\highsfr_z080_130\color\3698_29796_245425_col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0831" y="4221088"/>
            <a:ext cx="1014698" cy="1014698"/>
          </a:xfrm>
          <a:prstGeom prst="rect">
            <a:avLst/>
          </a:prstGeom>
          <a:noFill/>
        </p:spPr>
      </p:pic>
      <p:pic>
        <p:nvPicPr>
          <p:cNvPr id="18438" name="Picture 6" descr="C:\Users\Takahiro Masuda\Documents\M2\akiyamazemi\20130922\highsfr_z080_130\color\5142_32963_296752_colo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3224" y="5410792"/>
            <a:ext cx="1014698" cy="1014698"/>
          </a:xfrm>
          <a:prstGeom prst="rect">
            <a:avLst/>
          </a:prstGeom>
          <a:noFill/>
        </p:spPr>
      </p:pic>
      <p:pic>
        <p:nvPicPr>
          <p:cNvPr id="18439" name="Picture 7" descr="C:\Users\Takahiro Masuda\Documents\M2\akiyamazemi\20130922\highsfr_z080_130\montage\single_11054_46494_377909_mont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8824" y="1628800"/>
            <a:ext cx="7315200" cy="1200150"/>
          </a:xfrm>
          <a:prstGeom prst="rect">
            <a:avLst/>
          </a:prstGeom>
          <a:noFill/>
        </p:spPr>
      </p:pic>
      <p:pic>
        <p:nvPicPr>
          <p:cNvPr id="18435" name="Picture 3" descr="C:\Users\Takahiro Masuda\Documents\M2\akiyamazemi\20130922\highsfr_z080_130\color\11054_46494_377909_col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30832" y="1772816"/>
            <a:ext cx="1014698" cy="101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3367</TotalTime>
  <Words>714</Words>
  <Application>Microsoft Office PowerPoint</Application>
  <PresentationFormat>画面に合わせる (4:3)</PresentationFormat>
  <Paragraphs>296</Paragraphs>
  <Slides>25</Slides>
  <Notes>11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アース</vt:lpstr>
      <vt:lpstr>数式</vt:lpstr>
      <vt:lpstr>スライド 1</vt:lpstr>
      <vt:lpstr>1.Introduction 　　Hubble系列が発現した時期(z=1-2)の星形成銀河の性質</vt:lpstr>
      <vt:lpstr>2.Analysis 　　HST画像を用いたpixelごとのSED fitting</vt:lpstr>
      <vt:lpstr>2.Analysis 　　HST画像を用いたpixelごとのSED fitting</vt:lpstr>
      <vt:lpstr>2.Analysis 　　HST画像を用いたpixelごとのSED fitting</vt:lpstr>
      <vt:lpstr>4.Result – 1 　　M* - SFR relation</vt:lpstr>
      <vt:lpstr>4.Result – 2 　　High-SFR galaxies</vt:lpstr>
      <vt:lpstr>4.Result – 2 　　High-SFR galaxies　　：　0.8&lt;z&lt;1.3</vt:lpstr>
      <vt:lpstr>4.Result – 2 　　High-SFR galaxies　　：　0.8&lt;z&lt;1.3</vt:lpstr>
      <vt:lpstr>4.Result – 2 　　High-SFR galaxies　　：　0.8&lt;z&lt;1.3</vt:lpstr>
      <vt:lpstr>4.Result – 2 　　High-SFR galaxies　　：　1.3&lt;z&lt;1.8</vt:lpstr>
      <vt:lpstr>4.Result – 2 　　High-SFR galaxies　　：　1.3&lt;z&lt;1.8</vt:lpstr>
      <vt:lpstr>4.Result – 2 　　High-SFR galaxies　　：　1.3&lt;z&lt;1.8</vt:lpstr>
      <vt:lpstr>4.Result – 3 　in/out cosmic M* density &amp; cosmic SFR density</vt:lpstr>
      <vt:lpstr>スライド 15</vt:lpstr>
      <vt:lpstr>4.Result – 3 　in/out cosmic M* density &amp; cosmic SFR density</vt:lpstr>
      <vt:lpstr>5.Discussion</vt:lpstr>
      <vt:lpstr>5.Discussion</vt:lpstr>
      <vt:lpstr>6.Conclusion</vt:lpstr>
      <vt:lpstr>補足スライド</vt:lpstr>
      <vt:lpstr>銀河の裾野の定義について</vt:lpstr>
      <vt:lpstr>4.Result – 2 　　High-SFR galaxies</vt:lpstr>
      <vt:lpstr>Abraham et al.1999 </vt:lpstr>
      <vt:lpstr>Konishi et al. 2011 </vt:lpstr>
      <vt:lpstr>Van Dokkum et al. 2013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Takahiro Masuda</dc:creator>
  <cp:lastModifiedBy>Takahiro Masuda</cp:lastModifiedBy>
  <cp:revision>218</cp:revision>
  <dcterms:created xsi:type="dcterms:W3CDTF">2013-09-22T08:57:15Z</dcterms:created>
  <dcterms:modified xsi:type="dcterms:W3CDTF">2013-09-27T02:51:48Z</dcterms:modified>
</cp:coreProperties>
</file>