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1"/>
  </p:notesMasterIdLst>
  <p:sldIdLst>
    <p:sldId id="257" r:id="rId2"/>
    <p:sldId id="411" r:id="rId3"/>
    <p:sldId id="397" r:id="rId4"/>
    <p:sldId id="398" r:id="rId5"/>
    <p:sldId id="422" r:id="rId6"/>
    <p:sldId id="421" r:id="rId7"/>
    <p:sldId id="400" r:id="rId8"/>
    <p:sldId id="402" r:id="rId9"/>
    <p:sldId id="429" r:id="rId10"/>
    <p:sldId id="426" r:id="rId11"/>
    <p:sldId id="427" r:id="rId12"/>
    <p:sldId id="418" r:id="rId13"/>
    <p:sldId id="415" r:id="rId14"/>
    <p:sldId id="430" r:id="rId15"/>
    <p:sldId id="416" r:id="rId16"/>
    <p:sldId id="417" r:id="rId17"/>
    <p:sldId id="431" r:id="rId18"/>
    <p:sldId id="408" r:id="rId19"/>
    <p:sldId id="40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60C8"/>
    <a:srgbClr val="DFC4D7"/>
    <a:srgbClr val="DFB1CC"/>
    <a:srgbClr val="FFF7D0"/>
    <a:srgbClr val="800080"/>
    <a:srgbClr val="00FFFF"/>
    <a:srgbClr val="D1677B"/>
    <a:srgbClr val="D192C9"/>
    <a:srgbClr val="FF6666"/>
    <a:srgbClr val="FF5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間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FD9E1-5DA8-AC44-8A5A-797D7BCB8AD5}" type="datetimeFigureOut">
              <a:rPr kumimoji="1" lang="ja-JP" altLang="en-US" smtClean="0"/>
              <a:t>2013/09/27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79E6E-C4E4-F148-AC6B-9124B387FD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15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fld id="{604A30FE-20E2-934D-BC63-7EF42E35E8B9}" type="slidenum">
              <a:rPr lang="en-US" altLang="ja-JP" sz="1200">
                <a:latin typeface="Arial" charset="0"/>
              </a:rPr>
              <a:pPr/>
              <a:t>3</a:t>
            </a:fld>
            <a:endParaRPr lang="en-US" altLang="ja-JP" sz="1200">
              <a:latin typeface="Arial" charset="0"/>
            </a:endParaRPr>
          </a:p>
        </p:txBody>
      </p:sp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85721" y="8686873"/>
            <a:ext cx="2972280" cy="45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7" tIns="45903" rIns="91807" bIns="45903" anchor="b"/>
          <a:lstStyle>
            <a:lvl1pPr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r" eaLnBrk="1" hangingPunct="1"/>
            <a:fld id="{CB101C0F-7858-1545-85D1-717A4262C755}" type="slidenum">
              <a:rPr lang="en-US" altLang="ja-JP" sz="1200">
                <a:effectLst/>
                <a:latin typeface="Times New Roman" charset="0"/>
              </a:rPr>
              <a:pPr algn="r" eaLnBrk="1" hangingPunct="1"/>
              <a:t>3</a:t>
            </a:fld>
            <a:endParaRPr lang="en-US" altLang="ja-JP" sz="1200">
              <a:effectLst/>
              <a:latin typeface="Times New Roman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1" y="4343436"/>
            <a:ext cx="5027920" cy="41141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807" tIns="45903" rIns="91807" bIns="45903"/>
          <a:lstStyle/>
          <a:p>
            <a:endParaRPr lang="ja-JP" altLang="en-US">
              <a:ea typeface="ＭＳ Ｐ明朝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fld id="{479BEA51-CA04-2D4E-ABCC-0A0E68710EF0}" type="slidenum">
              <a:rPr lang="en-US" altLang="ja-JP" sz="1200">
                <a:latin typeface="Arial" charset="0"/>
              </a:rPr>
              <a:pPr/>
              <a:t>17</a:t>
            </a:fld>
            <a:endParaRPr lang="en-US" altLang="ja-JP" sz="1200">
              <a:latin typeface="Arial" charset="0"/>
            </a:endParaRPr>
          </a:p>
        </p:txBody>
      </p:sp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5721" y="8686873"/>
            <a:ext cx="2972280" cy="45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7" tIns="45903" rIns="91807" bIns="45903" anchor="b"/>
          <a:lstStyle>
            <a:lvl1pPr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r" eaLnBrk="1" hangingPunct="1"/>
            <a:fld id="{F8046720-8ABA-FB46-A0CA-1F7A66D077EE}" type="slidenum">
              <a:rPr lang="en-US" altLang="ja-JP" sz="1200">
                <a:effectLst/>
                <a:latin typeface="Times New Roman" charset="0"/>
              </a:rPr>
              <a:pPr algn="r" eaLnBrk="1" hangingPunct="1"/>
              <a:t>17</a:t>
            </a:fld>
            <a:endParaRPr lang="en-US" altLang="ja-JP" sz="1200">
              <a:effectLst/>
              <a:latin typeface="Times New Roman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1" y="4343436"/>
            <a:ext cx="5027920" cy="41141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807" tIns="45903" rIns="91807" bIns="45903"/>
          <a:lstStyle/>
          <a:p>
            <a:endParaRPr lang="ja-JP" altLang="en-US">
              <a:ea typeface="ＭＳ Ｐ明朝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99086-A778-934B-A5A9-5C5A5FD3144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102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79E6E-C4E4-F148-AC6B-9124B387FDB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949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99086-A778-934B-A5A9-5C5A5FD3144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102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99086-A778-934B-A5A9-5C5A5FD3144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102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99086-A778-934B-A5A9-5C5A5FD3144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102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99086-A778-934B-A5A9-5C5A5FD3144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910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fld id="{76AE87C1-E0C7-FD4D-B1EA-79D91DF3B6A4}" type="slidenum">
              <a:rPr lang="en-US" altLang="ja-JP" sz="1200">
                <a:latin typeface="Arial" charset="0"/>
              </a:rPr>
              <a:pPr/>
              <a:t>13</a:t>
            </a:fld>
            <a:endParaRPr lang="en-US" altLang="ja-JP" sz="1200">
              <a:latin typeface="Arial" charset="0"/>
            </a:endParaRPr>
          </a:p>
        </p:txBody>
      </p:sp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5721" y="8686873"/>
            <a:ext cx="2972280" cy="45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7" tIns="45903" rIns="91807" bIns="45903" anchor="b"/>
          <a:lstStyle>
            <a:lvl1pPr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r" eaLnBrk="1" hangingPunct="1"/>
            <a:fld id="{545C81D7-9F22-9740-9775-91B149A21552}" type="slidenum">
              <a:rPr lang="en-US" altLang="ja-JP" sz="1200">
                <a:effectLst/>
                <a:latin typeface="Times New Roman" charset="0"/>
              </a:rPr>
              <a:pPr algn="r" eaLnBrk="1" hangingPunct="1"/>
              <a:t>13</a:t>
            </a:fld>
            <a:endParaRPr lang="en-US" altLang="ja-JP" sz="1200">
              <a:effectLst/>
              <a:latin typeface="Times New Roman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1" y="4343436"/>
            <a:ext cx="5027920" cy="41141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807" tIns="45903" rIns="91807" bIns="45903"/>
          <a:lstStyle/>
          <a:p>
            <a:endParaRPr lang="ja-JP" altLang="en-US">
              <a:ea typeface="ＭＳ Ｐ明朝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fld id="{7428B4E5-2B4C-C94F-886F-FCEDC401D01D}" type="slidenum">
              <a:rPr lang="en-US" altLang="ja-JP" sz="1200">
                <a:latin typeface="Arial" charset="0"/>
              </a:rPr>
              <a:pPr/>
              <a:t>14</a:t>
            </a:fld>
            <a:endParaRPr lang="en-US" altLang="ja-JP" sz="1200">
              <a:latin typeface="Arial" charset="0"/>
            </a:endParaRPr>
          </a:p>
        </p:txBody>
      </p:sp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5721" y="8686873"/>
            <a:ext cx="2972280" cy="45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7" tIns="45903" rIns="91807" bIns="45903" anchor="b"/>
          <a:lstStyle>
            <a:lvl1pPr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r" eaLnBrk="1" hangingPunct="1"/>
            <a:fld id="{2119D936-1A0C-D342-9720-A4C5B3D05103}" type="slidenum">
              <a:rPr lang="en-US" altLang="ja-JP" sz="1200">
                <a:effectLst/>
                <a:latin typeface="Times New Roman" charset="0"/>
              </a:rPr>
              <a:pPr algn="r" eaLnBrk="1" hangingPunct="1"/>
              <a:t>14</a:t>
            </a:fld>
            <a:endParaRPr lang="en-US" altLang="ja-JP" sz="1200">
              <a:effectLst/>
              <a:latin typeface="Times New Roman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1" y="4343436"/>
            <a:ext cx="5027920" cy="41141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807" tIns="45903" rIns="91807" bIns="45903"/>
          <a:lstStyle/>
          <a:p>
            <a:endParaRPr lang="ja-JP" altLang="en-US">
              <a:ea typeface="ＭＳ Ｐ明朝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fld id="{7428B4E5-2B4C-C94F-886F-FCEDC401D01D}" type="slidenum">
              <a:rPr lang="en-US" altLang="ja-JP" sz="1200">
                <a:latin typeface="Arial" charset="0"/>
              </a:rPr>
              <a:pPr/>
              <a:t>15</a:t>
            </a:fld>
            <a:endParaRPr lang="en-US" altLang="ja-JP" sz="1200">
              <a:latin typeface="Arial" charset="0"/>
            </a:endParaRPr>
          </a:p>
        </p:txBody>
      </p:sp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5721" y="8686873"/>
            <a:ext cx="2972280" cy="45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7" tIns="45903" rIns="91807" bIns="45903" anchor="b"/>
          <a:lstStyle>
            <a:lvl1pPr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r" eaLnBrk="1" hangingPunct="1"/>
            <a:fld id="{2119D936-1A0C-D342-9720-A4C5B3D05103}" type="slidenum">
              <a:rPr lang="en-US" altLang="ja-JP" sz="1200">
                <a:effectLst/>
                <a:latin typeface="Times New Roman" charset="0"/>
              </a:rPr>
              <a:pPr algn="r" eaLnBrk="1" hangingPunct="1"/>
              <a:t>15</a:t>
            </a:fld>
            <a:endParaRPr lang="en-US" altLang="ja-JP" sz="1200">
              <a:effectLst/>
              <a:latin typeface="Times New Roman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1" y="4343436"/>
            <a:ext cx="5027920" cy="41141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807" tIns="45903" rIns="91807" bIns="45903"/>
          <a:lstStyle/>
          <a:p>
            <a:endParaRPr lang="ja-JP" altLang="en-US">
              <a:ea typeface="ＭＳ Ｐ明朝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fld id="{479BEA51-CA04-2D4E-ABCC-0A0E68710EF0}" type="slidenum">
              <a:rPr lang="en-US" altLang="ja-JP" sz="1200">
                <a:latin typeface="Arial" charset="0"/>
              </a:rPr>
              <a:pPr/>
              <a:t>16</a:t>
            </a:fld>
            <a:endParaRPr lang="en-US" altLang="ja-JP" sz="1200">
              <a:latin typeface="Arial" charset="0"/>
            </a:endParaRPr>
          </a:p>
        </p:txBody>
      </p:sp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5721" y="8686873"/>
            <a:ext cx="2972280" cy="45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7" tIns="45903" rIns="91807" bIns="45903" anchor="b"/>
          <a:lstStyle>
            <a:lvl1pPr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r" eaLnBrk="1" hangingPunct="1"/>
            <a:fld id="{F8046720-8ABA-FB46-A0CA-1F7A66D077EE}" type="slidenum">
              <a:rPr lang="en-US" altLang="ja-JP" sz="1200">
                <a:effectLst/>
                <a:latin typeface="Times New Roman" charset="0"/>
              </a:rPr>
              <a:pPr algn="r" eaLnBrk="1" hangingPunct="1"/>
              <a:t>16</a:t>
            </a:fld>
            <a:endParaRPr lang="en-US" altLang="ja-JP" sz="1200">
              <a:effectLst/>
              <a:latin typeface="Times New Roman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1" y="4343436"/>
            <a:ext cx="5027920" cy="41141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807" tIns="45903" rIns="91807" bIns="45903"/>
          <a:lstStyle/>
          <a:p>
            <a:endParaRPr lang="ja-JP" altLang="en-US">
              <a:ea typeface="ＭＳ Ｐ明朝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2013年 9月 27日 金曜日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2013年 9月 27日 金曜日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2013年 9月 27日 金曜日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2013年 9月 27日 金曜日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2013年 9月 27日 金曜日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2013年 9月 27日 金曜日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2013年 9月 27日 金曜日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2013年 9月 27日 金曜日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2013年 9月 27日 金曜日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2013年 9月 27日 金曜日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2013年 9月 27日 金曜日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2013年 9月 27日 金曜日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kumimoji="1"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kumimoji="1"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kumimoji="1"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kumimoji="1"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kumimoji="1"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kumimoji="1"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kumimoji="1"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kumimoji="1"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kumimoji="1"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NGC3115_S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r="4807"/>
          <a:stretch/>
        </p:blipFill>
        <p:spPr>
          <a:xfrm>
            <a:off x="0" y="-1"/>
            <a:ext cx="9144000" cy="690540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67974" y="683669"/>
            <a:ext cx="8470359" cy="1048209"/>
          </a:xfrm>
          <a:ln>
            <a:noFill/>
          </a:ln>
        </p:spPr>
        <p:txBody>
          <a:bodyPr/>
          <a:lstStyle/>
          <a:p>
            <a:pPr algn="ctr"/>
            <a:r>
              <a:rPr kumimoji="1" lang="en-US" altLang="ja-JP" sz="6000" b="1" dirty="0" smtClean="0">
                <a:latin typeface="メイリオ"/>
                <a:ea typeface="メイリオ"/>
                <a:cs typeface="メイリオ"/>
              </a:rPr>
              <a:t>S0</a:t>
            </a:r>
            <a:r>
              <a:rPr kumimoji="1" lang="ja-JP" altLang="en-US" sz="6000" b="1" dirty="0" smtClean="0">
                <a:latin typeface="メイリオ"/>
                <a:ea typeface="メイリオ"/>
                <a:cs typeface="メイリオ"/>
              </a:rPr>
              <a:t>銀河形成と環境効果</a:t>
            </a:r>
            <a:endParaRPr kumimoji="1" lang="ja-JP" altLang="en-US" sz="6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4164" y="251266"/>
            <a:ext cx="71895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>
                <a:solidFill>
                  <a:schemeClr val="tx1">
                    <a:lumMod val="85000"/>
                  </a:schemeClr>
                </a:solidFill>
              </a:rPr>
              <a:t>円盤銀河形成研究会</a:t>
            </a:r>
            <a:r>
              <a:rPr kumimoji="1" lang="en-US" altLang="ja-JP" sz="2200" dirty="0" smtClean="0">
                <a:solidFill>
                  <a:schemeClr val="tx1">
                    <a:lumMod val="85000"/>
                  </a:schemeClr>
                </a:solidFill>
              </a:rPr>
              <a:t> (2013/9/27) @ </a:t>
            </a:r>
            <a:r>
              <a:rPr kumimoji="1" lang="ja-JP" altLang="en-US" sz="2200" dirty="0" smtClean="0">
                <a:solidFill>
                  <a:schemeClr val="tx1">
                    <a:lumMod val="85000"/>
                  </a:schemeClr>
                </a:solidFill>
              </a:rPr>
              <a:t>国立天文台三鷹</a:t>
            </a:r>
            <a:r>
              <a:rPr kumimoji="1" lang="en-US" altLang="ja-JP" sz="22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endParaRPr kumimoji="1" lang="ja-JP" altLang="en-US" sz="22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タイトル 2"/>
          <p:cNvSpPr txBox="1">
            <a:spLocks/>
          </p:cNvSpPr>
          <p:nvPr/>
        </p:nvSpPr>
        <p:spPr>
          <a:xfrm>
            <a:off x="4019814" y="1843276"/>
            <a:ext cx="5135218" cy="5380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3200" b="1" dirty="0" smtClean="0"/>
              <a:t>小山佑世</a:t>
            </a:r>
            <a:r>
              <a:rPr lang="en-US" altLang="ja-JP" sz="3200" b="1" dirty="0" smtClean="0"/>
              <a:t> (</a:t>
            </a:r>
            <a:r>
              <a:rPr lang="ja-JP" altLang="en-US" sz="3200" b="1" dirty="0" smtClean="0"/>
              <a:t>国立天文台</a:t>
            </a:r>
            <a:r>
              <a:rPr lang="en-US" altLang="ja-JP" sz="3200" b="1" dirty="0" smtClean="0"/>
              <a:t>)</a:t>
            </a:r>
          </a:p>
        </p:txBody>
      </p:sp>
      <p:sp>
        <p:nvSpPr>
          <p:cNvPr id="8" name="タイトル 2"/>
          <p:cNvSpPr txBox="1">
            <a:spLocks/>
          </p:cNvSpPr>
          <p:nvPr/>
        </p:nvSpPr>
        <p:spPr>
          <a:xfrm>
            <a:off x="4934185" y="6217353"/>
            <a:ext cx="5135218" cy="5380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ja-JP" sz="2400" i="1" dirty="0" smtClean="0"/>
              <a:t>NGC3115 © NASA</a:t>
            </a:r>
          </a:p>
        </p:txBody>
      </p:sp>
    </p:spTree>
    <p:extLst>
      <p:ext uri="{BB962C8B-B14F-4D97-AF65-F5344CB8AC3E}">
        <p14:creationId xmlns:p14="http://schemas.microsoft.com/office/powerpoint/2010/main" val="251319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124670" y="5179395"/>
            <a:ext cx="4648786" cy="1288677"/>
          </a:xfrm>
          <a:prstGeom prst="rect">
            <a:avLst/>
          </a:prstGeom>
          <a:solidFill>
            <a:srgbClr val="D160C8"/>
          </a:solidFill>
          <a:ln>
            <a:noFill/>
          </a:ln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5004797" y="1874848"/>
            <a:ext cx="4039815" cy="4221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262" y="-55215"/>
            <a:ext cx="8943479" cy="741362"/>
          </a:xfrm>
        </p:spPr>
        <p:txBody>
          <a:bodyPr>
            <a:normAutofit/>
          </a:bodyPr>
          <a:lstStyle/>
          <a:p>
            <a:pPr algn="ctr"/>
            <a:r>
              <a:rPr lang="en-US" altLang="ja-JP" sz="3300" dirty="0" smtClean="0">
                <a:ea typeface="メイリオ"/>
                <a:cs typeface="Comic Sans MS"/>
              </a:rPr>
              <a:t>Tully-Fisher relation &amp; size-luminosity relation  </a:t>
            </a:r>
            <a:endParaRPr kumimoji="1" lang="ja-JP" altLang="en-US" sz="3300" dirty="0">
              <a:ea typeface="メイリオ"/>
              <a:cs typeface="Comic Sans MS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00521" y="783408"/>
            <a:ext cx="871789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t="45923"/>
          <a:stretch/>
        </p:blipFill>
        <p:spPr>
          <a:xfrm>
            <a:off x="5004797" y="2297044"/>
            <a:ext cx="4039815" cy="4086092"/>
          </a:xfrm>
          <a:prstGeom prst="rect">
            <a:avLst/>
          </a:prstGeom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341600" y="6372092"/>
            <a:ext cx="36783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000" i="1" dirty="0" smtClean="0">
                <a:solidFill>
                  <a:srgbClr val="FFFFFF"/>
                </a:solidFill>
                <a:latin typeface="Times"/>
                <a:cs typeface="Times"/>
              </a:rPr>
              <a:t>(plot from </a:t>
            </a:r>
            <a:r>
              <a:rPr lang="en-US" altLang="ja-JP" sz="2000" i="1" dirty="0" err="1" smtClean="0">
                <a:solidFill>
                  <a:srgbClr val="FFFFFF"/>
                </a:solidFill>
                <a:latin typeface="Times"/>
                <a:cs typeface="Times"/>
              </a:rPr>
              <a:t>Bamford</a:t>
            </a:r>
            <a:r>
              <a:rPr lang="en-US" altLang="ja-JP" sz="2000" i="1" dirty="0" smtClean="0">
                <a:solidFill>
                  <a:srgbClr val="FFFFFF"/>
                </a:solidFill>
                <a:latin typeface="Times"/>
                <a:cs typeface="Times"/>
              </a:rPr>
              <a:t> et al. 2007)</a:t>
            </a:r>
            <a:endParaRPr lang="ja-JP" altLang="en-US" sz="2000" i="1" dirty="0">
              <a:solidFill>
                <a:srgbClr val="FFFFFF"/>
              </a:solidFill>
              <a:effectLst/>
              <a:latin typeface="Times"/>
              <a:cs typeface="Times"/>
            </a:endParaRPr>
          </a:p>
        </p:txBody>
      </p:sp>
      <p:sp>
        <p:nvSpPr>
          <p:cNvPr id="6" name="星 5 5"/>
          <p:cNvSpPr/>
          <p:nvPr/>
        </p:nvSpPr>
        <p:spPr>
          <a:xfrm>
            <a:off x="7764655" y="5068961"/>
            <a:ext cx="319172" cy="288000"/>
          </a:xfrm>
          <a:prstGeom prst="star5">
            <a:avLst/>
          </a:prstGeom>
          <a:solidFill>
            <a:srgbClr val="008000"/>
          </a:solidFill>
          <a:ln>
            <a:solidFill>
              <a:srgbClr val="000000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星 5 15"/>
          <p:cNvSpPr/>
          <p:nvPr/>
        </p:nvSpPr>
        <p:spPr>
          <a:xfrm>
            <a:off x="7389193" y="4106004"/>
            <a:ext cx="319172" cy="288000"/>
          </a:xfrm>
          <a:prstGeom prst="star5">
            <a:avLst/>
          </a:prstGeom>
          <a:solidFill>
            <a:srgbClr val="008000"/>
          </a:solidFill>
          <a:ln>
            <a:solidFill>
              <a:srgbClr val="000000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星 5 16"/>
          <p:cNvSpPr/>
          <p:nvPr/>
        </p:nvSpPr>
        <p:spPr>
          <a:xfrm>
            <a:off x="7070022" y="4393135"/>
            <a:ext cx="319172" cy="288000"/>
          </a:xfrm>
          <a:prstGeom prst="star5">
            <a:avLst/>
          </a:prstGeom>
          <a:solidFill>
            <a:srgbClr val="008000"/>
          </a:solidFill>
          <a:ln>
            <a:solidFill>
              <a:srgbClr val="000000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星 5 17"/>
          <p:cNvSpPr/>
          <p:nvPr/>
        </p:nvSpPr>
        <p:spPr>
          <a:xfrm>
            <a:off x="6669193" y="4602954"/>
            <a:ext cx="319172" cy="288000"/>
          </a:xfrm>
          <a:prstGeom prst="star5">
            <a:avLst/>
          </a:prstGeom>
          <a:solidFill>
            <a:srgbClr val="008000"/>
          </a:solidFill>
          <a:ln>
            <a:solidFill>
              <a:srgbClr val="000000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星 5 18"/>
          <p:cNvSpPr/>
          <p:nvPr/>
        </p:nvSpPr>
        <p:spPr>
          <a:xfrm>
            <a:off x="6193186" y="4348967"/>
            <a:ext cx="319172" cy="288000"/>
          </a:xfrm>
          <a:prstGeom prst="star5">
            <a:avLst/>
          </a:prstGeom>
          <a:solidFill>
            <a:srgbClr val="008000"/>
          </a:solidFill>
          <a:ln>
            <a:solidFill>
              <a:srgbClr val="000000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星 5 19"/>
          <p:cNvSpPr/>
          <p:nvPr/>
        </p:nvSpPr>
        <p:spPr>
          <a:xfrm>
            <a:off x="5480175" y="5095029"/>
            <a:ext cx="319172" cy="288000"/>
          </a:xfrm>
          <a:prstGeom prst="star5">
            <a:avLst/>
          </a:prstGeom>
          <a:solidFill>
            <a:srgbClr val="008000"/>
          </a:solidFill>
          <a:ln>
            <a:solidFill>
              <a:srgbClr val="000000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 rot="19572009">
            <a:off x="7364346" y="2822796"/>
            <a:ext cx="1372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>
                <a:solidFill>
                  <a:srgbClr val="FF0000"/>
                </a:solidFill>
              </a:rPr>
              <a:t>z</a:t>
            </a:r>
            <a:r>
              <a:rPr kumimoji="1" lang="en-US" altLang="ja-JP" sz="2000" b="1" i="1" dirty="0" smtClean="0">
                <a:solidFill>
                  <a:srgbClr val="FF0000"/>
                </a:solidFill>
              </a:rPr>
              <a:t>=0.5 field </a:t>
            </a:r>
            <a:endParaRPr kumimoji="1" lang="ja-JP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9572009">
            <a:off x="7497094" y="3057757"/>
            <a:ext cx="1701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>
                <a:solidFill>
                  <a:srgbClr val="000090"/>
                </a:solidFill>
              </a:rPr>
              <a:t>z</a:t>
            </a:r>
            <a:r>
              <a:rPr kumimoji="1" lang="en-US" altLang="ja-JP" sz="2000" b="1" i="1" dirty="0" smtClean="0">
                <a:solidFill>
                  <a:srgbClr val="000090"/>
                </a:solidFill>
              </a:rPr>
              <a:t>=0.5 cluster </a:t>
            </a:r>
            <a:endParaRPr kumimoji="1" lang="ja-JP" altLang="en-US" sz="2000" b="1" i="1" dirty="0">
              <a:solidFill>
                <a:srgbClr val="000090"/>
              </a:solidFill>
            </a:endParaRPr>
          </a:p>
        </p:txBody>
      </p:sp>
      <p:sp>
        <p:nvSpPr>
          <p:cNvPr id="26" name="星 5 25"/>
          <p:cNvSpPr/>
          <p:nvPr/>
        </p:nvSpPr>
        <p:spPr>
          <a:xfrm>
            <a:off x="5264299" y="1941106"/>
            <a:ext cx="319172" cy="288000"/>
          </a:xfrm>
          <a:prstGeom prst="star5">
            <a:avLst/>
          </a:prstGeom>
          <a:solidFill>
            <a:srgbClr val="008000"/>
          </a:solidFill>
          <a:ln>
            <a:solidFill>
              <a:srgbClr val="000000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527456" y="1874848"/>
            <a:ext cx="32048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000" b="1" dirty="0" smtClean="0">
                <a:solidFill>
                  <a:srgbClr val="008000"/>
                </a:solidFill>
                <a:latin typeface="Times"/>
                <a:cs typeface="Times"/>
              </a:rPr>
              <a:t>: This study (IFU, z=0.4)</a:t>
            </a:r>
            <a:endParaRPr lang="ja-JP" altLang="en-US" sz="2000" b="1" dirty="0">
              <a:solidFill>
                <a:srgbClr val="008000"/>
              </a:solidFill>
              <a:effectLst/>
              <a:latin typeface="Times"/>
              <a:cs typeface="Time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5198041" y="1919020"/>
            <a:ext cx="3449002" cy="355938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63" y="940441"/>
            <a:ext cx="4492958" cy="4106434"/>
          </a:xfrm>
          <a:prstGeom prst="rect">
            <a:avLst/>
          </a:prstGeom>
        </p:spPr>
      </p:pic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794433" y="1103884"/>
            <a:ext cx="42600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000" b="1" i="1" dirty="0" smtClean="0">
                <a:solidFill>
                  <a:schemeClr val="bg1"/>
                </a:solidFill>
                <a:latin typeface="Times"/>
                <a:cs typeface="Times"/>
              </a:rPr>
              <a:t>Black: field galaxies (0.3&lt;z&lt;0.5)</a:t>
            </a:r>
            <a:endParaRPr lang="ja-JP" altLang="en-US" sz="2000" b="1" i="1" dirty="0">
              <a:solidFill>
                <a:schemeClr val="bg1"/>
              </a:solidFill>
              <a:effectLst/>
              <a:latin typeface="Times"/>
              <a:cs typeface="Times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2449063" y="3915083"/>
            <a:ext cx="1780592" cy="400110"/>
          </a:xfrm>
          <a:prstGeom prst="rect">
            <a:avLst/>
          </a:prstGeom>
          <a:noFill/>
          <a:ln w="28575" cmpd="sng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000" b="1" i="1" dirty="0">
                <a:solidFill>
                  <a:schemeClr val="bg1"/>
                </a:solidFill>
                <a:latin typeface="Times"/>
                <a:cs typeface="Times"/>
              </a:rPr>
              <a:t> </a:t>
            </a:r>
            <a:r>
              <a:rPr lang="en-US" altLang="ja-JP" sz="2000" b="1" i="1" dirty="0" smtClean="0">
                <a:solidFill>
                  <a:schemeClr val="bg1"/>
                </a:solidFill>
                <a:latin typeface="Times"/>
                <a:cs typeface="Times"/>
              </a:rPr>
              <a:t>  </a:t>
            </a:r>
            <a:r>
              <a:rPr lang="en-US" altLang="ja-JP" sz="2000" b="1" dirty="0" smtClean="0">
                <a:solidFill>
                  <a:srgbClr val="FF0000"/>
                </a:solidFill>
                <a:latin typeface="Times"/>
                <a:cs typeface="Times"/>
              </a:rPr>
              <a:t> : This stud</a:t>
            </a:r>
            <a:r>
              <a:rPr lang="en-US" altLang="ja-JP" sz="2000" b="1" i="1" dirty="0" smtClean="0">
                <a:solidFill>
                  <a:srgbClr val="FF0000"/>
                </a:solidFill>
                <a:latin typeface="Times"/>
                <a:cs typeface="Times"/>
              </a:rPr>
              <a:t>y</a:t>
            </a:r>
            <a:endParaRPr lang="ja-JP" altLang="en-US" sz="2000" b="1" i="1" dirty="0">
              <a:solidFill>
                <a:srgbClr val="FF0000"/>
              </a:solidFill>
              <a:effectLst/>
              <a:latin typeface="Times"/>
              <a:cs typeface="Times"/>
            </a:endParaRPr>
          </a:p>
        </p:txBody>
      </p:sp>
      <p:sp>
        <p:nvSpPr>
          <p:cNvPr id="10" name="五角形 9"/>
          <p:cNvSpPr/>
          <p:nvPr/>
        </p:nvSpPr>
        <p:spPr>
          <a:xfrm>
            <a:off x="2517916" y="4029836"/>
            <a:ext cx="220870" cy="209826"/>
          </a:xfrm>
          <a:prstGeom prst="pentagon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739218" y="1401124"/>
            <a:ext cx="42600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600" i="1" dirty="0" smtClean="0">
                <a:solidFill>
                  <a:schemeClr val="bg1"/>
                </a:solidFill>
                <a:latin typeface="Times"/>
                <a:cs typeface="Times"/>
              </a:rPr>
              <a:t>[Bamford+05/Nakamura+06/Miller+11]</a:t>
            </a:r>
            <a:endParaRPr lang="ja-JP" altLang="en-US" sz="1600" i="1" dirty="0">
              <a:solidFill>
                <a:schemeClr val="bg1"/>
              </a:solidFill>
              <a:effectLst/>
              <a:latin typeface="Times"/>
              <a:cs typeface="Times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23221" y="5201481"/>
            <a:ext cx="486500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>
                <a:latin typeface="Times"/>
                <a:cs typeface="Times"/>
              </a:rPr>
              <a:t>SF region in </a:t>
            </a:r>
            <a:r>
              <a:rPr lang="en-US" altLang="ja-JP" sz="2400" i="1" dirty="0">
                <a:latin typeface="Times"/>
                <a:cs typeface="Times"/>
              </a:rPr>
              <a:t>c</a:t>
            </a:r>
            <a:r>
              <a:rPr lang="en-US" altLang="ja-JP" sz="2400" i="1" dirty="0" smtClean="0">
                <a:latin typeface="Times"/>
                <a:cs typeface="Times"/>
              </a:rPr>
              <a:t>luster galaxies tend to be more compact than field galaxies  </a:t>
            </a:r>
            <a:r>
              <a:rPr lang="en-US" altLang="ja-JP" sz="2400" i="1" dirty="0" smtClean="0">
                <a:latin typeface="Times"/>
                <a:cs typeface="Times"/>
                <a:sym typeface="Wingdings"/>
              </a:rPr>
              <a:t> </a:t>
            </a:r>
            <a:r>
              <a:rPr lang="en-US" altLang="ja-JP" sz="2400" i="1" dirty="0" smtClean="0">
                <a:latin typeface="Times"/>
                <a:cs typeface="Times"/>
              </a:rPr>
              <a:t>evidence for S0 bulge growth? </a:t>
            </a:r>
          </a:p>
        </p:txBody>
      </p:sp>
      <p:sp>
        <p:nvSpPr>
          <p:cNvPr id="35" name="左矢印 34"/>
          <p:cNvSpPr/>
          <p:nvPr/>
        </p:nvSpPr>
        <p:spPr>
          <a:xfrm>
            <a:off x="4229655" y="1207045"/>
            <a:ext cx="542865" cy="508000"/>
          </a:xfrm>
          <a:prstGeom prst="lef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左矢印 35"/>
          <p:cNvSpPr/>
          <p:nvPr/>
        </p:nvSpPr>
        <p:spPr>
          <a:xfrm rot="10800000">
            <a:off x="4783049" y="5356961"/>
            <a:ext cx="542865" cy="695748"/>
          </a:xfrm>
          <a:prstGeom prst="leftArrow">
            <a:avLst/>
          </a:prstGeom>
          <a:solidFill>
            <a:srgbClr val="D160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4653538" y="888948"/>
            <a:ext cx="4454316" cy="861774"/>
          </a:xfrm>
          <a:prstGeom prst="rect">
            <a:avLst/>
          </a:prstGeom>
          <a:solidFill>
            <a:srgbClr val="4A8EF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10961" y="877904"/>
            <a:ext cx="4432230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>
                <a:latin typeface="Times"/>
                <a:cs typeface="Times"/>
              </a:rPr>
              <a:t>Good agreement with Tully-Fisher relation for z~0.4 field galaxies.</a:t>
            </a:r>
          </a:p>
        </p:txBody>
      </p:sp>
      <p:sp>
        <p:nvSpPr>
          <p:cNvPr id="37" name="正方形/長方形 36"/>
          <p:cNvSpPr/>
          <p:nvPr/>
        </p:nvSpPr>
        <p:spPr>
          <a:xfrm rot="19626436">
            <a:off x="-12972" y="2707541"/>
            <a:ext cx="8751591" cy="143275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Preliminary</a:t>
            </a:r>
            <a:endParaRPr kumimoji="1" lang="ja-JP" altLang="en-US" sz="7200" b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5237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66934" y="-68433"/>
            <a:ext cx="8425374" cy="914400"/>
          </a:xfrm>
        </p:spPr>
        <p:txBody>
          <a:bodyPr/>
          <a:lstStyle/>
          <a:p>
            <a:r>
              <a:rPr lang="en-US" altLang="ja-JP" sz="4400" dirty="0" smtClean="0"/>
              <a:t>Dust extinction vs. environment</a:t>
            </a:r>
            <a:endParaRPr kumimoji="1" lang="ja-JP" altLang="en-US" sz="4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041" y="1519300"/>
            <a:ext cx="6438720" cy="486403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1890" y="967440"/>
            <a:ext cx="905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FF00"/>
                </a:solidFill>
              </a:rPr>
              <a:t>SF galaxies in clusters tend to be more highly obscured by dust?</a:t>
            </a:r>
            <a:endParaRPr kumimoji="1" lang="ja-JP" altLang="en-US" sz="2400" dirty="0"/>
          </a:p>
        </p:txBody>
      </p:sp>
      <p:sp>
        <p:nvSpPr>
          <p:cNvPr id="9" name="テキスト ボックス 39"/>
          <p:cNvSpPr txBox="1">
            <a:spLocks noChangeArrowheads="1"/>
          </p:cNvSpPr>
          <p:nvPr/>
        </p:nvSpPr>
        <p:spPr bwMode="auto">
          <a:xfrm>
            <a:off x="2090225" y="1854112"/>
            <a:ext cx="2629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b="1" i="1" dirty="0">
                <a:solidFill>
                  <a:schemeClr val="bg1"/>
                </a:solidFill>
                <a:latin typeface="Times" charset="0"/>
                <a:cs typeface="Times" charset="0"/>
              </a:rPr>
              <a:t>z</a:t>
            </a:r>
            <a:r>
              <a:rPr lang="en-US" altLang="ja-JP" b="1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=0.4 sample</a:t>
            </a:r>
            <a:endParaRPr lang="en-US" altLang="ja-JP" b="1" i="1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10" name="四角形吹き出し 9"/>
          <p:cNvSpPr/>
          <p:nvPr/>
        </p:nvSpPr>
        <p:spPr>
          <a:xfrm>
            <a:off x="4903837" y="1629735"/>
            <a:ext cx="2518830" cy="804234"/>
          </a:xfrm>
          <a:prstGeom prst="wedgeRectCallout">
            <a:avLst>
              <a:gd name="adj1" fmla="val -30877"/>
              <a:gd name="adj2" fmla="val 103924"/>
            </a:avLst>
          </a:prstGeom>
          <a:solidFill>
            <a:srgbClr val="D192C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39"/>
          <p:cNvSpPr txBox="1">
            <a:spLocks noChangeArrowheads="1"/>
          </p:cNvSpPr>
          <p:nvPr/>
        </p:nvSpPr>
        <p:spPr bwMode="auto">
          <a:xfrm>
            <a:off x="4793626" y="1602972"/>
            <a:ext cx="26290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A(H</a:t>
            </a:r>
            <a:r>
              <a:rPr lang="en-US" altLang="ja-JP" i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en-US" altLang="ja-JP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) from</a:t>
            </a:r>
          </a:p>
          <a:p>
            <a:pPr algn="ctr" eaLnBrk="1" hangingPunct="1"/>
            <a:r>
              <a:rPr lang="en-US" altLang="ja-JP" i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SFR(IR)/SFR(H</a:t>
            </a:r>
            <a:r>
              <a:rPr lang="en-US" altLang="ja-JP" i="1" dirty="0" smtClean="0">
                <a:solidFill>
                  <a:schemeClr val="bg1"/>
                </a:solidFill>
                <a:effectLst/>
                <a:latin typeface="Symbol" charset="2"/>
                <a:cs typeface="Symbol" charset="2"/>
              </a:rPr>
              <a:t>a</a:t>
            </a:r>
            <a:r>
              <a:rPr lang="en-US" altLang="ja-JP" i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)</a:t>
            </a:r>
            <a:endParaRPr lang="en-US" altLang="ja-JP" i="1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12" name="四角形吹き出し 11"/>
          <p:cNvSpPr/>
          <p:nvPr/>
        </p:nvSpPr>
        <p:spPr>
          <a:xfrm flipV="1">
            <a:off x="432623" y="5292864"/>
            <a:ext cx="2518830" cy="804234"/>
          </a:xfrm>
          <a:prstGeom prst="wedgeRectCallout">
            <a:avLst>
              <a:gd name="adj1" fmla="val 51768"/>
              <a:gd name="adj2" fmla="val 12063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39"/>
          <p:cNvSpPr txBox="1">
            <a:spLocks noChangeArrowheads="1"/>
          </p:cNvSpPr>
          <p:nvPr/>
        </p:nvSpPr>
        <p:spPr bwMode="auto">
          <a:xfrm>
            <a:off x="366934" y="5271698"/>
            <a:ext cx="26290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A(H</a:t>
            </a:r>
            <a:r>
              <a:rPr lang="en-US" altLang="ja-JP" i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en-US" altLang="ja-JP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) from</a:t>
            </a:r>
          </a:p>
          <a:p>
            <a:pPr algn="ctr" eaLnBrk="1" hangingPunct="1"/>
            <a:r>
              <a:rPr lang="en-US" altLang="ja-JP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A(H</a:t>
            </a:r>
            <a:r>
              <a:rPr lang="en-US" altLang="ja-JP" i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en-US" altLang="ja-JP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)-M* relation</a:t>
            </a:r>
            <a:endParaRPr lang="en-US" altLang="ja-JP" i="1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4201706" y="6355650"/>
            <a:ext cx="5343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2000" i="1" dirty="0" smtClean="0">
                <a:solidFill>
                  <a:srgbClr val="FFFFFF"/>
                </a:solidFill>
                <a:effectLst/>
                <a:latin typeface="Times New Roman" charset="0"/>
              </a:rPr>
              <a:t>(Koyama et al. 2013, MNRAS, 434, 423)</a:t>
            </a:r>
            <a:endParaRPr kumimoji="0" lang="en-US" altLang="ja-JP" sz="20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sp>
        <p:nvSpPr>
          <p:cNvPr id="23" name="Line 2"/>
          <p:cNvSpPr>
            <a:spLocks noChangeShapeType="1"/>
          </p:cNvSpPr>
          <p:nvPr/>
        </p:nvSpPr>
        <p:spPr bwMode="auto">
          <a:xfrm flipV="1">
            <a:off x="345944" y="922919"/>
            <a:ext cx="828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9" name="テキスト ボックス 39"/>
          <p:cNvSpPr txBox="1">
            <a:spLocks noChangeArrowheads="1"/>
          </p:cNvSpPr>
          <p:nvPr/>
        </p:nvSpPr>
        <p:spPr bwMode="auto">
          <a:xfrm>
            <a:off x="2300042" y="2181050"/>
            <a:ext cx="2629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b="1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(H</a:t>
            </a:r>
            <a:r>
              <a:rPr lang="en-US" altLang="ja-JP" b="1" i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en-US" altLang="ja-JP" b="1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 emitters only)</a:t>
            </a:r>
            <a:endParaRPr lang="en-US" altLang="ja-JP" b="1" i="1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6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39"/>
          <p:cNvSpPr txBox="1">
            <a:spLocks noChangeArrowheads="1"/>
          </p:cNvSpPr>
          <p:nvPr/>
        </p:nvSpPr>
        <p:spPr bwMode="auto">
          <a:xfrm>
            <a:off x="323850" y="52369"/>
            <a:ext cx="95043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ja-JP" sz="4400" b="1" dirty="0">
                <a:solidFill>
                  <a:srgbClr val="00FF00"/>
                </a:solidFill>
                <a:effectLst/>
                <a:latin typeface="Apple Chancery" charset="0"/>
                <a:cs typeface="Apple Chancery" charset="0"/>
              </a:rPr>
              <a:t>M</a:t>
            </a:r>
            <a:r>
              <a:rPr kumimoji="0" lang="en-US" altLang="ja-JP" sz="4400" b="1" dirty="0">
                <a:solidFill>
                  <a:srgbClr val="FF66FF"/>
                </a:solidFill>
                <a:effectLst/>
                <a:latin typeface="Apple Chancery" charset="0"/>
                <a:cs typeface="Apple Chancery" charset="0"/>
              </a:rPr>
              <a:t>A</a:t>
            </a:r>
            <a:r>
              <a:rPr kumimoji="0" lang="en-US" altLang="ja-JP" sz="4400" b="1" dirty="0">
                <a:solidFill>
                  <a:srgbClr val="FFFF00"/>
                </a:solidFill>
                <a:effectLst/>
                <a:latin typeface="Apple Chancery" charset="0"/>
                <a:cs typeface="Apple Chancery" charset="0"/>
              </a:rPr>
              <a:t>H</a:t>
            </a:r>
            <a:r>
              <a:rPr kumimoji="0" lang="en-US" altLang="ja-JP" sz="4400" b="1" dirty="0">
                <a:solidFill>
                  <a:srgbClr val="00FFFF"/>
                </a:solidFill>
                <a:effectLst/>
                <a:latin typeface="Apple Chancery" charset="0"/>
                <a:cs typeface="Apple Chancery" charset="0"/>
              </a:rPr>
              <a:t>A</a:t>
            </a:r>
            <a:r>
              <a:rPr kumimoji="0" lang="en-US" altLang="ja-JP" sz="4400" b="1" dirty="0">
                <a:solidFill>
                  <a:srgbClr val="FF3399"/>
                </a:solidFill>
                <a:effectLst/>
                <a:latin typeface="Apple Chancery" charset="0"/>
                <a:cs typeface="Apple Chancery" charset="0"/>
              </a:rPr>
              <a:t>L</a:t>
            </a:r>
            <a:r>
              <a:rPr kumimoji="0" lang="en-US" altLang="ja-JP" sz="4400" b="1" dirty="0">
                <a:solidFill>
                  <a:srgbClr val="CC99FF"/>
                </a:solidFill>
                <a:effectLst/>
                <a:latin typeface="Apple Chancery" charset="0"/>
                <a:cs typeface="Apple Chancery" charset="0"/>
              </a:rPr>
              <a:t>O</a:t>
            </a:r>
            <a:r>
              <a:rPr kumimoji="0" lang="en-US" altLang="ja-JP" sz="4400" b="1" dirty="0">
                <a:effectLst/>
                <a:latin typeface="Apple Chancery" charset="0"/>
                <a:cs typeface="Apple Chancery" charset="0"/>
              </a:rPr>
              <a:t>-Subaru project</a:t>
            </a:r>
            <a:endParaRPr kumimoji="0" lang="ja-JP" altLang="en-US" sz="4400" b="1" dirty="0">
              <a:effectLst/>
              <a:latin typeface="Apple Chancery" charset="0"/>
              <a:ea typeface="HGP創英角ﾎﾟｯﾌﾟ体" charset="0"/>
              <a:cs typeface="HGP創英角ﾎﾟｯﾌﾟ体" charset="0"/>
            </a:endParaRPr>
          </a:p>
        </p:txBody>
      </p:sp>
      <p:sp>
        <p:nvSpPr>
          <p:cNvPr id="13316" name="テキスト ボックス 5"/>
          <p:cNvSpPr txBox="1">
            <a:spLocks noChangeArrowheads="1"/>
          </p:cNvSpPr>
          <p:nvPr/>
        </p:nvSpPr>
        <p:spPr bwMode="auto">
          <a:xfrm>
            <a:off x="118993" y="1756017"/>
            <a:ext cx="90984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200" i="1" dirty="0">
                <a:solidFill>
                  <a:srgbClr val="DDDDDD"/>
                </a:solidFill>
                <a:effectLst/>
                <a:latin typeface="Times"/>
                <a:cs typeface="Times"/>
              </a:rPr>
              <a:t>Narrow-band H</a:t>
            </a:r>
            <a:r>
              <a:rPr lang="en-US" altLang="ja-JP" sz="2200" i="1" dirty="0">
                <a:solidFill>
                  <a:srgbClr val="DDDDDD"/>
                </a:solidFill>
                <a:effectLst/>
                <a:latin typeface="Symbol" charset="2"/>
                <a:cs typeface="Symbol" charset="2"/>
              </a:rPr>
              <a:t>a</a:t>
            </a:r>
            <a:r>
              <a:rPr lang="en-US" altLang="ja-JP" sz="2200" i="1" dirty="0">
                <a:solidFill>
                  <a:srgbClr val="DDDDDD"/>
                </a:solidFill>
                <a:effectLst/>
                <a:latin typeface="Times"/>
                <a:cs typeface="Times"/>
              </a:rPr>
              <a:t>/[OII] emission-line </a:t>
            </a:r>
            <a:r>
              <a:rPr lang="en-US" altLang="ja-JP" sz="2200" i="1" dirty="0" smtClean="0">
                <a:solidFill>
                  <a:srgbClr val="DDDDDD"/>
                </a:solidFill>
                <a:effectLst/>
                <a:latin typeface="Times"/>
                <a:cs typeface="Times"/>
              </a:rPr>
              <a:t>survey </a:t>
            </a:r>
            <a:r>
              <a:rPr lang="en-US" altLang="ja-JP" sz="2200" i="1" dirty="0" smtClean="0">
                <a:solidFill>
                  <a:srgbClr val="DDDDDD"/>
                </a:solidFill>
                <a:latin typeface="Times"/>
                <a:cs typeface="Times"/>
              </a:rPr>
              <a:t>of distant universe at</a:t>
            </a:r>
            <a:r>
              <a:rPr lang="en-US" altLang="ja-JP" sz="2200" i="1" dirty="0" smtClean="0">
                <a:solidFill>
                  <a:srgbClr val="DDDDDD"/>
                </a:solidFill>
                <a:effectLst/>
                <a:latin typeface="Times"/>
                <a:cs typeface="Times"/>
              </a:rPr>
              <a:t> </a:t>
            </a:r>
            <a:r>
              <a:rPr lang="en-US" altLang="ja-JP" sz="2200" i="1" dirty="0">
                <a:solidFill>
                  <a:srgbClr val="DDDDDD"/>
                </a:solidFill>
                <a:effectLst/>
                <a:latin typeface="Times"/>
                <a:cs typeface="Times"/>
              </a:rPr>
              <a:t>0.4&lt;z&lt;</a:t>
            </a:r>
            <a:r>
              <a:rPr lang="en-US" altLang="ja-JP" sz="2200" i="1" dirty="0" smtClean="0">
                <a:solidFill>
                  <a:srgbClr val="DDDDDD"/>
                </a:solidFill>
                <a:effectLst/>
                <a:latin typeface="Times"/>
                <a:cs typeface="Times"/>
              </a:rPr>
              <a:t>2.6</a:t>
            </a:r>
            <a:endParaRPr lang="en-US" altLang="ja-JP" sz="2200" i="1" dirty="0">
              <a:solidFill>
                <a:srgbClr val="DDDDDD"/>
              </a:solidFill>
              <a:effectLst/>
              <a:latin typeface="Times"/>
              <a:cs typeface="Times"/>
            </a:endParaRPr>
          </a:p>
        </p:txBody>
      </p:sp>
      <p:sp>
        <p:nvSpPr>
          <p:cNvPr id="13317" name="Text Box 16"/>
          <p:cNvSpPr txBox="1">
            <a:spLocks noChangeArrowheads="1"/>
          </p:cNvSpPr>
          <p:nvPr/>
        </p:nvSpPr>
        <p:spPr bwMode="auto">
          <a:xfrm>
            <a:off x="308989" y="1270824"/>
            <a:ext cx="8497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ja-JP" sz="2800" b="1" i="1" dirty="0" err="1">
                <a:solidFill>
                  <a:srgbClr val="00FF00"/>
                </a:solidFill>
                <a:effectLst/>
                <a:latin typeface="Times"/>
                <a:cs typeface="Times"/>
              </a:rPr>
              <a:t>M</a:t>
            </a:r>
            <a:r>
              <a:rPr kumimoji="0" lang="en-US" altLang="ja-JP" sz="2800" b="1" i="1" dirty="0" err="1">
                <a:solidFill>
                  <a:srgbClr val="FF66CC"/>
                </a:solidFill>
                <a:effectLst/>
                <a:latin typeface="Times"/>
                <a:cs typeface="Times"/>
              </a:rPr>
              <a:t>A</a:t>
            </a:r>
            <a:r>
              <a:rPr kumimoji="0" lang="en-US" altLang="ja-JP" sz="2800" i="1" dirty="0" err="1">
                <a:solidFill>
                  <a:srgbClr val="FFFFFF"/>
                </a:solidFill>
                <a:effectLst/>
                <a:latin typeface="Times"/>
                <a:cs typeface="Times"/>
              </a:rPr>
              <a:t>pping</a:t>
            </a:r>
            <a:r>
              <a:rPr kumimoji="0" lang="en-US" altLang="ja-JP" sz="2800" i="1" dirty="0">
                <a:solidFill>
                  <a:srgbClr val="FFFFFF"/>
                </a:solidFill>
                <a:effectLst/>
                <a:latin typeface="Times"/>
                <a:cs typeface="Times"/>
              </a:rPr>
              <a:t> </a:t>
            </a:r>
            <a:r>
              <a:rPr kumimoji="0" lang="en-US" altLang="ja-JP" sz="2800" b="1" i="1" dirty="0">
                <a:solidFill>
                  <a:srgbClr val="FFFF00"/>
                </a:solidFill>
                <a:effectLst/>
                <a:latin typeface="Times"/>
                <a:cs typeface="Times"/>
              </a:rPr>
              <a:t>H</a:t>
            </a:r>
            <a:r>
              <a:rPr kumimoji="0" lang="en-US" altLang="ja-JP" sz="2800" i="1" dirty="0">
                <a:solidFill>
                  <a:srgbClr val="FFFFFF"/>
                </a:solidFill>
                <a:effectLst/>
                <a:latin typeface="Times"/>
                <a:cs typeface="Times"/>
              </a:rPr>
              <a:t>-</a:t>
            </a:r>
            <a:r>
              <a:rPr kumimoji="0" lang="en-US" altLang="ja-JP" sz="2800" i="1" dirty="0">
                <a:solidFill>
                  <a:srgbClr val="00FFFF"/>
                </a:solidFill>
                <a:effectLst/>
                <a:latin typeface="Times"/>
                <a:cs typeface="Times"/>
              </a:rPr>
              <a:t>A</a:t>
            </a:r>
            <a:r>
              <a:rPr kumimoji="0" lang="en-US" altLang="ja-JP" sz="2800" i="1" dirty="0">
                <a:solidFill>
                  <a:srgbClr val="FFFFFF"/>
                </a:solidFill>
                <a:effectLst/>
                <a:latin typeface="Times"/>
                <a:cs typeface="Times"/>
              </a:rPr>
              <a:t>lpha and </a:t>
            </a:r>
            <a:r>
              <a:rPr kumimoji="0" lang="en-US" altLang="ja-JP" sz="2800" b="1" i="1" dirty="0">
                <a:solidFill>
                  <a:srgbClr val="FF0066"/>
                </a:solidFill>
                <a:effectLst/>
                <a:latin typeface="Times"/>
                <a:cs typeface="Times"/>
              </a:rPr>
              <a:t>L</a:t>
            </a:r>
            <a:r>
              <a:rPr kumimoji="0" lang="en-US" altLang="ja-JP" sz="2800" i="1" dirty="0">
                <a:solidFill>
                  <a:srgbClr val="FFFFFF"/>
                </a:solidFill>
                <a:effectLst/>
                <a:latin typeface="Times"/>
                <a:cs typeface="Times"/>
              </a:rPr>
              <a:t>ines</a:t>
            </a:r>
            <a:r>
              <a:rPr kumimoji="0" lang="en-US" altLang="ja-JP" sz="2800" i="1" dirty="0">
                <a:solidFill>
                  <a:schemeClr val="bg1"/>
                </a:solidFill>
                <a:effectLst/>
                <a:latin typeface="Times"/>
                <a:cs typeface="Times"/>
              </a:rPr>
              <a:t> </a:t>
            </a:r>
            <a:r>
              <a:rPr kumimoji="0" lang="en-US" altLang="ja-JP" sz="2800" i="1" dirty="0">
                <a:solidFill>
                  <a:srgbClr val="FFFFFF"/>
                </a:solidFill>
                <a:effectLst/>
                <a:latin typeface="Times"/>
                <a:cs typeface="Times"/>
              </a:rPr>
              <a:t>of</a:t>
            </a:r>
            <a:r>
              <a:rPr kumimoji="0" lang="en-US" altLang="ja-JP" sz="2800" i="1" dirty="0">
                <a:solidFill>
                  <a:schemeClr val="bg1"/>
                </a:solidFill>
                <a:effectLst/>
                <a:latin typeface="Times"/>
                <a:cs typeface="Times"/>
              </a:rPr>
              <a:t> </a:t>
            </a:r>
            <a:r>
              <a:rPr kumimoji="0" lang="en-US" altLang="ja-JP" sz="2800" b="1" i="1" dirty="0">
                <a:solidFill>
                  <a:srgbClr val="CC66FF"/>
                </a:solidFill>
                <a:effectLst/>
                <a:latin typeface="Times"/>
                <a:cs typeface="Times"/>
              </a:rPr>
              <a:t>O</a:t>
            </a:r>
            <a:r>
              <a:rPr kumimoji="0" lang="en-US" altLang="ja-JP" sz="2800" i="1" dirty="0">
                <a:solidFill>
                  <a:srgbClr val="FFFFFF"/>
                </a:solidFill>
                <a:effectLst/>
                <a:latin typeface="Times"/>
                <a:cs typeface="Times"/>
              </a:rPr>
              <a:t>xygen</a:t>
            </a:r>
            <a:r>
              <a:rPr kumimoji="0" lang="en-US" altLang="ja-JP" sz="2800" i="1" dirty="0">
                <a:solidFill>
                  <a:schemeClr val="bg1"/>
                </a:solidFill>
                <a:effectLst/>
                <a:latin typeface="Times"/>
                <a:cs typeface="Times"/>
              </a:rPr>
              <a:t> </a:t>
            </a:r>
            <a:r>
              <a:rPr kumimoji="0" lang="en-US" altLang="ja-JP" sz="2800" i="1" dirty="0">
                <a:solidFill>
                  <a:srgbClr val="FFFFFF"/>
                </a:solidFill>
                <a:effectLst/>
                <a:latin typeface="Times"/>
                <a:cs typeface="Times"/>
              </a:rPr>
              <a:t>with Subaru</a:t>
            </a:r>
          </a:p>
        </p:txBody>
      </p:sp>
      <p:sp>
        <p:nvSpPr>
          <p:cNvPr id="794641" name="Line 17"/>
          <p:cNvSpPr>
            <a:spLocks noChangeShapeType="1"/>
          </p:cNvSpPr>
          <p:nvPr/>
        </p:nvSpPr>
        <p:spPr bwMode="auto">
          <a:xfrm flipV="1">
            <a:off x="278875" y="1280897"/>
            <a:ext cx="828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13320" name="Picture 21" descr="http://optik2.mtk.nao.ac.jp/~kodama/tmp/tmp2/mahalotarg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" t="6999" r="1775"/>
          <a:stretch>
            <a:fillRect/>
          </a:stretch>
        </p:blipFill>
        <p:spPr bwMode="auto">
          <a:xfrm>
            <a:off x="107950" y="2288713"/>
            <a:ext cx="8856663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 bwMode="auto">
          <a:xfrm>
            <a:off x="7451725" y="5167889"/>
            <a:ext cx="1465263" cy="2159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7477125" y="4559904"/>
            <a:ext cx="1439863" cy="19526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 bwMode="auto">
          <a:xfrm>
            <a:off x="7477125" y="4793270"/>
            <a:ext cx="1439863" cy="195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 bwMode="auto">
          <a:xfrm>
            <a:off x="2459038" y="2992145"/>
            <a:ext cx="503237" cy="33845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5508625" y="2979445"/>
            <a:ext cx="1223963" cy="33845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61780" y="832955"/>
            <a:ext cx="8577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 smtClean="0">
                <a:latin typeface="Times"/>
                <a:cs typeface="Times"/>
              </a:rPr>
              <a:t>Collaborator: </a:t>
            </a:r>
            <a:r>
              <a:rPr kumimoji="1" lang="en-US" altLang="ja-JP" sz="2000" i="1" dirty="0" err="1" smtClean="0">
                <a:latin typeface="Times"/>
                <a:cs typeface="Times"/>
              </a:rPr>
              <a:t>T.Kodama</a:t>
            </a:r>
            <a:r>
              <a:rPr kumimoji="1" lang="en-US" altLang="ja-JP" sz="2000" i="1" dirty="0" smtClean="0">
                <a:latin typeface="Times"/>
                <a:cs typeface="Times"/>
              </a:rPr>
              <a:t> (PI), </a:t>
            </a:r>
            <a:r>
              <a:rPr kumimoji="1" lang="en-US" altLang="ja-JP" sz="2000" i="1" dirty="0" err="1" smtClean="0">
                <a:latin typeface="Times"/>
                <a:cs typeface="Times"/>
              </a:rPr>
              <a:t>M.Hayashi</a:t>
            </a:r>
            <a:r>
              <a:rPr kumimoji="1" lang="en-US" altLang="ja-JP" sz="2000" i="1" dirty="0" smtClean="0">
                <a:latin typeface="Times"/>
                <a:cs typeface="Times"/>
              </a:rPr>
              <a:t>, </a:t>
            </a:r>
            <a:r>
              <a:rPr kumimoji="1" lang="en-US" altLang="ja-JP" sz="2000" i="1" dirty="0" err="1" smtClean="0">
                <a:latin typeface="Times"/>
                <a:cs typeface="Times"/>
              </a:rPr>
              <a:t>K.Tadaki</a:t>
            </a:r>
            <a:r>
              <a:rPr kumimoji="1" lang="en-US" altLang="ja-JP" sz="2000" i="1" dirty="0" smtClean="0">
                <a:latin typeface="Times"/>
                <a:cs typeface="Times"/>
              </a:rPr>
              <a:t>, </a:t>
            </a:r>
            <a:r>
              <a:rPr kumimoji="1" lang="en-US" altLang="ja-JP" sz="2000" i="1" dirty="0" err="1" smtClean="0">
                <a:latin typeface="Times"/>
                <a:cs typeface="Times"/>
              </a:rPr>
              <a:t>I.Tanaka</a:t>
            </a:r>
            <a:r>
              <a:rPr kumimoji="1" lang="en-US" altLang="ja-JP" sz="2000" i="1" dirty="0" smtClean="0">
                <a:latin typeface="Times"/>
                <a:cs typeface="Times"/>
              </a:rPr>
              <a:t>, </a:t>
            </a:r>
            <a:r>
              <a:rPr kumimoji="1" lang="en-US" altLang="ja-JP" sz="2000" i="1" dirty="0" err="1" smtClean="0">
                <a:latin typeface="Times"/>
                <a:cs typeface="Times"/>
              </a:rPr>
              <a:t>R.Shimakawa</a:t>
            </a:r>
            <a:endParaRPr kumimoji="1" lang="ja-JP" altLang="en-US" sz="2000" i="1" dirty="0">
              <a:latin typeface="Times"/>
              <a:cs typeface="Times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7247636" y="4514558"/>
            <a:ext cx="12969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300" dirty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Tadaki+’12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7337932" y="4721462"/>
            <a:ext cx="12954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300" dirty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Koyama+’</a:t>
            </a:r>
            <a:r>
              <a:rPr kumimoji="0" lang="en-US" altLang="ja-JP" sz="1300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13a</a:t>
            </a:r>
            <a:endParaRPr kumimoji="0" lang="en-US" altLang="ja-JP" sz="1300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7315911" y="5099287"/>
            <a:ext cx="12954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300" dirty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Hayashi+’12</a:t>
            </a:r>
          </a:p>
        </p:txBody>
      </p:sp>
    </p:spTree>
    <p:extLst>
      <p:ext uri="{BB962C8B-B14F-4D97-AF65-F5344CB8AC3E}">
        <p14:creationId xmlns:p14="http://schemas.microsoft.com/office/powerpoint/2010/main" val="13083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10081"/>
            <a:ext cx="5327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0050" name="Line 2"/>
          <p:cNvSpPr>
            <a:spLocks noChangeShapeType="1"/>
          </p:cNvSpPr>
          <p:nvPr/>
        </p:nvSpPr>
        <p:spPr bwMode="auto">
          <a:xfrm flipV="1">
            <a:off x="395288" y="722869"/>
            <a:ext cx="828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508625" y="4748213"/>
            <a:ext cx="35274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b="1">
                <a:solidFill>
                  <a:srgbClr val="FFFF00"/>
                </a:solidFill>
                <a:effectLst/>
                <a:latin typeface="Comic Sans MS" charset="0"/>
              </a:rPr>
              <a:t>Discovery of ~10Mpc filament at z=2.2 traced by HAEs </a:t>
            </a:r>
          </a:p>
        </p:txBody>
      </p:sp>
      <p:pic>
        <p:nvPicPr>
          <p:cNvPr id="39940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3832631"/>
            <a:ext cx="345598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2555875" y="2495956"/>
            <a:ext cx="792163" cy="606425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3348038" y="1200556"/>
            <a:ext cx="2232025" cy="1300163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3357563" y="3096031"/>
            <a:ext cx="2222500" cy="62388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4" name="Picture 7" descr="C:\Users\koyama\Desktop\1138\1138_NB_exces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1240244"/>
            <a:ext cx="3327400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 bwMode="auto">
          <a:xfrm>
            <a:off x="5580063" y="1192758"/>
            <a:ext cx="3384550" cy="2519362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7151688" y="4756556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ja-JP" sz="1400" b="1">
                <a:solidFill>
                  <a:srgbClr val="FF0000"/>
                </a:solidFill>
                <a:effectLst/>
                <a:latin typeface="Comic Sans MS" charset="0"/>
              </a:rPr>
              <a:t>(MOIRCS)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-985838" y="2157413"/>
            <a:ext cx="1841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kumimoji="1" lang="ja-JP" altLang="en-US" dirty="0"/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7235825" y="5128031"/>
            <a:ext cx="1728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600" b="1" dirty="0" err="1">
                <a:solidFill>
                  <a:schemeClr val="bg2"/>
                </a:solidFill>
                <a:effectLst/>
                <a:latin typeface="Comic Sans MS" charset="0"/>
              </a:rPr>
              <a:t>H</a:t>
            </a:r>
            <a:r>
              <a:rPr lang="en-US" altLang="ja-JP" sz="1600" b="1" dirty="0" err="1">
                <a:solidFill>
                  <a:schemeClr val="bg2"/>
                </a:solidFill>
                <a:effectLst/>
                <a:latin typeface="Symbol" charset="0"/>
              </a:rPr>
              <a:t>a</a:t>
            </a:r>
            <a:r>
              <a:rPr lang="en-US" altLang="ja-JP" sz="1600" b="1" dirty="0" err="1">
                <a:solidFill>
                  <a:schemeClr val="bg2"/>
                </a:solidFill>
                <a:effectLst/>
                <a:latin typeface="Comic Sans MS" charset="0"/>
              </a:rPr>
              <a:t>@z</a:t>
            </a:r>
            <a:r>
              <a:rPr lang="en-US" altLang="ja-JP" sz="1600" b="1" dirty="0">
                <a:solidFill>
                  <a:schemeClr val="bg2"/>
                </a:solidFill>
                <a:effectLst/>
                <a:latin typeface="Comic Sans MS" charset="0"/>
              </a:rPr>
              <a:t>=2.16</a:t>
            </a:r>
          </a:p>
        </p:txBody>
      </p: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7164388" y="5391556"/>
            <a:ext cx="2447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400" b="1" dirty="0">
                <a:solidFill>
                  <a:schemeClr val="bg2"/>
                </a:solidFill>
                <a:effectLst/>
                <a:latin typeface="Comic Sans MS" charset="0"/>
              </a:rPr>
              <a:t>(</a:t>
            </a:r>
            <a:r>
              <a:rPr lang="en-US" altLang="ja-JP" sz="1400" b="1" dirty="0" err="1">
                <a:solidFill>
                  <a:schemeClr val="bg2"/>
                </a:solidFill>
                <a:effectLst/>
                <a:latin typeface="Comic Sans MS" charset="0"/>
              </a:rPr>
              <a:t>SFR</a:t>
            </a:r>
            <a:r>
              <a:rPr lang="en-US" altLang="ja-JP" sz="1400" b="1" baseline="-25000" dirty="0" err="1">
                <a:solidFill>
                  <a:schemeClr val="bg2"/>
                </a:solidFill>
                <a:effectLst/>
                <a:latin typeface="Comic Sans MS" charset="0"/>
              </a:rPr>
              <a:t>H</a:t>
            </a:r>
            <a:r>
              <a:rPr lang="en-US" altLang="ja-JP" sz="1400" b="1" baseline="-25000" dirty="0" err="1">
                <a:solidFill>
                  <a:schemeClr val="bg2"/>
                </a:solidFill>
                <a:effectLst/>
                <a:latin typeface="Symbol" charset="0"/>
              </a:rPr>
              <a:t>a</a:t>
            </a:r>
            <a:r>
              <a:rPr lang="en-US" altLang="ja-JP" sz="1400" b="1" dirty="0">
                <a:solidFill>
                  <a:schemeClr val="bg2"/>
                </a:solidFill>
                <a:effectLst/>
                <a:latin typeface="Comic Sans MS" charset="0"/>
              </a:rPr>
              <a:t>&gt;10M</a:t>
            </a:r>
            <a:r>
              <a:rPr lang="en-US" altLang="ja-JP" sz="1400" b="1" dirty="0">
                <a:solidFill>
                  <a:schemeClr val="bg2"/>
                </a:solidFill>
                <a:effectLst/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altLang="ja-JP" sz="1400" b="1" dirty="0">
                <a:solidFill>
                  <a:schemeClr val="bg2"/>
                </a:solidFill>
                <a:effectLst/>
                <a:latin typeface="Comic Sans MS" charset="0"/>
              </a:rPr>
              <a:t>/</a:t>
            </a:r>
            <a:r>
              <a:rPr lang="en-US" altLang="ja-JP" sz="1400" b="1" dirty="0" err="1">
                <a:solidFill>
                  <a:schemeClr val="bg2"/>
                </a:solidFill>
                <a:effectLst/>
                <a:latin typeface="Comic Sans MS" charset="0"/>
              </a:rPr>
              <a:t>yr</a:t>
            </a:r>
            <a:r>
              <a:rPr lang="en-US" altLang="ja-JP" sz="1400" b="1" dirty="0">
                <a:solidFill>
                  <a:schemeClr val="bg2"/>
                </a:solidFill>
                <a:effectLst/>
                <a:latin typeface="Comic Sans MS" charset="0"/>
              </a:rPr>
              <a:t>)</a:t>
            </a:r>
          </a:p>
        </p:txBody>
      </p:sp>
      <p:sp>
        <p:nvSpPr>
          <p:cNvPr id="29" name="Text Box 36"/>
          <p:cNvSpPr txBox="1">
            <a:spLocks noChangeArrowheads="1"/>
          </p:cNvSpPr>
          <p:nvPr/>
        </p:nvSpPr>
        <p:spPr bwMode="auto">
          <a:xfrm>
            <a:off x="250825" y="5963126"/>
            <a:ext cx="22336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400" b="1" dirty="0">
                <a:solidFill>
                  <a:srgbClr val="24213E"/>
                </a:solidFill>
                <a:effectLst/>
                <a:latin typeface="Comic Sans MS" charset="0"/>
              </a:rPr>
              <a:t>▲■: </a:t>
            </a:r>
            <a:r>
              <a:rPr lang="en-US" altLang="ja-JP" sz="1500" dirty="0">
                <a:solidFill>
                  <a:srgbClr val="24213E"/>
                </a:solidFill>
                <a:effectLst/>
                <a:latin typeface="Comic Sans MS" charset="0"/>
              </a:rPr>
              <a:t>HAEs @z=2.2</a:t>
            </a:r>
          </a:p>
        </p:txBody>
      </p:sp>
      <p:sp>
        <p:nvSpPr>
          <p:cNvPr id="3" name="円/楕円 2"/>
          <p:cNvSpPr/>
          <p:nvPr/>
        </p:nvSpPr>
        <p:spPr bwMode="auto">
          <a:xfrm>
            <a:off x="192088" y="6053613"/>
            <a:ext cx="144462" cy="1444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119063" y="5994876"/>
            <a:ext cx="2017712" cy="287337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solidFill>
                <a:srgbClr val="24213E"/>
              </a:solidFill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39953" name="Rectangle 2"/>
          <p:cNvSpPr>
            <a:spLocks noChangeArrowheads="1"/>
          </p:cNvSpPr>
          <p:nvPr/>
        </p:nvSpPr>
        <p:spPr bwMode="auto">
          <a:xfrm>
            <a:off x="329030" y="5180"/>
            <a:ext cx="863572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kumimoji="1" lang="en-US" altLang="ja-JP" sz="3200" dirty="0" smtClean="0">
                <a:solidFill>
                  <a:srgbClr val="FFFFFF"/>
                </a:solidFill>
                <a:latin typeface="+mj-lt"/>
                <a:cs typeface="Comic Sans MS" charset="0"/>
              </a:rPr>
              <a:t>H</a:t>
            </a:r>
            <a:r>
              <a:rPr kumimoji="1" lang="en-US" altLang="ja-JP" sz="32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a</a:t>
            </a:r>
            <a:r>
              <a:rPr kumimoji="1" lang="en-US" altLang="ja-JP" sz="3200" dirty="0" smtClean="0">
                <a:solidFill>
                  <a:srgbClr val="FFFFFF"/>
                </a:solidFill>
                <a:latin typeface="+mj-lt"/>
                <a:cs typeface="Comic Sans MS" charset="0"/>
              </a:rPr>
              <a:t> imaging survey of a z=2.16 proto-cluster</a:t>
            </a:r>
            <a:r>
              <a:rPr kumimoji="1" lang="en-US" altLang="ja-JP" sz="3200" dirty="0" smtClean="0">
                <a:solidFill>
                  <a:srgbClr val="FFFFFF"/>
                </a:solidFill>
                <a:effectLst/>
                <a:latin typeface="+mj-lt"/>
                <a:cs typeface="Comic Sans MS" charset="0"/>
              </a:rPr>
              <a:t> </a:t>
            </a:r>
            <a:endParaRPr kumimoji="1" lang="en-US" altLang="ja-JP" sz="3200" dirty="0">
              <a:solidFill>
                <a:srgbClr val="FFFFFF"/>
              </a:solidFill>
              <a:effectLst/>
              <a:latin typeface="+mj-lt"/>
              <a:cs typeface="Comic Sans MS" charset="0"/>
            </a:endParaRPr>
          </a:p>
        </p:txBody>
      </p:sp>
      <p:sp>
        <p:nvSpPr>
          <p:cNvPr id="39954" name="テキスト ボックス 39"/>
          <p:cNvSpPr txBox="1">
            <a:spLocks noChangeArrowheads="1"/>
          </p:cNvSpPr>
          <p:nvPr/>
        </p:nvSpPr>
        <p:spPr bwMode="auto">
          <a:xfrm>
            <a:off x="6936162" y="3297644"/>
            <a:ext cx="2324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 b="1" i="1" dirty="0">
                <a:solidFill>
                  <a:srgbClr val="FFFF00"/>
                </a:solidFill>
                <a:effectLst/>
                <a:latin typeface="Times"/>
                <a:ea typeface="HG正楷書体-PRO" charset="0"/>
                <a:cs typeface="Times"/>
              </a:rPr>
              <a:t>PKS1138 @ z=2.16</a:t>
            </a:r>
          </a:p>
        </p:txBody>
      </p:sp>
      <p:sp>
        <p:nvSpPr>
          <p:cNvPr id="39955" name="テキスト ボックス 39"/>
          <p:cNvSpPr txBox="1">
            <a:spLocks noChangeArrowheads="1"/>
          </p:cNvSpPr>
          <p:nvPr/>
        </p:nvSpPr>
        <p:spPr bwMode="auto">
          <a:xfrm>
            <a:off x="1730345" y="6357382"/>
            <a:ext cx="6122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000" i="1" dirty="0">
                <a:effectLst/>
                <a:latin typeface="Times" charset="0"/>
                <a:cs typeface="Times" charset="0"/>
              </a:rPr>
              <a:t>(Koyama et al. </a:t>
            </a:r>
            <a:r>
              <a:rPr lang="en-US" altLang="ja-JP" sz="2000" i="1" dirty="0" smtClean="0">
                <a:effectLst/>
                <a:latin typeface="Times" charset="0"/>
                <a:cs typeface="Times" charset="0"/>
              </a:rPr>
              <a:t>2013a)</a:t>
            </a:r>
            <a:endParaRPr lang="en-US" altLang="ja-JP" sz="2000" i="1" dirty="0">
              <a:effectLst/>
              <a:latin typeface="Times" charset="0"/>
              <a:cs typeface="Times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18380" y="697573"/>
            <a:ext cx="9069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>
                <a:latin typeface="Times"/>
                <a:cs typeface="Times"/>
              </a:rPr>
              <a:t>Wide-field + NB imaging is an ideal tool for studying high-z clusters  </a:t>
            </a:r>
            <a:endParaRPr kumimoji="1" lang="ja-JP" altLang="en-US" sz="2400" i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391600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52513"/>
            <a:ext cx="525621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0050" name="Line 2"/>
          <p:cNvSpPr>
            <a:spLocks noChangeShapeType="1"/>
          </p:cNvSpPr>
          <p:nvPr/>
        </p:nvSpPr>
        <p:spPr bwMode="auto">
          <a:xfrm flipV="1">
            <a:off x="369888" y="875424"/>
            <a:ext cx="828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1987" name="Rectangle 14"/>
          <p:cNvSpPr>
            <a:spLocks noRot="1" noChangeArrowheads="1"/>
          </p:cNvSpPr>
          <p:nvPr/>
        </p:nvSpPr>
        <p:spPr bwMode="auto">
          <a:xfrm>
            <a:off x="107950" y="-59274"/>
            <a:ext cx="87852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kumimoji="1" lang="en-US" altLang="ja-JP" sz="3600" dirty="0">
                <a:effectLst/>
                <a:latin typeface="+mj-lt"/>
                <a:ea typeface="HGP創英角ﾎﾟｯﾌﾟ体" charset="0"/>
                <a:cs typeface="HGP創英角ﾎﾟｯﾌﾟ体" charset="0"/>
              </a:rPr>
              <a:t>“Massive starbursts” in </a:t>
            </a:r>
            <a:r>
              <a:rPr kumimoji="1" lang="en-US" altLang="ja-JP" sz="3600" dirty="0" smtClean="0">
                <a:effectLst/>
                <a:latin typeface="+mj-lt"/>
                <a:ea typeface="HGP創英角ﾎﾟｯﾌﾟ体" charset="0"/>
                <a:cs typeface="HGP創英角ﾎﾟｯﾌﾟ体" charset="0"/>
              </a:rPr>
              <a:t>z&gt;2 proto</a:t>
            </a:r>
            <a:r>
              <a:rPr kumimoji="1" lang="en-US" altLang="ja-JP" sz="3600" dirty="0">
                <a:effectLst/>
                <a:latin typeface="+mj-lt"/>
                <a:ea typeface="HGP創英角ﾎﾟｯﾌﾟ体" charset="0"/>
                <a:cs typeface="HGP創英角ﾎﾟｯﾌﾟ体" charset="0"/>
              </a:rPr>
              <a:t>-cluster  </a:t>
            </a:r>
            <a:r>
              <a:rPr kumimoji="1" lang="en-US" altLang="ja-JP" sz="3600" dirty="0">
                <a:effectLst/>
                <a:latin typeface="+mj-lt"/>
                <a:ea typeface="メイリオ" charset="0"/>
                <a:cs typeface="メイリオ" charset="0"/>
              </a:rPr>
              <a:t> </a:t>
            </a:r>
          </a:p>
        </p:txBody>
      </p:sp>
      <p:sp>
        <p:nvSpPr>
          <p:cNvPr id="41988" name="テキスト ボックス 39"/>
          <p:cNvSpPr txBox="1">
            <a:spLocks noChangeArrowheads="1"/>
          </p:cNvSpPr>
          <p:nvPr/>
        </p:nvSpPr>
        <p:spPr bwMode="auto">
          <a:xfrm>
            <a:off x="5858522" y="6147608"/>
            <a:ext cx="268533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000" i="1" dirty="0">
                <a:effectLst/>
                <a:latin typeface="Times" charset="0"/>
                <a:cs typeface="Times" charset="0"/>
              </a:rPr>
              <a:t>(Koyama et al. </a:t>
            </a:r>
            <a:r>
              <a:rPr lang="en-US" altLang="ja-JP" sz="2000" i="1" dirty="0" smtClean="0">
                <a:effectLst/>
                <a:latin typeface="Times" charset="0"/>
                <a:cs typeface="Times" charset="0"/>
              </a:rPr>
              <a:t>2013a)</a:t>
            </a:r>
            <a:endParaRPr lang="en-US" altLang="ja-JP" sz="2000" i="1" dirty="0">
              <a:effectLst/>
              <a:latin typeface="Times" charset="0"/>
              <a:cs typeface="Times" charset="0"/>
            </a:endParaRPr>
          </a:p>
        </p:txBody>
      </p:sp>
      <p:sp>
        <p:nvSpPr>
          <p:cNvPr id="2" name="円/楕円 1"/>
          <p:cNvSpPr/>
          <p:nvPr/>
        </p:nvSpPr>
        <p:spPr bwMode="auto">
          <a:xfrm>
            <a:off x="2224088" y="1870075"/>
            <a:ext cx="1268412" cy="635000"/>
          </a:xfrm>
          <a:prstGeom prst="ellipse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11" name="円/楕円 10"/>
          <p:cNvSpPr/>
          <p:nvPr/>
        </p:nvSpPr>
        <p:spPr bwMode="auto">
          <a:xfrm>
            <a:off x="2224088" y="4078288"/>
            <a:ext cx="1268412" cy="635000"/>
          </a:xfrm>
          <a:prstGeom prst="ellipse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365959" y="1145108"/>
            <a:ext cx="374491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0" lang="en-US" altLang="ja-JP" b="1" dirty="0" smtClean="0">
                <a:solidFill>
                  <a:srgbClr val="FFFF00"/>
                </a:solidFill>
                <a:effectLst/>
                <a:latin typeface="Comic Sans MS" charset="0"/>
              </a:rPr>
              <a:t>SF galaxies in the proto-cluster </a:t>
            </a:r>
            <a:r>
              <a:rPr kumimoji="0" lang="en-US" altLang="ja-JP" b="1" dirty="0" smtClean="0">
                <a:solidFill>
                  <a:srgbClr val="FFFF00"/>
                </a:solidFill>
                <a:latin typeface="Comic Sans MS" charset="0"/>
              </a:rPr>
              <a:t>tend to have</a:t>
            </a:r>
            <a:r>
              <a:rPr kumimoji="0" lang="en-US" altLang="ja-JP" b="1" dirty="0" smtClean="0">
                <a:solidFill>
                  <a:srgbClr val="FFFF00"/>
                </a:solidFill>
                <a:effectLst/>
                <a:latin typeface="Comic Sans MS" charset="0"/>
              </a:rPr>
              <a:t> redder </a:t>
            </a:r>
            <a:r>
              <a:rPr kumimoji="0" lang="en-US" altLang="ja-JP" b="1" dirty="0" err="1" smtClean="0">
                <a:solidFill>
                  <a:srgbClr val="FFFF00"/>
                </a:solidFill>
                <a:effectLst/>
                <a:latin typeface="Comic Sans MS" charset="0"/>
              </a:rPr>
              <a:t>colours</a:t>
            </a:r>
            <a:r>
              <a:rPr kumimoji="0" lang="en-US" altLang="ja-JP" b="1" dirty="0">
                <a:solidFill>
                  <a:srgbClr val="FFFF00"/>
                </a:solidFill>
                <a:latin typeface="Comic Sans MS" charset="0"/>
              </a:rPr>
              <a:t> </a:t>
            </a:r>
            <a:r>
              <a:rPr kumimoji="0" lang="en-US" altLang="ja-JP" b="1" dirty="0" smtClean="0">
                <a:solidFill>
                  <a:srgbClr val="FFFF00"/>
                </a:solidFill>
                <a:latin typeface="Comic Sans MS" charset="0"/>
              </a:rPr>
              <a:t>  </a:t>
            </a:r>
            <a:r>
              <a:rPr kumimoji="0" lang="en-US" altLang="ja-JP" b="1" dirty="0" smtClean="0">
                <a:solidFill>
                  <a:srgbClr val="FFFF00"/>
                </a:solidFill>
                <a:effectLst/>
                <a:latin typeface="Comic Sans MS" charset="0"/>
              </a:rPr>
              <a:t> </a:t>
            </a:r>
            <a:r>
              <a:rPr kumimoji="0" lang="en-US" altLang="ja-JP" b="1" dirty="0" smtClean="0">
                <a:solidFill>
                  <a:srgbClr val="FFFF00"/>
                </a:solidFill>
                <a:latin typeface="Comic Sans MS" charset="0"/>
              </a:rPr>
              <a:t>&amp; </a:t>
            </a:r>
            <a:r>
              <a:rPr kumimoji="0" lang="en-US" altLang="ja-JP" b="1" dirty="0" smtClean="0">
                <a:solidFill>
                  <a:srgbClr val="FFFF00"/>
                </a:solidFill>
                <a:effectLst/>
                <a:latin typeface="Comic Sans MS" charset="0"/>
              </a:rPr>
              <a:t>higher M* </a:t>
            </a:r>
            <a:r>
              <a:rPr kumimoji="0" lang="en-US" altLang="ja-JP" sz="2200" b="1" dirty="0" smtClean="0">
                <a:solidFill>
                  <a:srgbClr val="FFFF00"/>
                </a:solidFill>
                <a:effectLst/>
                <a:latin typeface="Comic Sans MS" charset="0"/>
              </a:rPr>
              <a:t>(&gt;10</a:t>
            </a:r>
            <a:r>
              <a:rPr kumimoji="0" lang="en-US" altLang="ja-JP" sz="2200" b="1" baseline="40000" dirty="0" smtClean="0">
                <a:solidFill>
                  <a:srgbClr val="FFFF00"/>
                </a:solidFill>
                <a:effectLst/>
                <a:latin typeface="Comic Sans MS" charset="0"/>
              </a:rPr>
              <a:t>11</a:t>
            </a:r>
            <a:r>
              <a:rPr kumimoji="0" lang="en-US" altLang="ja-JP" sz="2200" b="1" dirty="0" smtClean="0">
                <a:solidFill>
                  <a:srgbClr val="FFFF00"/>
                </a:solidFill>
                <a:effectLst/>
                <a:latin typeface="Comic Sans MS" charset="0"/>
              </a:rPr>
              <a:t>M</a:t>
            </a:r>
            <a:r>
              <a:rPr kumimoji="0" lang="en-US" altLang="ja-JP" sz="2200" b="1" dirty="0" smtClean="0">
                <a:solidFill>
                  <a:srgbClr val="FFFF00"/>
                </a:solidFill>
                <a:effectLst/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kumimoji="0" lang="en-US" altLang="ja-JP" sz="2200" b="1" dirty="0" smtClean="0">
                <a:solidFill>
                  <a:srgbClr val="FFFF00"/>
                </a:solidFill>
                <a:effectLst/>
                <a:latin typeface="Comic Sans MS" charset="0"/>
              </a:rPr>
              <a:t>) </a:t>
            </a:r>
            <a:r>
              <a:rPr kumimoji="0" lang="en-US" altLang="ja-JP" b="1" dirty="0" smtClean="0">
                <a:solidFill>
                  <a:srgbClr val="FFFF00"/>
                </a:solidFill>
                <a:effectLst/>
                <a:latin typeface="Comic Sans MS" charset="0"/>
              </a:rPr>
              <a:t>compared to general field galaxies at the same redshifts.</a:t>
            </a:r>
            <a:endParaRPr kumimoji="0" lang="en-US" altLang="ja-JP" b="1" dirty="0" smtClean="0">
              <a:solidFill>
                <a:srgbClr val="FFFF00"/>
              </a:solidFill>
              <a:effectLst/>
              <a:latin typeface="+mj-lt"/>
            </a:endParaRPr>
          </a:p>
        </p:txBody>
      </p:sp>
      <p:sp>
        <p:nvSpPr>
          <p:cNvPr id="41992" name="Text Box 13"/>
          <p:cNvSpPr txBox="1">
            <a:spLocks noChangeArrowheads="1"/>
          </p:cNvSpPr>
          <p:nvPr/>
        </p:nvSpPr>
        <p:spPr bwMode="auto">
          <a:xfrm>
            <a:off x="852488" y="3094038"/>
            <a:ext cx="2952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ja-JP" sz="1600" b="1">
                <a:solidFill>
                  <a:srgbClr val="FF0000"/>
                </a:solidFill>
                <a:effectLst/>
                <a:latin typeface="Comic Sans MS" charset="0"/>
              </a:rPr>
              <a:t>   </a:t>
            </a:r>
            <a:r>
              <a:rPr kumimoji="0" lang="en-US" altLang="ja-JP" sz="1600">
                <a:solidFill>
                  <a:srgbClr val="FF0000"/>
                </a:solidFill>
                <a:effectLst/>
                <a:latin typeface="Comic Sans MS" charset="0"/>
              </a:rPr>
              <a:t>: </a:t>
            </a:r>
            <a:r>
              <a:rPr kumimoji="0" lang="en-US" altLang="ja-JP" sz="1600" b="1">
                <a:solidFill>
                  <a:srgbClr val="FF0000"/>
                </a:solidFill>
                <a:effectLst/>
                <a:latin typeface="Comic Sans MS" charset="0"/>
              </a:rPr>
              <a:t>24um-source</a:t>
            </a:r>
            <a:r>
              <a:rPr kumimoji="0" lang="en-US" altLang="ja-JP" sz="1600">
                <a:solidFill>
                  <a:srgbClr val="FF0000"/>
                </a:solidFill>
                <a:effectLst/>
                <a:latin typeface="Comic Sans MS" charset="0"/>
              </a:rPr>
              <a:t> </a:t>
            </a:r>
          </a:p>
        </p:txBody>
      </p:sp>
      <p:sp>
        <p:nvSpPr>
          <p:cNvPr id="5" name="円/楕円 4"/>
          <p:cNvSpPr/>
          <p:nvPr/>
        </p:nvSpPr>
        <p:spPr bwMode="auto">
          <a:xfrm>
            <a:off x="1006475" y="3200400"/>
            <a:ext cx="144463" cy="14446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832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52513"/>
            <a:ext cx="525621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0050" name="Line 2"/>
          <p:cNvSpPr>
            <a:spLocks noChangeShapeType="1"/>
          </p:cNvSpPr>
          <p:nvPr/>
        </p:nvSpPr>
        <p:spPr bwMode="auto">
          <a:xfrm flipV="1">
            <a:off x="369888" y="875424"/>
            <a:ext cx="828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1987" name="Rectangle 14"/>
          <p:cNvSpPr>
            <a:spLocks noRot="1" noChangeArrowheads="1"/>
          </p:cNvSpPr>
          <p:nvPr/>
        </p:nvSpPr>
        <p:spPr bwMode="auto">
          <a:xfrm>
            <a:off x="107950" y="-59274"/>
            <a:ext cx="87852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kumimoji="1" lang="en-US" altLang="ja-JP" sz="3600" dirty="0">
                <a:effectLst/>
                <a:latin typeface="+mj-lt"/>
                <a:ea typeface="HGP創英角ﾎﾟｯﾌﾟ体" charset="0"/>
                <a:cs typeface="HGP創英角ﾎﾟｯﾌﾟ体" charset="0"/>
              </a:rPr>
              <a:t>“Massive starbursts” in </a:t>
            </a:r>
            <a:r>
              <a:rPr kumimoji="1" lang="en-US" altLang="ja-JP" sz="3600" dirty="0" smtClean="0">
                <a:effectLst/>
                <a:latin typeface="+mj-lt"/>
                <a:ea typeface="HGP創英角ﾎﾟｯﾌﾟ体" charset="0"/>
                <a:cs typeface="HGP創英角ﾎﾟｯﾌﾟ体" charset="0"/>
              </a:rPr>
              <a:t>z&gt;2 proto</a:t>
            </a:r>
            <a:r>
              <a:rPr kumimoji="1" lang="en-US" altLang="ja-JP" sz="3600" dirty="0">
                <a:effectLst/>
                <a:latin typeface="+mj-lt"/>
                <a:ea typeface="HGP創英角ﾎﾟｯﾌﾟ体" charset="0"/>
                <a:cs typeface="HGP創英角ﾎﾟｯﾌﾟ体" charset="0"/>
              </a:rPr>
              <a:t>-cluster  </a:t>
            </a:r>
            <a:r>
              <a:rPr kumimoji="1" lang="en-US" altLang="ja-JP" sz="3600" dirty="0">
                <a:effectLst/>
                <a:latin typeface="+mj-lt"/>
                <a:ea typeface="メイリオ" charset="0"/>
                <a:cs typeface="メイリオ" charset="0"/>
              </a:rPr>
              <a:t> </a:t>
            </a:r>
          </a:p>
        </p:txBody>
      </p:sp>
      <p:sp>
        <p:nvSpPr>
          <p:cNvPr id="41988" name="テキスト ボックス 39"/>
          <p:cNvSpPr txBox="1">
            <a:spLocks noChangeArrowheads="1"/>
          </p:cNvSpPr>
          <p:nvPr/>
        </p:nvSpPr>
        <p:spPr bwMode="auto">
          <a:xfrm>
            <a:off x="5858522" y="6147608"/>
            <a:ext cx="268533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000" i="1" dirty="0">
                <a:effectLst/>
                <a:latin typeface="Times" charset="0"/>
                <a:cs typeface="Times" charset="0"/>
              </a:rPr>
              <a:t>(Koyama et al. </a:t>
            </a:r>
            <a:r>
              <a:rPr lang="en-US" altLang="ja-JP" sz="2000" i="1" dirty="0" smtClean="0">
                <a:effectLst/>
                <a:latin typeface="Times" charset="0"/>
                <a:cs typeface="Times" charset="0"/>
              </a:rPr>
              <a:t>2013a)</a:t>
            </a:r>
            <a:endParaRPr lang="en-US" altLang="ja-JP" sz="2000" i="1" dirty="0">
              <a:effectLst/>
              <a:latin typeface="Times" charset="0"/>
              <a:cs typeface="Times" charset="0"/>
            </a:endParaRPr>
          </a:p>
        </p:txBody>
      </p:sp>
      <p:sp>
        <p:nvSpPr>
          <p:cNvPr id="2" name="円/楕円 1"/>
          <p:cNvSpPr/>
          <p:nvPr/>
        </p:nvSpPr>
        <p:spPr bwMode="auto">
          <a:xfrm>
            <a:off x="2224088" y="1870075"/>
            <a:ext cx="1268412" cy="635000"/>
          </a:xfrm>
          <a:prstGeom prst="ellipse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11" name="円/楕円 10"/>
          <p:cNvSpPr/>
          <p:nvPr/>
        </p:nvSpPr>
        <p:spPr bwMode="auto">
          <a:xfrm>
            <a:off x="2224088" y="4078288"/>
            <a:ext cx="1268412" cy="635000"/>
          </a:xfrm>
          <a:prstGeom prst="ellipse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365959" y="1145108"/>
            <a:ext cx="374491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0" lang="en-US" altLang="ja-JP" b="1" dirty="0" smtClean="0">
                <a:solidFill>
                  <a:srgbClr val="FFFF00"/>
                </a:solidFill>
                <a:effectLst/>
                <a:latin typeface="Comic Sans MS" charset="0"/>
              </a:rPr>
              <a:t>SF galaxies in the proto-cluster </a:t>
            </a:r>
            <a:r>
              <a:rPr kumimoji="0" lang="en-US" altLang="ja-JP" b="1" dirty="0" smtClean="0">
                <a:solidFill>
                  <a:srgbClr val="FFFF00"/>
                </a:solidFill>
                <a:latin typeface="Comic Sans MS" charset="0"/>
              </a:rPr>
              <a:t>tend to have</a:t>
            </a:r>
            <a:r>
              <a:rPr kumimoji="0" lang="en-US" altLang="ja-JP" b="1" dirty="0" smtClean="0">
                <a:solidFill>
                  <a:srgbClr val="FFFF00"/>
                </a:solidFill>
                <a:effectLst/>
                <a:latin typeface="Comic Sans MS" charset="0"/>
              </a:rPr>
              <a:t> redder </a:t>
            </a:r>
            <a:r>
              <a:rPr kumimoji="0" lang="en-US" altLang="ja-JP" b="1" dirty="0" err="1" smtClean="0">
                <a:solidFill>
                  <a:srgbClr val="FFFF00"/>
                </a:solidFill>
                <a:effectLst/>
                <a:latin typeface="Comic Sans MS" charset="0"/>
              </a:rPr>
              <a:t>colours</a:t>
            </a:r>
            <a:r>
              <a:rPr kumimoji="0" lang="en-US" altLang="ja-JP" b="1" dirty="0">
                <a:solidFill>
                  <a:srgbClr val="FFFF00"/>
                </a:solidFill>
                <a:latin typeface="Comic Sans MS" charset="0"/>
              </a:rPr>
              <a:t> </a:t>
            </a:r>
            <a:r>
              <a:rPr kumimoji="0" lang="en-US" altLang="ja-JP" b="1" dirty="0" smtClean="0">
                <a:solidFill>
                  <a:srgbClr val="FFFF00"/>
                </a:solidFill>
                <a:latin typeface="Comic Sans MS" charset="0"/>
              </a:rPr>
              <a:t>  </a:t>
            </a:r>
            <a:r>
              <a:rPr kumimoji="0" lang="en-US" altLang="ja-JP" b="1" dirty="0" smtClean="0">
                <a:solidFill>
                  <a:srgbClr val="FFFF00"/>
                </a:solidFill>
                <a:effectLst/>
                <a:latin typeface="Comic Sans MS" charset="0"/>
              </a:rPr>
              <a:t> </a:t>
            </a:r>
            <a:r>
              <a:rPr kumimoji="0" lang="en-US" altLang="ja-JP" b="1" dirty="0" smtClean="0">
                <a:solidFill>
                  <a:srgbClr val="FFFF00"/>
                </a:solidFill>
                <a:latin typeface="Comic Sans MS" charset="0"/>
              </a:rPr>
              <a:t>&amp; </a:t>
            </a:r>
            <a:r>
              <a:rPr kumimoji="0" lang="en-US" altLang="ja-JP" b="1" dirty="0" smtClean="0">
                <a:solidFill>
                  <a:srgbClr val="FFFF00"/>
                </a:solidFill>
                <a:effectLst/>
                <a:latin typeface="Comic Sans MS" charset="0"/>
              </a:rPr>
              <a:t>higher M* </a:t>
            </a:r>
            <a:r>
              <a:rPr kumimoji="0" lang="en-US" altLang="ja-JP" sz="2200" b="1" dirty="0" smtClean="0">
                <a:solidFill>
                  <a:srgbClr val="FFFF00"/>
                </a:solidFill>
                <a:effectLst/>
                <a:latin typeface="Comic Sans MS" charset="0"/>
              </a:rPr>
              <a:t>(&gt;10</a:t>
            </a:r>
            <a:r>
              <a:rPr kumimoji="0" lang="en-US" altLang="ja-JP" sz="2200" b="1" baseline="40000" dirty="0" smtClean="0">
                <a:solidFill>
                  <a:srgbClr val="FFFF00"/>
                </a:solidFill>
                <a:effectLst/>
                <a:latin typeface="Comic Sans MS" charset="0"/>
              </a:rPr>
              <a:t>11</a:t>
            </a:r>
            <a:r>
              <a:rPr kumimoji="0" lang="en-US" altLang="ja-JP" sz="2200" b="1" dirty="0" smtClean="0">
                <a:solidFill>
                  <a:srgbClr val="FFFF00"/>
                </a:solidFill>
                <a:effectLst/>
                <a:latin typeface="Comic Sans MS" charset="0"/>
              </a:rPr>
              <a:t>M</a:t>
            </a:r>
            <a:r>
              <a:rPr kumimoji="0" lang="en-US" altLang="ja-JP" sz="2200" b="1" dirty="0" smtClean="0">
                <a:solidFill>
                  <a:srgbClr val="FFFF00"/>
                </a:solidFill>
                <a:effectLst/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kumimoji="0" lang="en-US" altLang="ja-JP" sz="2200" b="1" dirty="0" smtClean="0">
                <a:solidFill>
                  <a:srgbClr val="FFFF00"/>
                </a:solidFill>
                <a:effectLst/>
                <a:latin typeface="Comic Sans MS" charset="0"/>
              </a:rPr>
              <a:t>) </a:t>
            </a:r>
            <a:r>
              <a:rPr kumimoji="0" lang="en-US" altLang="ja-JP" b="1" dirty="0" smtClean="0">
                <a:solidFill>
                  <a:srgbClr val="FFFF00"/>
                </a:solidFill>
                <a:effectLst/>
                <a:latin typeface="Comic Sans MS" charset="0"/>
              </a:rPr>
              <a:t>compared to general field galaxies at the same redshifts.</a:t>
            </a:r>
            <a:endParaRPr kumimoji="0" lang="en-US" altLang="ja-JP" b="1" dirty="0" smtClean="0">
              <a:solidFill>
                <a:srgbClr val="FFFF00"/>
              </a:solidFill>
              <a:effectLst/>
              <a:latin typeface="+mj-lt"/>
            </a:endParaRPr>
          </a:p>
        </p:txBody>
      </p:sp>
      <p:sp>
        <p:nvSpPr>
          <p:cNvPr id="41992" name="Text Box 13"/>
          <p:cNvSpPr txBox="1">
            <a:spLocks noChangeArrowheads="1"/>
          </p:cNvSpPr>
          <p:nvPr/>
        </p:nvSpPr>
        <p:spPr bwMode="auto">
          <a:xfrm>
            <a:off x="852488" y="3094038"/>
            <a:ext cx="2952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ja-JP" sz="1600" b="1">
                <a:solidFill>
                  <a:srgbClr val="FF0000"/>
                </a:solidFill>
                <a:effectLst/>
                <a:latin typeface="Comic Sans MS" charset="0"/>
              </a:rPr>
              <a:t>   </a:t>
            </a:r>
            <a:r>
              <a:rPr kumimoji="0" lang="en-US" altLang="ja-JP" sz="1600">
                <a:solidFill>
                  <a:srgbClr val="FF0000"/>
                </a:solidFill>
                <a:effectLst/>
                <a:latin typeface="Comic Sans MS" charset="0"/>
              </a:rPr>
              <a:t>: </a:t>
            </a:r>
            <a:r>
              <a:rPr kumimoji="0" lang="en-US" altLang="ja-JP" sz="1600" b="1">
                <a:solidFill>
                  <a:srgbClr val="FF0000"/>
                </a:solidFill>
                <a:effectLst/>
                <a:latin typeface="Comic Sans MS" charset="0"/>
              </a:rPr>
              <a:t>24um-source</a:t>
            </a:r>
            <a:r>
              <a:rPr kumimoji="0" lang="en-US" altLang="ja-JP" sz="1600">
                <a:solidFill>
                  <a:srgbClr val="FF0000"/>
                </a:solidFill>
                <a:effectLst/>
                <a:latin typeface="Comic Sans MS" charset="0"/>
              </a:rPr>
              <a:t> </a:t>
            </a:r>
          </a:p>
        </p:txBody>
      </p:sp>
      <p:sp>
        <p:nvSpPr>
          <p:cNvPr id="5" name="円/楕円 4"/>
          <p:cNvSpPr/>
          <p:nvPr/>
        </p:nvSpPr>
        <p:spPr bwMode="auto">
          <a:xfrm>
            <a:off x="1006475" y="3200400"/>
            <a:ext cx="144463" cy="14446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19" name="テキスト ボックス 18"/>
          <p:cNvSpPr txBox="1">
            <a:spLocks noChangeArrowheads="1"/>
          </p:cNvSpPr>
          <p:nvPr/>
        </p:nvSpPr>
        <p:spPr bwMode="auto">
          <a:xfrm>
            <a:off x="5807006" y="4247316"/>
            <a:ext cx="2736850" cy="1662112"/>
          </a:xfrm>
          <a:prstGeom prst="rect">
            <a:avLst/>
          </a:prstGeom>
          <a:solidFill>
            <a:srgbClr val="FFFFFF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r>
              <a:rPr kumimoji="0" lang="ja-JP" altLang="en-US" sz="1700" b="1" dirty="0">
                <a:solidFill>
                  <a:srgbClr val="FF0000"/>
                </a:solidFill>
                <a:effectLst/>
                <a:latin typeface="メイリオ" charset="0"/>
              </a:rPr>
              <a:t>■</a:t>
            </a:r>
            <a:r>
              <a:rPr lang="ja-JP" altLang="en-US" sz="1700" b="1" dirty="0">
                <a:solidFill>
                  <a:srgbClr val="FF0000"/>
                </a:solidFill>
                <a:effectLst/>
                <a:latin typeface="メイリオ" charset="0"/>
                <a:ea typeface="メイリオ" charset="0"/>
                <a:cs typeface="メイリオ" charset="0"/>
              </a:rPr>
              <a:t>： </a:t>
            </a:r>
            <a:r>
              <a:rPr lang="en-US" altLang="ja-JP" sz="1700" b="1" dirty="0">
                <a:solidFill>
                  <a:srgbClr val="FF0000"/>
                </a:solidFill>
                <a:effectLst/>
                <a:latin typeface="メイリオ" charset="0"/>
                <a:ea typeface="メイリオ" charset="0"/>
                <a:cs typeface="メイリオ" charset="0"/>
              </a:rPr>
              <a:t>red HAE</a:t>
            </a:r>
          </a:p>
          <a:p>
            <a:r>
              <a:rPr kumimoji="0" lang="ja-JP" altLang="en-US" sz="1700" b="1" dirty="0">
                <a:solidFill>
                  <a:srgbClr val="FF0000"/>
                </a:solidFill>
                <a:effectLst/>
                <a:latin typeface="メイリオ" charset="0"/>
                <a:ea typeface="メイリオ" charset="0"/>
                <a:cs typeface="メイリオ" charset="0"/>
              </a:rPr>
              <a:t>　　</a:t>
            </a:r>
            <a:r>
              <a:rPr kumimoji="0" lang="en-US" altLang="ja-JP" sz="1600" b="1" dirty="0">
                <a:solidFill>
                  <a:srgbClr val="FF0000"/>
                </a:solidFill>
                <a:effectLst/>
                <a:latin typeface="メイリオ" charset="0"/>
                <a:ea typeface="メイリオ" charset="0"/>
                <a:cs typeface="メイリオ" charset="0"/>
              </a:rPr>
              <a:t>(J-K</a:t>
            </a:r>
            <a:r>
              <a:rPr kumimoji="0" lang="en-US" altLang="ja-JP" sz="1200" b="1" dirty="0">
                <a:solidFill>
                  <a:srgbClr val="FF0000"/>
                </a:solidFill>
                <a:effectLst/>
                <a:latin typeface="メイリオ" charset="0"/>
                <a:ea typeface="メイリオ" charset="0"/>
                <a:cs typeface="メイリオ" charset="0"/>
              </a:rPr>
              <a:t>AB</a:t>
            </a:r>
            <a:r>
              <a:rPr kumimoji="0" lang="en-US" altLang="ja-JP" sz="1600" b="1" dirty="0">
                <a:solidFill>
                  <a:srgbClr val="FF0000"/>
                </a:solidFill>
                <a:effectLst/>
                <a:latin typeface="メイリオ" charset="0"/>
                <a:ea typeface="メイリオ" charset="0"/>
                <a:cs typeface="メイリオ" charset="0"/>
              </a:rPr>
              <a:t>&gt;1.38, DRG)</a:t>
            </a:r>
            <a:endParaRPr lang="en-US" altLang="ja-JP" sz="1600" b="1" dirty="0">
              <a:solidFill>
                <a:srgbClr val="FF0000"/>
              </a:solidFill>
              <a:effectLst/>
              <a:latin typeface="メイリオ" charset="0"/>
              <a:ea typeface="メイリオ" charset="0"/>
              <a:cs typeface="メイリオ" charset="0"/>
            </a:endParaRPr>
          </a:p>
          <a:p>
            <a:r>
              <a:rPr kumimoji="0" lang="ja-JP" altLang="en-US" sz="1700" b="1" dirty="0">
                <a:solidFill>
                  <a:srgbClr val="008000"/>
                </a:solidFill>
                <a:effectLst/>
                <a:latin typeface="メイリオ" charset="0"/>
              </a:rPr>
              <a:t>■</a:t>
            </a:r>
            <a:r>
              <a:rPr kumimoji="0" lang="ja-JP" altLang="en-US" sz="1700" b="1" dirty="0">
                <a:solidFill>
                  <a:srgbClr val="008000"/>
                </a:solidFill>
                <a:effectLst/>
                <a:latin typeface="メイリオ" charset="0"/>
                <a:ea typeface="メイリオ" charset="0"/>
                <a:cs typeface="メイリオ" charset="0"/>
              </a:rPr>
              <a:t>： </a:t>
            </a:r>
            <a:r>
              <a:rPr kumimoji="0" lang="en-US" altLang="ja-JP" sz="1700" b="1" dirty="0">
                <a:solidFill>
                  <a:srgbClr val="008000"/>
                </a:solidFill>
                <a:effectLst/>
                <a:latin typeface="メイリオ" charset="0"/>
                <a:ea typeface="メイリオ" charset="0"/>
                <a:cs typeface="メイリオ" charset="0"/>
              </a:rPr>
              <a:t>green HAE</a:t>
            </a:r>
          </a:p>
          <a:p>
            <a:r>
              <a:rPr kumimoji="0" lang="en-US" altLang="ja-JP" sz="1700" b="1" dirty="0">
                <a:solidFill>
                  <a:srgbClr val="008000"/>
                </a:solidFill>
                <a:effectLst/>
                <a:latin typeface="メイリオ" charset="0"/>
                <a:ea typeface="メイリオ" charset="0"/>
                <a:cs typeface="メイリオ" charset="0"/>
              </a:rPr>
              <a:t>   </a:t>
            </a:r>
            <a:r>
              <a:rPr kumimoji="0" lang="ja-JP" altLang="en-US" sz="1700" b="1" dirty="0">
                <a:solidFill>
                  <a:srgbClr val="008000"/>
                </a:solidFill>
                <a:effectLst/>
                <a:latin typeface="メイリオ" charset="0"/>
                <a:ea typeface="メイリオ" charset="0"/>
                <a:cs typeface="メイリオ" charset="0"/>
              </a:rPr>
              <a:t>　</a:t>
            </a:r>
            <a:r>
              <a:rPr kumimoji="0" lang="en-US" altLang="ja-JP" sz="1700" b="1" dirty="0">
                <a:solidFill>
                  <a:srgbClr val="008000"/>
                </a:solidFill>
                <a:effectLst/>
                <a:latin typeface="メイリオ" charset="0"/>
                <a:ea typeface="メイリオ" charset="0"/>
                <a:cs typeface="メイリオ" charset="0"/>
              </a:rPr>
              <a:t> </a:t>
            </a:r>
            <a:r>
              <a:rPr kumimoji="0" lang="en-US" altLang="ja-JP" sz="1600" b="1" dirty="0">
                <a:solidFill>
                  <a:srgbClr val="008000"/>
                </a:solidFill>
                <a:effectLst/>
                <a:latin typeface="メイリオ" charset="0"/>
                <a:ea typeface="メイリオ" charset="0"/>
                <a:cs typeface="メイリオ" charset="0"/>
              </a:rPr>
              <a:t>(0.8&lt;J-K</a:t>
            </a:r>
            <a:r>
              <a:rPr kumimoji="0" lang="en-US" altLang="ja-JP" sz="1200" b="1" dirty="0">
                <a:solidFill>
                  <a:srgbClr val="008000"/>
                </a:solidFill>
                <a:effectLst/>
                <a:latin typeface="メイリオ" charset="0"/>
                <a:ea typeface="メイリオ" charset="0"/>
                <a:cs typeface="メイリオ" charset="0"/>
              </a:rPr>
              <a:t>AB</a:t>
            </a:r>
            <a:r>
              <a:rPr kumimoji="0" lang="en-US" altLang="ja-JP" sz="1600" b="1" dirty="0">
                <a:solidFill>
                  <a:srgbClr val="008000"/>
                </a:solidFill>
                <a:effectLst/>
                <a:latin typeface="メイリオ" charset="0"/>
                <a:ea typeface="メイリオ" charset="0"/>
                <a:cs typeface="メイリオ" charset="0"/>
              </a:rPr>
              <a:t>&lt;1.38) </a:t>
            </a:r>
          </a:p>
          <a:p>
            <a:r>
              <a:rPr kumimoji="0" lang="ja-JP" altLang="en-US" sz="1700" b="1" dirty="0">
                <a:solidFill>
                  <a:srgbClr val="0000FF"/>
                </a:solidFill>
                <a:effectLst/>
                <a:latin typeface="ＭＳ Ｐゴシック" charset="0"/>
              </a:rPr>
              <a:t>■</a:t>
            </a:r>
            <a:r>
              <a:rPr lang="ja-JP" altLang="en-US" sz="1700" b="1" dirty="0">
                <a:solidFill>
                  <a:srgbClr val="0000FF"/>
                </a:solidFill>
                <a:effectLst/>
                <a:latin typeface="メイリオ" charset="0"/>
                <a:ea typeface="メイリオ" charset="0"/>
                <a:cs typeface="メイリオ" charset="0"/>
              </a:rPr>
              <a:t>： </a:t>
            </a:r>
            <a:r>
              <a:rPr lang="en-US" altLang="ja-JP" sz="1700" b="1" dirty="0">
                <a:solidFill>
                  <a:srgbClr val="0000FF"/>
                </a:solidFill>
                <a:effectLst/>
                <a:latin typeface="メイリオ" charset="0"/>
                <a:ea typeface="メイリオ" charset="0"/>
                <a:cs typeface="メイリオ" charset="0"/>
              </a:rPr>
              <a:t>blue HAE</a:t>
            </a:r>
          </a:p>
          <a:p>
            <a:r>
              <a:rPr kumimoji="0" lang="en-US" altLang="ja-JP" sz="1700" b="1" dirty="0">
                <a:solidFill>
                  <a:srgbClr val="00B0F0"/>
                </a:solidFill>
                <a:effectLst/>
                <a:latin typeface="メイリオ" charset="0"/>
                <a:ea typeface="メイリオ" charset="0"/>
                <a:cs typeface="メイリオ" charset="0"/>
              </a:rPr>
              <a:t>       </a:t>
            </a:r>
            <a:r>
              <a:rPr kumimoji="0" lang="en-US" altLang="ja-JP" sz="1600" b="1" dirty="0">
                <a:solidFill>
                  <a:srgbClr val="0000FF"/>
                </a:solidFill>
                <a:effectLst/>
                <a:latin typeface="メイリオ" charset="0"/>
                <a:ea typeface="メイリオ" charset="0"/>
                <a:cs typeface="メイリオ" charset="0"/>
              </a:rPr>
              <a:t>(J-K</a:t>
            </a:r>
            <a:r>
              <a:rPr kumimoji="0" lang="en-US" altLang="ja-JP" sz="1200" b="1" dirty="0">
                <a:solidFill>
                  <a:srgbClr val="0000FF"/>
                </a:solidFill>
                <a:effectLst/>
                <a:latin typeface="メイリオ" charset="0"/>
                <a:ea typeface="メイリオ" charset="0"/>
                <a:cs typeface="メイリオ" charset="0"/>
              </a:rPr>
              <a:t>AB</a:t>
            </a:r>
            <a:r>
              <a:rPr kumimoji="0" lang="en-US" altLang="ja-JP" sz="1600" b="1" dirty="0">
                <a:solidFill>
                  <a:srgbClr val="0000FF"/>
                </a:solidFill>
                <a:effectLst/>
                <a:latin typeface="メイリオ" charset="0"/>
                <a:ea typeface="メイリオ" charset="0"/>
                <a:cs typeface="メイリオ" charset="0"/>
              </a:rPr>
              <a:t>&lt;0.8)</a:t>
            </a:r>
            <a:endParaRPr lang="ja-JP" altLang="en-US" sz="1600" b="1" dirty="0">
              <a:solidFill>
                <a:srgbClr val="0000FF"/>
              </a:solidFill>
              <a:effectLst/>
              <a:latin typeface="メイリオ" charset="0"/>
              <a:ea typeface="メイリオ" charset="0"/>
              <a:cs typeface="メイリオ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052513"/>
            <a:ext cx="525780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08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993775"/>
            <a:ext cx="8415338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0050" name="Line 2"/>
          <p:cNvSpPr>
            <a:spLocks noChangeShapeType="1"/>
          </p:cNvSpPr>
          <p:nvPr/>
        </p:nvSpPr>
        <p:spPr bwMode="auto">
          <a:xfrm flipV="1">
            <a:off x="395288" y="859575"/>
            <a:ext cx="828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4035" name="Rectangle 14"/>
          <p:cNvSpPr>
            <a:spLocks noRot="1" noChangeArrowheads="1"/>
          </p:cNvSpPr>
          <p:nvPr/>
        </p:nvSpPr>
        <p:spPr bwMode="auto">
          <a:xfrm>
            <a:off x="0" y="-48512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kumimoji="1" lang="en-US" altLang="ja-JP" sz="3200" dirty="0">
                <a:solidFill>
                  <a:srgbClr val="FFFFFF"/>
                </a:solidFill>
                <a:effectLst/>
                <a:latin typeface="+mj-lt"/>
                <a:ea typeface="HGP創英角ﾎﾟｯﾌﾟ体" charset="0"/>
                <a:cs typeface="HGP創英角ﾎﾟｯﾌﾟ体" charset="0"/>
              </a:rPr>
              <a:t>Rest-UV morphologies </a:t>
            </a:r>
            <a:r>
              <a:rPr kumimoji="1" lang="en-US" altLang="ja-JP" sz="3200" dirty="0" smtClean="0">
                <a:solidFill>
                  <a:srgbClr val="FFFFFF"/>
                </a:solidFill>
                <a:effectLst/>
                <a:latin typeface="+mj-lt"/>
                <a:ea typeface="HGP創英角ﾎﾟｯﾌﾟ体" charset="0"/>
                <a:cs typeface="HGP創英角ﾎﾟｯﾌﾟ体" charset="0"/>
              </a:rPr>
              <a:t>of proto-cluster galaxies   </a:t>
            </a:r>
            <a:r>
              <a:rPr kumimoji="1" lang="en-US" altLang="ja-JP" sz="3200" dirty="0" smtClean="0">
                <a:solidFill>
                  <a:srgbClr val="FFFFFF"/>
                </a:solidFill>
                <a:effectLst/>
                <a:latin typeface="+mj-lt"/>
                <a:ea typeface="メイリオ" charset="0"/>
                <a:cs typeface="メイリオ" charset="0"/>
              </a:rPr>
              <a:t> </a:t>
            </a:r>
            <a:endParaRPr kumimoji="1" lang="en-US" altLang="ja-JP" sz="3200" dirty="0">
              <a:solidFill>
                <a:srgbClr val="FFFFFF"/>
              </a:solidFill>
              <a:effectLst/>
              <a:latin typeface="+mj-lt"/>
              <a:ea typeface="メイリオ" charset="0"/>
              <a:cs typeface="メイリオ" charset="0"/>
            </a:endParaRPr>
          </a:p>
        </p:txBody>
      </p:sp>
      <p:sp>
        <p:nvSpPr>
          <p:cNvPr id="44036" name="テキスト ボックス 39"/>
          <p:cNvSpPr txBox="1">
            <a:spLocks noChangeArrowheads="1"/>
          </p:cNvSpPr>
          <p:nvPr/>
        </p:nvSpPr>
        <p:spPr bwMode="auto">
          <a:xfrm>
            <a:off x="1506409" y="926283"/>
            <a:ext cx="216767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700" b="1" i="1" dirty="0">
                <a:solidFill>
                  <a:schemeClr val="bg1"/>
                </a:solidFill>
                <a:latin typeface="Times" charset="0"/>
                <a:cs typeface="Times" charset="0"/>
              </a:rPr>
              <a:t>c</a:t>
            </a:r>
            <a:r>
              <a:rPr lang="en-US" altLang="ja-JP" sz="1700" b="1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luster phenomena !</a:t>
            </a:r>
            <a:endParaRPr lang="en-US" altLang="ja-JP" sz="1700" b="1" i="1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44037" name="テキスト ボックス 39"/>
          <p:cNvSpPr txBox="1">
            <a:spLocks noChangeArrowheads="1"/>
          </p:cNvSpPr>
          <p:nvPr/>
        </p:nvSpPr>
        <p:spPr bwMode="auto">
          <a:xfrm>
            <a:off x="1150938" y="5365920"/>
            <a:ext cx="2989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effectLst/>
                <a:latin typeface="Comic Sans MS" charset="0"/>
                <a:ea typeface="HG正楷書体-PRO" charset="0"/>
                <a:cs typeface="HG正楷書体-PRO" charset="0"/>
                <a:sym typeface="Zapf Dingbats" charset="0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HST/</a:t>
            </a:r>
            <a:r>
              <a:rPr lang="en-US" altLang="ja-JP" sz="1600" dirty="0" err="1">
                <a:solidFill>
                  <a:srgbClr val="000000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i</a:t>
            </a:r>
            <a:r>
              <a:rPr lang="en-US" altLang="ja-JP" sz="1600" dirty="0">
                <a:solidFill>
                  <a:srgbClr val="000000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-band snapshots </a:t>
            </a:r>
          </a:p>
        </p:txBody>
      </p:sp>
      <p:sp>
        <p:nvSpPr>
          <p:cNvPr id="44038" name="テキスト ボックス 39"/>
          <p:cNvSpPr txBox="1">
            <a:spLocks noChangeArrowheads="1"/>
          </p:cNvSpPr>
          <p:nvPr/>
        </p:nvSpPr>
        <p:spPr bwMode="auto">
          <a:xfrm>
            <a:off x="1330325" y="5630863"/>
            <a:ext cx="2641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(4”x4”=30 </a:t>
            </a:r>
            <a:r>
              <a:rPr lang="en-US" altLang="ja-JP" sz="1600" dirty="0" err="1">
                <a:solidFill>
                  <a:srgbClr val="000000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kpc</a:t>
            </a:r>
            <a:r>
              <a:rPr lang="en-US" altLang="ja-JP" sz="1600" dirty="0">
                <a:solidFill>
                  <a:srgbClr val="000000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 for each)</a:t>
            </a:r>
          </a:p>
        </p:txBody>
      </p:sp>
      <p:sp>
        <p:nvSpPr>
          <p:cNvPr id="44039" name="テキスト ボックス 39"/>
          <p:cNvSpPr txBox="1">
            <a:spLocks noChangeArrowheads="1"/>
          </p:cNvSpPr>
          <p:nvPr/>
        </p:nvSpPr>
        <p:spPr bwMode="auto">
          <a:xfrm>
            <a:off x="1244665" y="3932437"/>
            <a:ext cx="2339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1800" b="1" dirty="0">
                <a:solidFill>
                  <a:schemeClr val="bg1"/>
                </a:solidFill>
                <a:effectLst/>
                <a:latin typeface="Zapf Dingbats" charset="0"/>
                <a:cs typeface="Zapf Dingbats" charset="0"/>
                <a:sym typeface="Zapf Dingbats" charset="0"/>
              </a:rPr>
              <a:t> </a:t>
            </a:r>
            <a:r>
              <a:rPr lang="en-US" altLang="ja-JP" sz="1800" b="1" dirty="0" smtClean="0">
                <a:solidFill>
                  <a:schemeClr val="bg1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z=2.2 HAEs </a:t>
            </a:r>
          </a:p>
          <a:p>
            <a:pPr algn="ctr" eaLnBrk="1" hangingPunct="1"/>
            <a:r>
              <a:rPr lang="en-US" altLang="ja-JP" sz="1800" b="1" dirty="0" smtClean="0">
                <a:solidFill>
                  <a:schemeClr val="bg1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in PKS1138 </a:t>
            </a:r>
            <a:endParaRPr lang="en-US" altLang="ja-JP" sz="1800" b="1" dirty="0">
              <a:solidFill>
                <a:schemeClr val="bg1"/>
              </a:solidFill>
              <a:effectLst/>
              <a:latin typeface="Comic Sans MS" charset="0"/>
              <a:ea typeface="HG正楷書体-PRO" charset="0"/>
              <a:cs typeface="HG正楷書体-PRO" charset="0"/>
            </a:endParaRPr>
          </a:p>
        </p:txBody>
      </p:sp>
      <p:sp>
        <p:nvSpPr>
          <p:cNvPr id="44040" name="テキスト ボックス 39"/>
          <p:cNvSpPr txBox="1">
            <a:spLocks noChangeArrowheads="1"/>
          </p:cNvSpPr>
          <p:nvPr/>
        </p:nvSpPr>
        <p:spPr bwMode="auto">
          <a:xfrm>
            <a:off x="1411288" y="4581525"/>
            <a:ext cx="29892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 b="1">
                <a:solidFill>
                  <a:srgbClr val="FF6600"/>
                </a:solidFill>
                <a:effectLst/>
                <a:latin typeface="Comic Sans MS" charset="0"/>
                <a:ea typeface="HG正楷書体-PRO" charset="0"/>
                <a:cs typeface="HG正楷書体-PRO" charset="0"/>
                <a:sym typeface="Zapf Dingbats" charset="0"/>
              </a:rPr>
              <a:t> M: 24um source </a:t>
            </a:r>
            <a:r>
              <a:rPr lang="en-US" altLang="ja-JP" sz="1600" b="1">
                <a:solidFill>
                  <a:srgbClr val="FF6600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 </a:t>
            </a:r>
          </a:p>
        </p:txBody>
      </p:sp>
      <p:sp>
        <p:nvSpPr>
          <p:cNvPr id="44041" name="テキスト ボックス 39"/>
          <p:cNvSpPr txBox="1">
            <a:spLocks noChangeArrowheads="1"/>
          </p:cNvSpPr>
          <p:nvPr/>
        </p:nvSpPr>
        <p:spPr bwMode="auto">
          <a:xfrm>
            <a:off x="1435100" y="4859338"/>
            <a:ext cx="29892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 b="1">
                <a:solidFill>
                  <a:srgbClr val="660066"/>
                </a:solidFill>
                <a:effectLst/>
                <a:latin typeface="Comic Sans MS" charset="0"/>
                <a:ea typeface="HG正楷書体-PRO" charset="0"/>
                <a:cs typeface="HG正楷書体-PRO" charset="0"/>
                <a:sym typeface="Zapf Dingbats" charset="0"/>
              </a:rPr>
              <a:t> X: X-ray source </a:t>
            </a:r>
            <a:r>
              <a:rPr lang="en-US" altLang="ja-JP" sz="1600" b="1">
                <a:solidFill>
                  <a:srgbClr val="660066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 </a:t>
            </a:r>
          </a:p>
        </p:txBody>
      </p:sp>
      <p:sp>
        <p:nvSpPr>
          <p:cNvPr id="11" name="テキスト ボックス 39"/>
          <p:cNvSpPr txBox="1">
            <a:spLocks noChangeArrowheads="1"/>
          </p:cNvSpPr>
          <p:nvPr/>
        </p:nvSpPr>
        <p:spPr bwMode="auto">
          <a:xfrm>
            <a:off x="6283709" y="6294381"/>
            <a:ext cx="268533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000" i="1" dirty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(Koyama et al. </a:t>
            </a:r>
            <a:r>
              <a:rPr lang="en-US" altLang="ja-JP" sz="2000" i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2013a)</a:t>
            </a:r>
            <a:endParaRPr lang="en-US" altLang="ja-JP" sz="2000" i="1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1244665" y="1268104"/>
            <a:ext cx="3155885" cy="2639125"/>
          </a:xfrm>
          <a:prstGeom prst="ellipse">
            <a:avLst/>
          </a:prstGeom>
          <a:noFill/>
          <a:ln w="28575" cmpd="sng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2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993775"/>
            <a:ext cx="8415338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0050" name="Line 2"/>
          <p:cNvSpPr>
            <a:spLocks noChangeShapeType="1"/>
          </p:cNvSpPr>
          <p:nvPr/>
        </p:nvSpPr>
        <p:spPr bwMode="auto">
          <a:xfrm flipV="1">
            <a:off x="395288" y="859575"/>
            <a:ext cx="828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4035" name="Rectangle 14"/>
          <p:cNvSpPr>
            <a:spLocks noRot="1" noChangeArrowheads="1"/>
          </p:cNvSpPr>
          <p:nvPr/>
        </p:nvSpPr>
        <p:spPr bwMode="auto">
          <a:xfrm>
            <a:off x="0" y="-48512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kumimoji="1" lang="en-US" altLang="ja-JP" sz="3200" dirty="0">
                <a:solidFill>
                  <a:srgbClr val="FFFFFF"/>
                </a:solidFill>
                <a:effectLst/>
                <a:latin typeface="+mj-lt"/>
                <a:ea typeface="HGP創英角ﾎﾟｯﾌﾟ体" charset="0"/>
                <a:cs typeface="HGP創英角ﾎﾟｯﾌﾟ体" charset="0"/>
              </a:rPr>
              <a:t>Rest-UV morphologies </a:t>
            </a:r>
            <a:r>
              <a:rPr kumimoji="1" lang="en-US" altLang="ja-JP" sz="3200" dirty="0" smtClean="0">
                <a:solidFill>
                  <a:srgbClr val="FFFFFF"/>
                </a:solidFill>
                <a:effectLst/>
                <a:latin typeface="+mj-lt"/>
                <a:ea typeface="HGP創英角ﾎﾟｯﾌﾟ体" charset="0"/>
                <a:cs typeface="HGP創英角ﾎﾟｯﾌﾟ体" charset="0"/>
              </a:rPr>
              <a:t>of proto-cluster galaxies   </a:t>
            </a:r>
            <a:r>
              <a:rPr kumimoji="1" lang="en-US" altLang="ja-JP" sz="3200" dirty="0" smtClean="0">
                <a:solidFill>
                  <a:srgbClr val="FFFFFF"/>
                </a:solidFill>
                <a:effectLst/>
                <a:latin typeface="+mj-lt"/>
                <a:ea typeface="メイリオ" charset="0"/>
                <a:cs typeface="メイリオ" charset="0"/>
              </a:rPr>
              <a:t> </a:t>
            </a:r>
            <a:endParaRPr kumimoji="1" lang="en-US" altLang="ja-JP" sz="3200" dirty="0">
              <a:solidFill>
                <a:srgbClr val="FFFFFF"/>
              </a:solidFill>
              <a:effectLst/>
              <a:latin typeface="+mj-lt"/>
              <a:ea typeface="メイリオ" charset="0"/>
              <a:cs typeface="メイリオ" charset="0"/>
            </a:endParaRPr>
          </a:p>
        </p:txBody>
      </p:sp>
      <p:sp>
        <p:nvSpPr>
          <p:cNvPr id="44036" name="テキスト ボックス 39"/>
          <p:cNvSpPr txBox="1">
            <a:spLocks noChangeArrowheads="1"/>
          </p:cNvSpPr>
          <p:nvPr/>
        </p:nvSpPr>
        <p:spPr bwMode="auto">
          <a:xfrm>
            <a:off x="1506409" y="926283"/>
            <a:ext cx="216767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700" b="1" i="1" dirty="0">
                <a:solidFill>
                  <a:schemeClr val="bg1"/>
                </a:solidFill>
                <a:latin typeface="Times" charset="0"/>
                <a:cs typeface="Times" charset="0"/>
              </a:rPr>
              <a:t>c</a:t>
            </a:r>
            <a:r>
              <a:rPr lang="en-US" altLang="ja-JP" sz="1700" b="1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luster phenomena !</a:t>
            </a:r>
            <a:endParaRPr lang="en-US" altLang="ja-JP" sz="1700" b="1" i="1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44037" name="テキスト ボックス 39"/>
          <p:cNvSpPr txBox="1">
            <a:spLocks noChangeArrowheads="1"/>
          </p:cNvSpPr>
          <p:nvPr/>
        </p:nvSpPr>
        <p:spPr bwMode="auto">
          <a:xfrm>
            <a:off x="1150938" y="5365920"/>
            <a:ext cx="2989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effectLst/>
                <a:latin typeface="Comic Sans MS" charset="0"/>
                <a:ea typeface="HG正楷書体-PRO" charset="0"/>
                <a:cs typeface="HG正楷書体-PRO" charset="0"/>
                <a:sym typeface="Zapf Dingbats" charset="0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HST/</a:t>
            </a:r>
            <a:r>
              <a:rPr lang="en-US" altLang="ja-JP" sz="1600" dirty="0" err="1">
                <a:solidFill>
                  <a:srgbClr val="000000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i</a:t>
            </a:r>
            <a:r>
              <a:rPr lang="en-US" altLang="ja-JP" sz="1600" dirty="0">
                <a:solidFill>
                  <a:srgbClr val="000000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-band snapshots </a:t>
            </a:r>
          </a:p>
        </p:txBody>
      </p:sp>
      <p:sp>
        <p:nvSpPr>
          <p:cNvPr id="44038" name="テキスト ボックス 39"/>
          <p:cNvSpPr txBox="1">
            <a:spLocks noChangeArrowheads="1"/>
          </p:cNvSpPr>
          <p:nvPr/>
        </p:nvSpPr>
        <p:spPr bwMode="auto">
          <a:xfrm>
            <a:off x="1330325" y="5630863"/>
            <a:ext cx="2641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(4”x4”=30 </a:t>
            </a:r>
            <a:r>
              <a:rPr lang="en-US" altLang="ja-JP" sz="1600" dirty="0" err="1">
                <a:solidFill>
                  <a:srgbClr val="000000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kpc</a:t>
            </a:r>
            <a:r>
              <a:rPr lang="en-US" altLang="ja-JP" sz="1600" dirty="0">
                <a:solidFill>
                  <a:srgbClr val="000000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 for each)</a:t>
            </a:r>
          </a:p>
        </p:txBody>
      </p:sp>
      <p:sp>
        <p:nvSpPr>
          <p:cNvPr id="44039" name="テキスト ボックス 39"/>
          <p:cNvSpPr txBox="1">
            <a:spLocks noChangeArrowheads="1"/>
          </p:cNvSpPr>
          <p:nvPr/>
        </p:nvSpPr>
        <p:spPr bwMode="auto">
          <a:xfrm>
            <a:off x="1244665" y="3932437"/>
            <a:ext cx="2339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1800" b="1" dirty="0">
                <a:solidFill>
                  <a:schemeClr val="bg1"/>
                </a:solidFill>
                <a:effectLst/>
                <a:latin typeface="Zapf Dingbats" charset="0"/>
                <a:cs typeface="Zapf Dingbats" charset="0"/>
                <a:sym typeface="Zapf Dingbats" charset="0"/>
              </a:rPr>
              <a:t> </a:t>
            </a:r>
            <a:r>
              <a:rPr lang="en-US" altLang="ja-JP" sz="1800" b="1" dirty="0" smtClean="0">
                <a:solidFill>
                  <a:schemeClr val="bg1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z=2.2 HAEs </a:t>
            </a:r>
          </a:p>
          <a:p>
            <a:pPr algn="ctr" eaLnBrk="1" hangingPunct="1"/>
            <a:r>
              <a:rPr lang="en-US" altLang="ja-JP" sz="1800" b="1" dirty="0" smtClean="0">
                <a:solidFill>
                  <a:schemeClr val="bg1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in PKS1138 </a:t>
            </a:r>
            <a:endParaRPr lang="en-US" altLang="ja-JP" sz="1800" b="1" dirty="0">
              <a:solidFill>
                <a:schemeClr val="bg1"/>
              </a:solidFill>
              <a:effectLst/>
              <a:latin typeface="Comic Sans MS" charset="0"/>
              <a:ea typeface="HG正楷書体-PRO" charset="0"/>
              <a:cs typeface="HG正楷書体-PRO" charset="0"/>
            </a:endParaRPr>
          </a:p>
        </p:txBody>
      </p:sp>
      <p:sp>
        <p:nvSpPr>
          <p:cNvPr id="44040" name="テキスト ボックス 39"/>
          <p:cNvSpPr txBox="1">
            <a:spLocks noChangeArrowheads="1"/>
          </p:cNvSpPr>
          <p:nvPr/>
        </p:nvSpPr>
        <p:spPr bwMode="auto">
          <a:xfrm>
            <a:off x="1411288" y="4581525"/>
            <a:ext cx="29892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 b="1">
                <a:solidFill>
                  <a:srgbClr val="FF6600"/>
                </a:solidFill>
                <a:effectLst/>
                <a:latin typeface="Comic Sans MS" charset="0"/>
                <a:ea typeface="HG正楷書体-PRO" charset="0"/>
                <a:cs typeface="HG正楷書体-PRO" charset="0"/>
                <a:sym typeface="Zapf Dingbats" charset="0"/>
              </a:rPr>
              <a:t> M: 24um source </a:t>
            </a:r>
            <a:r>
              <a:rPr lang="en-US" altLang="ja-JP" sz="1600" b="1">
                <a:solidFill>
                  <a:srgbClr val="FF6600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 </a:t>
            </a:r>
          </a:p>
        </p:txBody>
      </p:sp>
      <p:sp>
        <p:nvSpPr>
          <p:cNvPr id="44041" name="テキスト ボックス 39"/>
          <p:cNvSpPr txBox="1">
            <a:spLocks noChangeArrowheads="1"/>
          </p:cNvSpPr>
          <p:nvPr/>
        </p:nvSpPr>
        <p:spPr bwMode="auto">
          <a:xfrm>
            <a:off x="1435100" y="4859338"/>
            <a:ext cx="29892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 b="1">
                <a:solidFill>
                  <a:srgbClr val="660066"/>
                </a:solidFill>
                <a:effectLst/>
                <a:latin typeface="Comic Sans MS" charset="0"/>
                <a:ea typeface="HG正楷書体-PRO" charset="0"/>
                <a:cs typeface="HG正楷書体-PRO" charset="0"/>
                <a:sym typeface="Zapf Dingbats" charset="0"/>
              </a:rPr>
              <a:t> X: X-ray source </a:t>
            </a:r>
            <a:r>
              <a:rPr lang="en-US" altLang="ja-JP" sz="1600" b="1">
                <a:solidFill>
                  <a:srgbClr val="660066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 </a:t>
            </a:r>
          </a:p>
        </p:txBody>
      </p:sp>
      <p:sp>
        <p:nvSpPr>
          <p:cNvPr id="11" name="テキスト ボックス 39"/>
          <p:cNvSpPr txBox="1">
            <a:spLocks noChangeArrowheads="1"/>
          </p:cNvSpPr>
          <p:nvPr/>
        </p:nvSpPr>
        <p:spPr bwMode="auto">
          <a:xfrm>
            <a:off x="6283709" y="6294381"/>
            <a:ext cx="268533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000" i="1" dirty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(Koyama et al. </a:t>
            </a:r>
            <a:r>
              <a:rPr lang="en-US" altLang="ja-JP" sz="2000" i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2013a)</a:t>
            </a:r>
            <a:endParaRPr lang="en-US" altLang="ja-JP" sz="2000" i="1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1244665" y="1268104"/>
            <a:ext cx="3155885" cy="2639125"/>
          </a:xfrm>
          <a:prstGeom prst="ellipse">
            <a:avLst/>
          </a:prstGeom>
          <a:noFill/>
          <a:ln w="28575" cmpd="sng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152" y="993775"/>
            <a:ext cx="5532660" cy="549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0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9932" y="-41223"/>
            <a:ext cx="8468482" cy="74136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3600" dirty="0" smtClean="0">
                <a:solidFill>
                  <a:srgbClr val="FFFF00"/>
                </a:solidFill>
                <a:ea typeface="メイリオ"/>
                <a:cs typeface="Comic Sans MS"/>
              </a:rPr>
              <a:t>KMOS/VLT </a:t>
            </a:r>
            <a:r>
              <a:rPr lang="en-US" altLang="ja-JP" sz="3600" dirty="0" smtClean="0">
                <a:ea typeface="メイリオ"/>
                <a:cs typeface="Comic Sans MS"/>
              </a:rPr>
              <a:t>time approved  </a:t>
            </a:r>
            <a:r>
              <a:rPr lang="en-US" altLang="ja-JP" sz="3100" i="1" dirty="0" smtClean="0">
                <a:ea typeface="メイリオ"/>
                <a:cs typeface="Comic Sans MS"/>
              </a:rPr>
              <a:t>(in 2013B semester)   </a:t>
            </a:r>
            <a:endParaRPr kumimoji="1" lang="ja-JP" altLang="en-US" sz="3100" i="1" dirty="0">
              <a:ea typeface="メイリオ"/>
              <a:cs typeface="Comic Sans MS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00521" y="772365"/>
            <a:ext cx="871789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76688" y="838396"/>
            <a:ext cx="9320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300" i="1" dirty="0" smtClean="0">
                <a:latin typeface="Times"/>
                <a:cs typeface="Times"/>
              </a:rPr>
              <a:t>Revealing kinematics of galaxies within H</a:t>
            </a:r>
            <a:r>
              <a:rPr lang="en-US" altLang="ja-JP" sz="2300" i="1" dirty="0" smtClean="0">
                <a:latin typeface="Symbol" charset="2"/>
                <a:cs typeface="Symbol" charset="2"/>
              </a:rPr>
              <a:t>a</a:t>
            </a:r>
            <a:r>
              <a:rPr lang="en-US" altLang="ja-JP" sz="2300" i="1" dirty="0">
                <a:latin typeface="Times"/>
                <a:cs typeface="Times"/>
              </a:rPr>
              <a:t>-</a:t>
            </a:r>
            <a:r>
              <a:rPr lang="en-US" altLang="ja-JP" sz="2300" i="1" dirty="0" smtClean="0">
                <a:latin typeface="Times"/>
                <a:cs typeface="Times"/>
              </a:rPr>
              <a:t>selected proto-cluster (z=2.5) </a:t>
            </a:r>
            <a:endParaRPr kumimoji="1" lang="ja-JP" altLang="en-US" sz="2300" i="1" dirty="0">
              <a:latin typeface="Times"/>
              <a:cs typeface="Time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32" y="1460890"/>
            <a:ext cx="7815695" cy="4347981"/>
          </a:xfrm>
          <a:prstGeom prst="rect">
            <a:avLst/>
          </a:prstGeom>
        </p:spPr>
      </p:pic>
      <p:sp>
        <p:nvSpPr>
          <p:cNvPr id="6" name="テキスト ボックス 39"/>
          <p:cNvSpPr txBox="1">
            <a:spLocks noChangeArrowheads="1"/>
          </p:cNvSpPr>
          <p:nvPr/>
        </p:nvSpPr>
        <p:spPr bwMode="auto">
          <a:xfrm>
            <a:off x="333038" y="5819917"/>
            <a:ext cx="86528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dirty="0" smtClean="0">
                <a:effectLst/>
                <a:latin typeface="Times" charset="0"/>
                <a:cs typeface="Times" charset="0"/>
              </a:rPr>
              <a:t>2D distribution of </a:t>
            </a:r>
            <a:r>
              <a:rPr lang="en-US" altLang="ja-JP" dirty="0" smtClean="0">
                <a:effectLst/>
                <a:latin typeface="Symbol" charset="2"/>
                <a:cs typeface="Symbol" charset="2"/>
              </a:rPr>
              <a:t>Ha</a:t>
            </a:r>
            <a:r>
              <a:rPr lang="en-US" altLang="ja-JP" dirty="0" smtClean="0">
                <a:effectLst/>
                <a:latin typeface="Times" charset="0"/>
                <a:cs typeface="Times" charset="0"/>
              </a:rPr>
              <a:t> emitters at </a:t>
            </a:r>
            <a:r>
              <a:rPr lang="en-US" altLang="ja-JP" i="1" dirty="0" smtClean="0">
                <a:effectLst/>
                <a:latin typeface="Times" charset="0"/>
                <a:cs typeface="Times" charset="0"/>
              </a:rPr>
              <a:t>z=2.53 </a:t>
            </a:r>
            <a:r>
              <a:rPr lang="en-US" altLang="ja-JP" dirty="0" smtClean="0">
                <a:effectLst/>
                <a:latin typeface="Times" charset="0"/>
                <a:cs typeface="Times" charset="0"/>
              </a:rPr>
              <a:t>in SXDF/CANDELS field</a:t>
            </a:r>
          </a:p>
        </p:txBody>
      </p:sp>
      <p:sp>
        <p:nvSpPr>
          <p:cNvPr id="9" name="テキスト ボックス 39"/>
          <p:cNvSpPr txBox="1">
            <a:spLocks noChangeArrowheads="1"/>
          </p:cNvSpPr>
          <p:nvPr/>
        </p:nvSpPr>
        <p:spPr bwMode="auto">
          <a:xfrm>
            <a:off x="2926522" y="6227388"/>
            <a:ext cx="60593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000" i="1" dirty="0" smtClean="0">
                <a:effectLst/>
                <a:latin typeface="Times" charset="0"/>
                <a:cs typeface="Times" charset="0"/>
              </a:rPr>
              <a:t>(with MOIRCS/NB2315 survey by </a:t>
            </a:r>
            <a:r>
              <a:rPr lang="en-US" altLang="ja-JP" sz="2000" i="1" dirty="0" err="1" smtClean="0">
                <a:effectLst/>
                <a:latin typeface="Times" charset="0"/>
                <a:cs typeface="Times" charset="0"/>
              </a:rPr>
              <a:t>Tadaki</a:t>
            </a:r>
            <a:r>
              <a:rPr lang="en-US" altLang="ja-JP" sz="2000" i="1" dirty="0" smtClean="0">
                <a:effectLst/>
                <a:latin typeface="Times" charset="0"/>
                <a:cs typeface="Times" charset="0"/>
              </a:rPr>
              <a:t> et al. 2013)</a:t>
            </a:r>
          </a:p>
        </p:txBody>
      </p:sp>
      <p:grpSp>
        <p:nvGrpSpPr>
          <p:cNvPr id="16" name="図形グループ 15"/>
          <p:cNvGrpSpPr/>
          <p:nvPr/>
        </p:nvGrpSpPr>
        <p:grpSpPr>
          <a:xfrm>
            <a:off x="5672849" y="1460890"/>
            <a:ext cx="3313043" cy="2217855"/>
            <a:chOff x="5672849" y="1460890"/>
            <a:chExt cx="3313043" cy="2217855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2849" y="1460890"/>
              <a:ext cx="3313043" cy="2217855"/>
            </a:xfrm>
            <a:prstGeom prst="rect">
              <a:avLst/>
            </a:prstGeom>
          </p:spPr>
        </p:pic>
        <p:sp>
          <p:nvSpPr>
            <p:cNvPr id="13" name="テキスト ボックス 39"/>
            <p:cNvSpPr txBox="1">
              <a:spLocks noChangeArrowheads="1"/>
            </p:cNvSpPr>
            <p:nvPr/>
          </p:nvSpPr>
          <p:spPr bwMode="auto">
            <a:xfrm>
              <a:off x="6520750" y="2004810"/>
              <a:ext cx="189947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2200" b="1" dirty="0" smtClean="0">
                  <a:effectLst/>
                  <a:latin typeface="Comic Sans MS"/>
                  <a:cs typeface="Comic Sans MS"/>
                </a:rPr>
                <a:t>KMOS/VLT</a:t>
              </a:r>
            </a:p>
          </p:txBody>
        </p:sp>
      </p:grpSp>
      <p:grpSp>
        <p:nvGrpSpPr>
          <p:cNvPr id="17" name="図形グループ 16"/>
          <p:cNvGrpSpPr/>
          <p:nvPr/>
        </p:nvGrpSpPr>
        <p:grpSpPr>
          <a:xfrm>
            <a:off x="1504801" y="1722783"/>
            <a:ext cx="3542067" cy="3197188"/>
            <a:chOff x="1504801" y="1722783"/>
            <a:chExt cx="3542067" cy="3197188"/>
          </a:xfrm>
        </p:grpSpPr>
        <p:sp>
          <p:nvSpPr>
            <p:cNvPr id="7" name="円/楕円 6"/>
            <p:cNvSpPr/>
            <p:nvPr/>
          </p:nvSpPr>
          <p:spPr>
            <a:xfrm>
              <a:off x="2125882" y="1722783"/>
              <a:ext cx="2920986" cy="2981745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テキスト ボックス 39"/>
            <p:cNvSpPr txBox="1">
              <a:spLocks noChangeArrowheads="1"/>
            </p:cNvSpPr>
            <p:nvPr/>
          </p:nvSpPr>
          <p:spPr bwMode="auto">
            <a:xfrm>
              <a:off x="1504801" y="4489084"/>
              <a:ext cx="189947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2200" b="1" dirty="0" smtClean="0">
                  <a:solidFill>
                    <a:srgbClr val="FF0000"/>
                  </a:solidFill>
                  <a:effectLst/>
                  <a:latin typeface="Comic Sans MS"/>
                  <a:cs typeface="Comic Sans MS"/>
                </a:rPr>
                <a:t>KMOS </a:t>
              </a:r>
              <a:r>
                <a:rPr lang="en-US" altLang="ja-JP" sz="2200" b="1" dirty="0" err="1" smtClean="0">
                  <a:solidFill>
                    <a:srgbClr val="FF0000"/>
                  </a:solidFill>
                  <a:effectLst/>
                  <a:latin typeface="Comic Sans MS"/>
                  <a:cs typeface="Comic Sans MS"/>
                </a:rPr>
                <a:t>FoV</a:t>
              </a:r>
              <a:endParaRPr lang="en-US" altLang="ja-JP" sz="2200" b="1" dirty="0" smtClean="0">
                <a:solidFill>
                  <a:srgbClr val="FF0000"/>
                </a:solidFill>
                <a:effectLst/>
                <a:latin typeface="Comic Sans MS"/>
                <a:cs typeface="Comic Sans MS"/>
              </a:endParaRPr>
            </a:p>
          </p:txBody>
        </p:sp>
        <p:sp>
          <p:nvSpPr>
            <p:cNvPr id="15" name="テキスト ボックス 39"/>
            <p:cNvSpPr txBox="1">
              <a:spLocks noChangeArrowheads="1"/>
            </p:cNvSpPr>
            <p:nvPr/>
          </p:nvSpPr>
          <p:spPr bwMode="auto">
            <a:xfrm>
              <a:off x="2192139" y="2979531"/>
              <a:ext cx="28215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24 IFUs </a:t>
              </a:r>
              <a:r>
                <a:rPr lang="en-US" altLang="ja-JP" b="1" dirty="0" smtClean="0">
                  <a:solidFill>
                    <a:srgbClr val="FF0000"/>
                  </a:solidFill>
                  <a:effectLst/>
                  <a:latin typeface="Comic Sans MS"/>
                  <a:cs typeface="Comic Sans MS"/>
                </a:rPr>
                <a:t>/ 7’ </a:t>
              </a:r>
              <a:r>
                <a:rPr lang="en-US" altLang="ja-JP" b="1" dirty="0" err="1" smtClean="0">
                  <a:solidFill>
                    <a:srgbClr val="FF0000"/>
                  </a:solidFill>
                  <a:effectLst/>
                  <a:latin typeface="Comic Sans MS"/>
                  <a:cs typeface="Comic Sans MS"/>
                </a:rPr>
                <a:t>FoV</a:t>
              </a:r>
              <a:endParaRPr lang="en-US" altLang="ja-JP" b="1" dirty="0" smtClean="0">
                <a:solidFill>
                  <a:srgbClr val="FF0000"/>
                </a:solidFill>
                <a:effectLst/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501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45944" y="-100937"/>
            <a:ext cx="8425374" cy="914400"/>
          </a:xfrm>
        </p:spPr>
        <p:txBody>
          <a:bodyPr/>
          <a:lstStyle/>
          <a:p>
            <a:pPr algn="ctr"/>
            <a:r>
              <a:rPr lang="en-US" altLang="ja-JP" sz="4400" dirty="0" smtClean="0"/>
              <a:t>Summary </a:t>
            </a:r>
            <a:endParaRPr kumimoji="1" lang="ja-JP" altLang="en-US" sz="4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6592" y="1054357"/>
            <a:ext cx="8863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kumimoji="1" lang="en-US" altLang="ja-JP" sz="2400" dirty="0" smtClean="0"/>
              <a:t>S0</a:t>
            </a:r>
            <a:r>
              <a:rPr kumimoji="1" lang="ja-JP" altLang="en-US" sz="2400" dirty="0" smtClean="0"/>
              <a:t>銀河の形成と環境効果には密接な関係。特に</a:t>
            </a:r>
            <a:r>
              <a:rPr kumimoji="1" lang="en-US" altLang="ja-JP" sz="2400" dirty="0" smtClean="0"/>
              <a:t>z&lt;1</a:t>
            </a:r>
            <a:r>
              <a:rPr kumimoji="1" lang="ja-JP" altLang="en-US" sz="2400" dirty="0" smtClean="0"/>
              <a:t>の銀河群環境で</a:t>
            </a:r>
            <a:r>
              <a:rPr kumimoji="1" lang="en-US" altLang="ja-JP" sz="2400" dirty="0" smtClean="0"/>
              <a:t>S0</a:t>
            </a:r>
            <a:r>
              <a:rPr kumimoji="1" lang="ja-JP" altLang="en-US" sz="2400" dirty="0" smtClean="0"/>
              <a:t>銀河の形成がさかんに起こった。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6592" y="2057915"/>
            <a:ext cx="8776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(2) </a:t>
            </a:r>
            <a:r>
              <a:rPr kumimoji="1" lang="ja-JP" altLang="en-US" sz="2400" dirty="0" smtClean="0"/>
              <a:t>遠方銀河団の周辺環境に多く見られる「赤い星形成銀河」</a:t>
            </a:r>
            <a:endParaRPr kumimoji="1" lang="en-US" altLang="ja-JP" sz="2400" dirty="0" smtClean="0"/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  </a:t>
            </a:r>
            <a:r>
              <a:rPr kumimoji="1" lang="ja-JP" altLang="en-US" sz="2400" dirty="0" smtClean="0"/>
              <a:t>が近傍銀河団に見られる</a:t>
            </a:r>
            <a:r>
              <a:rPr kumimoji="1" lang="en-US" altLang="ja-JP" sz="2400" dirty="0" smtClean="0"/>
              <a:t>S0</a:t>
            </a:r>
            <a:r>
              <a:rPr kumimoji="1" lang="ja-JP" altLang="en-US" sz="2400" dirty="0" smtClean="0"/>
              <a:t>銀河の祖先である可能性あり。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8199" y="5593613"/>
            <a:ext cx="8490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(4) z=2.5</a:t>
            </a:r>
            <a:r>
              <a:rPr kumimoji="1" lang="ja-JP" altLang="en-US" sz="2400" dirty="0" smtClean="0"/>
              <a:t>の原始銀河団を狙った</a:t>
            </a:r>
            <a:r>
              <a:rPr kumimoji="1" lang="en-US" altLang="ja-JP" sz="2400" dirty="0" smtClean="0"/>
              <a:t>KMOS/VLT</a:t>
            </a:r>
            <a:r>
              <a:rPr kumimoji="1" lang="ja-JP" altLang="en-US" sz="2400" dirty="0" smtClean="0"/>
              <a:t>の観測時間を獲得。</a:t>
            </a:r>
            <a:endParaRPr kumimoji="1" lang="en-US" altLang="ja-JP" sz="2400" dirty="0" smtClean="0"/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  </a:t>
            </a:r>
            <a:r>
              <a:rPr kumimoji="1" lang="ja-JP" altLang="en-US" sz="2400" dirty="0" smtClean="0"/>
              <a:t>原始銀河団環境の銀河内部構造の解明に、乞うご期待。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1758" y="2991090"/>
            <a:ext cx="87764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solidFill>
                  <a:srgbClr val="FFFF00"/>
                </a:solidFill>
                <a:sym typeface="Wingdings"/>
              </a:rPr>
              <a:t> IFU</a:t>
            </a:r>
            <a:r>
              <a:rPr kumimoji="1" lang="ja-JP" altLang="en-US" sz="2200" dirty="0" smtClean="0">
                <a:solidFill>
                  <a:srgbClr val="FFFF00"/>
                </a:solidFill>
                <a:sym typeface="Wingdings"/>
              </a:rPr>
              <a:t>観測から「赤い星形成銀河」の円盤回転の証拠が得られた。</a:t>
            </a:r>
            <a:endParaRPr kumimoji="1" lang="ja-JP" altLang="en-US" sz="2200" dirty="0">
              <a:solidFill>
                <a:srgbClr val="FFFF00"/>
              </a:solidFill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 flipV="1">
            <a:off x="345944" y="890352"/>
            <a:ext cx="828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7600" y="3687826"/>
            <a:ext cx="87233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(3) z&gt;2 </a:t>
            </a:r>
            <a:r>
              <a:rPr kumimoji="1" lang="ja-JP" altLang="en-US" sz="2400" dirty="0" smtClean="0"/>
              <a:t>の原始銀河団にはすでに</a:t>
            </a:r>
            <a:r>
              <a:rPr kumimoji="1" lang="en-US" altLang="ja-JP" sz="2400" dirty="0" smtClean="0"/>
              <a:t>M</a:t>
            </a:r>
            <a:r>
              <a:rPr kumimoji="1" lang="en-US" altLang="ja-JP" sz="1400" dirty="0" smtClean="0"/>
              <a:t>★</a:t>
            </a:r>
            <a:r>
              <a:rPr kumimoji="1" lang="en-US" altLang="ja-JP" sz="2400" dirty="0" smtClean="0"/>
              <a:t>~10</a:t>
            </a:r>
            <a:r>
              <a:rPr kumimoji="1" lang="en-US" altLang="ja-JP" sz="2400" baseline="30000" dirty="0" smtClean="0"/>
              <a:t>11</a:t>
            </a:r>
            <a:r>
              <a:rPr kumimoji="1" lang="en-US" altLang="ja-JP" sz="2400" dirty="0" smtClean="0"/>
              <a:t>M</a:t>
            </a:r>
            <a:r>
              <a:rPr kumimoji="1" lang="en-US" altLang="ja-JP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kumimoji="1" lang="ja-JP" altLang="en-US" sz="2400" dirty="0" smtClean="0"/>
              <a:t>を超えた大質量</a:t>
            </a:r>
            <a:endParaRPr kumimoji="1" lang="en-US" altLang="ja-JP" sz="2400" dirty="0" smtClean="0"/>
          </a:p>
          <a:p>
            <a:r>
              <a:rPr kumimoji="1" lang="ja-JP" altLang="ja-JP" sz="2400" dirty="0"/>
              <a:t>　</a:t>
            </a:r>
            <a:r>
              <a:rPr kumimoji="1" lang="en-US" altLang="ja-JP" sz="2400" dirty="0"/>
              <a:t> </a:t>
            </a:r>
            <a:r>
              <a:rPr kumimoji="1" lang="ja-JP" altLang="en-US" sz="2400" dirty="0" smtClean="0"/>
              <a:t>星形成銀河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かつクランピー</a:t>
            </a:r>
            <a:r>
              <a:rPr kumimoji="1" lang="en-US" altLang="ja-JP" sz="2400" dirty="0" smtClean="0"/>
              <a:t>)</a:t>
            </a:r>
            <a:r>
              <a:rPr kumimoji="1" lang="ja-JP" altLang="en-US" sz="2400" dirty="0" smtClean="0"/>
              <a:t>が多数存在する。これは</a:t>
            </a:r>
            <a:endParaRPr kumimoji="1" lang="en-US" altLang="ja-JP" sz="2400" dirty="0" smtClean="0"/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  </a:t>
            </a:r>
            <a:r>
              <a:rPr kumimoji="1" lang="ja-JP" altLang="en-US" sz="2400" dirty="0" smtClean="0"/>
              <a:t>同時代のフィールド銀河ではかなり珍しい種族である。</a:t>
            </a:r>
            <a:endParaRPr kumimoji="1" lang="en-US" altLang="ja-JP" sz="24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5500" y="4940504"/>
            <a:ext cx="87764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solidFill>
                  <a:srgbClr val="FFFF00"/>
                </a:solidFill>
                <a:sym typeface="Wingdings"/>
              </a:rPr>
              <a:t> </a:t>
            </a:r>
            <a:r>
              <a:rPr kumimoji="1" lang="ja-JP" altLang="en-US" sz="2200" dirty="0" smtClean="0">
                <a:solidFill>
                  <a:srgbClr val="FFFF00"/>
                </a:solidFill>
                <a:sym typeface="Wingdings"/>
              </a:rPr>
              <a:t>初期宇宙での銀河環境効果を調べるためのベストサンプル。</a:t>
            </a:r>
            <a:endParaRPr kumimoji="1" lang="ja-JP" altLang="en-US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72674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0532" y="-27260"/>
            <a:ext cx="8687882" cy="741362"/>
          </a:xfrm>
        </p:spPr>
        <p:txBody>
          <a:bodyPr>
            <a:normAutofit/>
          </a:bodyPr>
          <a:lstStyle/>
          <a:p>
            <a:pPr algn="ctr"/>
            <a:r>
              <a:rPr lang="en-US" altLang="ja-JP" sz="3800" dirty="0" smtClean="0">
                <a:ea typeface="メイリオ"/>
                <a:cs typeface="メイリオ"/>
              </a:rPr>
              <a:t>S0 (lenticular) galaxies</a:t>
            </a:r>
            <a:endParaRPr kumimoji="1" lang="ja-JP" altLang="en-US" sz="3800" dirty="0">
              <a:ea typeface="メイリオ"/>
              <a:cs typeface="メイリオ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00521" y="801744"/>
            <a:ext cx="871789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0396" y="892539"/>
            <a:ext cx="90525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dirty="0" smtClean="0">
                <a:latin typeface="+mj-lt"/>
                <a:ea typeface="メイリオ"/>
                <a:cs typeface="メイリオ"/>
              </a:rPr>
              <a:t>S0 galaxies are “intermediate” type between </a:t>
            </a:r>
            <a:r>
              <a:rPr lang="en-US" altLang="ja-JP" sz="2600" dirty="0" err="1" smtClean="0">
                <a:latin typeface="+mj-lt"/>
                <a:ea typeface="メイリオ"/>
                <a:cs typeface="メイリオ"/>
              </a:rPr>
              <a:t>Es</a:t>
            </a:r>
            <a:r>
              <a:rPr lang="en-US" altLang="ja-JP" sz="2600" dirty="0" smtClean="0">
                <a:latin typeface="+mj-lt"/>
                <a:ea typeface="メイリオ"/>
                <a:cs typeface="メイリオ"/>
              </a:rPr>
              <a:t> and Spirals.</a:t>
            </a:r>
            <a:endParaRPr kumimoji="1" lang="ja-JP" altLang="en-US" sz="2600" dirty="0">
              <a:latin typeface="+mj-lt"/>
              <a:ea typeface="メイリオ"/>
              <a:cs typeface="メイリオ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85" y="1517378"/>
            <a:ext cx="8144312" cy="3463235"/>
          </a:xfrm>
          <a:prstGeom prst="rect">
            <a:avLst/>
          </a:prstGeom>
        </p:spPr>
      </p:pic>
      <p:sp>
        <p:nvSpPr>
          <p:cNvPr id="12" name="タイトル 2"/>
          <p:cNvSpPr txBox="1">
            <a:spLocks/>
          </p:cNvSpPr>
          <p:nvPr/>
        </p:nvSpPr>
        <p:spPr>
          <a:xfrm>
            <a:off x="6184335" y="4881226"/>
            <a:ext cx="2546347" cy="5380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ja-JP" sz="2400" i="1" dirty="0" smtClean="0"/>
              <a:t>(E. Hubble 1936)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191564" y="1572593"/>
            <a:ext cx="5356086" cy="3363848"/>
          </a:xfrm>
          <a:prstGeom prst="rect">
            <a:avLst/>
          </a:prstGeom>
          <a:noFill/>
          <a:ln w="57150" cmpd="sng">
            <a:solidFill>
              <a:srgbClr val="0000FF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513521" y="2133602"/>
            <a:ext cx="3274392" cy="191935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966306" y="4321692"/>
            <a:ext cx="4202044" cy="2326482"/>
          </a:xfrm>
          <a:prstGeom prst="rect">
            <a:avLst/>
          </a:prstGeom>
          <a:solidFill>
            <a:srgbClr val="FFF7D0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3456609" y="3279913"/>
            <a:ext cx="0" cy="1041778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タイトル 2"/>
          <p:cNvSpPr txBox="1">
            <a:spLocks/>
          </p:cNvSpPr>
          <p:nvPr/>
        </p:nvSpPr>
        <p:spPr>
          <a:xfrm>
            <a:off x="1097993" y="4697153"/>
            <a:ext cx="4490006" cy="53806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2400" dirty="0" smtClean="0">
                <a:solidFill>
                  <a:schemeClr val="bg1"/>
                </a:solidFill>
                <a:effectLst/>
              </a:rPr>
              <a:t>- Disks without spiral arms.</a:t>
            </a:r>
          </a:p>
        </p:txBody>
      </p:sp>
      <p:sp>
        <p:nvSpPr>
          <p:cNvPr id="21" name="タイトル 2"/>
          <p:cNvSpPr txBox="1">
            <a:spLocks/>
          </p:cNvSpPr>
          <p:nvPr/>
        </p:nvSpPr>
        <p:spPr>
          <a:xfrm>
            <a:off x="1101163" y="5139216"/>
            <a:ext cx="4490006" cy="53806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2400" dirty="0" smtClean="0">
                <a:solidFill>
                  <a:schemeClr val="bg1"/>
                </a:solidFill>
                <a:effectLst/>
              </a:rPr>
              <a:t>- Bulge-rich (red </a:t>
            </a:r>
            <a:r>
              <a:rPr lang="en-US" altLang="ja-JP" sz="2400" dirty="0" err="1" smtClean="0">
                <a:solidFill>
                  <a:schemeClr val="bg1"/>
                </a:solidFill>
                <a:effectLst/>
              </a:rPr>
              <a:t>colour</a:t>
            </a:r>
            <a:r>
              <a:rPr lang="en-US" altLang="ja-JP" sz="2400" dirty="0" smtClean="0">
                <a:solidFill>
                  <a:schemeClr val="bg1"/>
                </a:solidFill>
                <a:effectLst/>
              </a:rPr>
              <a:t>)</a:t>
            </a:r>
          </a:p>
        </p:txBody>
      </p:sp>
      <p:sp>
        <p:nvSpPr>
          <p:cNvPr id="22" name="タイトル 2"/>
          <p:cNvSpPr txBox="1">
            <a:spLocks/>
          </p:cNvSpPr>
          <p:nvPr/>
        </p:nvSpPr>
        <p:spPr>
          <a:xfrm>
            <a:off x="1090120" y="5598402"/>
            <a:ext cx="4490006" cy="53806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2400" dirty="0" smtClean="0">
                <a:solidFill>
                  <a:schemeClr val="bg1"/>
                </a:solidFill>
                <a:effectLst/>
              </a:rPr>
              <a:t>- Gas poor (almost no SF)</a:t>
            </a:r>
          </a:p>
        </p:txBody>
      </p:sp>
      <p:sp>
        <p:nvSpPr>
          <p:cNvPr id="23" name="タイトル 2"/>
          <p:cNvSpPr txBox="1">
            <a:spLocks/>
          </p:cNvSpPr>
          <p:nvPr/>
        </p:nvSpPr>
        <p:spPr>
          <a:xfrm>
            <a:off x="1090120" y="6026038"/>
            <a:ext cx="4490006" cy="53806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2400" dirty="0" smtClean="0">
                <a:solidFill>
                  <a:schemeClr val="bg1"/>
                </a:solidFill>
                <a:effectLst/>
              </a:rPr>
              <a:t>- </a:t>
            </a:r>
            <a:r>
              <a:rPr lang="en-US" altLang="ja-JP" sz="2400" b="1" dirty="0" smtClean="0">
                <a:solidFill>
                  <a:srgbClr val="FF5863"/>
                </a:solidFill>
                <a:effectLst/>
              </a:rPr>
              <a:t>Dense environment</a:t>
            </a:r>
          </a:p>
        </p:txBody>
      </p:sp>
      <p:sp>
        <p:nvSpPr>
          <p:cNvPr id="25" name="タイトル 2"/>
          <p:cNvSpPr txBox="1">
            <a:spLocks/>
          </p:cNvSpPr>
          <p:nvPr/>
        </p:nvSpPr>
        <p:spPr>
          <a:xfrm>
            <a:off x="990733" y="4255433"/>
            <a:ext cx="4490006" cy="53806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2400" b="1" dirty="0" smtClean="0">
                <a:solidFill>
                  <a:schemeClr val="bg1"/>
                </a:solidFill>
                <a:effectLst/>
              </a:rPr>
              <a:t>S0 galaxies are: 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338944" y="2763560"/>
            <a:ext cx="1198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00FF"/>
                </a:solidFill>
              </a:rPr>
              <a:t>Disk</a:t>
            </a:r>
            <a:endParaRPr kumimoji="1" lang="ja-JP" altLang="en-US" sz="2800" b="1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7693" y="3430104"/>
            <a:ext cx="3152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Spheroid(passive)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0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8" grpId="0" animBg="1"/>
      <p:bldP spid="20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1"/>
          <p:cNvGrpSpPr/>
          <p:nvPr/>
        </p:nvGrpSpPr>
        <p:grpSpPr>
          <a:xfrm>
            <a:off x="259282" y="1010133"/>
            <a:ext cx="8891226" cy="5303820"/>
            <a:chOff x="127338" y="844383"/>
            <a:chExt cx="9035450" cy="5399087"/>
          </a:xfrm>
        </p:grpSpPr>
        <p:pic>
          <p:nvPicPr>
            <p:cNvPr id="5" name="Picture 3" descr="morphden_local"/>
            <p:cNvPicPr>
              <a:picLocks noChangeAspect="1" noChangeArrowheads="1"/>
            </p:cNvPicPr>
            <p:nvPr/>
          </p:nvPicPr>
          <p:blipFill>
            <a:blip r:embed="rId3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36" r="-1266" b="14598"/>
            <a:stretch>
              <a:fillRect/>
            </a:stretch>
          </p:blipFill>
          <p:spPr>
            <a:xfrm>
              <a:off x="470238" y="844383"/>
              <a:ext cx="8297863" cy="5399087"/>
            </a:xfrm>
            <a:prstGeom prst="rect">
              <a:avLst/>
            </a:prstGeom>
          </p:spPr>
        </p:pic>
        <p:pic>
          <p:nvPicPr>
            <p:cNvPr id="6" name="Picture 4" descr="M87_bi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76" t="15833" r="10603" b="15483"/>
            <a:stretch>
              <a:fillRect/>
            </a:stretch>
          </p:blipFill>
          <p:spPr bwMode="auto">
            <a:xfrm>
              <a:off x="6607513" y="3458995"/>
              <a:ext cx="984250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M31_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638" y="2500145"/>
              <a:ext cx="955675" cy="116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6320176" y="2492208"/>
              <a:ext cx="10080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3200" b="1">
                  <a:solidFill>
                    <a:srgbClr val="FF0000"/>
                  </a:solidFill>
                  <a:effectLst/>
                  <a:latin typeface="Comic Sans MS" charset="0"/>
                  <a:ea typeface="HGP創英角ﾎﾟｯﾌﾟ体" charset="0"/>
                  <a:cs typeface="HGP創英角ﾎﾟｯﾌﾟ体" charset="0"/>
                </a:rPr>
                <a:t>E</a:t>
              </a:r>
              <a:endParaRPr kumimoji="0" lang="ja-JP" altLang="en-US" sz="3200" b="1">
                <a:solidFill>
                  <a:srgbClr val="FF0000"/>
                </a:solidFill>
                <a:effectLst/>
                <a:latin typeface="Comic Sans MS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4735851" y="2832191"/>
              <a:ext cx="738187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3000" b="1" dirty="0">
                  <a:solidFill>
                    <a:srgbClr val="008000"/>
                  </a:solidFill>
                  <a:effectLst/>
                  <a:latin typeface="Comic Sans MS" charset="0"/>
                </a:rPr>
                <a:t>S0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2791163" y="2254083"/>
              <a:ext cx="1231900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2600" b="1">
                  <a:solidFill>
                    <a:srgbClr val="000066"/>
                  </a:solidFill>
                  <a:effectLst/>
                  <a:latin typeface="Comic Sans MS" charset="0"/>
                  <a:ea typeface="HGP創英角ﾎﾟｯﾌﾟ体" charset="0"/>
                  <a:cs typeface="HGP創英角ﾎﾟｯﾌﾟ体" charset="0"/>
                </a:rPr>
                <a:t>Spiral</a:t>
              </a:r>
              <a:endParaRPr kumimoji="0" lang="ja-JP" altLang="en-US" sz="2600" b="1">
                <a:solidFill>
                  <a:srgbClr val="000066"/>
                </a:solidFill>
                <a:effectLst/>
                <a:latin typeface="Comic Sans MS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6463051" y="5811670"/>
              <a:ext cx="216058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ja-JP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メイリオ"/>
                  <a:ea typeface="メイリオ"/>
                  <a:cs typeface="メイリオ"/>
                </a:rPr>
                <a:t>High-density</a:t>
              </a:r>
              <a:endPara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1421484" y="1354528"/>
              <a:ext cx="4537075" cy="43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ja-JP" sz="2200" b="1" i="1" dirty="0" smtClean="0">
                  <a:solidFill>
                    <a:srgbClr val="FF0000"/>
                  </a:solidFill>
                  <a:effectLst/>
                  <a:latin typeface="+mj-lt"/>
                </a:rPr>
                <a:t>“</a:t>
              </a:r>
              <a:r>
                <a:rPr lang="en-US" altLang="ja-JP" sz="22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j-lt"/>
                </a:rPr>
                <a:t> </a:t>
              </a:r>
              <a:r>
                <a:rPr lang="en-US" altLang="ja-JP" sz="2200" b="1" dirty="0" smtClean="0">
                  <a:solidFill>
                    <a:srgbClr val="FF0000"/>
                  </a:solidFill>
                  <a:effectLst/>
                  <a:latin typeface="+mj-lt"/>
                </a:rPr>
                <a:t>Morphology–Density Relation</a:t>
              </a:r>
              <a:r>
                <a:rPr lang="ja-JP" altLang="en-US" sz="2200" b="1" dirty="0" smtClean="0">
                  <a:solidFill>
                    <a:srgbClr val="FF0000"/>
                  </a:solidFill>
                  <a:effectLst/>
                  <a:latin typeface="+mj-lt"/>
                </a:rPr>
                <a:t>”</a:t>
              </a:r>
              <a:endParaRPr lang="en-US" altLang="ja-JP" sz="2200" b="1" i="1" dirty="0" smtClean="0">
                <a:solidFill>
                  <a:srgbClr val="FF0000"/>
                </a:solidFill>
                <a:effectLst/>
                <a:latin typeface="+mj-lt"/>
              </a:endParaRPr>
            </a:p>
          </p:txBody>
        </p:sp>
        <p:sp>
          <p:nvSpPr>
            <p:cNvPr id="13" name="AutoShape 17"/>
            <p:cNvSpPr>
              <a:spLocks noChangeArrowheads="1"/>
            </p:cNvSpPr>
            <p:nvPr/>
          </p:nvSpPr>
          <p:spPr bwMode="auto">
            <a:xfrm flipV="1">
              <a:off x="6888541" y="2042945"/>
              <a:ext cx="2160587" cy="1223963"/>
            </a:xfrm>
            <a:prstGeom prst="cloudCallout">
              <a:avLst>
                <a:gd name="adj1" fmla="val -59042"/>
                <a:gd name="adj2" fmla="val -53088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ctr">
                <a:defRPr/>
              </a:pPr>
              <a:endParaRPr lang="ja-JP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メイリオ" charset="0"/>
                <a:cs typeface="メイリオ" charset="0"/>
              </a:endParaRP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7010257" y="2245631"/>
              <a:ext cx="2152531" cy="720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2000" b="1" dirty="0">
                  <a:solidFill>
                    <a:srgbClr val="FF0000"/>
                  </a:solidFill>
                  <a:effectLst/>
                  <a:latin typeface="Comic Sans MS" charset="0"/>
                </a:rPr>
                <a:t>red, old,      low SF activity</a:t>
              </a:r>
            </a:p>
          </p:txBody>
        </p:sp>
        <p:sp>
          <p:nvSpPr>
            <p:cNvPr id="15" name="AutoShape 19"/>
            <p:cNvSpPr>
              <a:spLocks noChangeArrowheads="1"/>
            </p:cNvSpPr>
            <p:nvPr/>
          </p:nvSpPr>
          <p:spPr bwMode="auto">
            <a:xfrm flipV="1">
              <a:off x="127338" y="3932070"/>
              <a:ext cx="2376488" cy="1152525"/>
            </a:xfrm>
            <a:prstGeom prst="cloudCallout">
              <a:avLst>
                <a:gd name="adj1" fmla="val 43583"/>
                <a:gd name="adj2" fmla="val 52583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ctr">
                <a:defRPr/>
              </a:pPr>
              <a:endParaRPr lang="ja-JP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メイリオ" charset="0"/>
                <a:cs typeface="メイリオ" charset="0"/>
              </a:endParaRP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271801" y="4122570"/>
              <a:ext cx="2303462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2000" b="1">
                  <a:solidFill>
                    <a:srgbClr val="0000FF"/>
                  </a:solidFill>
                  <a:effectLst/>
                  <a:latin typeface="Comic Sans MS" charset="0"/>
                </a:rPr>
                <a:t>blue, young,  high SF activity  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894101" y="5791033"/>
              <a:ext cx="2184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ja-JP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メイリオ"/>
                  <a:ea typeface="メイリオ"/>
                  <a:cs typeface="メイリオ"/>
                </a:rPr>
                <a:t>Low-density</a:t>
              </a:r>
              <a:endPara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メイリオ"/>
                <a:ea typeface="メイリオ"/>
                <a:cs typeface="メイリオ"/>
              </a:endParaRPr>
            </a:p>
          </p:txBody>
        </p:sp>
      </p:grp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549673" y="6321744"/>
            <a:ext cx="2447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2000" i="1" dirty="0">
                <a:solidFill>
                  <a:srgbClr val="FFFFFF"/>
                </a:solidFill>
                <a:effectLst/>
                <a:latin typeface="Times New Roman" charset="0"/>
              </a:rPr>
              <a:t>(</a:t>
            </a:r>
            <a:r>
              <a:rPr kumimoji="0" lang="en-US" altLang="ja-JP" sz="2000" i="1" dirty="0" smtClean="0">
                <a:solidFill>
                  <a:srgbClr val="FFFFFF"/>
                </a:solidFill>
                <a:effectLst/>
                <a:latin typeface="Times New Roman" charset="0"/>
              </a:rPr>
              <a:t>Dressler 1980)</a:t>
            </a:r>
            <a:endParaRPr kumimoji="0" lang="en-US" altLang="ja-JP" sz="20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219489" y="69036"/>
            <a:ext cx="8546017" cy="7413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ja-JP" sz="4000" dirty="0" smtClean="0">
                <a:ea typeface="メイリオ"/>
                <a:cs typeface="メイリオ"/>
              </a:rPr>
              <a:t>Environment of S0 galaxies (</a:t>
            </a:r>
            <a:r>
              <a:rPr lang="en-US" altLang="ja-JP" sz="4000" i="1" dirty="0" smtClean="0">
                <a:ea typeface="メイリオ"/>
                <a:cs typeface="メイリオ"/>
              </a:rPr>
              <a:t>at z=0</a:t>
            </a:r>
            <a:r>
              <a:rPr lang="en-US" altLang="ja-JP" sz="4000" dirty="0" smtClean="0">
                <a:ea typeface="メイリオ"/>
                <a:cs typeface="メイリオ"/>
              </a:rPr>
              <a:t>)</a:t>
            </a:r>
            <a:endParaRPr lang="ja-JP" altLang="en-US" sz="4000" dirty="0">
              <a:ea typeface="メイリオ"/>
              <a:cs typeface="メイリオ"/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211564" y="823830"/>
            <a:ext cx="871789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図 20" descr="NGC3115_S0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18711" r="27955" b="5004"/>
          <a:stretch/>
        </p:blipFill>
        <p:spPr>
          <a:xfrm>
            <a:off x="5024784" y="1945112"/>
            <a:ext cx="972642" cy="104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1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/>
        </p:nvCxnSpPr>
        <p:spPr>
          <a:xfrm>
            <a:off x="200521" y="800655"/>
            <a:ext cx="871789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84" y="1292085"/>
            <a:ext cx="8122082" cy="508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5"/>
          <p:cNvSpPr txBox="1">
            <a:spLocks noChangeArrowheads="1"/>
          </p:cNvSpPr>
          <p:nvPr/>
        </p:nvSpPr>
        <p:spPr bwMode="auto">
          <a:xfrm>
            <a:off x="1358972" y="1833157"/>
            <a:ext cx="2089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800" b="1" dirty="0">
                <a:solidFill>
                  <a:srgbClr val="FF0000"/>
                </a:solidFill>
                <a:effectLst/>
                <a:latin typeface="Comic Sans MS" charset="0"/>
                <a:ea typeface="HGP創英角ﾎﾟｯﾌﾟ体" charset="0"/>
                <a:cs typeface="HGP創英角ﾎﾟｯﾌﾟ体" charset="0"/>
              </a:rPr>
              <a:t>E</a:t>
            </a:r>
          </a:p>
        </p:txBody>
      </p:sp>
      <p:sp>
        <p:nvSpPr>
          <p:cNvPr id="15" name="Text Box 45"/>
          <p:cNvSpPr txBox="1">
            <a:spLocks noChangeArrowheads="1"/>
          </p:cNvSpPr>
          <p:nvPr/>
        </p:nvSpPr>
        <p:spPr bwMode="auto">
          <a:xfrm>
            <a:off x="6880414" y="1794965"/>
            <a:ext cx="936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800" b="1" dirty="0">
                <a:solidFill>
                  <a:srgbClr val="008000"/>
                </a:solidFill>
                <a:effectLst/>
                <a:latin typeface="Comic Sans MS" charset="0"/>
                <a:ea typeface="HGP創英角ﾎﾟｯﾌﾟ体" charset="0"/>
                <a:cs typeface="HGP創英角ﾎﾟｯﾌﾟ体" charset="0"/>
              </a:rPr>
              <a:t>S0</a:t>
            </a:r>
          </a:p>
        </p:txBody>
      </p:sp>
      <p:sp>
        <p:nvSpPr>
          <p:cNvPr id="16" name="Text Box 45"/>
          <p:cNvSpPr txBox="1">
            <a:spLocks noChangeArrowheads="1"/>
          </p:cNvSpPr>
          <p:nvPr/>
        </p:nvSpPr>
        <p:spPr bwMode="auto">
          <a:xfrm>
            <a:off x="1268413" y="5028294"/>
            <a:ext cx="2089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800" b="1" dirty="0">
                <a:solidFill>
                  <a:schemeClr val="bg1"/>
                </a:solidFill>
                <a:effectLst/>
                <a:latin typeface="Comic Sans MS" charset="0"/>
                <a:ea typeface="HGP創英角ﾎﾟｯﾌﾟ体" charset="0"/>
                <a:cs typeface="HGP創英角ﾎﾟｯﾌﾟ体" charset="0"/>
              </a:rPr>
              <a:t>E+S0</a:t>
            </a: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1330325" y="5379132"/>
            <a:ext cx="208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 dirty="0">
                <a:solidFill>
                  <a:schemeClr val="bg1"/>
                </a:solidFill>
                <a:effectLst/>
                <a:latin typeface="Comic Sans MS" charset="0"/>
                <a:ea typeface="HGP創英角ﾎﾟｯﾌﾟ体" charset="0"/>
                <a:cs typeface="HGP創英角ﾎﾟｯﾌﾟ体" charset="0"/>
              </a:rPr>
              <a:t>(early-type)</a:t>
            </a: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4519301" y="3884394"/>
            <a:ext cx="15113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500" b="1" dirty="0" err="1">
                <a:solidFill>
                  <a:srgbClr val="0000FF"/>
                </a:solidFill>
                <a:effectLst/>
                <a:latin typeface="Comic Sans MS" charset="0"/>
                <a:ea typeface="HGP創英角ﾎﾟｯﾌﾟ体" charset="0"/>
                <a:cs typeface="HGP創英角ﾎﾟｯﾌﾟ体" charset="0"/>
              </a:rPr>
              <a:t>Sp+Irr</a:t>
            </a:r>
            <a:endParaRPr lang="en-US" altLang="ja-JP" sz="2500" b="1" dirty="0">
              <a:solidFill>
                <a:srgbClr val="0000FF"/>
              </a:solidFill>
              <a:effectLst/>
              <a:latin typeface="Comic Sans MS" charset="0"/>
              <a:ea typeface="HGP創英角ﾎﾟｯﾌﾟ体" charset="0"/>
              <a:cs typeface="HGP創英角ﾎﾟｯﾌﾟ体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6897858" y="6340859"/>
            <a:ext cx="22772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000" i="1" dirty="0" smtClean="0">
                <a:solidFill>
                  <a:srgbClr val="FFFFFF"/>
                </a:solidFill>
                <a:latin typeface="Times"/>
                <a:cs typeface="Times"/>
              </a:rPr>
              <a:t>(Desai et al. 2007)</a:t>
            </a:r>
            <a:endParaRPr lang="ja-JP" altLang="en-US" sz="2000" i="1" dirty="0">
              <a:solidFill>
                <a:srgbClr val="FFFFFF"/>
              </a:solidFill>
              <a:effectLst/>
              <a:latin typeface="Times"/>
              <a:cs typeface="Times"/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 flipH="1" flipV="1">
            <a:off x="5421230" y="1865271"/>
            <a:ext cx="1851580" cy="116022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4931891" y="4025339"/>
            <a:ext cx="1948524" cy="1220311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タイトル 1"/>
          <p:cNvSpPr txBox="1">
            <a:spLocks/>
          </p:cNvSpPr>
          <p:nvPr/>
        </p:nvSpPr>
        <p:spPr>
          <a:xfrm>
            <a:off x="90345" y="78112"/>
            <a:ext cx="8956516" cy="7413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ja-JP" sz="3600" dirty="0" smtClean="0">
                <a:ea typeface="メイリオ"/>
                <a:cs typeface="メイリオ"/>
              </a:rPr>
              <a:t>Morphological evolution in galaxy clusters</a:t>
            </a:r>
            <a:endParaRPr lang="ja-JP" altLang="en-US" sz="3600" dirty="0">
              <a:ea typeface="メイリオ"/>
              <a:cs typeface="メイリオ"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H="1">
            <a:off x="1708757" y="2445385"/>
            <a:ext cx="2333502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179783" y="751945"/>
            <a:ext cx="8953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i="1" dirty="0" smtClean="0">
                <a:latin typeface="+mj-lt"/>
                <a:ea typeface="メイリオ"/>
                <a:cs typeface="メイリオ"/>
              </a:rPr>
              <a:t>The most plausible explanation is </a:t>
            </a:r>
            <a:r>
              <a:rPr lang="en-US" altLang="ja-JP" sz="2800" i="1" dirty="0">
                <a:solidFill>
                  <a:srgbClr val="FFFF00"/>
                </a:solidFill>
                <a:latin typeface="+mj-lt"/>
                <a:ea typeface="メイリオ"/>
                <a:cs typeface="メイリオ"/>
              </a:rPr>
              <a:t>s</a:t>
            </a:r>
            <a:r>
              <a:rPr lang="en-US" altLang="ja-JP" sz="2800" i="1" dirty="0" smtClean="0">
                <a:solidFill>
                  <a:srgbClr val="FFFF00"/>
                </a:solidFill>
                <a:latin typeface="+mj-lt"/>
                <a:ea typeface="メイリオ"/>
                <a:cs typeface="メイリオ"/>
              </a:rPr>
              <a:t>piral </a:t>
            </a:r>
            <a:r>
              <a:rPr lang="en-US" altLang="ja-JP" sz="2800" i="1" dirty="0" smtClean="0">
                <a:solidFill>
                  <a:srgbClr val="FFFF00"/>
                </a:solidFill>
                <a:latin typeface="+mj-lt"/>
                <a:ea typeface="メイリオ"/>
                <a:cs typeface="メイリオ"/>
                <a:sym typeface="Wingdings"/>
              </a:rPr>
              <a:t> S0</a:t>
            </a:r>
            <a:r>
              <a:rPr lang="en-US" altLang="ja-JP" sz="2800" i="1" dirty="0" smtClean="0">
                <a:latin typeface="+mj-lt"/>
                <a:ea typeface="メイリオ"/>
                <a:cs typeface="メイリオ"/>
                <a:sym typeface="Wingdings"/>
              </a:rPr>
              <a:t> </a:t>
            </a:r>
            <a:r>
              <a:rPr lang="en-US" altLang="ja-JP" sz="2600" i="1" dirty="0" smtClean="0">
                <a:latin typeface="+mj-lt"/>
                <a:ea typeface="メイリオ"/>
                <a:cs typeface="メイリオ"/>
                <a:sym typeface="Wingdings"/>
              </a:rPr>
              <a:t>transformation. </a:t>
            </a:r>
            <a:endParaRPr kumimoji="1" lang="ja-JP" altLang="en-US" sz="2600" i="1" dirty="0">
              <a:latin typeface="+mj-lt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27327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402524" y="6053812"/>
            <a:ext cx="3092171" cy="523220"/>
          </a:xfrm>
          <a:prstGeom prst="rect">
            <a:avLst/>
          </a:prstGeom>
          <a:solidFill>
            <a:srgbClr val="DFC4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5532783" y="1380436"/>
            <a:ext cx="244060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2807" y="-38584"/>
            <a:ext cx="8546017" cy="741362"/>
          </a:xfrm>
        </p:spPr>
        <p:txBody>
          <a:bodyPr>
            <a:normAutofit/>
          </a:bodyPr>
          <a:lstStyle/>
          <a:p>
            <a:pPr algn="ctr"/>
            <a:r>
              <a:rPr lang="en-US" altLang="ja-JP" sz="3800" dirty="0" smtClean="0">
                <a:ea typeface="メイリオ"/>
                <a:cs typeface="メイリオ"/>
              </a:rPr>
              <a:t>S0 galaxy formation process </a:t>
            </a:r>
            <a:endParaRPr kumimoji="1" lang="ja-JP" altLang="en-US" sz="3800" dirty="0">
              <a:ea typeface="メイリオ"/>
              <a:cs typeface="メイリオ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00521" y="779658"/>
            <a:ext cx="871789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79783" y="762988"/>
            <a:ext cx="89531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dirty="0" smtClean="0">
                <a:latin typeface="+mj-lt"/>
                <a:ea typeface="メイリオ"/>
                <a:cs typeface="メイリオ"/>
              </a:rPr>
              <a:t>Many proposed mechanisms can produce S0-like object…</a:t>
            </a:r>
            <a:endParaRPr kumimoji="1" lang="ja-JP" altLang="en-US" sz="2600" dirty="0">
              <a:latin typeface="+mj-lt"/>
              <a:ea typeface="メイリオ"/>
              <a:cs typeface="メイリオ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 flipV="1">
            <a:off x="232807" y="1634435"/>
            <a:ext cx="8685607" cy="5091044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210" y="1336264"/>
            <a:ext cx="2996725" cy="238539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3" y="1314178"/>
            <a:ext cx="2054607" cy="4312418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2032003" y="3971063"/>
            <a:ext cx="1954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>
                <a:solidFill>
                  <a:srgbClr val="FFFF00"/>
                </a:solidFill>
                <a:latin typeface="+mj-lt"/>
                <a:ea typeface="メイリオ"/>
                <a:cs typeface="メイリオ"/>
                <a:sym typeface="Wingdings"/>
              </a:rPr>
              <a:t> </a:t>
            </a:r>
            <a:r>
              <a:rPr lang="en-US" altLang="ja-JP" sz="2000" i="1" dirty="0" smtClean="0">
                <a:solidFill>
                  <a:srgbClr val="FFFF00"/>
                </a:solidFill>
                <a:latin typeface="+mj-lt"/>
                <a:ea typeface="メイリオ"/>
                <a:cs typeface="メイリオ"/>
              </a:rPr>
              <a:t>Ram-pressure </a:t>
            </a:r>
          </a:p>
          <a:p>
            <a:r>
              <a:rPr lang="en-US" altLang="ja-JP" sz="2000" i="1" dirty="0">
                <a:solidFill>
                  <a:srgbClr val="FFFF00"/>
                </a:solidFill>
                <a:latin typeface="+mj-lt"/>
                <a:ea typeface="メイリオ"/>
                <a:cs typeface="メイリオ"/>
              </a:rPr>
              <a:t> </a:t>
            </a:r>
            <a:r>
              <a:rPr lang="en-US" altLang="ja-JP" sz="2000" i="1" dirty="0" smtClean="0">
                <a:solidFill>
                  <a:srgbClr val="FFFF00"/>
                </a:solidFill>
                <a:latin typeface="+mj-lt"/>
                <a:ea typeface="メイリオ"/>
                <a:cs typeface="メイリオ"/>
              </a:rPr>
              <a:t>    stripping of   </a:t>
            </a:r>
          </a:p>
          <a:p>
            <a:r>
              <a:rPr lang="en-US" altLang="ja-JP" sz="2000" i="1" dirty="0">
                <a:solidFill>
                  <a:srgbClr val="FFFF00"/>
                </a:solidFill>
                <a:latin typeface="+mj-lt"/>
                <a:ea typeface="メイリオ"/>
                <a:cs typeface="メイリオ"/>
              </a:rPr>
              <a:t> </a:t>
            </a:r>
            <a:r>
              <a:rPr lang="en-US" altLang="ja-JP" sz="2000" i="1" dirty="0" smtClean="0">
                <a:solidFill>
                  <a:srgbClr val="FFFF00"/>
                </a:solidFill>
                <a:latin typeface="+mj-lt"/>
                <a:ea typeface="メイリオ"/>
                <a:cs typeface="メイリオ"/>
              </a:rPr>
              <a:t>    disk gas </a:t>
            </a:r>
            <a:endParaRPr kumimoji="1" lang="ja-JP" altLang="en-US" sz="2000" i="1" dirty="0">
              <a:solidFill>
                <a:srgbClr val="FFFF00"/>
              </a:solidFill>
              <a:latin typeface="+mj-lt"/>
              <a:ea typeface="メイリオ"/>
              <a:cs typeface="メイリオ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23220" y="5626596"/>
            <a:ext cx="171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>
                <a:latin typeface="+mj-lt"/>
                <a:ea typeface="メイリオ"/>
                <a:cs typeface="メイリオ"/>
              </a:rPr>
              <a:t>(</a:t>
            </a:r>
            <a:r>
              <a:rPr lang="en-US" altLang="ja-JP" i="1" dirty="0" smtClean="0">
                <a:latin typeface="+mj-lt"/>
                <a:ea typeface="メイリオ"/>
                <a:cs typeface="メイリオ"/>
              </a:rPr>
              <a:t>Quilis+2000)</a:t>
            </a:r>
            <a:endParaRPr kumimoji="1" lang="ja-JP" altLang="en-US" i="1" dirty="0">
              <a:latin typeface="+mj-lt"/>
              <a:ea typeface="メイリオ"/>
              <a:cs typeface="メイリオ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50456" y="2007342"/>
            <a:ext cx="2480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0"/>
              <a:buChar char="ß"/>
            </a:pPr>
            <a:r>
              <a:rPr lang="en-US" altLang="ja-JP" sz="2000" i="1" dirty="0" smtClean="0">
                <a:solidFill>
                  <a:srgbClr val="FFFF00"/>
                </a:solidFill>
                <a:latin typeface="+mj-lt"/>
                <a:ea typeface="メイリオ"/>
                <a:cs typeface="メイリオ"/>
              </a:rPr>
              <a:t>Halo gas stripping (strangulation) 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407030" y="3685747"/>
            <a:ext cx="171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 smtClean="0">
                <a:latin typeface="+mj-lt"/>
                <a:ea typeface="メイリオ"/>
                <a:cs typeface="メイリオ"/>
              </a:rPr>
              <a:t>(Kawata+2008)</a:t>
            </a:r>
            <a:endParaRPr kumimoji="1" lang="ja-JP" altLang="en-US" i="1" dirty="0">
              <a:latin typeface="+mj-lt"/>
              <a:ea typeface="メイリオ"/>
              <a:cs typeface="メイリオ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532783" y="1358353"/>
            <a:ext cx="25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000090"/>
                </a:solidFill>
                <a:latin typeface="+mj-lt"/>
                <a:ea typeface="メイリオ"/>
                <a:cs typeface="Comic Sans MS"/>
              </a:rPr>
              <a:t>Gas stripping </a:t>
            </a:r>
            <a:endParaRPr kumimoji="1" lang="ja-JP" altLang="en-US" sz="2800" b="1" dirty="0">
              <a:solidFill>
                <a:srgbClr val="000090"/>
              </a:solidFill>
              <a:latin typeface="+mj-lt"/>
              <a:ea typeface="メイリオ"/>
              <a:cs typeface="Comic Sans MS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4737" y="2827133"/>
            <a:ext cx="2043291" cy="3931480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7443552" y="2457801"/>
            <a:ext cx="171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 smtClean="0">
                <a:latin typeface="+mj-lt"/>
                <a:ea typeface="メイリオ"/>
                <a:cs typeface="メイリオ"/>
              </a:rPr>
              <a:t>(Moore+1996)</a:t>
            </a:r>
            <a:endParaRPr kumimoji="1" lang="ja-JP" altLang="en-US" i="1" dirty="0">
              <a:latin typeface="+mj-lt"/>
              <a:ea typeface="メイリオ"/>
              <a:cs typeface="メイリオ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117341" y="3681397"/>
            <a:ext cx="1954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>
                <a:solidFill>
                  <a:srgbClr val="FFFF00"/>
                </a:solidFill>
                <a:latin typeface="+mj-lt"/>
                <a:ea typeface="メイリオ"/>
                <a:cs typeface="メイリオ"/>
              </a:rPr>
              <a:t>“Harassment”</a:t>
            </a:r>
            <a:r>
              <a:rPr lang="en-US" altLang="ja-JP" sz="2000" i="1" dirty="0" smtClean="0">
                <a:solidFill>
                  <a:srgbClr val="FFFF00"/>
                </a:solidFill>
                <a:latin typeface="+mj-lt"/>
                <a:ea typeface="メイリオ"/>
                <a:cs typeface="メイリオ"/>
                <a:sym typeface="Wingdings"/>
              </a:rPr>
              <a:t> </a:t>
            </a:r>
          </a:p>
          <a:p>
            <a:r>
              <a:rPr lang="en-US" altLang="ja-JP" sz="2000" i="1" dirty="0">
                <a:solidFill>
                  <a:srgbClr val="FFFF00"/>
                </a:solidFill>
                <a:latin typeface="+mj-lt"/>
                <a:ea typeface="メイリオ"/>
                <a:cs typeface="メイリオ"/>
                <a:sym typeface="Wingdings"/>
              </a:rPr>
              <a:t> </a:t>
            </a:r>
            <a:r>
              <a:rPr lang="en-US" altLang="ja-JP" sz="2000" i="1" dirty="0" smtClean="0">
                <a:solidFill>
                  <a:srgbClr val="FFFF00"/>
                </a:solidFill>
                <a:latin typeface="+mj-lt"/>
                <a:ea typeface="メイリオ"/>
                <a:cs typeface="メイリオ"/>
                <a:sym typeface="Wingdings"/>
              </a:rPr>
              <a:t> </a:t>
            </a:r>
            <a:r>
              <a:rPr lang="en-US" altLang="ja-JP" i="1" dirty="0" smtClean="0">
                <a:solidFill>
                  <a:srgbClr val="FFFF00"/>
                </a:solidFill>
                <a:latin typeface="+mj-lt"/>
                <a:ea typeface="メイリオ"/>
                <a:cs typeface="メイリオ"/>
              </a:rPr>
              <a:t>(multiple high-</a:t>
            </a:r>
          </a:p>
          <a:p>
            <a:r>
              <a:rPr lang="en-US" altLang="ja-JP" i="1" dirty="0">
                <a:solidFill>
                  <a:srgbClr val="FFFF00"/>
                </a:solidFill>
                <a:latin typeface="+mj-lt"/>
                <a:ea typeface="メイリオ"/>
                <a:cs typeface="メイリオ"/>
              </a:rPr>
              <a:t> </a:t>
            </a:r>
            <a:r>
              <a:rPr lang="en-US" altLang="ja-JP" i="1" dirty="0" smtClean="0">
                <a:solidFill>
                  <a:srgbClr val="FFFF00"/>
                </a:solidFill>
                <a:latin typeface="+mj-lt"/>
                <a:ea typeface="メイリオ"/>
                <a:cs typeface="メイリオ"/>
              </a:rPr>
              <a:t>  speed encounter</a:t>
            </a:r>
            <a:r>
              <a:rPr lang="en-US" altLang="ja-JP" sz="2000" i="1" dirty="0" smtClean="0">
                <a:solidFill>
                  <a:srgbClr val="FFFF00"/>
                </a:solidFill>
                <a:latin typeface="+mj-lt"/>
                <a:ea typeface="メイリオ"/>
                <a:cs typeface="メイリオ"/>
              </a:rPr>
              <a:t>) </a:t>
            </a:r>
            <a:endParaRPr kumimoji="1" lang="ja-JP" altLang="en-US" sz="2000" i="1" dirty="0">
              <a:solidFill>
                <a:srgbClr val="FFFF00"/>
              </a:solidFill>
              <a:latin typeface="+mj-lt"/>
              <a:ea typeface="メイリオ"/>
              <a:cs typeface="メイリオ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369395" y="6042769"/>
            <a:ext cx="3235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  <a:latin typeface="+mj-lt"/>
                <a:ea typeface="メイリオ"/>
                <a:cs typeface="Comic Sans MS"/>
              </a:rPr>
              <a:t>Galaxy interaction </a:t>
            </a:r>
            <a:endParaRPr kumimoji="1" lang="ja-JP" altLang="en-US" sz="2800" b="1" dirty="0">
              <a:solidFill>
                <a:srgbClr val="FF0000"/>
              </a:solidFill>
              <a:latin typeface="+mj-lt"/>
              <a:ea typeface="メイリオ"/>
              <a:cs typeface="Comic Sans MS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782" y="4792874"/>
            <a:ext cx="1977534" cy="1965739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2749824" y="5149367"/>
            <a:ext cx="2198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>
                <a:solidFill>
                  <a:srgbClr val="FFFF00"/>
                </a:solidFill>
                <a:latin typeface="+mj-lt"/>
                <a:ea typeface="メイリオ"/>
                <a:cs typeface="メイリオ"/>
                <a:sym typeface="Wingdings"/>
              </a:rPr>
              <a:t>(minor) merger  </a:t>
            </a:r>
            <a:endParaRPr lang="en-US" altLang="ja-JP" sz="2000" i="1" dirty="0" smtClean="0">
              <a:solidFill>
                <a:srgbClr val="FFFF00"/>
              </a:solidFill>
              <a:latin typeface="+mj-lt"/>
              <a:ea typeface="メイリオ"/>
              <a:cs typeface="メイリオ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141998" y="5532856"/>
            <a:ext cx="171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 smtClean="0">
                <a:latin typeface="+mj-lt"/>
                <a:ea typeface="メイリオ"/>
                <a:cs typeface="メイリオ"/>
              </a:rPr>
              <a:t>(</a:t>
            </a:r>
            <a:r>
              <a:rPr lang="en-US" altLang="ja-JP" i="1" dirty="0" err="1" smtClean="0">
                <a:latin typeface="+mj-lt"/>
                <a:ea typeface="メイリオ"/>
                <a:cs typeface="メイリオ"/>
              </a:rPr>
              <a:t>Bekki</a:t>
            </a:r>
            <a:r>
              <a:rPr lang="en-US" altLang="ja-JP" i="1" dirty="0" smtClean="0">
                <a:latin typeface="+mj-lt"/>
                <a:ea typeface="メイリオ"/>
                <a:cs typeface="メイリオ"/>
              </a:rPr>
              <a:t> 1998)</a:t>
            </a:r>
            <a:endParaRPr kumimoji="1" lang="ja-JP" altLang="en-US" i="1" dirty="0">
              <a:latin typeface="+mj-lt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429400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360627" y="5102089"/>
            <a:ext cx="3765840" cy="1622910"/>
          </a:xfrm>
          <a:prstGeom prst="rect">
            <a:avLst/>
          </a:prstGeom>
          <a:solidFill>
            <a:srgbClr val="D160C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4148554" y="1109052"/>
            <a:ext cx="4454316" cy="16959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2807" y="-16498"/>
            <a:ext cx="8546017" cy="741362"/>
          </a:xfrm>
        </p:spPr>
        <p:txBody>
          <a:bodyPr>
            <a:normAutofit/>
          </a:bodyPr>
          <a:lstStyle/>
          <a:p>
            <a:pPr algn="ctr"/>
            <a:r>
              <a:rPr lang="en-US" altLang="ja-JP" sz="3800" dirty="0" smtClean="0">
                <a:ea typeface="メイリオ"/>
                <a:cs typeface="メイリオ"/>
              </a:rPr>
              <a:t>Requirement from observation </a:t>
            </a:r>
            <a:endParaRPr kumimoji="1" lang="ja-JP" altLang="en-US" sz="3800" dirty="0">
              <a:ea typeface="メイリオ"/>
              <a:cs typeface="メイリオ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00521" y="801744"/>
            <a:ext cx="871789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148554" y="1570910"/>
            <a:ext cx="4791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i="1" dirty="0" smtClean="0">
                <a:latin typeface="+mj-lt"/>
                <a:ea typeface="メイリオ"/>
                <a:cs typeface="メイリオ"/>
              </a:rPr>
              <a:t>◎ Bulge enhancement</a:t>
            </a:r>
          </a:p>
          <a:p>
            <a:r>
              <a:rPr kumimoji="1" lang="en-US" altLang="ja-JP" sz="2800" b="1" i="1" dirty="0" smtClean="0">
                <a:latin typeface="+mj-lt"/>
                <a:ea typeface="メイリオ"/>
                <a:cs typeface="メイリオ"/>
              </a:rPr>
              <a:t> </a:t>
            </a:r>
            <a:r>
              <a:rPr kumimoji="1" lang="en-US" altLang="ja-JP" sz="2400" b="1" i="1" dirty="0" smtClean="0">
                <a:latin typeface="+mj-lt"/>
                <a:ea typeface="メイリオ"/>
                <a:cs typeface="メイリオ"/>
              </a:rPr>
              <a:t>△</a:t>
            </a:r>
            <a:r>
              <a:rPr kumimoji="1" lang="en-US" altLang="ja-JP" sz="3200" b="1" i="1" dirty="0" smtClean="0">
                <a:latin typeface="+mj-lt"/>
                <a:ea typeface="メイリオ"/>
                <a:cs typeface="メイリオ"/>
              </a:rPr>
              <a:t>  Disk fading</a:t>
            </a:r>
            <a:endParaRPr kumimoji="1" lang="ja-JP" altLang="en-US" sz="3200" b="1" i="1" dirty="0">
              <a:latin typeface="+mj-lt"/>
              <a:ea typeface="メイリオ"/>
              <a:cs typeface="メイリオ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21" y="961038"/>
            <a:ext cx="3853279" cy="363276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563" y="3114266"/>
            <a:ext cx="4790152" cy="3279913"/>
          </a:xfrm>
          <a:prstGeom prst="rect">
            <a:avLst/>
          </a:prstGeom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115860" y="3552102"/>
            <a:ext cx="1620663" cy="400110"/>
          </a:xfrm>
          <a:prstGeom prst="rect">
            <a:avLst/>
          </a:prstGeom>
          <a:noFill/>
          <a:ln w="19050" cmpd="sng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Poor groups</a:t>
            </a:r>
            <a:endParaRPr lang="ja-JP" altLang="en-US" sz="2000" b="1" dirty="0">
              <a:solidFill>
                <a:srgbClr val="0000FF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6993259" y="3558465"/>
            <a:ext cx="1609610" cy="400110"/>
          </a:xfrm>
          <a:prstGeom prst="rect">
            <a:avLst/>
          </a:prstGeom>
          <a:noFill/>
          <a:ln w="19050" cmpd="sng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Rich groups</a:t>
            </a:r>
            <a:endParaRPr lang="ja-JP" altLang="en-US" sz="2000" b="1" dirty="0">
              <a:solidFill>
                <a:srgbClr val="FF0000"/>
              </a:solidFill>
              <a:effectLst/>
              <a:latin typeface="Comic Sans MS"/>
              <a:cs typeface="Comic Sans MS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 flipV="1">
            <a:off x="5363274" y="3958575"/>
            <a:ext cx="1196553" cy="178404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 flipV="1">
            <a:off x="6993259" y="4428154"/>
            <a:ext cx="1499176" cy="54455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82713" y="5109725"/>
            <a:ext cx="40419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500" i="1" dirty="0" smtClean="0">
                <a:latin typeface="+mj-lt"/>
                <a:ea typeface="メイリオ"/>
                <a:cs typeface="メイリオ"/>
              </a:rPr>
              <a:t>The site of S0 formation:  </a:t>
            </a:r>
            <a:endParaRPr kumimoji="1" lang="ja-JP" altLang="en-US" sz="2500" i="1" dirty="0">
              <a:latin typeface="+mj-lt"/>
              <a:ea typeface="メイリオ"/>
              <a:cs typeface="メイリオ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899100" y="6369061"/>
            <a:ext cx="2321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000" i="1" dirty="0" smtClean="0">
                <a:solidFill>
                  <a:srgbClr val="FFFFFF"/>
                </a:solidFill>
                <a:latin typeface="Times"/>
                <a:cs typeface="Times"/>
              </a:rPr>
              <a:t>(Just et al. 2010)</a:t>
            </a:r>
            <a:endParaRPr lang="ja-JP" altLang="en-US" sz="2000" i="1" dirty="0">
              <a:solidFill>
                <a:srgbClr val="FFFFFF"/>
              </a:solidFill>
              <a:effectLst/>
              <a:latin typeface="Times"/>
              <a:cs typeface="Times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86194" y="4582756"/>
            <a:ext cx="3850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i="1" dirty="0" smtClean="0">
                <a:solidFill>
                  <a:srgbClr val="FFFFFF"/>
                </a:solidFill>
                <a:latin typeface="Times"/>
                <a:cs typeface="Times"/>
              </a:rPr>
              <a:t>(</a:t>
            </a:r>
            <a:r>
              <a:rPr lang="en-US" altLang="ja-JP" i="1" dirty="0" err="1" smtClean="0">
                <a:solidFill>
                  <a:srgbClr val="FFFFFF"/>
                </a:solidFill>
                <a:latin typeface="Times"/>
                <a:cs typeface="Times"/>
              </a:rPr>
              <a:t>Christlein</a:t>
            </a:r>
            <a:r>
              <a:rPr lang="en-US" altLang="ja-JP" i="1" dirty="0" smtClean="0">
                <a:solidFill>
                  <a:srgbClr val="FFFFFF"/>
                </a:solidFill>
                <a:latin typeface="Times"/>
                <a:cs typeface="Times"/>
              </a:rPr>
              <a:t> &amp; </a:t>
            </a:r>
            <a:r>
              <a:rPr lang="en-US" altLang="ja-JP" i="1" dirty="0" err="1" smtClean="0">
                <a:solidFill>
                  <a:srgbClr val="FFFFFF"/>
                </a:solidFill>
                <a:latin typeface="Times"/>
                <a:cs typeface="Times"/>
              </a:rPr>
              <a:t>Zabludoff</a:t>
            </a:r>
            <a:r>
              <a:rPr lang="en-US" altLang="ja-JP" i="1" dirty="0" smtClean="0">
                <a:solidFill>
                  <a:srgbClr val="FFFFFF"/>
                </a:solidFill>
                <a:latin typeface="Times"/>
                <a:cs typeface="Times"/>
              </a:rPr>
              <a:t> et al. 2004)</a:t>
            </a:r>
            <a:endParaRPr lang="ja-JP" altLang="en-US" i="1" dirty="0">
              <a:solidFill>
                <a:srgbClr val="FFFFFF"/>
              </a:solidFill>
              <a:effectLst/>
              <a:latin typeface="Times"/>
              <a:cs typeface="Time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181193" y="1109052"/>
            <a:ext cx="42145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00" i="1" dirty="0" smtClean="0">
                <a:latin typeface="+mj-lt"/>
                <a:ea typeface="メイリオ"/>
                <a:cs typeface="メイリオ"/>
              </a:rPr>
              <a:t>In order to increase B/T ratio:  </a:t>
            </a:r>
            <a:endParaRPr kumimoji="1" lang="ja-JP" altLang="en-US" sz="2500" i="1" dirty="0">
              <a:latin typeface="+mj-lt"/>
              <a:ea typeface="メイリオ"/>
              <a:cs typeface="メイリオ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2635" y="5546731"/>
            <a:ext cx="3588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i="1" dirty="0" smtClean="0">
                <a:solidFill>
                  <a:srgbClr val="FFFFFF"/>
                </a:solidFill>
                <a:latin typeface="+mj-lt"/>
                <a:ea typeface="メイリオ"/>
                <a:cs typeface="メイリオ"/>
              </a:rPr>
              <a:t>△</a:t>
            </a:r>
            <a:r>
              <a:rPr lang="en-US" altLang="ja-JP" sz="3200" b="1" i="1" dirty="0" smtClean="0">
                <a:solidFill>
                  <a:srgbClr val="FFFFFF"/>
                </a:solidFill>
                <a:latin typeface="+mj-lt"/>
                <a:ea typeface="メイリオ"/>
                <a:cs typeface="メイリオ"/>
              </a:rPr>
              <a:t> Rich clusters</a:t>
            </a:r>
          </a:p>
          <a:p>
            <a:r>
              <a:rPr kumimoji="1" lang="en-US" altLang="ja-JP" sz="3200" b="1" i="1" dirty="0" smtClean="0">
                <a:solidFill>
                  <a:srgbClr val="FFFFFF"/>
                </a:solidFill>
                <a:latin typeface="+mj-lt"/>
                <a:ea typeface="メイリオ"/>
                <a:cs typeface="メイリオ"/>
              </a:rPr>
              <a:t>◎</a:t>
            </a:r>
            <a:r>
              <a:rPr kumimoji="1" lang="en-US" altLang="ja-JP" sz="3200" b="1" i="1" dirty="0">
                <a:solidFill>
                  <a:srgbClr val="FFFFFF"/>
                </a:solidFill>
                <a:latin typeface="+mj-lt"/>
                <a:ea typeface="メイリオ"/>
                <a:cs typeface="メイリオ"/>
              </a:rPr>
              <a:t> </a:t>
            </a:r>
            <a:r>
              <a:rPr kumimoji="1" lang="en-US" altLang="ja-JP" sz="3200" b="1" i="1" dirty="0" smtClean="0">
                <a:solidFill>
                  <a:srgbClr val="FFFFFF"/>
                </a:solidFill>
                <a:latin typeface="+mj-lt"/>
                <a:ea typeface="メイリオ"/>
                <a:cs typeface="メイリオ"/>
              </a:rPr>
              <a:t>Poor groups</a:t>
            </a:r>
            <a:endParaRPr kumimoji="1" lang="ja-JP" altLang="en-US" sz="3200" b="1" i="1" dirty="0">
              <a:solidFill>
                <a:srgbClr val="FFFFFF"/>
              </a:solidFill>
              <a:latin typeface="+mj-lt"/>
              <a:ea typeface="メイリオ"/>
              <a:cs typeface="メイリオ"/>
            </a:endParaRPr>
          </a:p>
        </p:txBody>
      </p:sp>
      <p:sp>
        <p:nvSpPr>
          <p:cNvPr id="23" name="左矢印 22"/>
          <p:cNvSpPr/>
          <p:nvPr/>
        </p:nvSpPr>
        <p:spPr>
          <a:xfrm>
            <a:off x="3605689" y="1755748"/>
            <a:ext cx="542865" cy="50800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左矢印 23"/>
          <p:cNvSpPr/>
          <p:nvPr/>
        </p:nvSpPr>
        <p:spPr>
          <a:xfrm rot="10800000">
            <a:off x="4064000" y="5394743"/>
            <a:ext cx="542865" cy="695748"/>
          </a:xfrm>
          <a:prstGeom prst="leftArrow">
            <a:avLst/>
          </a:prstGeom>
          <a:solidFill>
            <a:srgbClr val="D160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/>
          <p:cNvSpPr/>
          <p:nvPr/>
        </p:nvSpPr>
        <p:spPr>
          <a:xfrm>
            <a:off x="960783" y="1512957"/>
            <a:ext cx="2540000" cy="2142434"/>
          </a:xfrm>
          <a:custGeom>
            <a:avLst/>
            <a:gdLst>
              <a:gd name="connsiteX0" fmla="*/ 0 w 2540000"/>
              <a:gd name="connsiteY0" fmla="*/ 2142434 h 2142434"/>
              <a:gd name="connsiteX1" fmla="*/ 88347 w 2540000"/>
              <a:gd name="connsiteY1" fmla="*/ 2131391 h 2142434"/>
              <a:gd name="connsiteX2" fmla="*/ 132521 w 2540000"/>
              <a:gd name="connsiteY2" fmla="*/ 2087217 h 2142434"/>
              <a:gd name="connsiteX3" fmla="*/ 176695 w 2540000"/>
              <a:gd name="connsiteY3" fmla="*/ 2065130 h 2142434"/>
              <a:gd name="connsiteX4" fmla="*/ 298174 w 2540000"/>
              <a:gd name="connsiteY4" fmla="*/ 1965739 h 2142434"/>
              <a:gd name="connsiteX5" fmla="*/ 419652 w 2540000"/>
              <a:gd name="connsiteY5" fmla="*/ 1855304 h 2142434"/>
              <a:gd name="connsiteX6" fmla="*/ 474869 w 2540000"/>
              <a:gd name="connsiteY6" fmla="*/ 1778000 h 2142434"/>
              <a:gd name="connsiteX7" fmla="*/ 519043 w 2540000"/>
              <a:gd name="connsiteY7" fmla="*/ 1711739 h 2142434"/>
              <a:gd name="connsiteX8" fmla="*/ 563217 w 2540000"/>
              <a:gd name="connsiteY8" fmla="*/ 1634434 h 2142434"/>
              <a:gd name="connsiteX9" fmla="*/ 585304 w 2540000"/>
              <a:gd name="connsiteY9" fmla="*/ 1601304 h 2142434"/>
              <a:gd name="connsiteX10" fmla="*/ 651565 w 2540000"/>
              <a:gd name="connsiteY10" fmla="*/ 1557130 h 2142434"/>
              <a:gd name="connsiteX11" fmla="*/ 695739 w 2540000"/>
              <a:gd name="connsiteY11" fmla="*/ 1501913 h 2142434"/>
              <a:gd name="connsiteX12" fmla="*/ 728869 w 2540000"/>
              <a:gd name="connsiteY12" fmla="*/ 1468782 h 2142434"/>
              <a:gd name="connsiteX13" fmla="*/ 750956 w 2540000"/>
              <a:gd name="connsiteY13" fmla="*/ 1435652 h 2142434"/>
              <a:gd name="connsiteX14" fmla="*/ 784087 w 2540000"/>
              <a:gd name="connsiteY14" fmla="*/ 1391478 h 2142434"/>
              <a:gd name="connsiteX15" fmla="*/ 806174 w 2540000"/>
              <a:gd name="connsiteY15" fmla="*/ 1358347 h 2142434"/>
              <a:gd name="connsiteX16" fmla="*/ 839304 w 2540000"/>
              <a:gd name="connsiteY16" fmla="*/ 1336260 h 2142434"/>
              <a:gd name="connsiteX17" fmla="*/ 883478 w 2540000"/>
              <a:gd name="connsiteY17" fmla="*/ 1270000 h 2142434"/>
              <a:gd name="connsiteX18" fmla="*/ 905565 w 2540000"/>
              <a:gd name="connsiteY18" fmla="*/ 1236869 h 2142434"/>
              <a:gd name="connsiteX19" fmla="*/ 938695 w 2540000"/>
              <a:gd name="connsiteY19" fmla="*/ 1214782 h 2142434"/>
              <a:gd name="connsiteX20" fmla="*/ 971826 w 2540000"/>
              <a:gd name="connsiteY20" fmla="*/ 1170608 h 2142434"/>
              <a:gd name="connsiteX21" fmla="*/ 1004956 w 2540000"/>
              <a:gd name="connsiteY21" fmla="*/ 1093304 h 2142434"/>
              <a:gd name="connsiteX22" fmla="*/ 1027043 w 2540000"/>
              <a:gd name="connsiteY22" fmla="*/ 1060173 h 2142434"/>
              <a:gd name="connsiteX23" fmla="*/ 1060174 w 2540000"/>
              <a:gd name="connsiteY23" fmla="*/ 960782 h 2142434"/>
              <a:gd name="connsiteX24" fmla="*/ 1104347 w 2540000"/>
              <a:gd name="connsiteY24" fmla="*/ 883478 h 2142434"/>
              <a:gd name="connsiteX25" fmla="*/ 1115391 w 2540000"/>
              <a:gd name="connsiteY25" fmla="*/ 828260 h 2142434"/>
              <a:gd name="connsiteX26" fmla="*/ 1159565 w 2540000"/>
              <a:gd name="connsiteY26" fmla="*/ 750956 h 2142434"/>
              <a:gd name="connsiteX27" fmla="*/ 1170608 w 2540000"/>
              <a:gd name="connsiteY27" fmla="*/ 717826 h 2142434"/>
              <a:gd name="connsiteX28" fmla="*/ 1192695 w 2540000"/>
              <a:gd name="connsiteY28" fmla="*/ 629478 h 2142434"/>
              <a:gd name="connsiteX29" fmla="*/ 1214782 w 2540000"/>
              <a:gd name="connsiteY29" fmla="*/ 585304 h 2142434"/>
              <a:gd name="connsiteX30" fmla="*/ 1225826 w 2540000"/>
              <a:gd name="connsiteY30" fmla="*/ 541130 h 2142434"/>
              <a:gd name="connsiteX31" fmla="*/ 1258956 w 2540000"/>
              <a:gd name="connsiteY31" fmla="*/ 474869 h 2142434"/>
              <a:gd name="connsiteX32" fmla="*/ 1292087 w 2540000"/>
              <a:gd name="connsiteY32" fmla="*/ 397565 h 2142434"/>
              <a:gd name="connsiteX33" fmla="*/ 1336260 w 2540000"/>
              <a:gd name="connsiteY33" fmla="*/ 320260 h 2142434"/>
              <a:gd name="connsiteX34" fmla="*/ 1358347 w 2540000"/>
              <a:gd name="connsiteY34" fmla="*/ 287130 h 2142434"/>
              <a:gd name="connsiteX35" fmla="*/ 1391478 w 2540000"/>
              <a:gd name="connsiteY35" fmla="*/ 254000 h 2142434"/>
              <a:gd name="connsiteX36" fmla="*/ 1479826 w 2540000"/>
              <a:gd name="connsiteY36" fmla="*/ 176695 h 2142434"/>
              <a:gd name="connsiteX37" fmla="*/ 1601304 w 2540000"/>
              <a:gd name="connsiteY37" fmla="*/ 143565 h 2142434"/>
              <a:gd name="connsiteX38" fmla="*/ 1722782 w 2540000"/>
              <a:gd name="connsiteY38" fmla="*/ 88347 h 2142434"/>
              <a:gd name="connsiteX39" fmla="*/ 1932608 w 2540000"/>
              <a:gd name="connsiteY39" fmla="*/ 22086 h 2142434"/>
              <a:gd name="connsiteX40" fmla="*/ 1976782 w 2540000"/>
              <a:gd name="connsiteY40" fmla="*/ 11043 h 2142434"/>
              <a:gd name="connsiteX41" fmla="*/ 2065130 w 2540000"/>
              <a:gd name="connsiteY41" fmla="*/ 0 h 2142434"/>
              <a:gd name="connsiteX42" fmla="*/ 2308087 w 2540000"/>
              <a:gd name="connsiteY42" fmla="*/ 22086 h 2142434"/>
              <a:gd name="connsiteX43" fmla="*/ 2385391 w 2540000"/>
              <a:gd name="connsiteY43" fmla="*/ 55217 h 2142434"/>
              <a:gd name="connsiteX44" fmla="*/ 2473739 w 2540000"/>
              <a:gd name="connsiteY44" fmla="*/ 77304 h 2142434"/>
              <a:gd name="connsiteX45" fmla="*/ 2484782 w 2540000"/>
              <a:gd name="connsiteY45" fmla="*/ 121478 h 2142434"/>
              <a:gd name="connsiteX46" fmla="*/ 2540000 w 2540000"/>
              <a:gd name="connsiteY46" fmla="*/ 154608 h 214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40000" h="2142434">
                <a:moveTo>
                  <a:pt x="0" y="2142434"/>
                </a:moveTo>
                <a:cubicBezTo>
                  <a:pt x="29449" y="2138753"/>
                  <a:pt x="60952" y="2142806"/>
                  <a:pt x="88347" y="2131391"/>
                </a:cubicBezTo>
                <a:cubicBezTo>
                  <a:pt x="107569" y="2123382"/>
                  <a:pt x="115862" y="2099711"/>
                  <a:pt x="132521" y="2087217"/>
                </a:cubicBezTo>
                <a:cubicBezTo>
                  <a:pt x="145691" y="2077339"/>
                  <a:pt x="163954" y="2075555"/>
                  <a:pt x="176695" y="2065130"/>
                </a:cubicBezTo>
                <a:cubicBezTo>
                  <a:pt x="316467" y="1950772"/>
                  <a:pt x="198445" y="2015604"/>
                  <a:pt x="298174" y="1965739"/>
                </a:cubicBezTo>
                <a:cubicBezTo>
                  <a:pt x="395906" y="1868006"/>
                  <a:pt x="351868" y="1900493"/>
                  <a:pt x="419652" y="1855304"/>
                </a:cubicBezTo>
                <a:cubicBezTo>
                  <a:pt x="441465" y="1789862"/>
                  <a:pt x="414977" y="1852864"/>
                  <a:pt x="474869" y="1778000"/>
                </a:cubicBezTo>
                <a:cubicBezTo>
                  <a:pt x="491452" y="1757272"/>
                  <a:pt x="519043" y="1711739"/>
                  <a:pt x="519043" y="1711739"/>
                </a:cubicBezTo>
                <a:cubicBezTo>
                  <a:pt x="536920" y="1640235"/>
                  <a:pt x="516222" y="1690829"/>
                  <a:pt x="563217" y="1634434"/>
                </a:cubicBezTo>
                <a:cubicBezTo>
                  <a:pt x="571714" y="1624238"/>
                  <a:pt x="575315" y="1610044"/>
                  <a:pt x="585304" y="1601304"/>
                </a:cubicBezTo>
                <a:cubicBezTo>
                  <a:pt x="605281" y="1583824"/>
                  <a:pt x="634982" y="1577858"/>
                  <a:pt x="651565" y="1557130"/>
                </a:cubicBezTo>
                <a:cubicBezTo>
                  <a:pt x="666290" y="1538724"/>
                  <a:pt x="680218" y="1519652"/>
                  <a:pt x="695739" y="1501913"/>
                </a:cubicBezTo>
                <a:cubicBezTo>
                  <a:pt x="706023" y="1490159"/>
                  <a:pt x="718871" y="1480780"/>
                  <a:pt x="728869" y="1468782"/>
                </a:cubicBezTo>
                <a:cubicBezTo>
                  <a:pt x="737366" y="1458586"/>
                  <a:pt x="743241" y="1446452"/>
                  <a:pt x="750956" y="1435652"/>
                </a:cubicBezTo>
                <a:cubicBezTo>
                  <a:pt x="761654" y="1420675"/>
                  <a:pt x="773389" y="1406456"/>
                  <a:pt x="784087" y="1391478"/>
                </a:cubicBezTo>
                <a:cubicBezTo>
                  <a:pt x="791802" y="1380678"/>
                  <a:pt x="796789" y="1367732"/>
                  <a:pt x="806174" y="1358347"/>
                </a:cubicBezTo>
                <a:cubicBezTo>
                  <a:pt x="815559" y="1348962"/>
                  <a:pt x="828261" y="1343622"/>
                  <a:pt x="839304" y="1336260"/>
                </a:cubicBezTo>
                <a:cubicBezTo>
                  <a:pt x="858711" y="1278036"/>
                  <a:pt x="837520" y="1325149"/>
                  <a:pt x="883478" y="1270000"/>
                </a:cubicBezTo>
                <a:cubicBezTo>
                  <a:pt x="891975" y="1259804"/>
                  <a:pt x="896180" y="1246254"/>
                  <a:pt x="905565" y="1236869"/>
                </a:cubicBezTo>
                <a:cubicBezTo>
                  <a:pt x="914950" y="1227484"/>
                  <a:pt x="929310" y="1224167"/>
                  <a:pt x="938695" y="1214782"/>
                </a:cubicBezTo>
                <a:cubicBezTo>
                  <a:pt x="951710" y="1201767"/>
                  <a:pt x="960782" y="1185333"/>
                  <a:pt x="971826" y="1170608"/>
                </a:cubicBezTo>
                <a:cubicBezTo>
                  <a:pt x="984216" y="1133438"/>
                  <a:pt x="983121" y="1131515"/>
                  <a:pt x="1004956" y="1093304"/>
                </a:cubicBezTo>
                <a:cubicBezTo>
                  <a:pt x="1011541" y="1081780"/>
                  <a:pt x="1021938" y="1072425"/>
                  <a:pt x="1027043" y="1060173"/>
                </a:cubicBezTo>
                <a:cubicBezTo>
                  <a:pt x="1040475" y="1027937"/>
                  <a:pt x="1044557" y="992018"/>
                  <a:pt x="1060174" y="960782"/>
                </a:cubicBezTo>
                <a:cubicBezTo>
                  <a:pt x="1088195" y="904737"/>
                  <a:pt x="1073128" y="930306"/>
                  <a:pt x="1104347" y="883478"/>
                </a:cubicBezTo>
                <a:cubicBezTo>
                  <a:pt x="1108028" y="865072"/>
                  <a:pt x="1109455" y="846067"/>
                  <a:pt x="1115391" y="828260"/>
                </a:cubicBezTo>
                <a:cubicBezTo>
                  <a:pt x="1124732" y="800236"/>
                  <a:pt x="1143407" y="775192"/>
                  <a:pt x="1159565" y="750956"/>
                </a:cubicBezTo>
                <a:cubicBezTo>
                  <a:pt x="1163246" y="739913"/>
                  <a:pt x="1167785" y="729119"/>
                  <a:pt x="1170608" y="717826"/>
                </a:cubicBezTo>
                <a:cubicBezTo>
                  <a:pt x="1180977" y="676348"/>
                  <a:pt x="1177551" y="664815"/>
                  <a:pt x="1192695" y="629478"/>
                </a:cubicBezTo>
                <a:cubicBezTo>
                  <a:pt x="1199180" y="614346"/>
                  <a:pt x="1209001" y="600718"/>
                  <a:pt x="1214782" y="585304"/>
                </a:cubicBezTo>
                <a:cubicBezTo>
                  <a:pt x="1220111" y="571093"/>
                  <a:pt x="1220189" y="555222"/>
                  <a:pt x="1225826" y="541130"/>
                </a:cubicBezTo>
                <a:cubicBezTo>
                  <a:pt x="1234997" y="518202"/>
                  <a:pt x="1249785" y="497797"/>
                  <a:pt x="1258956" y="474869"/>
                </a:cubicBezTo>
                <a:cubicBezTo>
                  <a:pt x="1294611" y="385732"/>
                  <a:pt x="1242874" y="471383"/>
                  <a:pt x="1292087" y="397565"/>
                </a:cubicBezTo>
                <a:cubicBezTo>
                  <a:pt x="1310007" y="343802"/>
                  <a:pt x="1294475" y="378760"/>
                  <a:pt x="1336260" y="320260"/>
                </a:cubicBezTo>
                <a:cubicBezTo>
                  <a:pt x="1343974" y="309460"/>
                  <a:pt x="1349850" y="297326"/>
                  <a:pt x="1358347" y="287130"/>
                </a:cubicBezTo>
                <a:cubicBezTo>
                  <a:pt x="1368345" y="275132"/>
                  <a:pt x="1381480" y="265998"/>
                  <a:pt x="1391478" y="254000"/>
                </a:cubicBezTo>
                <a:cubicBezTo>
                  <a:pt x="1423779" y="215239"/>
                  <a:pt x="1411542" y="195318"/>
                  <a:pt x="1479826" y="176695"/>
                </a:cubicBezTo>
                <a:cubicBezTo>
                  <a:pt x="1520319" y="165652"/>
                  <a:pt x="1561859" y="157909"/>
                  <a:pt x="1601304" y="143565"/>
                </a:cubicBezTo>
                <a:cubicBezTo>
                  <a:pt x="1643106" y="128364"/>
                  <a:pt x="1681021" y="103659"/>
                  <a:pt x="1722782" y="88347"/>
                </a:cubicBezTo>
                <a:cubicBezTo>
                  <a:pt x="1791645" y="63097"/>
                  <a:pt x="1861451" y="39874"/>
                  <a:pt x="1932608" y="22086"/>
                </a:cubicBezTo>
                <a:cubicBezTo>
                  <a:pt x="1947333" y="18405"/>
                  <a:pt x="1961811" y="13538"/>
                  <a:pt x="1976782" y="11043"/>
                </a:cubicBezTo>
                <a:cubicBezTo>
                  <a:pt x="2006057" y="6164"/>
                  <a:pt x="2035681" y="3681"/>
                  <a:pt x="2065130" y="0"/>
                </a:cubicBezTo>
                <a:cubicBezTo>
                  <a:pt x="2146116" y="7362"/>
                  <a:pt x="2227303" y="12765"/>
                  <a:pt x="2308087" y="22086"/>
                </a:cubicBezTo>
                <a:cubicBezTo>
                  <a:pt x="2367841" y="28981"/>
                  <a:pt x="2337266" y="31155"/>
                  <a:pt x="2385391" y="55217"/>
                </a:cubicBezTo>
                <a:cubicBezTo>
                  <a:pt x="2408028" y="66535"/>
                  <a:pt x="2452741" y="73104"/>
                  <a:pt x="2473739" y="77304"/>
                </a:cubicBezTo>
                <a:cubicBezTo>
                  <a:pt x="2477420" y="92029"/>
                  <a:pt x="2476363" y="108849"/>
                  <a:pt x="2484782" y="121478"/>
                </a:cubicBezTo>
                <a:cubicBezTo>
                  <a:pt x="2491446" y="131473"/>
                  <a:pt x="2526703" y="147960"/>
                  <a:pt x="2540000" y="154608"/>
                </a:cubicBezTo>
              </a:path>
            </a:pathLst>
          </a:cu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910513" y="2727468"/>
            <a:ext cx="1413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</a:rPr>
              <a:t>Bulge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の光度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flipV="1">
            <a:off x="1292087" y="4012438"/>
            <a:ext cx="2131391" cy="6363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2405248" y="3618388"/>
            <a:ext cx="1857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008000"/>
                </a:solidFill>
              </a:rPr>
              <a:t>Early type</a:t>
            </a:r>
            <a:endParaRPr kumimoji="1" lang="ja-JP" altLang="en-US" sz="2000" dirty="0">
              <a:solidFill>
                <a:srgbClr val="008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25051" y="3624723"/>
            <a:ext cx="1857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008000"/>
                </a:solidFill>
              </a:rPr>
              <a:t>Late type</a:t>
            </a:r>
            <a:endParaRPr kumimoji="1" lang="ja-JP" alt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2154732" y="6216339"/>
            <a:ext cx="2592692" cy="457693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395" y="-88348"/>
            <a:ext cx="8876637" cy="741362"/>
          </a:xfrm>
        </p:spPr>
        <p:txBody>
          <a:bodyPr>
            <a:noAutofit/>
          </a:bodyPr>
          <a:lstStyle/>
          <a:p>
            <a:pPr algn="ctr"/>
            <a:r>
              <a:rPr lang="en-US" altLang="ja-JP" sz="3400" dirty="0" smtClean="0">
                <a:ea typeface="メイリオ"/>
                <a:cs typeface="Comic Sans MS"/>
              </a:rPr>
              <a:t>Dusty red galaxies in distant groups </a:t>
            </a:r>
            <a:endParaRPr kumimoji="1" lang="ja-JP" altLang="en-US" sz="3400" dirty="0">
              <a:ea typeface="メイリオ"/>
              <a:cs typeface="Comic Sans MS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00521" y="820313"/>
            <a:ext cx="871789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04562" y="807173"/>
            <a:ext cx="90498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500" i="1" dirty="0">
                <a:solidFill>
                  <a:srgbClr val="FFFF00"/>
                </a:solidFill>
                <a:latin typeface="Times"/>
                <a:cs typeface="Times"/>
              </a:rPr>
              <a:t>R</a:t>
            </a:r>
            <a:r>
              <a:rPr lang="en-US" altLang="ja-JP" sz="2500" i="1" dirty="0" smtClean="0">
                <a:solidFill>
                  <a:srgbClr val="FFFF00"/>
                </a:solidFill>
                <a:latin typeface="Times"/>
                <a:cs typeface="Times"/>
              </a:rPr>
              <a:t>ed H</a:t>
            </a:r>
            <a:r>
              <a:rPr lang="en-US" altLang="ja-JP" sz="2500" i="1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a</a:t>
            </a:r>
            <a:r>
              <a:rPr lang="en-US" altLang="ja-JP" sz="2500" i="1" dirty="0" smtClean="0">
                <a:solidFill>
                  <a:srgbClr val="FFFF00"/>
                </a:solidFill>
                <a:latin typeface="Times"/>
                <a:cs typeface="Times"/>
              </a:rPr>
              <a:t> emitters</a:t>
            </a:r>
            <a:r>
              <a:rPr lang="en-US" altLang="ja-JP" sz="2500" i="1" dirty="0" smtClean="0">
                <a:latin typeface="Times"/>
                <a:cs typeface="Times"/>
              </a:rPr>
              <a:t> are most prevalent in cluster surrounding groups.  </a:t>
            </a:r>
            <a:endParaRPr kumimoji="1" lang="ja-JP" altLang="en-US" sz="2500" i="1" dirty="0">
              <a:latin typeface="Times"/>
              <a:cs typeface="Times"/>
            </a:endParaRPr>
          </a:p>
        </p:txBody>
      </p:sp>
      <p:pic>
        <p:nvPicPr>
          <p:cNvPr id="9" name="図 8" descr="CL0939_koyama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6" r="1851" b="18675"/>
          <a:stretch/>
        </p:blipFill>
        <p:spPr>
          <a:xfrm>
            <a:off x="95481" y="1805575"/>
            <a:ext cx="4581509" cy="436203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412" y="1824671"/>
            <a:ext cx="4208706" cy="4334884"/>
          </a:xfrm>
          <a:prstGeom prst="rect">
            <a:avLst/>
          </a:prstGeom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428818" y="6253791"/>
            <a:ext cx="2767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000" i="1" dirty="0" smtClean="0">
                <a:solidFill>
                  <a:srgbClr val="FFFFFF"/>
                </a:solidFill>
                <a:latin typeface="Times"/>
                <a:cs typeface="Times"/>
              </a:rPr>
              <a:t>(Koyama et al. 2011)</a:t>
            </a:r>
            <a:endParaRPr lang="ja-JP" altLang="en-US" sz="2000" i="1" dirty="0">
              <a:solidFill>
                <a:srgbClr val="FFFFFF"/>
              </a:solidFill>
              <a:effectLst/>
              <a:latin typeface="Times"/>
              <a:cs typeface="Time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79137" y="6395752"/>
            <a:ext cx="2989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solidFill>
                  <a:srgbClr val="0000FF"/>
                </a:solidFill>
                <a:latin typeface="+mj-ea"/>
                <a:ea typeface="+mj-ea"/>
                <a:cs typeface="メイリオ"/>
              </a:rPr>
              <a:t>□</a:t>
            </a:r>
            <a:r>
              <a:rPr lang="en-US" altLang="ja-JP" sz="14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:blue H</a:t>
            </a:r>
            <a:r>
              <a:rPr lang="en-US" altLang="ja-JP" sz="1400" dirty="0" smtClean="0">
                <a:solidFill>
                  <a:srgbClr val="0000FF"/>
                </a:solidFill>
                <a:latin typeface="Symbol" charset="2"/>
                <a:ea typeface="メイリオ"/>
                <a:cs typeface="Symbol" charset="2"/>
              </a:rPr>
              <a:t>a</a:t>
            </a:r>
            <a:r>
              <a:rPr lang="en-US" altLang="ja-JP" sz="14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 emitter (B-I&lt;2) </a:t>
            </a:r>
            <a:endParaRPr kumimoji="1" lang="ja-JP" altLang="en-US" sz="1400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93468" y="6194441"/>
            <a:ext cx="2476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  <a:latin typeface="+mj-ea"/>
                <a:ea typeface="+mj-ea"/>
                <a:cs typeface="メイリオ"/>
              </a:rPr>
              <a:t>■</a:t>
            </a:r>
            <a:r>
              <a:rPr lang="en-US" altLang="ja-JP" sz="14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:red H</a:t>
            </a:r>
            <a:r>
              <a:rPr lang="en-US" altLang="ja-JP" sz="1400" dirty="0" smtClean="0">
                <a:solidFill>
                  <a:srgbClr val="FF0000"/>
                </a:solidFill>
                <a:latin typeface="Symbol" charset="2"/>
                <a:ea typeface="メイリオ"/>
                <a:cs typeface="Symbol" charset="2"/>
              </a:rPr>
              <a:t>a</a:t>
            </a:r>
            <a:r>
              <a:rPr lang="en-US" altLang="ja-JP" sz="14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 emitter (B-I&gt;2) </a:t>
            </a:r>
            <a:endParaRPr kumimoji="1" lang="ja-JP" altLang="en-US" sz="1400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348462" y="2345594"/>
            <a:ext cx="11466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400" b="1" i="1" dirty="0" err="1" smtClean="0">
                <a:solidFill>
                  <a:schemeClr val="bg1"/>
                </a:solidFill>
                <a:latin typeface="Times"/>
                <a:cs typeface="Times"/>
              </a:rPr>
              <a:t>Rc</a:t>
            </a:r>
            <a:r>
              <a:rPr lang="en-US" altLang="ja-JP" sz="1400" b="1" i="1" dirty="0" smtClean="0">
                <a:solidFill>
                  <a:schemeClr val="bg1"/>
                </a:solidFill>
                <a:latin typeface="Times"/>
                <a:cs typeface="Times"/>
              </a:rPr>
              <a:t>&lt;0.5 </a:t>
            </a:r>
            <a:r>
              <a:rPr lang="en-US" altLang="ja-JP" sz="1400" b="1" i="1" dirty="0" err="1" smtClean="0">
                <a:solidFill>
                  <a:schemeClr val="bg1"/>
                </a:solidFill>
                <a:latin typeface="Times"/>
                <a:cs typeface="Times"/>
              </a:rPr>
              <a:t>Mpc</a:t>
            </a:r>
            <a:endParaRPr lang="ja-JP" altLang="en-US" sz="1400" b="1" i="1" dirty="0">
              <a:solidFill>
                <a:schemeClr val="bg1"/>
              </a:solidFill>
              <a:effectLst/>
              <a:latin typeface="Times"/>
              <a:cs typeface="Times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348461" y="3089389"/>
            <a:ext cx="15052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400" b="1" i="1" dirty="0" smtClean="0">
                <a:solidFill>
                  <a:schemeClr val="bg1"/>
                </a:solidFill>
                <a:latin typeface="Times"/>
                <a:cs typeface="Times"/>
              </a:rPr>
              <a:t>0.5&lt;</a:t>
            </a:r>
            <a:r>
              <a:rPr lang="en-US" altLang="ja-JP" sz="1400" b="1" i="1" dirty="0" err="1" smtClean="0">
                <a:solidFill>
                  <a:schemeClr val="bg1"/>
                </a:solidFill>
                <a:latin typeface="Times"/>
                <a:cs typeface="Times"/>
              </a:rPr>
              <a:t>Rc</a:t>
            </a:r>
            <a:r>
              <a:rPr lang="en-US" altLang="ja-JP" sz="1400" b="1" i="1" dirty="0" smtClean="0">
                <a:solidFill>
                  <a:schemeClr val="bg1"/>
                </a:solidFill>
                <a:latin typeface="Times"/>
                <a:cs typeface="Times"/>
              </a:rPr>
              <a:t>&lt;1.0 </a:t>
            </a:r>
            <a:r>
              <a:rPr lang="en-US" altLang="ja-JP" sz="1400" b="1" i="1" dirty="0" err="1" smtClean="0">
                <a:solidFill>
                  <a:schemeClr val="bg1"/>
                </a:solidFill>
                <a:latin typeface="Times"/>
                <a:cs typeface="Times"/>
              </a:rPr>
              <a:t>Mpc</a:t>
            </a:r>
            <a:endParaRPr lang="ja-JP" altLang="en-US" sz="1400" b="1" i="1" dirty="0">
              <a:solidFill>
                <a:schemeClr val="bg1"/>
              </a:solidFill>
              <a:effectLst/>
              <a:latin typeface="Times"/>
              <a:cs typeface="Times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374839" y="3794404"/>
            <a:ext cx="15052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400" b="1" i="1" dirty="0" smtClean="0">
                <a:solidFill>
                  <a:schemeClr val="bg1"/>
                </a:solidFill>
                <a:latin typeface="Times"/>
                <a:cs typeface="Times"/>
              </a:rPr>
              <a:t>1.0&lt;</a:t>
            </a:r>
            <a:r>
              <a:rPr lang="en-US" altLang="ja-JP" sz="1400" b="1" i="1" dirty="0" err="1" smtClean="0">
                <a:solidFill>
                  <a:schemeClr val="bg1"/>
                </a:solidFill>
                <a:latin typeface="Times"/>
                <a:cs typeface="Times"/>
              </a:rPr>
              <a:t>Rc</a:t>
            </a:r>
            <a:r>
              <a:rPr lang="en-US" altLang="ja-JP" sz="1400" b="1" i="1" dirty="0" smtClean="0">
                <a:solidFill>
                  <a:schemeClr val="bg1"/>
                </a:solidFill>
                <a:latin typeface="Times"/>
                <a:cs typeface="Times"/>
              </a:rPr>
              <a:t>&lt;1.5 </a:t>
            </a:r>
            <a:r>
              <a:rPr lang="en-US" altLang="ja-JP" sz="1400" b="1" i="1" dirty="0" err="1" smtClean="0">
                <a:solidFill>
                  <a:schemeClr val="bg1"/>
                </a:solidFill>
                <a:latin typeface="Times"/>
                <a:cs typeface="Times"/>
              </a:rPr>
              <a:t>Mpc</a:t>
            </a:r>
            <a:endParaRPr lang="ja-JP" altLang="en-US" sz="1400" b="1" i="1" dirty="0">
              <a:solidFill>
                <a:schemeClr val="bg1"/>
              </a:solidFill>
              <a:effectLst/>
              <a:latin typeface="Times"/>
              <a:cs typeface="Times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374839" y="4505070"/>
            <a:ext cx="1251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600" b="1" i="1" dirty="0" smtClean="0">
                <a:solidFill>
                  <a:srgbClr val="008000"/>
                </a:solidFill>
                <a:latin typeface="Times"/>
                <a:cs typeface="Times"/>
              </a:rPr>
              <a:t>West Clump</a:t>
            </a:r>
            <a:endParaRPr lang="ja-JP" altLang="en-US" sz="1600" b="1" i="1" dirty="0">
              <a:solidFill>
                <a:srgbClr val="008000"/>
              </a:solidFill>
              <a:effectLst/>
              <a:latin typeface="Times"/>
              <a:cs typeface="Times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2966408" y="3865902"/>
            <a:ext cx="639813" cy="591395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5424658" y="5214128"/>
            <a:ext cx="15052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b="1" i="1" dirty="0" smtClean="0">
                <a:solidFill>
                  <a:srgbClr val="660066"/>
                </a:solidFill>
                <a:latin typeface="Times"/>
                <a:cs typeface="Times"/>
              </a:rPr>
              <a:t>Groups</a:t>
            </a:r>
            <a:endParaRPr lang="ja-JP" altLang="en-US" b="1" i="1" dirty="0">
              <a:solidFill>
                <a:srgbClr val="660066"/>
              </a:solidFill>
              <a:effectLst/>
              <a:latin typeface="Times"/>
              <a:cs typeface="Times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1686780" y="2799418"/>
            <a:ext cx="441527" cy="411452"/>
          </a:xfrm>
          <a:prstGeom prst="ellipse">
            <a:avLst/>
          </a:prstGeom>
          <a:noFill/>
          <a:ln w="28575" cmpd="sng">
            <a:solidFill>
              <a:srgbClr val="660066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2147696" y="5000183"/>
            <a:ext cx="412830" cy="376264"/>
          </a:xfrm>
          <a:prstGeom prst="ellipse">
            <a:avLst/>
          </a:prstGeom>
          <a:noFill/>
          <a:ln w="28575" cmpd="sng">
            <a:solidFill>
              <a:srgbClr val="660066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2535593" y="3427835"/>
            <a:ext cx="324179" cy="302303"/>
          </a:xfrm>
          <a:prstGeom prst="ellipse">
            <a:avLst/>
          </a:prstGeom>
          <a:noFill/>
          <a:ln w="28575" cmpd="sng">
            <a:solidFill>
              <a:srgbClr val="660066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2126883" y="4357962"/>
            <a:ext cx="324179" cy="302303"/>
          </a:xfrm>
          <a:prstGeom prst="ellipse">
            <a:avLst/>
          </a:prstGeom>
          <a:noFill/>
          <a:ln w="28575" cmpd="sng">
            <a:solidFill>
              <a:srgbClr val="660066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89478" y="1238923"/>
            <a:ext cx="897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>
                <a:latin typeface="Times"/>
                <a:cs typeface="Times"/>
              </a:rPr>
              <a:t>(revealed by our </a:t>
            </a:r>
            <a:r>
              <a:rPr lang="en-US" altLang="ja-JP" sz="2400" i="1" dirty="0" smtClean="0">
                <a:solidFill>
                  <a:srgbClr val="FFFF00"/>
                </a:solidFill>
                <a:latin typeface="Times"/>
                <a:cs typeface="Times"/>
              </a:rPr>
              <a:t>S-Cam+NB921</a:t>
            </a:r>
            <a:r>
              <a:rPr lang="en-US" altLang="ja-JP" sz="2400" i="1" dirty="0" smtClean="0">
                <a:latin typeface="Times"/>
                <a:cs typeface="Times"/>
              </a:rPr>
              <a:t> survey of A851 cluster at z=0.4)</a:t>
            </a:r>
            <a:endParaRPr kumimoji="1" lang="ja-JP" altLang="en-US" sz="2400" i="1" dirty="0">
              <a:latin typeface="Times"/>
              <a:cs typeface="Times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424658" y="4560285"/>
            <a:ext cx="1070418" cy="254673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5430054" y="5282239"/>
            <a:ext cx="919946" cy="254673"/>
          </a:xfrm>
          <a:prstGeom prst="rect">
            <a:avLst/>
          </a:prstGeom>
          <a:noFill/>
          <a:ln w="28575" cmpd="sng">
            <a:solidFill>
              <a:srgbClr val="660066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68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34" y="-41504"/>
            <a:ext cx="8943473" cy="741362"/>
          </a:xfrm>
        </p:spPr>
        <p:txBody>
          <a:bodyPr>
            <a:normAutofit/>
          </a:bodyPr>
          <a:lstStyle/>
          <a:p>
            <a:pPr algn="ctr"/>
            <a:r>
              <a:rPr lang="en-US" altLang="ja-JP" sz="3400" dirty="0" smtClean="0">
                <a:ea typeface="メイリオ"/>
                <a:cs typeface="Comic Sans MS"/>
              </a:rPr>
              <a:t>Dusty red galaxies: progenitors of local S0s?</a:t>
            </a:r>
            <a:endParaRPr kumimoji="1" lang="ja-JP" altLang="en-US" sz="3400" dirty="0">
              <a:ea typeface="メイリオ"/>
              <a:cs typeface="Comic Sans M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76" y="902102"/>
            <a:ext cx="8044093" cy="5394182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87118" y="710901"/>
            <a:ext cx="8998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>
                <a:latin typeface="Times"/>
                <a:cs typeface="Times"/>
              </a:rPr>
              <a:t>    </a:t>
            </a:r>
            <a:endParaRPr kumimoji="1" lang="ja-JP" altLang="en-US" sz="2400" i="1" dirty="0">
              <a:latin typeface="Times"/>
              <a:cs typeface="Times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200521" y="772365"/>
            <a:ext cx="871789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1134" y="6307327"/>
            <a:ext cx="917539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200" i="1" dirty="0" smtClean="0">
                <a:solidFill>
                  <a:srgbClr val="FFFFFF"/>
                </a:solidFill>
                <a:latin typeface="Times"/>
                <a:cs typeface="Times"/>
              </a:rPr>
              <a:t>Our </a:t>
            </a:r>
            <a:r>
              <a:rPr lang="en-US" altLang="ja-JP" sz="2200" i="1" dirty="0" smtClean="0">
                <a:solidFill>
                  <a:srgbClr val="FFFF00"/>
                </a:solidFill>
                <a:latin typeface="Times"/>
                <a:cs typeface="Times"/>
              </a:rPr>
              <a:t>GMOS(N)+IFU </a:t>
            </a:r>
            <a:r>
              <a:rPr lang="en-US" altLang="ja-JP" sz="2200" i="1" dirty="0" smtClean="0">
                <a:solidFill>
                  <a:srgbClr val="FFFFFF"/>
                </a:solidFill>
                <a:latin typeface="Times"/>
                <a:cs typeface="Times"/>
              </a:rPr>
              <a:t>obs. revealed their “disk”</a:t>
            </a:r>
            <a:r>
              <a:rPr lang="en-US" altLang="ja-JP" sz="2200" i="1" dirty="0">
                <a:solidFill>
                  <a:srgbClr val="FFFFFF"/>
                </a:solidFill>
                <a:latin typeface="Times"/>
                <a:cs typeface="Times"/>
              </a:rPr>
              <a:t> </a:t>
            </a:r>
            <a:r>
              <a:rPr lang="en-US" altLang="ja-JP" sz="2200" i="1" dirty="0" smtClean="0">
                <a:solidFill>
                  <a:srgbClr val="FFFFFF"/>
                </a:solidFill>
                <a:latin typeface="Times"/>
                <a:cs typeface="Times"/>
              </a:rPr>
              <a:t>kinematics</a:t>
            </a:r>
            <a:r>
              <a:rPr lang="en-US" altLang="ja-JP" i="1" dirty="0" smtClean="0">
                <a:solidFill>
                  <a:srgbClr val="FFFFFF"/>
                </a:solidFill>
                <a:latin typeface="Times"/>
                <a:cs typeface="Times"/>
              </a:rPr>
              <a:t>.  (Koyama et al. in prep.)</a:t>
            </a:r>
            <a:endParaRPr lang="ja-JP" altLang="en-US" i="1" dirty="0">
              <a:solidFill>
                <a:srgbClr val="FFFFFF"/>
              </a:solidFill>
              <a:effectLst/>
              <a:latin typeface="Times"/>
              <a:cs typeface="Times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142763" y="1668250"/>
            <a:ext cx="5956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000" dirty="0" smtClean="0">
                <a:solidFill>
                  <a:srgbClr val="FFFFFF"/>
                </a:solidFill>
                <a:latin typeface="Times"/>
                <a:cs typeface="Times"/>
              </a:rPr>
              <a:t>H</a:t>
            </a:r>
            <a:r>
              <a:rPr lang="en-US" altLang="ja-JP" sz="20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a</a:t>
            </a:r>
            <a:endParaRPr lang="ja-JP" altLang="en-US" sz="2000" dirty="0">
              <a:solidFill>
                <a:srgbClr val="FFFFFF"/>
              </a:solidFill>
              <a:effectLst/>
              <a:latin typeface="Symbol" charset="2"/>
              <a:cs typeface="Symbol" charset="2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718814" y="2958133"/>
            <a:ext cx="5956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000" i="1" dirty="0">
                <a:solidFill>
                  <a:srgbClr val="FFFFFF"/>
                </a:solidFill>
                <a:latin typeface="Times"/>
                <a:cs typeface="Times"/>
              </a:rPr>
              <a:t>V</a:t>
            </a:r>
            <a:endParaRPr lang="ja-JP" altLang="en-US" sz="2000" i="1" dirty="0">
              <a:solidFill>
                <a:srgbClr val="FFFFFF"/>
              </a:solidFill>
              <a:effectLst/>
              <a:latin typeface="Symbol" charset="2"/>
              <a:cs typeface="Symbol" charset="2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054419" y="3002305"/>
            <a:ext cx="5956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000" i="1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s</a:t>
            </a:r>
            <a:endParaRPr lang="ja-JP" altLang="en-US" sz="2000" i="1" dirty="0">
              <a:solidFill>
                <a:srgbClr val="FFFFFF"/>
              </a:solidFill>
              <a:effectLst/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3186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34" y="-41504"/>
            <a:ext cx="8943473" cy="741362"/>
          </a:xfrm>
        </p:spPr>
        <p:txBody>
          <a:bodyPr>
            <a:normAutofit/>
          </a:bodyPr>
          <a:lstStyle/>
          <a:p>
            <a:pPr algn="ctr"/>
            <a:r>
              <a:rPr lang="en-US" altLang="ja-JP" sz="3400" dirty="0" smtClean="0">
                <a:ea typeface="メイリオ"/>
                <a:cs typeface="Comic Sans MS"/>
              </a:rPr>
              <a:t>Dusty red galaxies: progenitors of local S0s?</a:t>
            </a:r>
            <a:endParaRPr kumimoji="1" lang="ja-JP" altLang="en-US" sz="3400" dirty="0">
              <a:ea typeface="メイリオ"/>
              <a:cs typeface="Comic Sans M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76" y="902102"/>
            <a:ext cx="8044093" cy="539418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093" y="924188"/>
            <a:ext cx="5477423" cy="5312882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87118" y="710901"/>
            <a:ext cx="8998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>
                <a:latin typeface="Times"/>
                <a:cs typeface="Times"/>
              </a:rPr>
              <a:t>    </a:t>
            </a:r>
            <a:endParaRPr kumimoji="1" lang="ja-JP" altLang="en-US" sz="2400" i="1" dirty="0">
              <a:latin typeface="Times"/>
              <a:cs typeface="Times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200521" y="772365"/>
            <a:ext cx="871789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1134" y="6307327"/>
            <a:ext cx="917539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200" i="1" dirty="0" smtClean="0">
                <a:solidFill>
                  <a:srgbClr val="FFFFFF"/>
                </a:solidFill>
                <a:latin typeface="Times"/>
                <a:cs typeface="Times"/>
              </a:rPr>
              <a:t>Our </a:t>
            </a:r>
            <a:r>
              <a:rPr lang="en-US" altLang="ja-JP" sz="2200" i="1" dirty="0" smtClean="0">
                <a:solidFill>
                  <a:srgbClr val="FFFF00"/>
                </a:solidFill>
                <a:latin typeface="Times"/>
                <a:cs typeface="Times"/>
              </a:rPr>
              <a:t>GMOS(N)+IFU </a:t>
            </a:r>
            <a:r>
              <a:rPr lang="en-US" altLang="ja-JP" sz="2200" i="1" dirty="0" smtClean="0">
                <a:solidFill>
                  <a:srgbClr val="FFFFFF"/>
                </a:solidFill>
                <a:latin typeface="Times"/>
                <a:cs typeface="Times"/>
              </a:rPr>
              <a:t>obs. revealed their “disk”</a:t>
            </a:r>
            <a:r>
              <a:rPr lang="en-US" altLang="ja-JP" sz="2200" i="1" dirty="0">
                <a:solidFill>
                  <a:srgbClr val="FFFFFF"/>
                </a:solidFill>
                <a:latin typeface="Times"/>
                <a:cs typeface="Times"/>
              </a:rPr>
              <a:t> </a:t>
            </a:r>
            <a:r>
              <a:rPr lang="en-US" altLang="ja-JP" sz="2200" i="1" dirty="0" smtClean="0">
                <a:solidFill>
                  <a:srgbClr val="FFFFFF"/>
                </a:solidFill>
                <a:latin typeface="Times"/>
                <a:cs typeface="Times"/>
              </a:rPr>
              <a:t>kinematics</a:t>
            </a:r>
            <a:r>
              <a:rPr lang="en-US" altLang="ja-JP" i="1" dirty="0" smtClean="0">
                <a:solidFill>
                  <a:srgbClr val="FFFFFF"/>
                </a:solidFill>
                <a:latin typeface="Times"/>
                <a:cs typeface="Times"/>
              </a:rPr>
              <a:t>.  (Koyama et al. in prep.)</a:t>
            </a:r>
            <a:endParaRPr lang="ja-JP" altLang="en-US" i="1" dirty="0">
              <a:solidFill>
                <a:srgbClr val="FFFFFF"/>
              </a:solidFill>
              <a:effectLst/>
              <a:latin typeface="Times"/>
              <a:cs typeface="Times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142763" y="1668250"/>
            <a:ext cx="5956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000" dirty="0" smtClean="0">
                <a:solidFill>
                  <a:srgbClr val="FFFFFF"/>
                </a:solidFill>
                <a:latin typeface="Times"/>
                <a:cs typeface="Times"/>
              </a:rPr>
              <a:t>H</a:t>
            </a:r>
            <a:r>
              <a:rPr lang="en-US" altLang="ja-JP" sz="20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a</a:t>
            </a:r>
            <a:endParaRPr lang="ja-JP" altLang="en-US" sz="2000" dirty="0">
              <a:solidFill>
                <a:srgbClr val="FFFFFF"/>
              </a:solidFill>
              <a:effectLst/>
              <a:latin typeface="Symbol" charset="2"/>
              <a:cs typeface="Symbol" charset="2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718814" y="2958133"/>
            <a:ext cx="5956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000" i="1" dirty="0">
                <a:solidFill>
                  <a:srgbClr val="FFFFFF"/>
                </a:solidFill>
                <a:latin typeface="Times"/>
                <a:cs typeface="Times"/>
              </a:rPr>
              <a:t>V</a:t>
            </a:r>
            <a:endParaRPr lang="ja-JP" altLang="en-US" sz="2000" i="1" dirty="0">
              <a:solidFill>
                <a:srgbClr val="FFFFFF"/>
              </a:solidFill>
              <a:effectLst/>
              <a:latin typeface="Symbol" charset="2"/>
              <a:cs typeface="Symbol" charset="2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054419" y="3002305"/>
            <a:ext cx="5956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000" i="1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s</a:t>
            </a:r>
            <a:endParaRPr lang="ja-JP" altLang="en-US" sz="2000" i="1" dirty="0">
              <a:solidFill>
                <a:srgbClr val="FFFFFF"/>
              </a:solidFill>
              <a:effectLst/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7352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レメント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エレメント.thmx</Template>
  <TotalTime>44566</TotalTime>
  <Words>1216</Words>
  <Application>Microsoft Macintosh PowerPoint</Application>
  <PresentationFormat>画面に合わせる (4:3)</PresentationFormat>
  <Paragraphs>189</Paragraphs>
  <Slides>19</Slides>
  <Notes>12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エレメント</vt:lpstr>
      <vt:lpstr>S0銀河形成と環境効果</vt:lpstr>
      <vt:lpstr>S0 (lenticular) galaxies</vt:lpstr>
      <vt:lpstr>PowerPoint プレゼンテーション</vt:lpstr>
      <vt:lpstr>PowerPoint プレゼンテーション</vt:lpstr>
      <vt:lpstr>S0 galaxy formation process </vt:lpstr>
      <vt:lpstr>Requirement from observation </vt:lpstr>
      <vt:lpstr>Dusty red galaxies in distant groups </vt:lpstr>
      <vt:lpstr>Dusty red galaxies: progenitors of local S0s?</vt:lpstr>
      <vt:lpstr>Dusty red galaxies: progenitors of local S0s?</vt:lpstr>
      <vt:lpstr>Tully-Fisher relation &amp; size-luminosity relation  </vt:lpstr>
      <vt:lpstr>Dust extinction vs. environment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KMOS/VLT time approved  (in 2013B semester)   </vt:lpstr>
      <vt:lpstr>Summary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進捗報告 2013/6/17(月)</dc:title>
  <dc:creator>Koyama Yusei</dc:creator>
  <cp:lastModifiedBy>Koyama Yusei</cp:lastModifiedBy>
  <cp:revision>325</cp:revision>
  <dcterms:created xsi:type="dcterms:W3CDTF">2013-06-15T07:52:49Z</dcterms:created>
  <dcterms:modified xsi:type="dcterms:W3CDTF">2013-09-27T05:22:46Z</dcterms:modified>
</cp:coreProperties>
</file>