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  <p:sldMasterId id="2147484012" r:id="rId2"/>
  </p:sldMasterIdLst>
  <p:notesMasterIdLst>
    <p:notesMasterId r:id="rId6"/>
  </p:notesMasterIdLst>
  <p:sldIdLst>
    <p:sldId id="1252" r:id="rId3"/>
    <p:sldId id="1253" r:id="rId4"/>
    <p:sldId id="1254" r:id="rId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ata" initials="N" lastIdx="1" clrIdx="0">
    <p:extLst>
      <p:ext uri="{19B8F6BF-5375-455C-9EA6-DF929625EA0E}">
        <p15:presenceInfo xmlns:p15="http://schemas.microsoft.com/office/powerpoint/2012/main" userId="Nag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6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F1519-BC2F-4DE2-8FB2-AD0F45AC9CF6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D9DD-3900-4A41-97AE-838860275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1AEC4F-0C6F-40CE-9C34-2303F3449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07F8CE-8512-4CF4-95B3-646A10A14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49A912-EF2A-406C-AD05-45B9F24F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D8D32E-AB05-4F09-8047-C0EBDC0D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3DD32C-3410-4599-9F6C-7F7CAE92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55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7687C-FCBC-4E42-A8DA-F6152D53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6FB655-4B47-42CE-BBBB-69F72C1AA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534271-54F8-46C2-B367-F42E9C1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F4B0C1-4B52-473A-A3BD-D6803608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C79DBE-4F75-4D39-BFE9-0B319C48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1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A097CF6-8FAD-4A81-A09E-A964D5F7F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DCFDEC-1D5F-436A-B18B-579C48E3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1394A8-CBFF-4F34-9846-40B4EF4F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B7AF7C-99F8-4102-BD9A-C86316A6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10DADB-3B32-4648-BE13-C77837E9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25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ADAD3-F27D-9942-9BEE-BEA3C2BBE693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0664A-D227-5A40-9A33-06BEB0F5DE9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092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6AEED-DD37-EF47-BBD5-934BFAB86F36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46B20-C731-804E-B282-FACC24BACF2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06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895EF-CB2E-A24E-A661-DF4572E0F009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74ACB-9D0E-9544-B7FB-A74783DCE0C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554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06FB7-986B-8741-86DD-C21C558652F6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3F186-7734-CB4E-902C-6ABFFDDACD6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205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B0AAD-5B14-B24A-A0A8-4CABC41EBA18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A268-B178-D049-89C2-B5D843BD934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609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8B8A3-A20A-174E-8BA1-F547173EF661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612F-8C46-9043-BC8D-1FB3B294C10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308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2D675-0D7A-A545-B9E3-1AF1E0C910D2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51ECD-B1EF-D54E-98BA-E179E8B0A36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01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C80AC-DD8E-4F49-87A4-EF11E54C8FC5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724D3-06CB-8745-99CC-F49CB43A0A2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332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A5ADED-B65A-424A-A980-DB1FB367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BD42C6-CE19-46B2-86C0-B596A7BC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43004-9824-4E99-93BB-51C68638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674830-9E93-495F-8042-9D697C79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33673F-E32B-4D23-9635-F9C0D5AD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056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2C7DB-885C-3745-A18B-D3B0B4C586E5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657A5-6FE7-F94E-9982-974F4B78FCD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3462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B8910-411E-9D41-8EF1-396A5174B92F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776C8-5298-F548-A9EA-89EE9427043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67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14562-BAB8-294F-8EED-2A23ACC1E839}" type="datetimeFigureOut">
              <a:rPr lang="ja-JP" altLang="en-US" smtClean="0"/>
              <a:pPr>
                <a:defRPr/>
              </a:pPr>
              <a:t>2019/9/3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A7798-9B6A-DF42-9C97-F6D725C5BB4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22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24D-B8F1-4BCB-8CBD-C1F267BF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C4081B-FB46-405B-B557-EEBFA0BA3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0FBEA9-0CC9-4C6C-B493-0C0AF3D5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48297E-F909-4FBD-AD71-CE9FA731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6AEE3-3C99-49C0-902F-D7760151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56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E7DF4-C133-403E-9D42-4B06ABFC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670AEF-6058-4555-90AD-A0B8752C5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9281D5-BE46-42A1-A45E-8C30F9FEB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64DF26-8C37-4D4B-99E8-D3B52544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627BFE-8A32-49B4-AC61-03E736AD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CD1D7E-F210-482E-92B2-09B8DCA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66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134C87-9601-4389-A280-DB8AC2A4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B601F3-6F46-41C1-BE16-E3B41382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FD63AE-4069-4F8C-A2BC-F1D66B1A3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9EBA33-B609-4DE9-9BC0-975BF88E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F957DFD-CB6D-4746-9E05-8BF024BE6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117356-C705-4965-AF9E-BF944619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AC3A21-031E-4969-A8F7-3F8912D9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388BC1E-8E0D-4DC7-90C4-F45157EE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4C921-F3B3-483A-AE91-1F6E8528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94FD19-C087-4ED1-BCF4-BB9AC42E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A5727D-762E-4329-9132-4D8B532D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BA5F1D-C603-48BA-9AC8-1F7AE68B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88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107A89-D5EA-4987-8C2C-D675C3FE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5909461-6DE4-4E87-B2C4-CA0700C8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1AE4AB-3EAA-4F09-98D7-CCCCB904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95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90E7-E482-4BD1-A0E2-47CA1412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DD88F2-6959-460C-A942-0325BB1C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192D77-1209-47B3-B392-702119AF2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E10869-9D6B-46B8-9EC6-1F5CF06B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538C3A-FF02-490C-8968-561A1435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3566FB-D7E5-46F1-9FC1-401742B9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08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DFE163-EEAD-48CD-8EE3-F90E837A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0A11614-31E1-4C4C-AB55-726A1DEA7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50CF60-900B-4907-BED6-FD808847B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02E573-6861-4B51-A47A-C0BD9108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0CFE9E-D6A2-482D-A44E-2C89EBDF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BE4845-2D67-4C77-93AC-D39F019E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85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B61CEB1-148C-4944-AD40-65D452D6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EC35E4-6F3F-4718-9BA7-B1C6AC73C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FE7EF8-5AF5-448A-9F26-B8C7EFAB1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1C0D-CD00-4A77-AAFF-97F8C7363AE2}" type="datetimeFigureOut">
              <a:rPr kumimoji="1" lang="ja-JP" altLang="en-US" smtClean="0"/>
              <a:t>2019/9/3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44E110-571F-4908-9EA6-AA0195AA4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97B638-F4FF-4283-BA6D-E41EA871F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C83F-E55D-4EAF-BFC2-03221AA30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0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-3576"/>
            <a:ext cx="9144000" cy="895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895048"/>
            <a:ext cx="8229600" cy="52395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54EC5D-2ADB-074B-A7CD-FE50E478CABC}" type="datetimeFigureOut">
              <a:rPr lang="ja-JP" altLang="en-US" smtClean="0"/>
              <a:pPr>
                <a:defRPr/>
              </a:pPr>
              <a:t>2019/9/3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DF33B0-CDA4-6446-976A-D1F8E66F1E5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 userDrawn="1"/>
        </p:nvSpPr>
        <p:spPr>
          <a:xfrm>
            <a:off x="434726" y="11042"/>
            <a:ext cx="8229600" cy="8840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022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400" b="1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u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屋外, 空, 水 が含まれている画像&#10;&#10;自動的に生成された説明">
            <a:extLst>
              <a:ext uri="{FF2B5EF4-FFF2-40B4-BE49-F238E27FC236}">
                <a16:creationId xmlns:a16="http://schemas.microsoft.com/office/drawing/2014/main" id="{4773C231-D0F2-456B-B4ED-EA93D1F73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r="1067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2F1BD6-649B-4164-8DED-D9F39BDAEA15}"/>
              </a:ext>
            </a:extLst>
          </p:cNvPr>
          <p:cNvSpPr txBox="1"/>
          <p:nvPr/>
        </p:nvSpPr>
        <p:spPr>
          <a:xfrm>
            <a:off x="334537" y="122664"/>
            <a:ext cx="8497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Introduction to Infrared Astronomy</a:t>
            </a:r>
          </a:p>
          <a:p>
            <a:r>
              <a:rPr lang="en-US" altLang="ja-JP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                  -Brilliant Possibilities- </a:t>
            </a:r>
            <a:r>
              <a:rPr kumimoji="1" lang="en-US" altLang="ja-JP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</a:p>
          <a:p>
            <a:r>
              <a:rPr kumimoji="1"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                </a:t>
            </a:r>
            <a:r>
              <a:rPr kumimoji="1" lang="en-US" altLang="ja-JP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Tetsuya Nagata (Kyoto University)</a:t>
            </a:r>
            <a:endParaRPr kumimoji="1" lang="ja-JP" alt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DE7546-D8B2-4027-9A27-82236DA790AC}"/>
              </a:ext>
            </a:extLst>
          </p:cNvPr>
          <p:cNvSpPr txBox="1"/>
          <p:nvPr/>
        </p:nvSpPr>
        <p:spPr>
          <a:xfrm>
            <a:off x="1795347" y="6488658"/>
            <a:ext cx="734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Okayama 3.8-m Telescope Dome</a:t>
            </a:r>
            <a:r>
              <a:rPr kumimoji="1"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taken by Ryo </a:t>
            </a:r>
            <a:r>
              <a:rPr kumimoji="1" lang="en-US" altLang="ja-JP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Tsukui</a:t>
            </a:r>
            <a:r>
              <a:rPr kumimoji="1"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(Kyoto U)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E176D2-FCAC-4191-AD3A-8FEE1297356B}"/>
              </a:ext>
            </a:extLst>
          </p:cNvPr>
          <p:cNvSpPr txBox="1"/>
          <p:nvPr/>
        </p:nvSpPr>
        <p:spPr>
          <a:xfrm>
            <a:off x="334537" y="3945724"/>
            <a:ext cx="7839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1. Introduction (History &amp; Highlights) </a:t>
            </a:r>
          </a:p>
          <a:p>
            <a:r>
              <a:rPr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2. Detection of Infrared Radiation</a:t>
            </a:r>
          </a:p>
          <a:p>
            <a:r>
              <a:rPr kumimoji="1"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3. Observing through the </a:t>
            </a:r>
            <a:r>
              <a:rPr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A</a:t>
            </a:r>
            <a:r>
              <a:rPr kumimoji="1"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tmosphere</a:t>
            </a:r>
          </a:p>
          <a:p>
            <a:r>
              <a:rPr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4. Background Emission</a:t>
            </a:r>
          </a:p>
          <a:p>
            <a:r>
              <a:rPr kumimoji="1"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5. Interstellar Extinction</a:t>
            </a:r>
            <a:endParaRPr kumimoji="1" lang="ja-JP" alt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BEEE46-3CF6-415B-9A67-26987F07C1E4}"/>
              </a:ext>
            </a:extLst>
          </p:cNvPr>
          <p:cNvSpPr txBox="1"/>
          <p:nvPr/>
        </p:nvSpPr>
        <p:spPr>
          <a:xfrm>
            <a:off x="6587758" y="4036029"/>
            <a:ext cx="24681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2019. 8. 19  Morning</a:t>
            </a:r>
          </a:p>
          <a:p>
            <a:endParaRPr kumimoji="1" lang="en-US" altLang="ja-JP" sz="2000" dirty="0">
              <a:solidFill>
                <a:schemeClr val="accent2">
                  <a:lumMod val="20000"/>
                  <a:lumOff val="8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dirty="0"/>
              <a:t>                 </a:t>
            </a:r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Afternoon</a:t>
            </a:r>
            <a:endParaRPr lang="en-US" altLang="ja-JP" sz="2000" dirty="0"/>
          </a:p>
          <a:p>
            <a:endParaRPr lang="en-US" altLang="ja-JP" sz="3200" dirty="0">
              <a:solidFill>
                <a:schemeClr val="accent2">
                  <a:lumMod val="20000"/>
                  <a:lumOff val="8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2019. 8. 20  Morning</a:t>
            </a:r>
          </a:p>
          <a:p>
            <a:endParaRPr lang="en-US" altLang="ja-JP" sz="2000" dirty="0">
              <a:solidFill>
                <a:schemeClr val="accent2">
                  <a:lumMod val="20000"/>
                  <a:lumOff val="8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             Afternoon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201009-1A06-4D1A-90B1-0992F0733696}"/>
              </a:ext>
            </a:extLst>
          </p:cNvPr>
          <p:cNvSpPr txBox="1"/>
          <p:nvPr/>
        </p:nvSpPr>
        <p:spPr>
          <a:xfrm>
            <a:off x="490654" y="1570039"/>
            <a:ext cx="86533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Selamat</a:t>
            </a:r>
            <a:r>
              <a:rPr lang="en-US" altLang="ja-JP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pagi</a:t>
            </a:r>
            <a:r>
              <a:rPr lang="en-US" altLang="ja-JP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. </a:t>
            </a:r>
            <a:r>
              <a:rPr lang="en-US" altLang="ja-JP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</a:p>
          <a:p>
            <a:r>
              <a:rPr lang="en-US" altLang="ja-JP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My </a:t>
            </a:r>
            <a:r>
              <a:rPr kumimoji="1" lang="en-US" altLang="ja-JP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research activities have included studies of </a:t>
            </a:r>
            <a:r>
              <a:rPr lang="en-US" altLang="ja-JP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interstellar medium, star formation, the center of Milky Way galaxy, and instrumentation.  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 have been the leader of the Kyoto Okayama 3.8-m telescope project.</a:t>
            </a:r>
            <a:r>
              <a:rPr lang="en-US" altLang="ja-JP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I am the president of the Japan Society of Infrared Sciences and Technology   http://www.jsir.org/wp/   </a:t>
            </a:r>
            <a:endParaRPr kumimoji="1" lang="ja-JP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屋外, 空, 水 が含まれている画像&#10;&#10;自動的に生成された説明">
            <a:extLst>
              <a:ext uri="{FF2B5EF4-FFF2-40B4-BE49-F238E27FC236}">
                <a16:creationId xmlns:a16="http://schemas.microsoft.com/office/drawing/2014/main" id="{4773C231-D0F2-456B-B4ED-EA93D1F73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r="1067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E176D2-FCAC-4191-AD3A-8FEE1297356B}"/>
              </a:ext>
            </a:extLst>
          </p:cNvPr>
          <p:cNvSpPr txBox="1"/>
          <p:nvPr/>
        </p:nvSpPr>
        <p:spPr>
          <a:xfrm>
            <a:off x="434898" y="4575574"/>
            <a:ext cx="7839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1. Introduction (History &amp; Highlights)  2019. 8. 19 Moring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2. Detection of Infrared Radiation                      Afternoon</a:t>
            </a:r>
          </a:p>
          <a:p>
            <a:r>
              <a:rPr kumimoji="1"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3. Observing through the </a:t>
            </a:r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A</a:t>
            </a:r>
            <a:r>
              <a:rPr kumimoji="1"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tmosphere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4. Background Emission                   2019. 8. 20 Morning</a:t>
            </a:r>
          </a:p>
          <a:p>
            <a:r>
              <a:rPr kumimoji="1"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5. Interstellar Extinction                                   Afternoon</a:t>
            </a:r>
            <a:endParaRPr kumimoji="1" lang="ja-JP" alt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4575B2-3AA1-42B1-B0FF-12D00C2FD578}"/>
              </a:ext>
            </a:extLst>
          </p:cNvPr>
          <p:cNvSpPr txBox="1"/>
          <p:nvPr/>
        </p:nvSpPr>
        <p:spPr>
          <a:xfrm>
            <a:off x="211873" y="19521"/>
            <a:ext cx="8720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This short course covers the basics of infrared astronomy.  </a:t>
            </a:r>
          </a:p>
          <a:p>
            <a:r>
              <a:rPr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It is intended to help you to find information you may need in your research.   </a:t>
            </a:r>
          </a:p>
          <a:p>
            <a:r>
              <a:rPr lang="en-US" altLang="ja-JP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There will be 2 lectures per day for 2 days.  Questions are encouraged, in and outside of class.  </a:t>
            </a:r>
          </a:p>
          <a:p>
            <a:endParaRPr lang="en-US" altLang="ja-JP" sz="2400" dirty="0">
              <a:solidFill>
                <a:schemeClr val="accent5">
                  <a:lumMod val="40000"/>
                  <a:lumOff val="6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Largely based on the lectures in 2018 </a:t>
            </a:r>
          </a:p>
          <a:p>
            <a:r>
              <a:rPr lang="en-US" altLang="ja-JP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http://www.astron.s.u-Tokyo.ac.jp/students/news-for-graduate/</a:t>
            </a:r>
          </a:p>
          <a:p>
            <a:r>
              <a:rPr lang="en-US" altLang="ja-JP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by Professor Alan Tokunaga (Univ Hawaii), who was my boss.</a:t>
            </a:r>
            <a:endParaRPr kumimoji="1" lang="ja-JP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2EC955-EEF0-47E4-9F84-3D704DEFB135}"/>
              </a:ext>
            </a:extLst>
          </p:cNvPr>
          <p:cNvSpPr txBox="1"/>
          <p:nvPr/>
        </p:nvSpPr>
        <p:spPr>
          <a:xfrm>
            <a:off x="814039" y="6376814"/>
            <a:ext cx="814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Introduction to Infrared Astronomy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-Brilliant Possibilities- </a:t>
            </a:r>
            <a:endParaRPr kumimoji="1" lang="en-US" altLang="ja-JP" sz="24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51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4575B2-3AA1-42B1-B0FF-12D00C2FD578}"/>
              </a:ext>
            </a:extLst>
          </p:cNvPr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These lectures provide a basic introduction to infrared (IR) astronomy.  </a:t>
            </a:r>
            <a:r>
              <a:rPr kumimoji="1"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References</a:t>
            </a:r>
            <a:r>
              <a:rPr kumimoji="1"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are provided to allow the reader to pursue subjects in greater detail.  </a:t>
            </a:r>
          </a:p>
          <a:p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This work does </a:t>
            </a:r>
            <a:r>
              <a:rPr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not attempt to cover all aspects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of IR astronomy; </a:t>
            </a:r>
          </a:p>
          <a:p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it focuses on basic background information, </a:t>
            </a:r>
            <a:r>
              <a:rPr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observing techniques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, </a:t>
            </a:r>
            <a:r>
              <a:rPr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instrumentation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, and </a:t>
            </a:r>
            <a:r>
              <a:rPr lang="en-US" altLang="ja-JP" sz="2400" spc="-5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 specific science aspect 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of </a:t>
            </a:r>
            <a:r>
              <a:rPr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interstellar extinction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.</a:t>
            </a:r>
          </a:p>
          <a:p>
            <a:endParaRPr lang="en-US" altLang="ja-JP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I would like to put stress on </a:t>
            </a:r>
            <a:r>
              <a:rPr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orders-different effects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, in  IR observations in comparison with optical observations; at the risk of pointing out the glaring obvious, the value of </a:t>
            </a:r>
            <a:r>
              <a:rPr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exponential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function changes enormously.   We will see examples in the wavelength dependence of blackbody emission, and interstellar extinction.  </a:t>
            </a:r>
          </a:p>
          <a:p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They </a:t>
            </a:r>
            <a:r>
              <a:rPr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change like magic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, and, in fact, I was</a:t>
            </a:r>
            <a:r>
              <a:rPr lang="en-US" altLang="ja-JP" sz="2400" dirty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fascinated by them and started studies of IR astronomy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when I entered the graduate school.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F3DF12-A324-45F5-AEA2-324C0A918B7D}"/>
              </a:ext>
            </a:extLst>
          </p:cNvPr>
          <p:cNvSpPr txBox="1"/>
          <p:nvPr/>
        </p:nvSpPr>
        <p:spPr>
          <a:xfrm>
            <a:off x="758283" y="6519446"/>
            <a:ext cx="814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0206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Introduction to Infrared Astronomy</a:t>
            </a:r>
            <a:r>
              <a:rPr lang="en-US" altLang="ja-JP" sz="1600" dirty="0">
                <a:solidFill>
                  <a:srgbClr val="00206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-Brilliant Possibilities-    </a:t>
            </a:r>
            <a:r>
              <a:rPr lang="en-US" altLang="ja-JP" sz="1600" b="1" dirty="0">
                <a:solidFill>
                  <a:srgbClr val="00206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1. Introduction</a:t>
            </a:r>
            <a:endParaRPr kumimoji="1" lang="en-US" altLang="ja-JP" sz="1600" b="1" dirty="0">
              <a:solidFill>
                <a:srgbClr val="00206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71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</TotalTime>
  <Words>420</Words>
  <Application>Microsoft Office PowerPoint</Application>
  <PresentationFormat>画面に合わせる (4:3)</PresentationFormat>
  <Paragraphs>38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MS UI Gothic</vt:lpstr>
      <vt:lpstr>游ゴシック</vt:lpstr>
      <vt:lpstr>游ゴシック Light</vt:lpstr>
      <vt:lpstr>Arial</vt:lpstr>
      <vt:lpstr>Calibri</vt:lpstr>
      <vt:lpstr>Wingdings</vt:lpstr>
      <vt:lpstr>Office テーマ</vt:lpstr>
      <vt:lpstr>1609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Infrared Polarimetry</dc:title>
  <dc:creator>Nagata</dc:creator>
  <cp:lastModifiedBy>Nagata</cp:lastModifiedBy>
  <cp:revision>157</cp:revision>
  <dcterms:created xsi:type="dcterms:W3CDTF">2019-08-11T05:15:23Z</dcterms:created>
  <dcterms:modified xsi:type="dcterms:W3CDTF">2019-09-03T06:41:26Z</dcterms:modified>
</cp:coreProperties>
</file>