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6"/>
  </p:notesMasterIdLst>
  <p:sldIdLst>
    <p:sldId id="256" r:id="rId2"/>
    <p:sldId id="272" r:id="rId3"/>
    <p:sldId id="275" r:id="rId4"/>
    <p:sldId id="280" r:id="rId5"/>
    <p:sldId id="283" r:id="rId6"/>
    <p:sldId id="276" r:id="rId7"/>
    <p:sldId id="282" r:id="rId8"/>
    <p:sldId id="281" r:id="rId9"/>
    <p:sldId id="287" r:id="rId10"/>
    <p:sldId id="277" r:id="rId11"/>
    <p:sldId id="260" r:id="rId12"/>
    <p:sldId id="278" r:id="rId13"/>
    <p:sldId id="288" r:id="rId14"/>
    <p:sldId id="268" r:id="rId15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46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84"/>
    <p:restoredTop sz="65718"/>
  </p:normalViewPr>
  <p:slideViewPr>
    <p:cSldViewPr snapToGrid="0" snapToObjects="1">
      <p:cViewPr>
        <p:scale>
          <a:sx n="117" d="100"/>
          <a:sy n="117" d="100"/>
        </p:scale>
        <p:origin x="1912" y="1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35" d="100"/>
        <a:sy n="13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213ACA-3D80-1647-81EF-0DFC44BD8539}" type="datetimeFigureOut">
              <a:rPr kumimoji="1" lang="ja-JP" altLang="en-US" smtClean="0"/>
              <a:t>2017/11/16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3531A9-35A9-154B-8C2D-74E0274C67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5895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531A9-35A9-154B-8C2D-74E0274C67A1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7241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sz="1200" dirty="0" smtClean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531A9-35A9-154B-8C2D-74E0274C67A1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1988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dirty="0" smtClean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531A9-35A9-154B-8C2D-74E0274C67A1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42759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531A9-35A9-154B-8C2D-74E0274C67A1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98308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531A9-35A9-154B-8C2D-74E0274C67A1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94811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531A9-35A9-154B-8C2D-74E0274C67A1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9784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3F13A-4493-9643-AEEB-69110F06714B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7831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3F13A-4493-9643-AEEB-69110F06714B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4883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531A9-35A9-154B-8C2D-74E0274C67A1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5712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sz="24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531A9-35A9-154B-8C2D-74E0274C67A1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0247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531A9-35A9-154B-8C2D-74E0274C67A1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1736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531A9-35A9-154B-8C2D-74E0274C67A1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7823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531A9-35A9-154B-8C2D-74E0274C67A1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4802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531A9-35A9-154B-8C2D-74E0274C67A1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6682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F11D2-4C85-1143-A2A3-0C3B20C9BE4F}" type="datetime1">
              <a:rPr kumimoji="1" lang="ja-JP" altLang="en-US" smtClean="0"/>
              <a:t>2017/11/16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DA62F-F3AD-AC4E-B3F3-169336A0EF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3;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D009A-684D-944B-8DAD-1046DC52BDCC}" type="datetime1">
              <a:rPr kumimoji="1" lang="ja-JP" altLang="en-US" smtClean="0"/>
              <a:t>2017/11/16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DA62F-F3AD-AC4E-B3F3-169336A0EF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3989-2106-5E4B-8F26-A3C22070D003}" type="datetime1">
              <a:rPr kumimoji="1" lang="ja-JP" altLang="en-US" smtClean="0"/>
              <a:t>2017/11/16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DA62F-F3AD-AC4E-B3F3-169336A0EF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75609-2DF2-7D47-A0AE-27A4D5F50DB1}" type="datetime1">
              <a:rPr kumimoji="1" lang="ja-JP" altLang="en-US" smtClean="0"/>
              <a:t>2017/11/16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DA62F-F3AD-AC4E-B3F3-169336A0EF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ACDB8-077E-4945-8123-3BE475E36FBE}" type="datetime1">
              <a:rPr kumimoji="1" lang="ja-JP" altLang="en-US" smtClean="0"/>
              <a:t>2017/11/16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DA62F-F3AD-AC4E-B3F3-169336A0EF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264A9-D7A4-E94C-81A4-B10152C4A6FE}" type="datetime1">
              <a:rPr kumimoji="1" lang="ja-JP" altLang="en-US" smtClean="0"/>
              <a:t>2017/11/16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DA62F-F3AD-AC4E-B3F3-169336A0EF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90ADD-0372-E045-82BE-A3069C0DFD52}" type="datetime1">
              <a:rPr kumimoji="1" lang="ja-JP" altLang="en-US" smtClean="0"/>
              <a:t>2017/11/16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DA62F-F3AD-AC4E-B3F3-169336A0EF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AF65-3673-5849-988D-91CBE91F87D8}" type="datetime1">
              <a:rPr kumimoji="1" lang="ja-JP" altLang="en-US" smtClean="0"/>
              <a:t>2017/11/16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DA62F-F3AD-AC4E-B3F3-169336A0EF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4F99C-2C71-8D42-B299-D18408881481}" type="datetime1">
              <a:rPr kumimoji="1" lang="ja-JP" altLang="en-US" smtClean="0"/>
              <a:t>2017/11/16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DA62F-F3AD-AC4E-B3F3-169336A0EF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3;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8D6A0-81EB-A542-9853-553E4AFCFA02}" type="datetime1">
              <a:rPr kumimoji="1" lang="ja-JP" altLang="en-US" smtClean="0"/>
              <a:t>2017/11/16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DA62F-F3AD-AC4E-B3F3-169336A0EF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FD84C-0D3B-C640-BE91-4BC403740346}" type="datetime1">
              <a:rPr kumimoji="1" lang="ja-JP" altLang="en-US" smtClean="0"/>
              <a:t>2017/11/16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DA62F-F3AD-AC4E-B3F3-169336A0EF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35E89-0682-E247-8EE2-8BCFCB27F7E1}" type="datetime1">
              <a:rPr kumimoji="1" lang="ja-JP" altLang="en-US" smtClean="0"/>
              <a:t>2017/11/16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DA62F-F3AD-AC4E-B3F3-169336A0EF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7983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5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microsoft.com/office/2007/relationships/hdphoto" Target="../media/hdphoto1.wdp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2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424543"/>
            <a:ext cx="9144000" cy="2759529"/>
          </a:xfrm>
        </p:spPr>
        <p:txBody>
          <a:bodyPr>
            <a:noAutofit/>
          </a:bodyPr>
          <a:lstStyle/>
          <a:p>
            <a:r>
              <a:rPr kumimoji="1" lang="en-US" altLang="ja-JP" b="1" dirty="0" smtClean="0">
                <a:latin typeface="HGMaruGothicMPRO" charset="-128"/>
                <a:ea typeface="HGMaruGothicMPRO" charset="-128"/>
                <a:cs typeface="HGMaruGothicMPRO" charset="-128"/>
              </a:rPr>
              <a:t>CIB</a:t>
            </a:r>
            <a:r>
              <a:rPr kumimoji="1" lang="ja-JP" altLang="en-US" b="1" dirty="0" smtClean="0">
                <a:latin typeface="HGMaruGothicMPRO" charset="-128"/>
                <a:ea typeface="HGMaruGothicMPRO" charset="-128"/>
                <a:cs typeface="HGMaruGothicMPRO" charset="-128"/>
              </a:rPr>
              <a:t>観測ロケット実験</a:t>
            </a:r>
            <a:r>
              <a:rPr kumimoji="1" lang="en-US" altLang="ja-JP" sz="7200" b="1" dirty="0" smtClean="0">
                <a:solidFill>
                  <a:srgbClr val="FFFF00"/>
                </a:solidFill>
                <a:latin typeface="HGMaruGothicMPRO" charset="-128"/>
                <a:ea typeface="HGMaruGothicMPRO" charset="-128"/>
                <a:cs typeface="HGMaruGothicMPRO" charset="-128"/>
              </a:rPr>
              <a:t>CIBER-2</a:t>
            </a:r>
            <a:r>
              <a:rPr kumimoji="1" lang="en-US" altLang="ja-JP" b="1" dirty="0" smtClean="0">
                <a:solidFill>
                  <a:srgbClr val="FF0000"/>
                </a:solidFill>
                <a:latin typeface="HGMaruGothicMPRO" charset="-128"/>
                <a:ea typeface="HGMaruGothicMPRO" charset="-128"/>
                <a:cs typeface="HGMaruGothicMPRO" charset="-128"/>
              </a:rPr>
              <a:t/>
            </a:r>
            <a:br>
              <a:rPr kumimoji="1" lang="en-US" altLang="ja-JP" b="1" dirty="0" smtClean="0">
                <a:solidFill>
                  <a:srgbClr val="FF0000"/>
                </a:solidFill>
                <a:latin typeface="HGMaruGothicMPRO" charset="-128"/>
                <a:ea typeface="HGMaruGothicMPRO" charset="-128"/>
                <a:cs typeface="HGMaruGothicMPRO" charset="-128"/>
              </a:rPr>
            </a:br>
            <a:r>
              <a:rPr kumimoji="1" lang="en-US" altLang="ja-JP" b="1" dirty="0" smtClean="0">
                <a:latin typeface="HGMaruGothicMPRO" charset="-128"/>
                <a:ea typeface="HGMaruGothicMPRO" charset="-128"/>
                <a:cs typeface="HGMaruGothicMPRO" charset="-128"/>
              </a:rPr>
              <a:t>〜</a:t>
            </a:r>
            <a:r>
              <a:rPr kumimoji="1" lang="ja-JP" altLang="en-US" b="1" dirty="0" smtClean="0">
                <a:latin typeface="HGMaruGothicMPRO" charset="-128"/>
                <a:ea typeface="HGMaruGothicMPRO" charset="-128"/>
                <a:cs typeface="HGMaruGothicMPRO" charset="-128"/>
              </a:rPr>
              <a:t>望遠鏡性能評価</a:t>
            </a:r>
            <a:r>
              <a:rPr kumimoji="1" lang="en-US" altLang="ja-JP" b="1" dirty="0" smtClean="0">
                <a:latin typeface="HGMaruGothicMPRO" charset="-128"/>
                <a:ea typeface="HGMaruGothicMPRO" charset="-128"/>
                <a:cs typeface="HGMaruGothicMPRO" charset="-128"/>
              </a:rPr>
              <a:t>〜</a:t>
            </a:r>
            <a:endParaRPr kumimoji="1" lang="ja-JP" altLang="en-US" b="1" dirty="0">
              <a:latin typeface="HGMaruGothicMPRO" charset="-128"/>
              <a:ea typeface="HGMaruGothicMPRO" charset="-128"/>
              <a:cs typeface="HGMaruGothicMPRO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0" y="3780713"/>
            <a:ext cx="9144000" cy="2449286"/>
          </a:xfrm>
        </p:spPr>
        <p:txBody>
          <a:bodyPr>
            <a:normAutofit/>
          </a:bodyPr>
          <a:lstStyle/>
          <a:p>
            <a:r>
              <a:rPr lang="ja-JP" altLang="en-US" sz="40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瀧本</a:t>
            </a:r>
            <a:r>
              <a:rPr lang="en-US" altLang="ja-JP" sz="40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</a:t>
            </a:r>
            <a:r>
              <a:rPr lang="ja-JP" altLang="en-US" sz="40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幸司</a:t>
            </a:r>
            <a:endParaRPr lang="en-US" altLang="ja-JP" sz="4000" b="1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r>
              <a:rPr lang="ja-JP" altLang="en-US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松浦 周二</a:t>
            </a:r>
            <a:r>
              <a:rPr lang="en-US" altLang="ja-JP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, </a:t>
            </a:r>
            <a:r>
              <a:rPr lang="ja-JP" altLang="en-US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佐野</a:t>
            </a:r>
            <a:r>
              <a:rPr lang="en-US" altLang="ja-JP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</a:t>
            </a:r>
            <a:r>
              <a:rPr lang="ja-JP" altLang="en-US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圭</a:t>
            </a:r>
            <a:r>
              <a:rPr lang="en-US" altLang="ja-JP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, </a:t>
            </a:r>
            <a:r>
              <a:rPr lang="ja-JP" altLang="en-US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児島 </a:t>
            </a:r>
            <a:r>
              <a:rPr lang="ja-JP" altLang="en-US" b="1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智</a:t>
            </a:r>
            <a:r>
              <a:rPr lang="ja-JP" altLang="en-US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哉</a:t>
            </a:r>
            <a:r>
              <a:rPr lang="en-US" altLang="ja-JP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, </a:t>
            </a:r>
            <a:r>
              <a:rPr lang="ja-JP" altLang="en-US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太田</a:t>
            </a:r>
            <a:r>
              <a:rPr lang="en-US" altLang="ja-JP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</a:t>
            </a:r>
            <a:r>
              <a:rPr lang="ja-JP" altLang="en-US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諒</a:t>
            </a:r>
            <a:endParaRPr lang="en-US" altLang="ja-JP" b="1" dirty="0" smtClean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r>
              <a:rPr lang="ja-JP" altLang="en-US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岩崎</a:t>
            </a:r>
            <a:r>
              <a:rPr lang="en-US" altLang="ja-JP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</a:t>
            </a:r>
            <a:r>
              <a:rPr lang="ja-JP" altLang="en-US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稔広</a:t>
            </a:r>
            <a:r>
              <a:rPr lang="en-US" altLang="ja-JP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, </a:t>
            </a:r>
            <a:r>
              <a:rPr lang="ja-JP" altLang="en-US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檀林</a:t>
            </a:r>
            <a:r>
              <a:rPr lang="en-US" altLang="ja-JP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</a:t>
            </a:r>
            <a:r>
              <a:rPr lang="ja-JP" altLang="en-US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健太</a:t>
            </a:r>
            <a:r>
              <a:rPr lang="en-US" altLang="ja-JP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, </a:t>
            </a:r>
            <a:r>
              <a:rPr lang="ja-JP" altLang="en-US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山田</a:t>
            </a:r>
            <a:r>
              <a:rPr lang="en-US" altLang="ja-JP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</a:t>
            </a:r>
            <a:r>
              <a:rPr lang="ja-JP" altLang="en-US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康博</a:t>
            </a:r>
            <a:r>
              <a:rPr lang="en-US" altLang="ja-JP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(</a:t>
            </a:r>
            <a:r>
              <a:rPr lang="ja-JP" altLang="en-US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関西</a:t>
            </a:r>
            <a:r>
              <a:rPr lang="ja-JP" altLang="en-US" b="1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学院</a:t>
            </a:r>
            <a:r>
              <a:rPr lang="ja-JP" altLang="en-US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大</a:t>
            </a:r>
            <a:r>
              <a:rPr lang="en-US" altLang="ja-JP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)</a:t>
            </a:r>
          </a:p>
          <a:p>
            <a:r>
              <a:rPr lang="ja-JP" altLang="en-US" b="1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高橋</a:t>
            </a:r>
            <a:r>
              <a:rPr lang="en-US" altLang="ja-JP" b="1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</a:t>
            </a:r>
            <a:r>
              <a:rPr lang="ja-JP" altLang="en-US" b="1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葵</a:t>
            </a:r>
            <a:r>
              <a:rPr lang="en-US" altLang="ja-JP" b="1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(</a:t>
            </a:r>
            <a:r>
              <a:rPr lang="ja-JP" altLang="en-US" b="1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総研大</a:t>
            </a:r>
            <a:r>
              <a:rPr lang="en-US" altLang="ja-JP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), </a:t>
            </a:r>
            <a:r>
              <a:rPr lang="ja-JP" altLang="en-US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津村 </a:t>
            </a:r>
            <a:r>
              <a:rPr lang="ja-JP" altLang="en-US" b="1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耕司 </a:t>
            </a:r>
            <a:r>
              <a:rPr lang="en-US" altLang="ja-JP" b="1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(</a:t>
            </a:r>
            <a:r>
              <a:rPr lang="ja-JP" altLang="en-US" b="1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東北大</a:t>
            </a:r>
            <a:r>
              <a:rPr lang="en-US" altLang="ja-JP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), </a:t>
            </a:r>
            <a:r>
              <a:rPr lang="ja-JP" altLang="en-US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他</a:t>
            </a:r>
            <a:r>
              <a:rPr lang="en-US" altLang="ja-JP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CIBER-2</a:t>
            </a:r>
            <a:r>
              <a:rPr lang="ja-JP" altLang="en-US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チーム</a:t>
            </a:r>
            <a:endParaRPr kumimoji="1" lang="ja-JP" altLang="en-US" b="1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1" y="6229999"/>
            <a:ext cx="7627434" cy="49213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b="1" dirty="0" smtClean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第</a:t>
            </a:r>
            <a:r>
              <a:rPr lang="en-US" altLang="ja-JP" sz="2400" b="1" dirty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7</a:t>
            </a:r>
            <a:r>
              <a:rPr lang="ja-JP" altLang="en-US" sz="2400" b="1" dirty="0" smtClean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回</a:t>
            </a:r>
            <a:r>
              <a:rPr lang="en-US" altLang="ja-JP" sz="2400" b="1" dirty="0" smtClean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</a:t>
            </a:r>
            <a:r>
              <a:rPr lang="ja-JP" altLang="en-US" sz="2400" b="1" dirty="0" smtClean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可視赤外線観測技術ワークショップ＠京都大学</a:t>
            </a:r>
            <a:endParaRPr lang="ja-JP" altLang="en-US" sz="2400" b="1" dirty="0">
              <a:solidFill>
                <a:schemeClr val="accent4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7766137" y="6229999"/>
            <a:ext cx="1377863" cy="49213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400" b="1" dirty="0">
              <a:latin typeface="HGMaruGothicMPRO" charset="-128"/>
              <a:ea typeface="HGMaruGothicMPRO" charset="-128"/>
              <a:cs typeface="HGMaruGothicMPR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81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図 68" descr="../Downloads/IMG_036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943" y="996043"/>
            <a:ext cx="3460057" cy="2602189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正方形/長方形 71"/>
          <p:cNvSpPr/>
          <p:nvPr/>
        </p:nvSpPr>
        <p:spPr>
          <a:xfrm>
            <a:off x="0" y="0"/>
            <a:ext cx="9143999" cy="9960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6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冷却時の結像性能</a:t>
            </a:r>
            <a:endParaRPr lang="en-US" altLang="ja-JP" sz="2800" b="1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73" name="タイトル 1"/>
          <p:cNvSpPr txBox="1">
            <a:spLocks/>
          </p:cNvSpPr>
          <p:nvPr/>
        </p:nvSpPr>
        <p:spPr>
          <a:xfrm>
            <a:off x="1" y="6229999"/>
            <a:ext cx="7627434" cy="49213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b="1" dirty="0" smtClean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第</a:t>
            </a:r>
            <a:r>
              <a:rPr lang="en-US" altLang="ja-JP" sz="2400" b="1" dirty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7</a:t>
            </a:r>
            <a:r>
              <a:rPr lang="ja-JP" altLang="en-US" sz="2400" b="1" dirty="0" smtClean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回</a:t>
            </a:r>
            <a:r>
              <a:rPr lang="en-US" altLang="ja-JP" sz="2400" b="1" dirty="0" smtClean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</a:t>
            </a:r>
            <a:r>
              <a:rPr lang="ja-JP" altLang="en-US" sz="2400" b="1" dirty="0" smtClean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可視赤外線観測技術ワークショップ＠京都大学</a:t>
            </a:r>
            <a:endParaRPr lang="ja-JP" altLang="en-US" sz="2400" b="1" dirty="0">
              <a:solidFill>
                <a:schemeClr val="accent4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74" name="タイトル 1"/>
          <p:cNvSpPr txBox="1">
            <a:spLocks/>
          </p:cNvSpPr>
          <p:nvPr/>
        </p:nvSpPr>
        <p:spPr>
          <a:xfrm>
            <a:off x="7766137" y="6229999"/>
            <a:ext cx="1377863" cy="49213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b="1" dirty="0" smtClean="0">
                <a:latin typeface="HGMaruGothicMPRO" charset="-128"/>
                <a:ea typeface="HGMaruGothicMPRO" charset="-128"/>
                <a:cs typeface="HGMaruGothicMPRO" charset="-128"/>
              </a:rPr>
              <a:t>10</a:t>
            </a:r>
          </a:p>
        </p:txBody>
      </p:sp>
      <p:sp>
        <p:nvSpPr>
          <p:cNvPr id="75" name="正方形/長方形 74"/>
          <p:cNvSpPr/>
          <p:nvPr/>
        </p:nvSpPr>
        <p:spPr>
          <a:xfrm>
            <a:off x="8338186" y="3243688"/>
            <a:ext cx="922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＠名大</a:t>
            </a:r>
            <a:endParaRPr lang="ja-JP" altLang="en-US" b="1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pic>
        <p:nvPicPr>
          <p:cNvPr id="79" name="図 78"/>
          <p:cNvPicPr>
            <a:picLocks noChangeAspect="1"/>
          </p:cNvPicPr>
          <p:nvPr/>
        </p:nvPicPr>
        <p:blipFill rotWithShape="1">
          <a:blip r:embed="rId4"/>
          <a:srcRect t="-689" r="8216"/>
          <a:stretch/>
        </p:blipFill>
        <p:spPr>
          <a:xfrm>
            <a:off x="-3069" y="2731313"/>
            <a:ext cx="6079769" cy="2320469"/>
          </a:xfrm>
          <a:prstGeom prst="rect">
            <a:avLst/>
          </a:prstGeom>
        </p:spPr>
      </p:pic>
      <p:sp>
        <p:nvSpPr>
          <p:cNvPr id="87" name="テキスト ボックス 86"/>
          <p:cNvSpPr txBox="1"/>
          <p:nvPr/>
        </p:nvSpPr>
        <p:spPr>
          <a:xfrm>
            <a:off x="9743" y="1125575"/>
            <a:ext cx="567419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・常温から低温まで温度変化した際の</a:t>
            </a:r>
            <a:endParaRPr lang="en-US" altLang="ja-JP" sz="2400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r>
              <a:rPr lang="en-US" altLang="ja-JP" sz="2400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	</a:t>
            </a:r>
            <a:r>
              <a:rPr lang="ja-JP" altLang="en-US" sz="2400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　</a:t>
            </a:r>
            <a:r>
              <a:rPr lang="ja-JP" altLang="en-US" sz="24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ピンホール像サイズ</a:t>
            </a:r>
            <a:endParaRPr lang="en-US" altLang="ja-JP" sz="2400" dirty="0" smtClean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r>
              <a:rPr lang="en-US" altLang="ja-JP" sz="2400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	</a:t>
            </a:r>
            <a:r>
              <a:rPr lang="ja-JP" altLang="en-US" sz="24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　エンサークルドエナジー</a:t>
            </a:r>
            <a:endParaRPr lang="en-US" altLang="ja-JP" sz="2400" dirty="0" smtClean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r>
              <a:rPr lang="ja-JP" altLang="en-US" sz="2400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　</a:t>
            </a:r>
            <a:r>
              <a:rPr lang="ja-JP" altLang="en-US" sz="24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に</a:t>
            </a:r>
            <a:r>
              <a:rPr lang="ja-JP" altLang="en-US" sz="2400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大きな変化がない</a:t>
            </a:r>
            <a:r>
              <a:rPr lang="ja-JP" altLang="en-US" sz="24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か検証</a:t>
            </a:r>
            <a:endParaRPr lang="en-US" altLang="ja-JP" sz="2400" dirty="0" smtClean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pPr algn="r"/>
            <a:endParaRPr lang="en-US" altLang="ja-JP" sz="2400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pPr algn="r"/>
            <a:endParaRPr lang="en-US" altLang="ja-JP" sz="2400" dirty="0" smtClean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pPr algn="r"/>
            <a:endParaRPr lang="en-US" altLang="ja-JP" sz="2400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pPr algn="r"/>
            <a:endParaRPr lang="en-US" altLang="ja-JP" sz="2400" dirty="0" smtClean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pPr algn="r"/>
            <a:endParaRPr lang="en-US" altLang="ja-JP" sz="2400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pPr algn="r"/>
            <a:endParaRPr lang="en-US" altLang="ja-JP" sz="2400" dirty="0" smtClean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pPr algn="r"/>
            <a:endParaRPr lang="ja-JP" altLang="en-US" sz="2400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89" name="左大かっこ 88"/>
          <p:cNvSpPr/>
          <p:nvPr/>
        </p:nvSpPr>
        <p:spPr>
          <a:xfrm>
            <a:off x="1228620" y="1584964"/>
            <a:ext cx="45719" cy="719528"/>
          </a:xfrm>
          <a:prstGeom prst="leftBracket">
            <a:avLst/>
          </a:prstGeom>
          <a:noFill/>
          <a:ln w="38100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917768" y="2345588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リレーレンズ</a:t>
            </a:r>
            <a:endParaRPr kumimoji="1" lang="ja-JP" altLang="en-US" dirty="0">
              <a:solidFill>
                <a:srgbClr val="FF0000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 flipH="1">
            <a:off x="6997603" y="2192690"/>
            <a:ext cx="242890" cy="230241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 flipH="1" flipV="1">
            <a:off x="7356764" y="2109537"/>
            <a:ext cx="857359" cy="626788"/>
          </a:xfrm>
          <a:prstGeom prst="line">
            <a:avLst/>
          </a:prstGeom>
          <a:ln>
            <a:solidFill>
              <a:srgbClr val="FFFF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6997603" y="2959200"/>
            <a:ext cx="1514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オート</a:t>
            </a:r>
            <a:endParaRPr lang="en-US" altLang="ja-JP" dirty="0" smtClean="0">
              <a:solidFill>
                <a:srgbClr val="FF0000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r>
              <a:rPr lang="ja-JP" altLang="en-US" dirty="0" smtClean="0">
                <a:solidFill>
                  <a:srgbClr val="FF0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コリメータ</a:t>
            </a:r>
            <a:endParaRPr kumimoji="1" lang="ja-JP" altLang="en-US" dirty="0">
              <a:solidFill>
                <a:srgbClr val="FF0000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cxnSp>
        <p:nvCxnSpPr>
          <p:cNvPr id="23" name="直線矢印コネクタ 22"/>
          <p:cNvCxnSpPr/>
          <p:nvPr/>
        </p:nvCxnSpPr>
        <p:spPr>
          <a:xfrm flipH="1">
            <a:off x="7935402" y="2963195"/>
            <a:ext cx="592217" cy="320694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7671210" y="1557069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mtClean="0">
                <a:solidFill>
                  <a:srgbClr val="FF0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チャンバー</a:t>
            </a:r>
            <a:endParaRPr kumimoji="1" lang="ja-JP" altLang="en-US" dirty="0">
              <a:solidFill>
                <a:srgbClr val="FF0000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cxnSp>
        <p:nvCxnSpPr>
          <p:cNvPr id="26" name="直線矢印コネクタ 25"/>
          <p:cNvCxnSpPr/>
          <p:nvPr/>
        </p:nvCxnSpPr>
        <p:spPr>
          <a:xfrm>
            <a:off x="7362030" y="1670929"/>
            <a:ext cx="350435" cy="70806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1846886" y="4688077"/>
            <a:ext cx="946694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200" dirty="0" smtClean="0">
                <a:solidFill>
                  <a:srgbClr val="FF0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チャンバー</a:t>
            </a:r>
            <a:endParaRPr kumimoji="1" lang="ja-JP" altLang="en-US" sz="1200" dirty="0">
              <a:solidFill>
                <a:srgbClr val="FF0000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23551" y="4670305"/>
            <a:ext cx="946694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200" dirty="0" smtClean="0">
                <a:solidFill>
                  <a:srgbClr val="FF0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平面鏡</a:t>
            </a:r>
            <a:endParaRPr kumimoji="1" lang="ja-JP" altLang="en-US" sz="1200" dirty="0">
              <a:solidFill>
                <a:srgbClr val="FF0000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942780" y="2830921"/>
            <a:ext cx="946694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kumimoji="1" lang="ja-JP" altLang="en-US" sz="1200" dirty="0">
              <a:solidFill>
                <a:srgbClr val="FF0000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580961" y="2874274"/>
            <a:ext cx="946694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ja-JP" altLang="en-US" sz="1200" dirty="0" smtClean="0">
                <a:solidFill>
                  <a:srgbClr val="FF0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望遠鏡</a:t>
            </a:r>
            <a:endParaRPr kumimoji="1" lang="ja-JP" altLang="en-US" sz="1200" dirty="0">
              <a:solidFill>
                <a:srgbClr val="FF0000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3813718" y="4426470"/>
            <a:ext cx="255371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ja-JP" altLang="en-US" sz="1200" dirty="0" smtClean="0">
                <a:solidFill>
                  <a:srgbClr val="FF0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リレーレンズ</a:t>
            </a:r>
            <a:endParaRPr kumimoji="1" lang="ja-JP" altLang="en-US" sz="1200" dirty="0">
              <a:solidFill>
                <a:srgbClr val="FF0000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1773" y="3769124"/>
            <a:ext cx="3108927" cy="2331695"/>
          </a:xfrm>
          <a:prstGeom prst="rect">
            <a:avLst/>
          </a:prstGeom>
        </p:spPr>
      </p:pic>
      <p:sp>
        <p:nvSpPr>
          <p:cNvPr id="35" name="テキスト ボックス 34"/>
          <p:cNvSpPr txBox="1"/>
          <p:nvPr/>
        </p:nvSpPr>
        <p:spPr>
          <a:xfrm>
            <a:off x="6685346" y="3745299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mtClean="0">
                <a:solidFill>
                  <a:srgbClr val="FF0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リレーレンズ系</a:t>
            </a:r>
            <a:endParaRPr lang="en-US" altLang="ja-JP" dirty="0">
              <a:solidFill>
                <a:srgbClr val="FF0000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21" name="上下矢印 20"/>
          <p:cNvSpPr/>
          <p:nvPr/>
        </p:nvSpPr>
        <p:spPr>
          <a:xfrm>
            <a:off x="8470917" y="4065851"/>
            <a:ext cx="218999" cy="169933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上下矢印 40"/>
          <p:cNvSpPr/>
          <p:nvPr/>
        </p:nvSpPr>
        <p:spPr>
          <a:xfrm rot="5400000">
            <a:off x="7430722" y="5253002"/>
            <a:ext cx="223241" cy="137833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左右矢印 26"/>
          <p:cNvSpPr/>
          <p:nvPr/>
        </p:nvSpPr>
        <p:spPr>
          <a:xfrm rot="18120376">
            <a:off x="6261424" y="5143211"/>
            <a:ext cx="809474" cy="214988"/>
          </a:xfrm>
          <a:prstGeom prst="leftRightArrow">
            <a:avLst/>
          </a:prstGeom>
          <a:gradFill>
            <a:gsLst>
              <a:gs pos="2000">
                <a:schemeClr val="accent1">
                  <a:lumMod val="34000"/>
                  <a:lumOff val="66000"/>
                </a:schemeClr>
              </a:gs>
              <a:gs pos="30000">
                <a:schemeClr val="accent1">
                  <a:lumMod val="58000"/>
                  <a:lumOff val="42000"/>
                </a:schemeClr>
              </a:gs>
              <a:gs pos="63000">
                <a:schemeClr val="accent1">
                  <a:shade val="67500"/>
                  <a:satMod val="115000"/>
                  <a:lumMod val="66000"/>
                </a:schemeClr>
              </a:gs>
              <a:gs pos="100000">
                <a:schemeClr val="accent1">
                  <a:shade val="100000"/>
                  <a:satMod val="115000"/>
                  <a:lumMod val="57000"/>
                </a:schemeClr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3874260" y="2820700"/>
            <a:ext cx="220244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altLang="ja-JP" sz="1200" dirty="0" smtClean="0">
              <a:solidFill>
                <a:srgbClr val="FF0000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r>
              <a:rPr lang="ja-JP" altLang="en-US" sz="1200" dirty="0" smtClean="0">
                <a:solidFill>
                  <a:srgbClr val="FF0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オートコリメータ</a:t>
            </a:r>
            <a:endParaRPr lang="en-US" altLang="ja-JP" sz="1200" dirty="0" smtClean="0">
              <a:solidFill>
                <a:srgbClr val="FF0000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0" y="5230754"/>
            <a:ext cx="59975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・リレーレンズは</a:t>
            </a:r>
            <a:r>
              <a:rPr lang="en-US" altLang="ja-JP" sz="2400" dirty="0">
                <a:solidFill>
                  <a:srgbClr val="FFFF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3</a:t>
            </a:r>
            <a:r>
              <a:rPr lang="ja-JP" altLang="en-US" sz="2400" dirty="0">
                <a:solidFill>
                  <a:srgbClr val="FFFF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軸調整機構</a:t>
            </a:r>
            <a:r>
              <a:rPr lang="ja-JP" altLang="en-US" sz="2400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付き</a:t>
            </a:r>
            <a:endParaRPr lang="en-US" altLang="ja-JP" sz="2400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pPr algn="r"/>
            <a:r>
              <a:rPr lang="ja-JP" altLang="en-US" sz="2400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冷却中も微調整することで常に像を追跡</a:t>
            </a:r>
            <a:endParaRPr lang="en-US" altLang="ja-JP" sz="2400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032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1" y="6229999"/>
            <a:ext cx="7627434" cy="49213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b="1" dirty="0" smtClean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第</a:t>
            </a:r>
            <a:r>
              <a:rPr lang="en-US" altLang="ja-JP" sz="2400" b="1" dirty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7</a:t>
            </a:r>
            <a:r>
              <a:rPr lang="ja-JP" altLang="en-US" sz="2400" b="1" dirty="0" smtClean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回</a:t>
            </a:r>
            <a:r>
              <a:rPr lang="en-US" altLang="ja-JP" sz="2400" b="1" dirty="0" smtClean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</a:t>
            </a:r>
            <a:r>
              <a:rPr lang="ja-JP" altLang="en-US" sz="2400" b="1" dirty="0" smtClean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可視赤外線観測技術ワークショップ＠京都大学</a:t>
            </a:r>
            <a:endParaRPr lang="ja-JP" altLang="en-US" sz="2400" b="1" dirty="0">
              <a:solidFill>
                <a:schemeClr val="accent4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7766137" y="6229999"/>
            <a:ext cx="1377863" cy="49213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b="1" dirty="0" smtClean="0">
                <a:latin typeface="HGMaruGothicMPRO" charset="-128"/>
                <a:ea typeface="HGMaruGothicMPRO" charset="-128"/>
                <a:cs typeface="HGMaruGothicMPRO" charset="-128"/>
              </a:rPr>
              <a:t>11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0" y="0"/>
            <a:ext cx="9143999" cy="9960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6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冷却時の結像性能</a:t>
            </a:r>
            <a:r>
              <a:rPr lang="en-US" altLang="ja-JP" sz="36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</a:t>
            </a:r>
            <a:r>
              <a:rPr lang="en-US" altLang="ja-JP" sz="28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〜</a:t>
            </a:r>
            <a:r>
              <a:rPr lang="ja-JP" altLang="en-US" sz="2800" b="1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ピンホール像サイズ</a:t>
            </a:r>
            <a:r>
              <a:rPr lang="en-US" altLang="ja-JP" sz="28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〜</a:t>
            </a:r>
            <a:endParaRPr lang="en-US" altLang="ja-JP" sz="2800" b="1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319" y="1003277"/>
            <a:ext cx="8512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ピンホール像サイズの温度変化</a:t>
            </a:r>
            <a:endParaRPr lang="en-US" altLang="ja-JP" sz="2800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4259334" y="1763662"/>
            <a:ext cx="4878642" cy="95410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altLang="ja-JP" sz="28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200K</a:t>
            </a:r>
            <a:r>
              <a:rPr lang="ja-JP" altLang="en-US" sz="28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以下では</a:t>
            </a:r>
            <a:r>
              <a:rPr lang="en-US" altLang="ja-JP" sz="28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PSF</a:t>
            </a:r>
            <a:r>
              <a:rPr lang="ja-JP" altLang="en-US" sz="2800" b="1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サイズ</a:t>
            </a:r>
            <a:r>
              <a:rPr lang="ja-JP" altLang="en-US" sz="28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の</a:t>
            </a:r>
            <a:endParaRPr lang="en-US" altLang="ja-JP" sz="2800" b="1" dirty="0" smtClean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r>
              <a:rPr lang="ja-JP" altLang="en-US" sz="28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変化</a:t>
            </a:r>
            <a:r>
              <a:rPr lang="ja-JP" altLang="en-US" sz="2800" b="1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が十分小さいこと</a:t>
            </a:r>
            <a:r>
              <a:rPr lang="ja-JP" altLang="en-US" sz="28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を実証</a:t>
            </a:r>
            <a:endParaRPr lang="ja-JP" altLang="en-US" sz="2800" b="1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pic>
        <p:nvPicPr>
          <p:cNvPr id="38" name="コンテンツ プレースホルダー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92" r="14039" b="17480"/>
          <a:stretch/>
        </p:blipFill>
        <p:spPr>
          <a:xfrm>
            <a:off x="676264" y="1620324"/>
            <a:ext cx="3524192" cy="1274214"/>
          </a:xfrm>
        </p:spPr>
      </p:pic>
      <p:pic>
        <p:nvPicPr>
          <p:cNvPr id="40" name="図 3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36" r="14115" b="17442"/>
          <a:stretch/>
        </p:blipFill>
        <p:spPr>
          <a:xfrm>
            <a:off x="676264" y="3209063"/>
            <a:ext cx="3524192" cy="1290552"/>
          </a:xfrm>
          <a:prstGeom prst="rect">
            <a:avLst/>
          </a:prstGeom>
        </p:spPr>
      </p:pic>
      <p:sp>
        <p:nvSpPr>
          <p:cNvPr id="41" name="テキスト ボックス 40"/>
          <p:cNvSpPr txBox="1"/>
          <p:nvPr/>
        </p:nvSpPr>
        <p:spPr>
          <a:xfrm>
            <a:off x="676264" y="1638673"/>
            <a:ext cx="9549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293K</a:t>
            </a:r>
            <a:r>
              <a:rPr lang="ja-JP" altLang="en-US" sz="20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　</a:t>
            </a:r>
            <a:r>
              <a:rPr lang="en-US" altLang="ja-JP" sz="20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best focus</a:t>
            </a:r>
            <a:endParaRPr lang="ja-JP" altLang="en-US" sz="2000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676262" y="3237447"/>
            <a:ext cx="963646" cy="101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200K best focus</a:t>
            </a:r>
            <a:endParaRPr lang="ja-JP" altLang="en-US" sz="2000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pic>
        <p:nvPicPr>
          <p:cNvPr id="47" name="図 4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74" r="13960" b="15704"/>
          <a:stretch/>
        </p:blipFill>
        <p:spPr>
          <a:xfrm>
            <a:off x="676262" y="4832449"/>
            <a:ext cx="3524192" cy="1324076"/>
          </a:xfrm>
          <a:prstGeom prst="rect">
            <a:avLst/>
          </a:prstGeom>
        </p:spPr>
      </p:pic>
      <p:sp>
        <p:nvSpPr>
          <p:cNvPr id="48" name="テキスト ボックス 47"/>
          <p:cNvSpPr txBox="1"/>
          <p:nvPr/>
        </p:nvSpPr>
        <p:spPr>
          <a:xfrm>
            <a:off x="699619" y="4929684"/>
            <a:ext cx="9549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160Kbest </a:t>
            </a:r>
            <a:r>
              <a:rPr lang="en-US" altLang="ja-JP" sz="2000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focus</a:t>
            </a:r>
            <a:endParaRPr lang="ja-JP" altLang="en-US" sz="2000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941776" y="1589673"/>
            <a:ext cx="1258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熱収縮</a:t>
            </a:r>
            <a:r>
              <a:rPr kumimoji="1" lang="en-US" altLang="ja-JP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: 0</a:t>
            </a:r>
            <a:endParaRPr kumimoji="1" lang="ja-JP" altLang="en-US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141676" y="3164020"/>
            <a:ext cx="2148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熱収縮</a:t>
            </a:r>
            <a:r>
              <a:rPr kumimoji="1" lang="en-US" altLang="ja-JP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: 2.0×10</a:t>
            </a:r>
            <a:r>
              <a:rPr kumimoji="1" lang="en-US" altLang="ja-JP" baseline="300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-3</a:t>
            </a:r>
            <a:endParaRPr kumimoji="1" lang="ja-JP" altLang="en-US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141676" y="4769252"/>
            <a:ext cx="2148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熱収縮</a:t>
            </a:r>
            <a:r>
              <a:rPr kumimoji="1" lang="en-US" altLang="ja-JP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: 2.8×10</a:t>
            </a:r>
            <a:r>
              <a:rPr kumimoji="1" lang="en-US" altLang="ja-JP" baseline="300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-3</a:t>
            </a:r>
            <a:endParaRPr kumimoji="1" lang="ja-JP" altLang="en-US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4519858" y="3503131"/>
            <a:ext cx="43575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※80K</a:t>
            </a:r>
            <a:r>
              <a:rPr lang="ja-JP" altLang="en-US" sz="2400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に温度</a:t>
            </a:r>
            <a:r>
              <a:rPr lang="ja-JP" altLang="en-US" sz="2400" dirty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を下げた際</a:t>
            </a:r>
            <a:r>
              <a:rPr lang="ja-JP" altLang="en-US" sz="2400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の</a:t>
            </a:r>
            <a:endParaRPr lang="en-US" altLang="ja-JP" sz="2400" dirty="0" smtClean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  <a:p>
            <a:pPr algn="r"/>
            <a:r>
              <a:rPr lang="ja-JP" altLang="en-US" sz="2400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熱収縮：</a:t>
            </a:r>
            <a:r>
              <a:rPr lang="en-US" altLang="ja-JP" sz="2400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3.7×10</a:t>
            </a:r>
            <a:r>
              <a:rPr lang="en-US" altLang="ja-JP" sz="2400" baseline="30000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-3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290021" y="5046225"/>
            <a:ext cx="48539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3.7</a:t>
            </a:r>
            <a:r>
              <a:rPr lang="en-US" altLang="ja-JP" sz="20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×10</a:t>
            </a:r>
            <a:r>
              <a:rPr lang="en-US" altLang="ja-JP" sz="2000" baseline="300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-3</a:t>
            </a:r>
            <a:r>
              <a:rPr kumimoji="1" lang="en-US" altLang="ja-JP" sz="20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/2.8</a:t>
            </a:r>
            <a:r>
              <a:rPr lang="en-US" altLang="ja-JP" sz="20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×10</a:t>
            </a:r>
            <a:r>
              <a:rPr lang="en-US" altLang="ja-JP" sz="2000" baseline="300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-3</a:t>
            </a:r>
            <a:r>
              <a:rPr kumimoji="1" lang="ja-JP" altLang="en-US" sz="20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＝</a:t>
            </a:r>
            <a:r>
              <a:rPr kumimoji="1" lang="en-US" altLang="ja-JP" sz="20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75.7%</a:t>
            </a:r>
            <a:r>
              <a:rPr kumimoji="1" lang="ja-JP" altLang="en-US" sz="20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に相当</a:t>
            </a:r>
            <a:endParaRPr kumimoji="1" lang="en-US" altLang="ja-JP" sz="2000" dirty="0" smtClean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endParaRPr lang="en-US" altLang="ja-JP" sz="2000" dirty="0" smtClean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r>
              <a:rPr lang="ja-JP" altLang="en-US" sz="20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→</a:t>
            </a:r>
            <a:r>
              <a:rPr lang="en-US" altLang="ja-JP" sz="20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80K</a:t>
            </a:r>
            <a:r>
              <a:rPr lang="ja-JP" altLang="en-US" sz="20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まで冷却しても変化はないと推測</a:t>
            </a:r>
            <a:endParaRPr kumimoji="1" lang="ja-JP" altLang="en-US" sz="2000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184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/>
          <p:cNvPicPr>
            <a:picLocks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2" y="1903422"/>
            <a:ext cx="5940000" cy="4320000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7766137" y="6229999"/>
            <a:ext cx="1377863" cy="49213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b="1" dirty="0" smtClean="0">
                <a:latin typeface="HGMaruGothicMPRO" charset="-128"/>
                <a:ea typeface="HGMaruGothicMPRO" charset="-128"/>
                <a:cs typeface="HGMaruGothicMPRO" charset="-128"/>
              </a:rPr>
              <a:t>12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0" y="0"/>
            <a:ext cx="9143999" cy="9960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6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冷却時の結像性能</a:t>
            </a:r>
            <a:r>
              <a:rPr lang="en-US" altLang="ja-JP" sz="36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</a:t>
            </a:r>
            <a:r>
              <a:rPr lang="en-US" altLang="ja-JP" sz="28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〜</a:t>
            </a:r>
            <a:r>
              <a:rPr lang="ja-JP" altLang="en-US" sz="28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エンサークルドエナジー</a:t>
            </a:r>
            <a:r>
              <a:rPr lang="en-US" altLang="ja-JP" sz="28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〜</a:t>
            </a:r>
            <a:endParaRPr lang="en-US" altLang="ja-JP" sz="3600" b="1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pic>
        <p:nvPicPr>
          <p:cNvPr id="8" name="図 7"/>
          <p:cNvPicPr>
            <a:picLocks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" b="-1"/>
          <a:stretch/>
        </p:blipFill>
        <p:spPr>
          <a:xfrm>
            <a:off x="79520" y="1910227"/>
            <a:ext cx="5940000" cy="4320000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3242896" y="4647504"/>
            <a:ext cx="1851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FF0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R</a:t>
            </a:r>
            <a:r>
              <a:rPr lang="en-US" altLang="ja-JP" sz="2000" dirty="0" smtClean="0">
                <a:solidFill>
                  <a:srgbClr val="FF0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ed </a:t>
            </a:r>
            <a:r>
              <a:rPr lang="en-US" altLang="ja-JP" sz="2000" dirty="0">
                <a:solidFill>
                  <a:srgbClr val="FF0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: 293K</a:t>
            </a:r>
            <a:endParaRPr lang="ja-JP" altLang="en-US" sz="2000" dirty="0">
              <a:solidFill>
                <a:srgbClr val="FF0000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289702" y="4979468"/>
            <a:ext cx="1766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solidFill>
                  <a:schemeClr val="accent1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B</a:t>
            </a:r>
            <a:r>
              <a:rPr lang="en-US" altLang="ja-JP" sz="2000" dirty="0" smtClean="0">
                <a:solidFill>
                  <a:schemeClr val="accent1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lue </a:t>
            </a:r>
            <a:r>
              <a:rPr lang="en-US" altLang="ja-JP" sz="2000" dirty="0">
                <a:solidFill>
                  <a:schemeClr val="accent1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: </a:t>
            </a:r>
            <a:r>
              <a:rPr lang="en-US" altLang="ja-JP" sz="2000" dirty="0" smtClean="0">
                <a:solidFill>
                  <a:schemeClr val="accent1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160K</a:t>
            </a:r>
            <a:endParaRPr lang="ja-JP" altLang="en-US" sz="2000" dirty="0">
              <a:solidFill>
                <a:schemeClr val="accent1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5464126" y="4570560"/>
            <a:ext cx="3925524" cy="95410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ja-JP" altLang="en-US" sz="2800" b="1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冷却前後で結像性能は変化</a:t>
            </a:r>
            <a:r>
              <a:rPr lang="ja-JP" altLang="en-US" sz="28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しない</a:t>
            </a:r>
            <a:r>
              <a:rPr lang="ja-JP" altLang="en-US" sz="2800" b="1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こと</a:t>
            </a:r>
            <a:r>
              <a:rPr lang="ja-JP" altLang="en-US" sz="28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を実証</a:t>
            </a:r>
            <a:endParaRPr lang="ja-JP" altLang="en-US" sz="2800" b="1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099039" y="1903422"/>
            <a:ext cx="29974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冷却による変化</a:t>
            </a:r>
            <a:endParaRPr kumimoji="1" lang="en-US" altLang="ja-JP" sz="2800" b="1" dirty="0" smtClean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r>
              <a:rPr kumimoji="1" lang="en-US" altLang="ja-JP" sz="28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(</a:t>
            </a:r>
            <a:r>
              <a:rPr kumimoji="1" lang="ja-JP" altLang="en-US" sz="28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エネルギー損失</a:t>
            </a:r>
            <a:r>
              <a:rPr kumimoji="1" lang="en-US" altLang="ja-JP" sz="28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)</a:t>
            </a:r>
          </a:p>
          <a:p>
            <a:pPr algn="r"/>
            <a:r>
              <a:rPr kumimoji="1" lang="ja-JP" altLang="en-US" sz="28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は約</a:t>
            </a:r>
            <a:r>
              <a:rPr kumimoji="1" lang="en-US" altLang="ja-JP" sz="28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1%</a:t>
            </a:r>
            <a:r>
              <a:rPr kumimoji="1" lang="ja-JP" altLang="en-US" sz="28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前後</a:t>
            </a:r>
            <a:endParaRPr kumimoji="1" lang="ja-JP" altLang="en-US" sz="2800" b="1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37054" y="1149905"/>
            <a:ext cx="5211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エンサークルドエナジーの比較</a:t>
            </a:r>
            <a:endParaRPr kumimoji="1" lang="ja-JP" altLang="en-US" sz="2800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406588" y="1903422"/>
            <a:ext cx="3292412" cy="42067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164816" y="5957039"/>
            <a:ext cx="215616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>
                <a:solidFill>
                  <a:schemeClr val="bg1"/>
                </a:solidFill>
              </a:rPr>
              <a:t>像中心からの距離</a:t>
            </a:r>
            <a:r>
              <a:rPr kumimoji="1" lang="en-US" altLang="ja-JP" sz="1400" dirty="0" smtClean="0">
                <a:solidFill>
                  <a:schemeClr val="bg1"/>
                </a:solidFill>
              </a:rPr>
              <a:t>(µm)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 rot="16200000">
            <a:off x="-999082" y="3690733"/>
            <a:ext cx="271084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>
                <a:solidFill>
                  <a:schemeClr val="bg1"/>
                </a:solidFill>
              </a:rPr>
              <a:t>エンサークルドエナジー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1" y="6229999"/>
            <a:ext cx="7627434" cy="49213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b="1" dirty="0" smtClean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第</a:t>
            </a:r>
            <a:r>
              <a:rPr lang="en-US" altLang="ja-JP" sz="2400" b="1" dirty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7</a:t>
            </a:r>
            <a:r>
              <a:rPr lang="ja-JP" altLang="en-US" sz="2400" b="1" dirty="0" smtClean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回</a:t>
            </a:r>
            <a:r>
              <a:rPr lang="en-US" altLang="ja-JP" sz="2400" b="1" dirty="0" smtClean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</a:t>
            </a:r>
            <a:r>
              <a:rPr lang="ja-JP" altLang="en-US" sz="2400" b="1" dirty="0" smtClean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可視赤外線観測技術ワークショップ＠京都大学</a:t>
            </a:r>
            <a:endParaRPr lang="ja-JP" altLang="en-US" sz="2400" b="1" dirty="0">
              <a:solidFill>
                <a:schemeClr val="accent4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764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0" y="996043"/>
                <a:ext cx="9144000" cy="5180920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ja-JP" altLang="en-US" sz="3200" u="sng" dirty="0" smtClean="0">
                    <a:latin typeface="Hiragino Kaku Gothic Pro W6" charset="-128"/>
                    <a:ea typeface="Hiragino Kaku Gothic Pro W6" charset="-128"/>
                    <a:cs typeface="Hiragino Kaku Gothic Pro W6" charset="-128"/>
                  </a:rPr>
                  <a:t>常温時の結像性能</a:t>
                </a:r>
                <a:endParaRPr lang="en-US" altLang="ja-JP" sz="3200" u="sng" dirty="0" smtClean="0">
                  <a:latin typeface="Hiragino Kaku Gothic Pro W6" charset="-128"/>
                  <a:ea typeface="Hiragino Kaku Gothic Pro W6" charset="-128"/>
                  <a:cs typeface="Hiragino Kaku Gothic Pro W6" charset="-128"/>
                </a:endParaRPr>
              </a:p>
              <a:p>
                <a:pPr marL="0" indent="0">
                  <a:buNone/>
                </a:pPr>
                <a:r>
                  <a:rPr lang="en-US" altLang="ja-JP" sz="3200" dirty="0">
                    <a:latin typeface="Hiragino Kaku Gothic Pro W6" charset="-128"/>
                    <a:ea typeface="Hiragino Kaku Gothic Pro W6" charset="-128"/>
                    <a:cs typeface="Hiragino Kaku Gothic Pro W6" charset="-128"/>
                  </a:rPr>
                  <a:t>	</a:t>
                </a:r>
                <a:r>
                  <a:rPr lang="en-US" altLang="ja-JP" sz="3200" dirty="0" smtClean="0">
                    <a:latin typeface="Hiragino Kaku Gothic Pro W6" charset="-128"/>
                    <a:ea typeface="Hiragino Kaku Gothic Pro W6" charset="-128"/>
                    <a:cs typeface="Hiragino Kaku Gothic Pro W6" charset="-128"/>
                  </a:rPr>
                  <a:t>…</a:t>
                </a:r>
                <a:r>
                  <a:rPr lang="ja-JP" altLang="en-US" sz="3200" dirty="0">
                    <a:latin typeface="Hiragino Kaku Gothic Pro W6" charset="-128"/>
                    <a:ea typeface="Hiragino Kaku Gothic Pro W6" charset="-128"/>
                    <a:cs typeface="Hiragino Kaku Gothic Pro W6" charset="-128"/>
                  </a:rPr>
                  <a:t>目標値</a:t>
                </a:r>
                <a:r>
                  <a:rPr lang="en-US" altLang="ja-JP" sz="3200" dirty="0">
                    <a:latin typeface="Hiragino Kaku Gothic Pro W6" charset="-128"/>
                    <a:ea typeface="Hiragino Kaku Gothic Pro W6" charset="-128"/>
                    <a:cs typeface="Hiragino Kaku Gothic Pro W6" charset="-128"/>
                  </a:rPr>
                  <a:t>:</a:t>
                </a:r>
                <a14:m>
                  <m:oMath xmlns:m="http://schemas.openxmlformats.org/officeDocument/2006/math">
                    <m:r>
                      <a:rPr lang="en-US" altLang="ja-JP" sz="3200" i="1">
                        <a:latin typeface="Cambria Math" charset="0"/>
                        <a:ea typeface="Hiragino Kaku Gothic Pro W6" charset="-128"/>
                        <a:cs typeface="Hiragino Kaku Gothic Pro W6" charset="-128"/>
                      </a:rPr>
                      <m:t>𝜙</m:t>
                    </m:r>
                  </m:oMath>
                </a14:m>
                <a:r>
                  <a:rPr lang="ja-JP" altLang="en-US" sz="3200" dirty="0" smtClean="0">
                    <a:latin typeface="Hiragino Kaku Gothic Pro W6" charset="-128"/>
                    <a:ea typeface="Hiragino Kaku Gothic Pro W6" charset="-128"/>
                    <a:cs typeface="Hiragino Kaku Gothic Pro W6" charset="-128"/>
                  </a:rPr>
                  <a:t>＜</a:t>
                </a:r>
                <a:r>
                  <a:rPr lang="en-US" altLang="ja-JP" sz="3200" dirty="0">
                    <a:latin typeface="Hiragino Kaku Gothic Pro W6" charset="-128"/>
                    <a:ea typeface="Hiragino Kaku Gothic Pro W6" charset="-128"/>
                    <a:cs typeface="Hiragino Kaku Gothic Pro W6" charset="-128"/>
                  </a:rPr>
                  <a:t>9</a:t>
                </a:r>
                <a:r>
                  <a:rPr lang="en-US" altLang="ja-JP" sz="3200" dirty="0" smtClean="0">
                    <a:latin typeface="Hiragino Kaku Gothic Pro W6" charset="-128"/>
                    <a:ea typeface="Hiragino Kaku Gothic Pro W6" charset="-128"/>
                    <a:cs typeface="Hiragino Kaku Gothic Pro W6" charset="-128"/>
                  </a:rPr>
                  <a:t>µm</a:t>
                </a:r>
                <a:r>
                  <a:rPr lang="ja-JP" altLang="en-US" sz="3200" dirty="0" smtClean="0">
                    <a:latin typeface="Hiragino Kaku Gothic Pro W6" charset="-128"/>
                    <a:ea typeface="Hiragino Kaku Gothic Pro W6" charset="-128"/>
                    <a:cs typeface="Hiragino Kaku Gothic Pro W6" charset="-128"/>
                  </a:rPr>
                  <a:t>は実現できていない</a:t>
                </a:r>
                <a:endParaRPr lang="en-US" altLang="ja-JP" sz="3200" dirty="0" smtClean="0">
                  <a:latin typeface="Hiragino Kaku Gothic Pro W6" charset="-128"/>
                  <a:ea typeface="Hiragino Kaku Gothic Pro W6" charset="-128"/>
                  <a:cs typeface="Hiragino Kaku Gothic Pro W6" charset="-128"/>
                </a:endParaRPr>
              </a:p>
              <a:p>
                <a:pPr marL="0" indent="0" algn="r">
                  <a:buNone/>
                </a:pPr>
                <a:r>
                  <a:rPr lang="ja-JP" altLang="en-US" sz="3200" dirty="0" smtClean="0">
                    <a:latin typeface="Hiragino Kaku Gothic Pro W6" charset="-128"/>
                    <a:ea typeface="Hiragino Kaku Gothic Pro W6" charset="-128"/>
                    <a:cs typeface="Hiragino Kaku Gothic Pro W6" charset="-128"/>
                  </a:rPr>
                  <a:t>　　→</a:t>
                </a:r>
                <a:r>
                  <a:rPr lang="en-US" altLang="ja-JP" sz="3200" dirty="0" smtClean="0">
                    <a:latin typeface="Hiragino Kaku Gothic Pro W6" charset="-128"/>
                    <a:ea typeface="Hiragino Kaku Gothic Pro W6" charset="-128"/>
                    <a:cs typeface="Hiragino Kaku Gothic Pro W6" charset="-128"/>
                  </a:rPr>
                  <a:t>FM</a:t>
                </a:r>
                <a:r>
                  <a:rPr lang="ja-JP" altLang="en-US" sz="3200" dirty="0" smtClean="0">
                    <a:latin typeface="Hiragino Kaku Gothic Pro W6" charset="-128"/>
                    <a:ea typeface="Hiragino Kaku Gothic Pro W6" charset="-128"/>
                    <a:cs typeface="Hiragino Kaku Gothic Pro W6" charset="-128"/>
                  </a:rPr>
                  <a:t>では達成可能</a:t>
                </a:r>
                <a:endParaRPr lang="en-US" altLang="ja-JP" sz="3200" dirty="0" smtClean="0">
                  <a:latin typeface="Hiragino Kaku Gothic Pro W6" charset="-128"/>
                  <a:ea typeface="Hiragino Kaku Gothic Pro W6" charset="-128"/>
                  <a:cs typeface="Hiragino Kaku Gothic Pro W6" charset="-128"/>
                </a:endParaRPr>
              </a:p>
              <a:p>
                <a:pPr marL="0" indent="0" algn="r">
                  <a:buNone/>
                </a:pPr>
                <a:endParaRPr lang="en-US" altLang="ja-JP" sz="1800" dirty="0" smtClean="0">
                  <a:latin typeface="Hiragino Kaku Gothic Pro W6" charset="-128"/>
                  <a:ea typeface="Hiragino Kaku Gothic Pro W6" charset="-128"/>
                  <a:cs typeface="Hiragino Kaku Gothic Pro W6" charset="-128"/>
                </a:endParaRPr>
              </a:p>
              <a:p>
                <a:pPr marL="0" indent="0">
                  <a:buNone/>
                </a:pPr>
                <a:r>
                  <a:rPr lang="ja-JP" altLang="en-US" sz="3200" u="sng" dirty="0" smtClean="0">
                    <a:latin typeface="Hiragino Kaku Gothic Pro W6" charset="-128"/>
                    <a:ea typeface="Hiragino Kaku Gothic Pro W6" charset="-128"/>
                    <a:cs typeface="Hiragino Kaku Gothic Pro W6" charset="-128"/>
                  </a:rPr>
                  <a:t>振動後の結像性能</a:t>
                </a:r>
                <a:endParaRPr lang="en-US" altLang="ja-JP" sz="3200" u="sng" dirty="0" smtClean="0">
                  <a:latin typeface="Hiragino Kaku Gothic Pro W6" charset="-128"/>
                  <a:ea typeface="Hiragino Kaku Gothic Pro W6" charset="-128"/>
                  <a:cs typeface="Hiragino Kaku Gothic Pro W6" charset="-128"/>
                </a:endParaRPr>
              </a:p>
              <a:p>
                <a:pPr marL="0" indent="0">
                  <a:buNone/>
                </a:pPr>
                <a:r>
                  <a:rPr lang="en-US" altLang="ja-JP" sz="3200" dirty="0">
                    <a:latin typeface="Hiragino Kaku Gothic Pro W6" charset="-128"/>
                    <a:ea typeface="Hiragino Kaku Gothic Pro W6" charset="-128"/>
                    <a:cs typeface="Hiragino Kaku Gothic Pro W6" charset="-128"/>
                  </a:rPr>
                  <a:t>	</a:t>
                </a:r>
                <a:r>
                  <a:rPr lang="en-US" altLang="ja-JP" sz="3200" dirty="0" smtClean="0">
                    <a:latin typeface="Hiragino Kaku Gothic Pro W6" charset="-128"/>
                    <a:ea typeface="Hiragino Kaku Gothic Pro W6" charset="-128"/>
                    <a:cs typeface="Hiragino Kaku Gothic Pro W6" charset="-128"/>
                  </a:rPr>
                  <a:t>…</a:t>
                </a:r>
                <a:r>
                  <a:rPr kumimoji="1" lang="ja-JP" altLang="en-US" sz="3200" dirty="0" smtClean="0">
                    <a:latin typeface="Hiragino Kaku Gothic Pro W6" charset="-128"/>
                    <a:ea typeface="Hiragino Kaku Gothic Pro W6" charset="-128"/>
                    <a:cs typeface="Hiragino Kaku Gothic Pro W6" charset="-128"/>
                  </a:rPr>
                  <a:t>振動により光学系にズレが生じた</a:t>
                </a:r>
                <a:endParaRPr kumimoji="1" lang="en-US" altLang="ja-JP" sz="3200" dirty="0" smtClean="0">
                  <a:latin typeface="Hiragino Kaku Gothic Pro W6" charset="-128"/>
                  <a:ea typeface="Hiragino Kaku Gothic Pro W6" charset="-128"/>
                  <a:cs typeface="Hiragino Kaku Gothic Pro W6" charset="-128"/>
                </a:endParaRPr>
              </a:p>
              <a:p>
                <a:pPr marL="0" indent="0" algn="r">
                  <a:buNone/>
                </a:pPr>
                <a:r>
                  <a:rPr lang="ja-JP" altLang="en-US" sz="3200" dirty="0" smtClean="0">
                    <a:latin typeface="Hiragino Kaku Gothic Pro W6" charset="-128"/>
                    <a:ea typeface="Hiragino Kaku Gothic Pro W6" charset="-128"/>
                    <a:cs typeface="Hiragino Kaku Gothic Pro W6" charset="-128"/>
                  </a:rPr>
                  <a:t>→望遠鏡にかかる振動を減衰させる必要あり</a:t>
                </a:r>
                <a:endParaRPr lang="en-US" altLang="ja-JP" sz="3200" dirty="0" smtClean="0">
                  <a:latin typeface="Hiragino Kaku Gothic Pro W6" charset="-128"/>
                  <a:ea typeface="Hiragino Kaku Gothic Pro W6" charset="-128"/>
                  <a:cs typeface="Hiragino Kaku Gothic Pro W6" charset="-128"/>
                </a:endParaRPr>
              </a:p>
              <a:p>
                <a:pPr marL="0" indent="0" algn="r">
                  <a:buNone/>
                </a:pPr>
                <a:endParaRPr lang="en-US" altLang="ja-JP" sz="1800" dirty="0" smtClean="0">
                  <a:latin typeface="Hiragino Kaku Gothic Pro W6" charset="-128"/>
                  <a:ea typeface="Hiragino Kaku Gothic Pro W6" charset="-128"/>
                  <a:cs typeface="Hiragino Kaku Gothic Pro W6" charset="-128"/>
                </a:endParaRPr>
              </a:p>
              <a:p>
                <a:pPr marL="0" indent="0">
                  <a:buNone/>
                </a:pPr>
                <a:r>
                  <a:rPr lang="ja-JP" altLang="en-US" sz="3200" u="sng" dirty="0" smtClean="0">
                    <a:latin typeface="Hiragino Kaku Gothic Pro W6" charset="-128"/>
                    <a:ea typeface="Hiragino Kaku Gothic Pro W6" charset="-128"/>
                    <a:cs typeface="Hiragino Kaku Gothic Pro W6" charset="-128"/>
                  </a:rPr>
                  <a:t>冷却</a:t>
                </a:r>
                <a:r>
                  <a:rPr lang="ja-JP" altLang="en-US" sz="3200" u="sng" dirty="0">
                    <a:latin typeface="Hiragino Kaku Gothic Pro W6" charset="-128"/>
                    <a:ea typeface="Hiragino Kaku Gothic Pro W6" charset="-128"/>
                    <a:cs typeface="Hiragino Kaku Gothic Pro W6" charset="-128"/>
                  </a:rPr>
                  <a:t>時の結像性能</a:t>
                </a:r>
                <a:endParaRPr lang="en-US" altLang="ja-JP" sz="3200" u="sng" dirty="0">
                  <a:latin typeface="Hiragino Kaku Gothic Pro W6" charset="-128"/>
                  <a:ea typeface="Hiragino Kaku Gothic Pro W6" charset="-128"/>
                  <a:cs typeface="Hiragino Kaku Gothic Pro W6" charset="-128"/>
                </a:endParaRPr>
              </a:p>
              <a:p>
                <a:pPr marL="0" indent="0">
                  <a:buNone/>
                </a:pPr>
                <a:r>
                  <a:rPr lang="en-US" altLang="ja-JP" sz="3200" dirty="0">
                    <a:latin typeface="Hiragino Kaku Gothic Pro W6" charset="-128"/>
                    <a:ea typeface="Hiragino Kaku Gothic Pro W6" charset="-128"/>
                    <a:cs typeface="Hiragino Kaku Gothic Pro W6" charset="-128"/>
                  </a:rPr>
                  <a:t>	…</a:t>
                </a:r>
                <a:r>
                  <a:rPr lang="ja-JP" altLang="en-US" sz="3200" dirty="0">
                    <a:latin typeface="Hiragino Kaku Gothic Pro W6" charset="-128"/>
                    <a:ea typeface="Hiragino Kaku Gothic Pro W6" charset="-128"/>
                    <a:cs typeface="Hiragino Kaku Gothic Pro W6" charset="-128"/>
                  </a:rPr>
                  <a:t>冷却前後で光学</a:t>
                </a:r>
                <a:r>
                  <a:rPr lang="ja-JP" altLang="en-US" sz="3200" dirty="0" smtClean="0">
                    <a:latin typeface="Hiragino Kaku Gothic Pro W6" charset="-128"/>
                    <a:ea typeface="Hiragino Kaku Gothic Pro W6" charset="-128"/>
                    <a:cs typeface="Hiragino Kaku Gothic Pro W6" charset="-128"/>
                  </a:rPr>
                  <a:t>性能は変化微小</a:t>
                </a:r>
                <a:r>
                  <a:rPr lang="en-US" altLang="ja-JP" sz="3200" dirty="0">
                    <a:latin typeface="Hiragino Kaku Gothic Pro W6" charset="-128"/>
                    <a:ea typeface="Hiragino Kaku Gothic Pro W6" charset="-128"/>
                    <a:cs typeface="Hiragino Kaku Gothic Pro W6" charset="-128"/>
                  </a:rPr>
                  <a:t>!</a:t>
                </a:r>
              </a:p>
              <a:p>
                <a:pPr marL="0" indent="0">
                  <a:buNone/>
                </a:pPr>
                <a:endParaRPr lang="en-US" altLang="ja-JP" sz="3200" dirty="0">
                  <a:latin typeface="Hiragino Kaku Gothic Pro W6" charset="-128"/>
                  <a:ea typeface="Hiragino Kaku Gothic Pro W6" charset="-128"/>
                  <a:cs typeface="Hiragino Kaku Gothic Pro W6" charset="-128"/>
                </a:endParaRPr>
              </a:p>
              <a:p>
                <a:pPr marL="0" indent="0">
                  <a:buNone/>
                </a:pPr>
                <a:endParaRPr kumimoji="1" lang="ja-JP" altLang="en-US" sz="3600" dirty="0">
                  <a:latin typeface="Hiragino Kaku Gothic Pro W6" charset="-128"/>
                  <a:ea typeface="Hiragino Kaku Gothic Pro W6" charset="-128"/>
                  <a:cs typeface="Hiragino Kaku Gothic Pro W6" charset="-128"/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996043"/>
                <a:ext cx="9144000" cy="5180920"/>
              </a:xfrm>
              <a:blipFill rotWithShape="0">
                <a:blip r:embed="rId3"/>
                <a:stretch>
                  <a:fillRect l="-1667" t="-2471" r="-1667" b="-505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正方形/長方形 3"/>
          <p:cNvSpPr/>
          <p:nvPr/>
        </p:nvSpPr>
        <p:spPr>
          <a:xfrm>
            <a:off x="0" y="0"/>
            <a:ext cx="9143999" cy="9960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36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CIBER-2 </a:t>
            </a:r>
            <a:r>
              <a:rPr lang="ja-JP" altLang="en-US" sz="36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望遠鏡</a:t>
            </a:r>
            <a:r>
              <a:rPr lang="en-US" altLang="ja-JP" sz="36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BBM</a:t>
            </a:r>
            <a:r>
              <a:rPr lang="ja-JP" altLang="en-US" sz="36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性能評価結果</a:t>
            </a:r>
            <a:endParaRPr lang="en-US" altLang="ja-JP" sz="3600" b="1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1" y="6229999"/>
            <a:ext cx="7627434" cy="49213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b="1" dirty="0" smtClean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第</a:t>
            </a:r>
            <a:r>
              <a:rPr lang="en-US" altLang="ja-JP" sz="2400" b="1" dirty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7</a:t>
            </a:r>
            <a:r>
              <a:rPr lang="ja-JP" altLang="en-US" sz="2400" b="1" dirty="0" smtClean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回</a:t>
            </a:r>
            <a:r>
              <a:rPr lang="en-US" altLang="ja-JP" sz="2400" b="1" dirty="0" smtClean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</a:t>
            </a:r>
            <a:r>
              <a:rPr lang="ja-JP" altLang="en-US" sz="2400" b="1" dirty="0" smtClean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可視赤外線観測技術ワークショップ＠京都大学</a:t>
            </a:r>
            <a:endParaRPr lang="ja-JP" altLang="en-US" sz="2400" b="1" dirty="0">
              <a:solidFill>
                <a:schemeClr val="accent4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7766137" y="6229999"/>
            <a:ext cx="1377863" cy="49213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b="1" dirty="0" smtClean="0">
                <a:latin typeface="HGMaruGothicMPRO" charset="-128"/>
                <a:ea typeface="HGMaruGothicMPRO" charset="-128"/>
                <a:cs typeface="HGMaruGothicMPRO" charset="-128"/>
              </a:rPr>
              <a:t>13</a:t>
            </a:r>
            <a:endParaRPr lang="ja-JP" altLang="en-US" sz="2400" b="1" dirty="0">
              <a:latin typeface="HGMaruGothicMPRO" charset="-128"/>
              <a:ea typeface="HGMaruGothicMPRO" charset="-128"/>
              <a:cs typeface="HGMaruGothicMPR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1608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" y="2290574"/>
            <a:ext cx="9143999" cy="1325563"/>
          </a:xfrm>
        </p:spPr>
        <p:txBody>
          <a:bodyPr>
            <a:noAutofit/>
          </a:bodyPr>
          <a:lstStyle/>
          <a:p>
            <a:pPr algn="ctr"/>
            <a:r>
              <a:rPr kumimoji="1" lang="ja-JP" altLang="en-US" sz="4800" b="1" dirty="0" smtClean="0">
                <a:latin typeface="HGMaruGothicMPRO" charset="-128"/>
                <a:ea typeface="HGMaruGothicMPRO" charset="-128"/>
                <a:cs typeface="HGMaruGothicMPRO" charset="-128"/>
              </a:rPr>
              <a:t>ご静聴ありがとうございました</a:t>
            </a:r>
            <a:endParaRPr kumimoji="1" lang="ja-JP" altLang="en-US" sz="4800" b="1" dirty="0">
              <a:latin typeface="HGMaruGothicMPRO" charset="-128"/>
              <a:ea typeface="HGMaruGothicMPRO" charset="-128"/>
              <a:cs typeface="HGMaruGothicMPRO" charset="-128"/>
            </a:endParaRPr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1" y="6229999"/>
            <a:ext cx="7627434" cy="49213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b="1" dirty="0" smtClean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第</a:t>
            </a:r>
            <a:r>
              <a:rPr lang="en-US" altLang="ja-JP" sz="2400" b="1" dirty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7</a:t>
            </a:r>
            <a:r>
              <a:rPr lang="ja-JP" altLang="en-US" sz="2400" b="1" dirty="0" smtClean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回</a:t>
            </a:r>
            <a:r>
              <a:rPr lang="en-US" altLang="ja-JP" sz="2400" b="1" dirty="0" smtClean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</a:t>
            </a:r>
            <a:r>
              <a:rPr lang="ja-JP" altLang="en-US" sz="2400" b="1" dirty="0" smtClean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可視赤外線観測技術ワークショップ＠京都大学</a:t>
            </a:r>
            <a:endParaRPr lang="ja-JP" altLang="en-US" sz="2400" b="1" dirty="0">
              <a:solidFill>
                <a:schemeClr val="accent4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7766137" y="6229999"/>
            <a:ext cx="1377863" cy="49213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b="1" smtClean="0">
                <a:latin typeface="HGMaruGothicMPRO" charset="-128"/>
                <a:ea typeface="HGMaruGothicMPRO" charset="-128"/>
                <a:cs typeface="HGMaruGothicMPRO" charset="-128"/>
              </a:rPr>
              <a:t>14</a:t>
            </a:r>
            <a:endParaRPr lang="en-US" altLang="ja-JP" sz="2400" b="1" dirty="0" smtClean="0">
              <a:latin typeface="HGMaruGothicMPRO" charset="-128"/>
              <a:ea typeface="HGMaruGothicMPRO" charset="-128"/>
              <a:cs typeface="HGMaruGothicMPR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193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143999" cy="9960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6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背景と目的</a:t>
            </a:r>
            <a:endParaRPr lang="en-US" altLang="ja-JP" sz="3600" b="1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37" y="1805211"/>
            <a:ext cx="6902518" cy="3741972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0" y="5472393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b="1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赤方偏移した初期</a:t>
            </a:r>
            <a:r>
              <a:rPr lang="ja-JP" altLang="en-US" sz="20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天体</a:t>
            </a:r>
            <a:r>
              <a:rPr lang="en-US" altLang="ja-JP" sz="20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,</a:t>
            </a:r>
            <a:r>
              <a:rPr lang="ja-JP" altLang="en-US" sz="20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再電離期</a:t>
            </a:r>
            <a:r>
              <a:rPr lang="ja-JP" altLang="en-US" sz="2000" b="1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の紫外</a:t>
            </a:r>
            <a:r>
              <a:rPr lang="ja-JP" altLang="en-US" sz="20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放射</a:t>
            </a:r>
            <a:r>
              <a:rPr lang="en-US" altLang="ja-JP" sz="20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,</a:t>
            </a:r>
            <a:r>
              <a:rPr lang="ja-JP" altLang="en-US" sz="20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初代</a:t>
            </a:r>
            <a:r>
              <a:rPr lang="ja-JP" altLang="en-US" sz="2000" b="1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星</a:t>
            </a:r>
            <a:r>
              <a:rPr lang="ja-JP" altLang="en-US" sz="20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の水素</a:t>
            </a:r>
            <a:r>
              <a:rPr lang="ja-JP" altLang="en-US" sz="2000" b="1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再結合</a:t>
            </a:r>
            <a:r>
              <a:rPr lang="ja-JP" altLang="en-US" sz="20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線</a:t>
            </a:r>
            <a:r>
              <a:rPr lang="en-US" altLang="ja-JP" sz="20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(</a:t>
            </a:r>
            <a:r>
              <a:rPr lang="en-US" altLang="ja-JP" sz="2000" b="1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Lyman α)</a:t>
            </a:r>
            <a:r>
              <a:rPr lang="ja-JP" altLang="en-US" sz="2000" b="1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は</a:t>
            </a:r>
            <a:r>
              <a:rPr lang="en-US" altLang="ja-JP" sz="2000" b="1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CIB</a:t>
            </a:r>
            <a:r>
              <a:rPr lang="ja-JP" altLang="en-US" sz="2000" b="1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として検出可能性を</a:t>
            </a:r>
            <a:r>
              <a:rPr lang="ja-JP" altLang="en-US" sz="20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持つ。</a:t>
            </a:r>
            <a:endParaRPr lang="en-US" altLang="ja-JP" sz="2000" b="1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330038" y="1049004"/>
            <a:ext cx="8483917" cy="83099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ja-JP" altLang="en-US" sz="2400" b="1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「初期密度ゆらぎ</a:t>
            </a:r>
            <a:r>
              <a:rPr lang="en-US" altLang="ja-JP" sz="2400" b="1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〜</a:t>
            </a:r>
            <a:r>
              <a:rPr lang="ja-JP" altLang="en-US" sz="2400" b="1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現在の宇宙構造」の進化過程の</a:t>
            </a:r>
            <a:r>
              <a:rPr lang="ja-JP" altLang="en-US" sz="24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解明には進化</a:t>
            </a:r>
            <a:r>
              <a:rPr lang="ja-JP" altLang="en-US" sz="2400" b="1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の中間段階にある「初代天体」がカギ</a:t>
            </a:r>
            <a:endParaRPr lang="en-US" altLang="ja-JP" sz="2400" b="1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1" y="6229999"/>
            <a:ext cx="7627434" cy="49213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b="1" dirty="0" smtClean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第</a:t>
            </a:r>
            <a:r>
              <a:rPr lang="en-US" altLang="ja-JP" sz="2400" b="1" dirty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7</a:t>
            </a:r>
            <a:r>
              <a:rPr lang="ja-JP" altLang="en-US" sz="2400" b="1" dirty="0" smtClean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回</a:t>
            </a:r>
            <a:r>
              <a:rPr lang="en-US" altLang="ja-JP" sz="2400" b="1" dirty="0" smtClean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</a:t>
            </a:r>
            <a:r>
              <a:rPr lang="ja-JP" altLang="en-US" sz="2400" b="1" dirty="0" smtClean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可視赤外線観測技術ワークショップ＠京都大学</a:t>
            </a:r>
            <a:endParaRPr lang="ja-JP" altLang="en-US" sz="2400" b="1" dirty="0">
              <a:solidFill>
                <a:schemeClr val="accent4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11" name="タイトル 1"/>
          <p:cNvSpPr txBox="1">
            <a:spLocks/>
          </p:cNvSpPr>
          <p:nvPr/>
        </p:nvSpPr>
        <p:spPr>
          <a:xfrm>
            <a:off x="7766137" y="6229999"/>
            <a:ext cx="1377863" cy="49213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b="1" dirty="0" smtClean="0">
                <a:latin typeface="HGMaruGothicMPRO" charset="-128"/>
                <a:ea typeface="HGMaruGothicMPRO" charset="-128"/>
                <a:cs typeface="HGMaruGothicMPRO" charset="-128"/>
              </a:rPr>
              <a:t>2</a:t>
            </a:r>
            <a:endParaRPr lang="ja-JP" altLang="en-US" sz="2400" b="1" dirty="0">
              <a:latin typeface="HGMaruGothicMPRO" charset="-128"/>
              <a:ea typeface="HGMaruGothicMPRO" charset="-128"/>
              <a:cs typeface="HGMaruGothicMPRO" charset="-128"/>
            </a:endParaRPr>
          </a:p>
        </p:txBody>
      </p:sp>
      <p:sp>
        <p:nvSpPr>
          <p:cNvPr id="2" name="ドーナツ 1"/>
          <p:cNvSpPr/>
          <p:nvPr/>
        </p:nvSpPr>
        <p:spPr>
          <a:xfrm>
            <a:off x="6258910" y="2948151"/>
            <a:ext cx="1368525" cy="1229711"/>
          </a:xfrm>
          <a:prstGeom prst="donut">
            <a:avLst>
              <a:gd name="adj" fmla="val 570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92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14990"/>
            <a:ext cx="9143999" cy="9960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36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CIB</a:t>
            </a:r>
            <a:r>
              <a:rPr lang="ja-JP" altLang="en-US" sz="36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観測ロケット実験</a:t>
            </a:r>
            <a:r>
              <a:rPr lang="en-US" altLang="ja-JP" sz="36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CIBER-2</a:t>
            </a:r>
            <a:endParaRPr lang="en-US" altLang="ja-JP" sz="3600" b="1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1" y="6229999"/>
            <a:ext cx="7627434" cy="49213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b="1" dirty="0" smtClean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第</a:t>
            </a:r>
            <a:r>
              <a:rPr lang="en-US" altLang="ja-JP" sz="2400" b="1" dirty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7</a:t>
            </a:r>
            <a:r>
              <a:rPr lang="ja-JP" altLang="en-US" sz="2400" b="1" dirty="0" smtClean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回</a:t>
            </a:r>
            <a:r>
              <a:rPr lang="en-US" altLang="ja-JP" sz="2400" b="1" dirty="0" smtClean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</a:t>
            </a:r>
            <a:r>
              <a:rPr lang="ja-JP" altLang="en-US" sz="2400" b="1" dirty="0" smtClean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可視赤外線観測技術ワークショップ＠京都大学</a:t>
            </a:r>
            <a:endParaRPr lang="ja-JP" altLang="en-US" sz="2400" b="1" dirty="0">
              <a:solidFill>
                <a:schemeClr val="accent4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7766137" y="6229999"/>
            <a:ext cx="1377863" cy="49213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b="1" dirty="0" smtClean="0">
                <a:latin typeface="HGMaruGothicMPRO" charset="-128"/>
                <a:ea typeface="HGMaruGothicMPRO" charset="-128"/>
                <a:cs typeface="HGMaruGothicMPRO" charset="-128"/>
              </a:rPr>
              <a:t>3</a:t>
            </a:r>
            <a:endParaRPr lang="ja-JP" altLang="en-US" sz="2400" b="1" dirty="0">
              <a:latin typeface="HGMaruGothicMPRO" charset="-128"/>
              <a:ea typeface="HGMaruGothicMPRO" charset="-128"/>
              <a:cs typeface="HGMaruGothicMPRO" charset="-128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1" t="3175" r="1549" b="3686"/>
          <a:stretch/>
        </p:blipFill>
        <p:spPr>
          <a:xfrm>
            <a:off x="309966" y="2572719"/>
            <a:ext cx="4122549" cy="3518116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599" y="1120704"/>
            <a:ext cx="3536922" cy="3986320"/>
          </a:xfrm>
          <a:prstGeom prst="rect">
            <a:avLst/>
          </a:prstGeom>
        </p:spPr>
      </p:pic>
      <p:sp>
        <p:nvSpPr>
          <p:cNvPr id="2" name="フレーム 1"/>
          <p:cNvSpPr/>
          <p:nvPr/>
        </p:nvSpPr>
        <p:spPr>
          <a:xfrm>
            <a:off x="5638324" y="4211166"/>
            <a:ext cx="1037086" cy="960894"/>
          </a:xfrm>
          <a:prstGeom prst="frame">
            <a:avLst>
              <a:gd name="adj1" fmla="val 282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5" name="直線コネクタ 4"/>
          <p:cNvCxnSpPr/>
          <p:nvPr/>
        </p:nvCxnSpPr>
        <p:spPr>
          <a:xfrm>
            <a:off x="4432515" y="2572719"/>
            <a:ext cx="1228246" cy="171181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 flipH="1">
            <a:off x="4491038" y="5115354"/>
            <a:ext cx="1169723" cy="97548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2065376" y="5439420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smtClean="0">
                <a:solidFill>
                  <a:srgbClr val="FF0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フレクシャ</a:t>
            </a:r>
            <a:endParaRPr kumimoji="1" lang="ja-JP" altLang="en-US" sz="2800">
              <a:solidFill>
                <a:srgbClr val="FF0000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163970" y="4877932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主</a:t>
            </a:r>
            <a:r>
              <a:rPr lang="ja-JP" altLang="en-US" sz="2800" dirty="0" smtClean="0">
                <a:solidFill>
                  <a:srgbClr val="FF0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鏡</a:t>
            </a:r>
            <a:endParaRPr kumimoji="1" lang="ja-JP" altLang="en-US" sz="2800" dirty="0">
              <a:solidFill>
                <a:srgbClr val="FF0000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046638" y="1230276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solidFill>
                  <a:srgbClr val="FF0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副鏡</a:t>
            </a:r>
            <a:endParaRPr kumimoji="1" lang="ja-JP" altLang="en-US" sz="2800" dirty="0">
              <a:solidFill>
                <a:srgbClr val="FF0000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cxnSp>
        <p:nvCxnSpPr>
          <p:cNvPr id="23" name="直線矢印コネクタ 22"/>
          <p:cNvCxnSpPr/>
          <p:nvPr/>
        </p:nvCxnSpPr>
        <p:spPr>
          <a:xfrm flipH="1" flipV="1">
            <a:off x="5949449" y="1624069"/>
            <a:ext cx="1018926" cy="109290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>
            <a:off x="7207406" y="4316445"/>
            <a:ext cx="268293" cy="560829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>
            <a:off x="2065376" y="4596859"/>
            <a:ext cx="708821" cy="862271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/>
          <p:nvPr/>
        </p:nvSpPr>
        <p:spPr>
          <a:xfrm>
            <a:off x="4835695" y="5534603"/>
            <a:ext cx="43893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CIBER-2 </a:t>
            </a:r>
            <a:r>
              <a:rPr kumimoji="1" lang="ja-JP" altLang="en-US" sz="32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望遠鏡</a:t>
            </a:r>
            <a:r>
              <a:rPr kumimoji="1" lang="en-US" altLang="ja-JP" sz="32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BBM</a:t>
            </a:r>
            <a:endParaRPr kumimoji="1" lang="ja-JP" altLang="en-US" sz="3200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1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996043"/>
            <a:ext cx="9144000" cy="51809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4000" u="sng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常温時の結像性能</a:t>
            </a:r>
            <a:endParaRPr lang="en-US" altLang="ja-JP" sz="4000" u="sng" dirty="0" smtClean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pPr marL="0" indent="0">
              <a:buNone/>
            </a:pPr>
            <a:r>
              <a:rPr lang="en-US" altLang="ja-JP" sz="3600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	</a:t>
            </a:r>
            <a:r>
              <a:rPr lang="en-US" altLang="ja-JP" sz="36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…</a:t>
            </a:r>
            <a:r>
              <a:rPr lang="ja-JP" altLang="en-US" sz="36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要求される光学性能があるか</a:t>
            </a:r>
            <a:endParaRPr lang="en-US" altLang="ja-JP" sz="3600" dirty="0" smtClean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pPr marL="0" indent="0">
              <a:buNone/>
            </a:pPr>
            <a:endParaRPr lang="en-US" altLang="ja-JP" sz="3600" dirty="0" smtClean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pPr marL="0" indent="0">
              <a:buNone/>
            </a:pPr>
            <a:r>
              <a:rPr lang="ja-JP" altLang="en-US" sz="4000" u="sng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振動後の結像性能</a:t>
            </a:r>
            <a:endParaRPr lang="en-US" altLang="ja-JP" sz="4000" u="sng" dirty="0" smtClean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pPr marL="0" indent="0">
              <a:buNone/>
            </a:pPr>
            <a:r>
              <a:rPr lang="en-US" altLang="ja-JP" sz="3600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	</a:t>
            </a:r>
            <a:r>
              <a:rPr lang="en-US" altLang="ja-JP" sz="36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…</a:t>
            </a:r>
            <a:r>
              <a:rPr kumimoji="1" lang="ja-JP" altLang="en-US" sz="36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振動前後で光学性能が変化しないか</a:t>
            </a:r>
            <a:endParaRPr kumimoji="1" lang="en-US" altLang="ja-JP" sz="3600" dirty="0" smtClean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pPr marL="0" indent="0">
              <a:buNone/>
            </a:pPr>
            <a:endParaRPr lang="en-US" altLang="ja-JP" sz="3600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pPr marL="0" indent="0">
              <a:buNone/>
            </a:pPr>
            <a:r>
              <a:rPr lang="ja-JP" altLang="en-US" sz="4000" u="sng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冷却時の結像性能</a:t>
            </a:r>
            <a:endParaRPr lang="en-US" altLang="ja-JP" sz="4000" u="sng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pPr marL="0" indent="0">
              <a:buNone/>
            </a:pPr>
            <a:r>
              <a:rPr lang="en-US" altLang="ja-JP" sz="3600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	…</a:t>
            </a:r>
            <a:r>
              <a:rPr lang="ja-JP" altLang="en-US" sz="3600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冷却前後で光学性能が変化しないか</a:t>
            </a:r>
            <a:endParaRPr lang="en-US" altLang="ja-JP" sz="3600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pPr marL="0" indent="0">
              <a:buNone/>
            </a:pPr>
            <a:endParaRPr lang="en-US" altLang="ja-JP" sz="3600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pPr marL="0" indent="0">
              <a:buNone/>
            </a:pPr>
            <a:endParaRPr kumimoji="1" lang="ja-JP" altLang="en-US" sz="3600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0" y="0"/>
            <a:ext cx="9143999" cy="9960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36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CIBER-2 </a:t>
            </a:r>
            <a:r>
              <a:rPr lang="ja-JP" altLang="en-US" sz="36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望遠鏡</a:t>
            </a:r>
            <a:r>
              <a:rPr lang="en-US" altLang="ja-JP" sz="36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BBM</a:t>
            </a:r>
            <a:r>
              <a:rPr lang="ja-JP" altLang="en-US" sz="36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性能評価項目</a:t>
            </a:r>
            <a:endParaRPr lang="en-US" altLang="ja-JP" sz="3600" b="1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1" y="6229999"/>
            <a:ext cx="7627434" cy="49213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b="1" dirty="0" smtClean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第</a:t>
            </a:r>
            <a:r>
              <a:rPr lang="en-US" altLang="ja-JP" sz="2400" b="1" dirty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7</a:t>
            </a:r>
            <a:r>
              <a:rPr lang="ja-JP" altLang="en-US" sz="2400" b="1" dirty="0" smtClean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回</a:t>
            </a:r>
            <a:r>
              <a:rPr lang="en-US" altLang="ja-JP" sz="2400" b="1" dirty="0" smtClean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</a:t>
            </a:r>
            <a:r>
              <a:rPr lang="ja-JP" altLang="en-US" sz="2400" b="1" dirty="0" smtClean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可視赤外線観測技術ワークショップ＠京都大学</a:t>
            </a:r>
            <a:endParaRPr lang="ja-JP" altLang="en-US" sz="2400" b="1" dirty="0">
              <a:solidFill>
                <a:schemeClr val="accent4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7766137" y="6229999"/>
            <a:ext cx="1377863" cy="49213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b="1" dirty="0" smtClean="0">
                <a:latin typeface="HGMaruGothicMPRO" charset="-128"/>
                <a:ea typeface="HGMaruGothicMPRO" charset="-128"/>
                <a:cs typeface="HGMaruGothicMPRO" charset="-128"/>
              </a:rPr>
              <a:t>4</a:t>
            </a:r>
            <a:endParaRPr lang="ja-JP" altLang="en-US" sz="2400" b="1" dirty="0">
              <a:latin typeface="HGMaruGothicMPRO" charset="-128"/>
              <a:ea typeface="HGMaruGothicMPRO" charset="-128"/>
              <a:cs typeface="HGMaruGothicMPR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6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 descr="IMG_0623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03" t="15076" b="17642"/>
          <a:stretch/>
        </p:blipFill>
        <p:spPr>
          <a:xfrm>
            <a:off x="1608065" y="1148010"/>
            <a:ext cx="5898829" cy="3242653"/>
          </a:xfrm>
          <a:prstGeom prst="rect">
            <a:avLst/>
          </a:prstGeom>
        </p:spPr>
      </p:pic>
      <p:sp>
        <p:nvSpPr>
          <p:cNvPr id="4" name="タイトル 1"/>
          <p:cNvSpPr txBox="1">
            <a:spLocks/>
          </p:cNvSpPr>
          <p:nvPr/>
        </p:nvSpPr>
        <p:spPr>
          <a:xfrm>
            <a:off x="1" y="6229999"/>
            <a:ext cx="7627434" cy="49213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b="1" dirty="0" smtClean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第</a:t>
            </a:r>
            <a:r>
              <a:rPr lang="en-US" altLang="ja-JP" sz="2400" b="1" dirty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7</a:t>
            </a:r>
            <a:r>
              <a:rPr lang="ja-JP" altLang="en-US" sz="2400" b="1" dirty="0" smtClean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回</a:t>
            </a:r>
            <a:r>
              <a:rPr lang="en-US" altLang="ja-JP" sz="2400" b="1" dirty="0" smtClean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</a:t>
            </a:r>
            <a:r>
              <a:rPr lang="ja-JP" altLang="en-US" sz="2400" b="1" dirty="0" smtClean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可視赤外線観測技術ワークショップ＠京都大学</a:t>
            </a:r>
            <a:endParaRPr lang="ja-JP" altLang="en-US" sz="2400" b="1" dirty="0">
              <a:solidFill>
                <a:schemeClr val="accent4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7766137" y="6229999"/>
            <a:ext cx="1377863" cy="49213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b="1" dirty="0" smtClean="0">
                <a:latin typeface="HGMaruGothicMPRO" charset="-128"/>
                <a:ea typeface="HGMaruGothicMPRO" charset="-128"/>
                <a:cs typeface="HGMaruGothicMPRO" charset="-128"/>
              </a:rPr>
              <a:t>5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0" y="0"/>
            <a:ext cx="9143999" cy="9960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6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常温時</a:t>
            </a:r>
            <a:r>
              <a:rPr lang="ja-JP" altLang="en-US" sz="3600" b="1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の結像</a:t>
            </a:r>
            <a:r>
              <a:rPr lang="ja-JP" altLang="en-US" sz="36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性能</a:t>
            </a:r>
            <a:endParaRPr lang="en-US" altLang="ja-JP" sz="2800" b="1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 flipV="1">
            <a:off x="6591371" y="1919562"/>
            <a:ext cx="388532" cy="880496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6553132" y="1572257"/>
            <a:ext cx="108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平面鏡</a:t>
            </a:r>
            <a:endParaRPr kumimoji="1" lang="ja-JP" altLang="en-US" dirty="0">
              <a:solidFill>
                <a:srgbClr val="FF0000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cxnSp>
        <p:nvCxnSpPr>
          <p:cNvPr id="18" name="直線矢印コネクタ 17"/>
          <p:cNvCxnSpPr/>
          <p:nvPr/>
        </p:nvCxnSpPr>
        <p:spPr>
          <a:xfrm flipV="1">
            <a:off x="5276474" y="1524830"/>
            <a:ext cx="388532" cy="1135216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5375506" y="1174920"/>
            <a:ext cx="793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副鏡</a:t>
            </a:r>
            <a:endParaRPr kumimoji="1" lang="ja-JP" altLang="en-US" dirty="0">
              <a:solidFill>
                <a:srgbClr val="FF0000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 flipH="1" flipV="1">
            <a:off x="3603988" y="1795710"/>
            <a:ext cx="586464" cy="1004348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flipH="1" flipV="1">
            <a:off x="3400788" y="2245563"/>
            <a:ext cx="200508" cy="412048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 flipH="1">
            <a:off x="3603988" y="3319710"/>
            <a:ext cx="254002" cy="431800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3249363" y="1418948"/>
            <a:ext cx="941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主鏡</a:t>
            </a:r>
            <a:endParaRPr kumimoji="1" lang="ja-JP" altLang="en-US" dirty="0">
              <a:solidFill>
                <a:srgbClr val="FF0000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cxnSp>
        <p:nvCxnSpPr>
          <p:cNvPr id="24" name="直線矢印コネクタ 23"/>
          <p:cNvCxnSpPr/>
          <p:nvPr/>
        </p:nvCxnSpPr>
        <p:spPr>
          <a:xfrm flipH="1" flipV="1">
            <a:off x="2583755" y="2049710"/>
            <a:ext cx="520702" cy="635736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3042228" y="1913294"/>
            <a:ext cx="793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治具</a:t>
            </a:r>
            <a:endParaRPr kumimoji="1" lang="ja-JP" altLang="en-US" dirty="0">
              <a:solidFill>
                <a:srgbClr val="FF0000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636186" y="1472544"/>
            <a:ext cx="1373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オート</a:t>
            </a:r>
            <a:endParaRPr lang="en-US" altLang="ja-JP" dirty="0" smtClean="0">
              <a:solidFill>
                <a:srgbClr val="FF0000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r>
              <a:rPr lang="ja-JP" altLang="en-US" dirty="0" smtClean="0">
                <a:solidFill>
                  <a:srgbClr val="FF0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コリメータ</a:t>
            </a:r>
            <a:endParaRPr kumimoji="1" lang="ja-JP" altLang="en-US" dirty="0">
              <a:solidFill>
                <a:srgbClr val="FF0000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509975" y="3718189"/>
            <a:ext cx="1982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ベースプレート</a:t>
            </a:r>
            <a:endParaRPr kumimoji="1" lang="ja-JP" altLang="en-US" dirty="0">
              <a:solidFill>
                <a:srgbClr val="FF0000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cxnSp>
        <p:nvCxnSpPr>
          <p:cNvPr id="28" name="直線コネクタ 27"/>
          <p:cNvCxnSpPr/>
          <p:nvPr/>
        </p:nvCxnSpPr>
        <p:spPr>
          <a:xfrm flipV="1">
            <a:off x="3896649" y="2532310"/>
            <a:ext cx="1379825" cy="153136"/>
          </a:xfrm>
          <a:prstGeom prst="line">
            <a:avLst/>
          </a:prstGeom>
          <a:ln>
            <a:solidFill>
              <a:srgbClr val="FFFF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/>
        </p:nvCxnSpPr>
        <p:spPr>
          <a:xfrm>
            <a:off x="3896649" y="2684710"/>
            <a:ext cx="1379825" cy="115348"/>
          </a:xfrm>
          <a:prstGeom prst="line">
            <a:avLst/>
          </a:prstGeom>
          <a:ln>
            <a:solidFill>
              <a:srgbClr val="FFFF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/>
        </p:nvCxnSpPr>
        <p:spPr>
          <a:xfrm flipV="1">
            <a:off x="4190452" y="2800058"/>
            <a:ext cx="1086022" cy="367252"/>
          </a:xfrm>
          <a:prstGeom prst="line">
            <a:avLst/>
          </a:prstGeom>
          <a:ln>
            <a:solidFill>
              <a:srgbClr val="FFFF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>
            <a:off x="4190452" y="2291730"/>
            <a:ext cx="1086022" cy="240580"/>
          </a:xfrm>
          <a:prstGeom prst="line">
            <a:avLst/>
          </a:prstGeom>
          <a:ln>
            <a:solidFill>
              <a:srgbClr val="FFFF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>
            <a:off x="4190452" y="3167310"/>
            <a:ext cx="2283736" cy="0"/>
          </a:xfrm>
          <a:prstGeom prst="line">
            <a:avLst/>
          </a:prstGeom>
          <a:ln>
            <a:solidFill>
              <a:srgbClr val="FFFF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>
            <a:off x="4190452" y="2291730"/>
            <a:ext cx="2283736" cy="0"/>
          </a:xfrm>
          <a:prstGeom prst="line">
            <a:avLst/>
          </a:prstGeom>
          <a:ln>
            <a:solidFill>
              <a:srgbClr val="FFFF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正方形/長方形 1"/>
              <p:cNvSpPr/>
              <p:nvPr/>
            </p:nvSpPr>
            <p:spPr>
              <a:xfrm>
                <a:off x="160420" y="4525501"/>
                <a:ext cx="6032667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2400" dirty="0" smtClean="0">
                    <a:latin typeface="Hiragino Kaku Gothic Pro W6" charset="-128"/>
                    <a:ea typeface="Hiragino Kaku Gothic Pro W6" charset="-128"/>
                    <a:cs typeface="Hiragino Kaku Gothic Pro W6" charset="-128"/>
                  </a:rPr>
                  <a:t>望遠鏡システムの結像性能の要求値</a:t>
                </a:r>
                <a:endParaRPr lang="en-US" altLang="ja-JP" sz="2400" dirty="0" smtClean="0">
                  <a:latin typeface="Hiragino Kaku Gothic Pro W6" charset="-128"/>
                  <a:ea typeface="Hiragino Kaku Gothic Pro W6" charset="-128"/>
                  <a:cs typeface="Hiragino Kaku Gothic Pro W6" charset="-128"/>
                </a:endParaRPr>
              </a:p>
              <a:p>
                <a:r>
                  <a:rPr lang="ja-JP" altLang="en-US" sz="2400" dirty="0" smtClean="0">
                    <a:latin typeface="Hiragino Kaku Gothic Pro W6" charset="-128"/>
                    <a:ea typeface="Hiragino Kaku Gothic Pro W6" charset="-128"/>
                    <a:cs typeface="Hiragino Kaku Gothic Pro W6" charset="-128"/>
                  </a:rPr>
                  <a:t>・</a:t>
                </a:r>
                <a:r>
                  <a:rPr lang="ja-JP" altLang="ja-JP" sz="2400" dirty="0" smtClean="0">
                    <a:latin typeface="Hiragino Kaku Gothic Pro W6" charset="-128"/>
                    <a:ea typeface="Hiragino Kaku Gothic Pro W6" charset="-128"/>
                    <a:cs typeface="Hiragino Kaku Gothic Pro W6" charset="-128"/>
                  </a:rPr>
                  <a:t>焦点面での像の広がり：</a:t>
                </a:r>
                <a14:m>
                  <m:oMath xmlns:m="http://schemas.openxmlformats.org/officeDocument/2006/math">
                    <m:r>
                      <a:rPr lang="en-US" altLang="ja-JP" sz="2400" b="0" i="0" smtClean="0">
                        <a:effectLst/>
                        <a:latin typeface="Cambria Math" charset="0"/>
                        <a:ea typeface="Hiragino Kaku Gothic Pro W6" charset="-128"/>
                        <a:cs typeface="Hiragino Kaku Gothic Pro W6" charset="-128"/>
                      </a:rPr>
                      <m:t>90%</m:t>
                    </m:r>
                    <m:r>
                      <a:rPr lang="en-US" altLang="ja-JP" sz="2400" i="1">
                        <a:latin typeface="Cambria Math" charset="0"/>
                        <a:ea typeface="Hiragino Kaku Gothic Pro W6" charset="-128"/>
                        <a:cs typeface="Hiragino Kaku Gothic Pro W6" charset="-128"/>
                      </a:rPr>
                      <m:t>𝜙</m:t>
                    </m:r>
                    <m:r>
                      <a:rPr lang="en-US" altLang="ja-JP" sz="2400" i="1">
                        <a:effectLst/>
                        <a:latin typeface="Cambria Math" charset="0"/>
                        <a:ea typeface="Hiragino Kaku Gothic Pro W6" charset="-128"/>
                        <a:cs typeface="Hiragino Kaku Gothic Pro W6" charset="-128"/>
                      </a:rPr>
                      <m:t>&lt;20</m:t>
                    </m:r>
                    <m:r>
                      <a:rPr lang="en-US" altLang="ja-JP" sz="2400" i="1">
                        <a:effectLst/>
                        <a:latin typeface="Cambria Math" charset="0"/>
                        <a:ea typeface="Hiragino Kaku Gothic Pro W6" charset="-128"/>
                        <a:cs typeface="Hiragino Kaku Gothic Pro W6" charset="-128"/>
                      </a:rPr>
                      <m:t>𝜇</m:t>
                    </m:r>
                    <m:r>
                      <m:rPr>
                        <m:sty m:val="p"/>
                      </m:rPr>
                      <a:rPr lang="en-US" altLang="ja-JP" sz="2400">
                        <a:effectLst/>
                        <a:latin typeface="Cambria Math" charset="0"/>
                        <a:ea typeface="Hiragino Kaku Gothic Pro W6" charset="-128"/>
                        <a:cs typeface="Hiragino Kaku Gothic Pro W6" charset="-128"/>
                      </a:rPr>
                      <m:t>m</m:t>
                    </m:r>
                  </m:oMath>
                </a14:m>
                <a:r>
                  <a:rPr lang="ja-JP" altLang="ja-JP" sz="2400" dirty="0">
                    <a:effectLst/>
                    <a:latin typeface="Hiragino Kaku Gothic Pro W6" charset="-128"/>
                    <a:ea typeface="Hiragino Kaku Gothic Pro W6" charset="-128"/>
                    <a:cs typeface="Hiragino Kaku Gothic Pro W6" charset="-128"/>
                  </a:rPr>
                  <a:t> </a:t>
                </a:r>
                <a:endParaRPr lang="en-US" altLang="ja-JP" sz="2400" dirty="0" smtClean="0">
                  <a:effectLst/>
                  <a:latin typeface="Hiragino Kaku Gothic Pro W6" charset="-128"/>
                  <a:ea typeface="Hiragino Kaku Gothic Pro W6" charset="-128"/>
                  <a:cs typeface="Hiragino Kaku Gothic Pro W6" charset="-128"/>
                </a:endParaRPr>
              </a:p>
              <a:p>
                <a:r>
                  <a:rPr lang="ja-JP" altLang="en-US" sz="2400" dirty="0" smtClean="0">
                    <a:latin typeface="Hiragino Kaku Gothic Pro W6" charset="-128"/>
                    <a:ea typeface="Hiragino Kaku Gothic Pro W6" charset="-128"/>
                    <a:cs typeface="Hiragino Kaku Gothic Pro W6" charset="-128"/>
                  </a:rPr>
                  <a:t>・</a:t>
                </a:r>
                <a:r>
                  <a:rPr lang="ja-JP" altLang="ja-JP" sz="2400" dirty="0" smtClean="0">
                    <a:latin typeface="Hiragino Kaku Gothic Pro W6" charset="-128"/>
                    <a:ea typeface="Hiragino Kaku Gothic Pro W6" charset="-128"/>
                    <a:cs typeface="Hiragino Kaku Gothic Pro W6" charset="-128"/>
                  </a:rPr>
                  <a:t>焦点面</a:t>
                </a:r>
                <a:r>
                  <a:rPr lang="ja-JP" altLang="ja-JP" sz="2400" dirty="0">
                    <a:latin typeface="Hiragino Kaku Gothic Pro W6" charset="-128"/>
                    <a:ea typeface="Hiragino Kaku Gothic Pro W6" charset="-128"/>
                    <a:cs typeface="Hiragino Kaku Gothic Pro W6" charset="-128"/>
                  </a:rPr>
                  <a:t>での像位置：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ja-JP" altLang="ja-JP" sz="2400" i="1">
                            <a:latin typeface="Cambria Math" charset="0"/>
                            <a:ea typeface="Hiragino Kaku Gothic Pro W6" charset="-128"/>
                            <a:cs typeface="Hiragino Kaku Gothic Pro W6" charset="-128"/>
                          </a:rPr>
                        </m:ctrlPr>
                      </m:dPr>
                      <m:e>
                        <m:r>
                          <a:rPr lang="en-US" altLang="ja-JP" sz="2400" i="1">
                            <a:latin typeface="Cambria Math" charset="0"/>
                            <a:ea typeface="Hiragino Kaku Gothic Pro W6" charset="-128"/>
                            <a:cs typeface="Hiragino Kaku Gothic Pro W6" charset="-128"/>
                          </a:rPr>
                          <m:t>𝑥</m:t>
                        </m:r>
                      </m:e>
                    </m:d>
                    <m:r>
                      <a:rPr lang="en-US" altLang="ja-JP" sz="2400" i="1">
                        <a:latin typeface="Cambria Math" charset="0"/>
                        <a:ea typeface="Hiragino Kaku Gothic Pro W6" charset="-128"/>
                        <a:cs typeface="Hiragino Kaku Gothic Pro W6" charset="-128"/>
                      </a:rPr>
                      <m:t>,</m:t>
                    </m:r>
                    <m:d>
                      <m:dPr>
                        <m:begChr m:val="|"/>
                        <m:endChr m:val="|"/>
                        <m:ctrlPr>
                          <a:rPr lang="ja-JP" altLang="ja-JP" sz="2400" i="1">
                            <a:latin typeface="Cambria Math" charset="0"/>
                            <a:ea typeface="Hiragino Kaku Gothic Pro W6" charset="-128"/>
                            <a:cs typeface="Hiragino Kaku Gothic Pro W6" charset="-128"/>
                          </a:rPr>
                        </m:ctrlPr>
                      </m:dPr>
                      <m:e>
                        <m:r>
                          <a:rPr lang="en-US" altLang="ja-JP" sz="2400" i="1">
                            <a:latin typeface="Cambria Math" charset="0"/>
                            <a:ea typeface="Hiragino Kaku Gothic Pro W6" charset="-128"/>
                            <a:cs typeface="Hiragino Kaku Gothic Pro W6" charset="-128"/>
                          </a:rPr>
                          <m:t>𝑦</m:t>
                        </m:r>
                      </m:e>
                    </m:d>
                    <m:r>
                      <a:rPr lang="en-US" altLang="ja-JP" sz="2400" i="1">
                        <a:latin typeface="Cambria Math" charset="0"/>
                        <a:ea typeface="Hiragino Kaku Gothic Pro W6" charset="-128"/>
                        <a:cs typeface="Hiragino Kaku Gothic Pro W6" charset="-128"/>
                      </a:rPr>
                      <m:t>&lt;</m:t>
                    </m:r>
                    <m:r>
                      <a:rPr lang="en-US" altLang="ja-JP" sz="2400" b="0" i="1" smtClean="0">
                        <a:latin typeface="Cambria Math" charset="0"/>
                        <a:ea typeface="Hiragino Kaku Gothic Pro W6" charset="-128"/>
                        <a:cs typeface="Hiragino Kaku Gothic Pro W6" charset="-128"/>
                      </a:rPr>
                      <m:t>120</m:t>
                    </m:r>
                    <m:r>
                      <a:rPr lang="en-US" altLang="ja-JP" sz="2400" i="1">
                        <a:latin typeface="Cambria Math" charset="0"/>
                        <a:ea typeface="Hiragino Kaku Gothic Pro W6" charset="-128"/>
                        <a:cs typeface="Hiragino Kaku Gothic Pro W6" charset="-128"/>
                      </a:rPr>
                      <m:t>𝜇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charset="0"/>
                        <a:ea typeface="Hiragino Kaku Gothic Pro W6" charset="-128"/>
                        <a:cs typeface="Hiragino Kaku Gothic Pro W6" charset="-128"/>
                      </a:rPr>
                      <m:t>m</m:t>
                    </m:r>
                  </m:oMath>
                </a14:m>
                <a:endParaRPr lang="ja-JP" altLang="ja-JP" sz="2400" dirty="0">
                  <a:latin typeface="Hiragino Kaku Gothic Pro W6" charset="-128"/>
                  <a:ea typeface="Hiragino Kaku Gothic Pro W6" charset="-128"/>
                  <a:cs typeface="Hiragino Kaku Gothic Pro W6" charset="-128"/>
                </a:endParaRPr>
              </a:p>
              <a:p>
                <a:r>
                  <a:rPr lang="ja-JP" altLang="en-US" sz="2400" dirty="0" smtClean="0">
                    <a:latin typeface="Hiragino Kaku Gothic Pro W6" charset="-128"/>
                    <a:ea typeface="Hiragino Kaku Gothic Pro W6" charset="-128"/>
                    <a:cs typeface="Hiragino Kaku Gothic Pro W6" charset="-128"/>
                  </a:rPr>
                  <a:t>・</a:t>
                </a:r>
                <a:r>
                  <a:rPr lang="ja-JP" altLang="ja-JP" sz="2400" dirty="0" smtClean="0">
                    <a:latin typeface="Hiragino Kaku Gothic Pro W6" charset="-128"/>
                    <a:ea typeface="Hiragino Kaku Gothic Pro W6" charset="-128"/>
                    <a:cs typeface="Hiragino Kaku Gothic Pro W6" charset="-128"/>
                  </a:rPr>
                  <a:t>焦点面</a:t>
                </a:r>
                <a:r>
                  <a:rPr lang="ja-JP" altLang="ja-JP" sz="2400" dirty="0">
                    <a:latin typeface="Hiragino Kaku Gothic Pro W6" charset="-128"/>
                    <a:ea typeface="Hiragino Kaku Gothic Pro W6" charset="-128"/>
                    <a:cs typeface="Hiragino Kaku Gothic Pro W6" charset="-128"/>
                  </a:rPr>
                  <a:t>位置：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ja-JP" altLang="ja-JP" sz="2400" i="1">
                            <a:latin typeface="Cambria Math" charset="0"/>
                            <a:ea typeface="Hiragino Kaku Gothic Pro W6" charset="-128"/>
                            <a:cs typeface="Hiragino Kaku Gothic Pro W6" charset="-128"/>
                          </a:rPr>
                        </m:ctrlPr>
                      </m:dPr>
                      <m:e>
                        <m:r>
                          <a:rPr lang="en-US" altLang="ja-JP" sz="2400" i="1">
                            <a:latin typeface="Cambria Math" charset="0"/>
                            <a:ea typeface="Hiragino Kaku Gothic Pro W6" charset="-128"/>
                            <a:cs typeface="Hiragino Kaku Gothic Pro W6" charset="-128"/>
                          </a:rPr>
                          <m:t>∆</m:t>
                        </m:r>
                        <m:r>
                          <a:rPr lang="en-US" altLang="ja-JP" sz="2400" i="1">
                            <a:latin typeface="Cambria Math" charset="0"/>
                            <a:ea typeface="Hiragino Kaku Gothic Pro W6" charset="-128"/>
                            <a:cs typeface="Hiragino Kaku Gothic Pro W6" charset="-128"/>
                          </a:rPr>
                          <m:t>𝑧</m:t>
                        </m:r>
                      </m:e>
                    </m:d>
                    <m:r>
                      <a:rPr lang="en-US" altLang="ja-JP" sz="2400" i="1">
                        <a:latin typeface="Cambria Math" charset="0"/>
                        <a:ea typeface="Hiragino Kaku Gothic Pro W6" charset="-128"/>
                        <a:cs typeface="Hiragino Kaku Gothic Pro W6" charset="-128"/>
                      </a:rPr>
                      <m:t>&lt;</m:t>
                    </m:r>
                    <m:r>
                      <a:rPr lang="en-US" altLang="ja-JP" sz="2400" b="0" i="1" smtClean="0">
                        <a:latin typeface="Cambria Math" charset="0"/>
                        <a:ea typeface="Hiragino Kaku Gothic Pro W6" charset="-128"/>
                        <a:cs typeface="Hiragino Kaku Gothic Pro W6" charset="-128"/>
                      </a:rPr>
                      <m:t>6</m:t>
                    </m:r>
                    <m:r>
                      <a:rPr lang="en-US" altLang="ja-JP" sz="2400" i="1">
                        <a:latin typeface="Cambria Math" charset="0"/>
                        <a:ea typeface="Hiragino Kaku Gothic Pro W6" charset="-128"/>
                        <a:cs typeface="Hiragino Kaku Gothic Pro W6" charset="-128"/>
                      </a:rPr>
                      <m:t>0</m:t>
                    </m:r>
                    <m:r>
                      <a:rPr lang="en-US" altLang="ja-JP" sz="2400" i="1">
                        <a:latin typeface="Cambria Math" charset="0"/>
                        <a:ea typeface="Hiragino Kaku Gothic Pro W6" charset="-128"/>
                        <a:cs typeface="Hiragino Kaku Gothic Pro W6" charset="-128"/>
                      </a:rPr>
                      <m:t>𝜇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charset="0"/>
                        <a:ea typeface="Hiragino Kaku Gothic Pro W6" charset="-128"/>
                        <a:cs typeface="Hiragino Kaku Gothic Pro W6" charset="-128"/>
                      </a:rPr>
                      <m:t>m</m:t>
                    </m:r>
                  </m:oMath>
                </a14:m>
                <a:endParaRPr lang="ja-JP" altLang="en-US" sz="2400" dirty="0">
                  <a:latin typeface="Hiragino Kaku Gothic Pro W6" charset="-128"/>
                  <a:ea typeface="Hiragino Kaku Gothic Pro W6" charset="-128"/>
                  <a:cs typeface="Hiragino Kaku Gothic Pro W6" charset="-128"/>
                </a:endParaRPr>
              </a:p>
            </p:txBody>
          </p:sp>
        </mc:Choice>
        <mc:Fallback xmlns="">
          <p:sp>
            <p:nvSpPr>
              <p:cNvPr id="2" name="正方形/長方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420" y="4525501"/>
                <a:ext cx="6032667" cy="1569660"/>
              </a:xfrm>
              <a:prstGeom prst="rect">
                <a:avLst/>
              </a:prstGeom>
              <a:blipFill rotWithShape="0">
                <a:blip r:embed="rId5"/>
                <a:stretch>
                  <a:fillRect l="-1515" t="-3101" b="-658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テキスト ボックス 40"/>
          <p:cNvSpPr txBox="1"/>
          <p:nvPr/>
        </p:nvSpPr>
        <p:spPr>
          <a:xfrm>
            <a:off x="6098787" y="4730195"/>
            <a:ext cx="3057295" cy="12003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これらを検証できるオートコリメータが</a:t>
            </a:r>
            <a:endParaRPr kumimoji="1" lang="en-US" altLang="ja-JP" sz="2400" dirty="0" smtClean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pPr algn="r"/>
            <a:r>
              <a:rPr kumimoji="1" lang="ja-JP" altLang="en-US" sz="24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必要</a:t>
            </a:r>
            <a:endParaRPr kumimoji="1" lang="ja-JP" altLang="en-US" sz="2400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333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1" y="6229999"/>
            <a:ext cx="7627434" cy="49213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b="1" dirty="0" smtClean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第</a:t>
            </a:r>
            <a:r>
              <a:rPr lang="en-US" altLang="ja-JP" sz="2400" b="1" dirty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7</a:t>
            </a:r>
            <a:r>
              <a:rPr lang="ja-JP" altLang="en-US" sz="2400" b="1" dirty="0" smtClean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回</a:t>
            </a:r>
            <a:r>
              <a:rPr lang="en-US" altLang="ja-JP" sz="2400" b="1" dirty="0" smtClean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</a:t>
            </a:r>
            <a:r>
              <a:rPr lang="ja-JP" altLang="en-US" sz="2400" b="1" dirty="0" smtClean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可視赤外線観測技術ワークショップ＠京都大学</a:t>
            </a:r>
            <a:endParaRPr lang="ja-JP" altLang="en-US" sz="2400" b="1" dirty="0">
              <a:solidFill>
                <a:schemeClr val="accent4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7766137" y="6229999"/>
            <a:ext cx="1377863" cy="49213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b="1" dirty="0" smtClean="0">
                <a:latin typeface="HGMaruGothicMPRO" charset="-128"/>
                <a:ea typeface="HGMaruGothicMPRO" charset="-128"/>
                <a:cs typeface="HGMaruGothicMPRO" charset="-128"/>
              </a:rPr>
              <a:t>6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0" y="0"/>
            <a:ext cx="9143999" cy="9960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600" b="1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常温時の結像性能</a:t>
            </a:r>
            <a:r>
              <a:rPr lang="en-US" altLang="ja-JP" sz="3600" b="1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</a:t>
            </a:r>
            <a:r>
              <a:rPr lang="en-US" altLang="ja-JP" sz="28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〜</a:t>
            </a:r>
            <a:r>
              <a:rPr lang="ja-JP" altLang="en-US" sz="2800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オートコリメータの</a:t>
            </a:r>
            <a:r>
              <a:rPr lang="ja-JP" altLang="en-US" sz="28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選定</a:t>
            </a:r>
            <a:r>
              <a:rPr lang="en-US" altLang="ja-JP" sz="28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〜</a:t>
            </a:r>
            <a:endParaRPr lang="en-US" altLang="ja-JP" sz="2800" b="1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pic>
        <p:nvPicPr>
          <p:cNvPr id="3" name="コンテンツ プレースホルダー 2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4" t="27864" r="8710" b="25658"/>
          <a:stretch/>
        </p:blipFill>
        <p:spPr>
          <a:xfrm>
            <a:off x="5184419" y="4636177"/>
            <a:ext cx="3896516" cy="1513779"/>
          </a:xfr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2" t="27169" r="9882" b="10086"/>
          <a:stretch/>
        </p:blipFill>
        <p:spPr>
          <a:xfrm>
            <a:off x="5184420" y="2178469"/>
            <a:ext cx="3896515" cy="234259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8" t="27797" r="8824" b="21380"/>
          <a:stretch/>
        </p:blipFill>
        <p:spPr>
          <a:xfrm>
            <a:off x="61318" y="3262032"/>
            <a:ext cx="4998720" cy="213103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64" t="44318" r="10471" b="42586"/>
          <a:stretch/>
        </p:blipFill>
        <p:spPr>
          <a:xfrm>
            <a:off x="61318" y="2231727"/>
            <a:ext cx="4998720" cy="711336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346841" y="5575672"/>
            <a:ext cx="5896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CODE V</a:t>
            </a:r>
            <a:r>
              <a:rPr lang="en-US" altLang="ja-JP" sz="2000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</a:t>
            </a:r>
            <a:r>
              <a:rPr kumimoji="1" lang="ja-JP" altLang="en-US" sz="20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光学</a:t>
            </a:r>
            <a:r>
              <a:rPr lang="ja-JP" altLang="en-US" sz="20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シミュレーション</a:t>
            </a:r>
            <a:r>
              <a:rPr lang="ja-JP" altLang="en-US" sz="2000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　</a:t>
            </a:r>
            <a:r>
              <a:rPr lang="ja-JP" altLang="en-US" sz="20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一例</a:t>
            </a:r>
            <a:endParaRPr kumimoji="1" lang="ja-JP" altLang="en-US" sz="2000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/>
              <p:cNvSpPr txBox="1"/>
              <p:nvPr/>
            </p:nvSpPr>
            <p:spPr>
              <a:xfrm>
                <a:off x="0" y="959919"/>
                <a:ext cx="91440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2800" b="1" dirty="0" smtClean="0">
                    <a:latin typeface="Hiragino Kaku Gothic Pro W6" charset="-128"/>
                    <a:ea typeface="Hiragino Kaku Gothic Pro W6" charset="-128"/>
                    <a:cs typeface="Hiragino Kaku Gothic Pro W6" charset="-128"/>
                  </a:rPr>
                  <a:t>光学シミュレーションにより最適なパラメータを決定</a:t>
                </a:r>
                <a:endParaRPr lang="en-US" altLang="ja-JP" sz="2800" b="1" dirty="0" smtClean="0">
                  <a:latin typeface="Hiragino Kaku Gothic Pro W6" charset="-128"/>
                  <a:ea typeface="Hiragino Kaku Gothic Pro W6" charset="-128"/>
                  <a:cs typeface="Hiragino Kaku Gothic Pro W6" charset="-128"/>
                </a:endParaRPr>
              </a:p>
              <a:p>
                <a:r>
                  <a:rPr lang="ja-JP" altLang="en-US" sz="2800" dirty="0" smtClean="0">
                    <a:latin typeface="Hiragino Kaku Gothic Pro W6" charset="-128"/>
                    <a:ea typeface="Hiragino Kaku Gothic Pro W6" charset="-128"/>
                    <a:cs typeface="Hiragino Kaku Gothic Pro W6" charset="-128"/>
                  </a:rPr>
                  <a:t>例）・</a:t>
                </a:r>
                <a:r>
                  <a:rPr lang="en-US" altLang="ja-JP" sz="2800" dirty="0" smtClean="0">
                    <a:latin typeface="Hiragino Kaku Gothic Pro W6" charset="-128"/>
                    <a:ea typeface="Hiragino Kaku Gothic Pro W6" charset="-128"/>
                    <a:cs typeface="Hiragino Kaku Gothic Pro W6" charset="-128"/>
                  </a:rPr>
                  <a:t>F</a:t>
                </a:r>
                <a:r>
                  <a:rPr lang="ja-JP" altLang="en-US" sz="2800" dirty="0" smtClean="0">
                    <a:latin typeface="Hiragino Kaku Gothic Pro W6" charset="-128"/>
                    <a:ea typeface="Hiragino Kaku Gothic Pro W6" charset="-128"/>
                    <a:cs typeface="Hiragino Kaku Gothic Pro W6" charset="-128"/>
                  </a:rPr>
                  <a:t>値　・スポットダイヤグラム</a:t>
                </a:r>
                <a:r>
                  <a:rPr lang="en-US" altLang="ja-JP" sz="2800" dirty="0" smtClean="0">
                    <a:latin typeface="Hiragino Kaku Gothic Pro W6" charset="-128"/>
                    <a:ea typeface="Hiragino Kaku Gothic Pro W6" charset="-128"/>
                    <a:cs typeface="Hiragino Kaku Gothic Pro W6" charset="-128"/>
                  </a:rPr>
                  <a:t>(</a:t>
                </a:r>
                <a:r>
                  <a:rPr lang="ja-JP" altLang="en-US" sz="2800" dirty="0" smtClean="0">
                    <a:latin typeface="Hiragino Kaku Gothic Pro W6" charset="-128"/>
                    <a:ea typeface="Hiragino Kaku Gothic Pro W6" charset="-128"/>
                    <a:cs typeface="Hiragino Kaku Gothic Pro W6" charset="-128"/>
                  </a:rPr>
                  <a:t>目標値</a:t>
                </a:r>
                <a:r>
                  <a:rPr lang="en-US" altLang="ja-JP" sz="2800" dirty="0" smtClean="0">
                    <a:latin typeface="Hiragino Kaku Gothic Pro W6" charset="-128"/>
                    <a:ea typeface="Hiragino Kaku Gothic Pro W6" charset="-128"/>
                    <a:cs typeface="Hiragino Kaku Gothic Pro W6" charset="-128"/>
                  </a:rPr>
                  <a:t>:</a:t>
                </a:r>
                <a14:m>
                  <m:oMath xmlns:m="http://schemas.openxmlformats.org/officeDocument/2006/math">
                    <m:r>
                      <a:rPr lang="en-US" altLang="ja-JP" sz="28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𝜙</m:t>
                    </m:r>
                  </m:oMath>
                </a14:m>
                <a:r>
                  <a:rPr lang="ja-JP" altLang="en-US" sz="2800" dirty="0" smtClean="0">
                    <a:latin typeface="Hiragino Kaku Gothic Pro W6" charset="-128"/>
                    <a:ea typeface="Hiragino Kaku Gothic Pro W6" charset="-128"/>
                    <a:cs typeface="Hiragino Kaku Gothic Pro W6" charset="-128"/>
                  </a:rPr>
                  <a:t>＜</a:t>
                </a:r>
                <a:r>
                  <a:rPr lang="en-US" altLang="ja-JP" sz="2800" dirty="0">
                    <a:latin typeface="Hiragino Kaku Gothic Pro W6" charset="-128"/>
                    <a:ea typeface="Hiragino Kaku Gothic Pro W6" charset="-128"/>
                    <a:cs typeface="Hiragino Kaku Gothic Pro W6" charset="-128"/>
                  </a:rPr>
                  <a:t>9</a:t>
                </a:r>
                <a:r>
                  <a:rPr lang="en-US" altLang="ja-JP" sz="2800" dirty="0" smtClean="0">
                    <a:latin typeface="Hiragino Kaku Gothic Pro W6" charset="-128"/>
                    <a:ea typeface="Hiragino Kaku Gothic Pro W6" charset="-128"/>
                    <a:cs typeface="Hiragino Kaku Gothic Pro W6" charset="-128"/>
                  </a:rPr>
                  <a:t>µm)</a:t>
                </a:r>
                <a:endParaRPr kumimoji="1" lang="ja-JP" altLang="en-US" sz="2800" dirty="0">
                  <a:latin typeface="Hiragino Kaku Gothic Pro W6" charset="-128"/>
                  <a:ea typeface="Hiragino Kaku Gothic Pro W6" charset="-128"/>
                  <a:cs typeface="Hiragino Kaku Gothic Pro W6" charset="-128"/>
                </a:endParaRPr>
              </a:p>
            </p:txBody>
          </p:sp>
        </mc:Choice>
        <mc:Fallback xmlns="">
          <p:sp>
            <p:nvSpPr>
              <p:cNvPr id="2" name="テキスト ボックス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59919"/>
                <a:ext cx="9144000" cy="954107"/>
              </a:xfrm>
              <a:prstGeom prst="rect">
                <a:avLst/>
              </a:prstGeom>
              <a:blipFill rotWithShape="0">
                <a:blip r:embed="rId7"/>
                <a:stretch>
                  <a:fillRect l="-1333" t="-6369" b="-1401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22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1" y="6229999"/>
            <a:ext cx="7627434" cy="49213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b="1" dirty="0" smtClean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第</a:t>
            </a:r>
            <a:r>
              <a:rPr lang="en-US" altLang="ja-JP" sz="2400" b="1" dirty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7</a:t>
            </a:r>
            <a:r>
              <a:rPr lang="ja-JP" altLang="en-US" sz="2400" b="1" dirty="0" smtClean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回</a:t>
            </a:r>
            <a:r>
              <a:rPr lang="en-US" altLang="ja-JP" sz="2400" b="1" dirty="0" smtClean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</a:t>
            </a:r>
            <a:r>
              <a:rPr lang="ja-JP" altLang="en-US" sz="2400" b="1" dirty="0" smtClean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可視赤外線観測技術ワークショップ＠京都大学</a:t>
            </a:r>
            <a:endParaRPr lang="ja-JP" altLang="en-US" sz="2400" b="1" dirty="0">
              <a:solidFill>
                <a:schemeClr val="accent4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7766137" y="6229999"/>
            <a:ext cx="1377863" cy="49213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b="1" dirty="0" smtClean="0">
                <a:latin typeface="HGMaruGothicMPRO" charset="-128"/>
                <a:ea typeface="HGMaruGothicMPRO" charset="-128"/>
                <a:cs typeface="HGMaruGothicMPRO" charset="-128"/>
              </a:rPr>
              <a:t>7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0" y="0"/>
            <a:ext cx="9143999" cy="9960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6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振動後の結像性能</a:t>
            </a:r>
            <a:endParaRPr lang="en-US" altLang="ja-JP" sz="3600" b="1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0" y="996043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光学測定のセットアップ</a:t>
            </a:r>
            <a:r>
              <a:rPr kumimoji="1" lang="en-US" altLang="ja-JP" sz="28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… </a:t>
            </a:r>
            <a:r>
              <a:rPr kumimoji="1" lang="ja-JP" altLang="en-US" sz="28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常温時と同様</a:t>
            </a:r>
            <a:endParaRPr kumimoji="1" lang="ja-JP" altLang="en-US" sz="2800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44783" y="5291280"/>
            <a:ext cx="43470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・光軸</a:t>
            </a:r>
            <a:r>
              <a:rPr lang="ja-JP" altLang="en-US" sz="2400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中心位置からの</a:t>
            </a:r>
            <a:r>
              <a:rPr lang="ja-JP" altLang="en-US" sz="24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変位</a:t>
            </a:r>
            <a:endParaRPr lang="en-US" altLang="ja-JP" sz="2400" dirty="0" smtClean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r>
              <a:rPr lang="ja-JP" altLang="en-US" sz="24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・像</a:t>
            </a:r>
            <a:r>
              <a:rPr lang="ja-JP" altLang="en-US" sz="2400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の</a:t>
            </a:r>
            <a:r>
              <a:rPr lang="ja-JP" altLang="en-US" sz="24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広がり</a:t>
            </a:r>
            <a:endParaRPr lang="ja-JP" altLang="en-US" sz="2400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22" y="1590903"/>
            <a:ext cx="8199154" cy="3536403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5238427" y="5414390"/>
            <a:ext cx="39055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要求値を満たすか？</a:t>
            </a:r>
            <a:endParaRPr lang="ja-JP" altLang="en-US" sz="3200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9" name="右矢印 8"/>
          <p:cNvSpPr/>
          <p:nvPr/>
        </p:nvSpPr>
        <p:spPr>
          <a:xfrm>
            <a:off x="4138046" y="5358140"/>
            <a:ext cx="867905" cy="73601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73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1" y="6229999"/>
            <a:ext cx="7627434" cy="49213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b="1" dirty="0" smtClean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第</a:t>
            </a:r>
            <a:r>
              <a:rPr lang="en-US" altLang="ja-JP" sz="2400" b="1" dirty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7</a:t>
            </a:r>
            <a:r>
              <a:rPr lang="ja-JP" altLang="en-US" sz="2400" b="1" dirty="0" smtClean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回</a:t>
            </a:r>
            <a:r>
              <a:rPr lang="en-US" altLang="ja-JP" sz="2400" b="1" dirty="0" smtClean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</a:t>
            </a:r>
            <a:r>
              <a:rPr lang="ja-JP" altLang="en-US" sz="2400" b="1" dirty="0" smtClean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可視赤外線観測技術ワークショップ＠京都大学</a:t>
            </a:r>
            <a:endParaRPr lang="ja-JP" altLang="en-US" sz="2400" b="1" dirty="0">
              <a:solidFill>
                <a:schemeClr val="accent4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7766137" y="6229999"/>
            <a:ext cx="1377863" cy="49213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b="1" dirty="0" smtClean="0">
                <a:latin typeface="HGMaruGothicMPRO" charset="-128"/>
                <a:ea typeface="HGMaruGothicMPRO" charset="-128"/>
                <a:cs typeface="HGMaruGothicMPRO" charset="-128"/>
              </a:rPr>
              <a:t>8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0" y="0"/>
            <a:ext cx="9143999" cy="9960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6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振動後の結像性能</a:t>
            </a:r>
            <a:r>
              <a:rPr lang="en-US" altLang="ja-JP" sz="28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〜</a:t>
            </a:r>
            <a:r>
              <a:rPr lang="ja-JP" altLang="en-US" sz="28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測定結果</a:t>
            </a:r>
            <a:r>
              <a:rPr lang="en-US" altLang="ja-JP" sz="28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〜</a:t>
            </a:r>
            <a:endParaRPr lang="en-US" altLang="ja-JP" sz="2800" b="1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pic>
        <p:nvPicPr>
          <p:cNvPr id="1027" name="図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97" y="1682205"/>
            <a:ext cx="3307123" cy="297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246249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　　　   　</a:t>
            </a:r>
          </a:p>
        </p:txBody>
      </p:sp>
      <p:pic>
        <p:nvPicPr>
          <p:cNvPr id="1026" name="図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481" y="1682205"/>
            <a:ext cx="3275173" cy="296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382139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        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770973" y="4148203"/>
            <a:ext cx="39229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x-none" altLang="x-none" sz="24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振動試験前</a:t>
            </a:r>
            <a:endParaRPr kumimoji="0" lang="en-US" altLang="x-none" sz="2400" dirty="0" smtClean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pPr algn="ctr"/>
            <a:r>
              <a:rPr kumimoji="0" lang="en-US" altLang="ja-JP" sz="24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best focus</a:t>
            </a:r>
            <a:endParaRPr lang="ja-JP" altLang="en-US" sz="2400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4565369" y="4150292"/>
            <a:ext cx="36293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x-none" altLang="x-none" sz="24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振動試験</a:t>
            </a:r>
            <a:r>
              <a:rPr kumimoji="0" lang="ja-JP" altLang="en-US" sz="24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後</a:t>
            </a:r>
            <a:endParaRPr kumimoji="0" lang="en-US" altLang="x-none" sz="2400" dirty="0" smtClean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pPr algn="ctr"/>
            <a:r>
              <a:rPr kumimoji="0" lang="en-US" altLang="ja-JP" sz="24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best focus</a:t>
            </a:r>
            <a:endParaRPr lang="ja-JP" altLang="en-US" sz="2400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27462" y="1094960"/>
            <a:ext cx="80890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b="1" dirty="0" smtClean="0"/>
              <a:t>振動前後の</a:t>
            </a:r>
            <a:r>
              <a:rPr lang="ja-JP" altLang="ja-JP" sz="3600" b="1" dirty="0" smtClean="0"/>
              <a:t>像</a:t>
            </a:r>
            <a:r>
              <a:rPr lang="ja-JP" altLang="ja-JP" sz="3600" b="1" dirty="0"/>
              <a:t>サイズ</a:t>
            </a:r>
            <a:r>
              <a:rPr lang="ja-JP" altLang="ja-JP" sz="3600" b="1" dirty="0" smtClean="0"/>
              <a:t>比較</a:t>
            </a:r>
            <a:r>
              <a:rPr lang="ja-JP" altLang="en-US" sz="3600" b="1" dirty="0" smtClean="0"/>
              <a:t>　</a:t>
            </a:r>
            <a:r>
              <a:rPr lang="en-US" altLang="ja-JP" sz="3600" b="1" dirty="0" smtClean="0"/>
              <a:t>(</a:t>
            </a:r>
            <a:r>
              <a:rPr lang="en-US" altLang="ja-JP" sz="3600" b="1" dirty="0"/>
              <a:t>50</a:t>
            </a:r>
            <a:r>
              <a:rPr lang="ja-JP" altLang="ja-JP" sz="3600" b="1" dirty="0"/>
              <a:t>×</a:t>
            </a:r>
            <a:r>
              <a:rPr lang="en-US" altLang="ja-JP" sz="3600" b="1" dirty="0"/>
              <a:t>45 pix)</a:t>
            </a:r>
            <a:endParaRPr kumimoji="1" lang="ja-JP" altLang="en-US" sz="3600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581163" y="4948917"/>
            <a:ext cx="7981672" cy="1077218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pPr algn="ctr"/>
            <a:r>
              <a:rPr kumimoji="0" lang="x-none" altLang="x-none" sz="32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振動試験前</a:t>
            </a:r>
            <a:r>
              <a:rPr kumimoji="0" lang="ja-JP" altLang="en-US" sz="32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後では像サイズが著しく変化</a:t>
            </a:r>
            <a:r>
              <a:rPr kumimoji="0" lang="en-US" altLang="ja-JP" sz="32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...</a:t>
            </a:r>
          </a:p>
          <a:p>
            <a:pPr algn="ctr"/>
            <a:r>
              <a:rPr kumimoji="0" lang="ja-JP" altLang="en-US" sz="32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望遠鏡フレクシャが動いた？永久降伏か？</a:t>
            </a:r>
            <a:endParaRPr kumimoji="0" lang="en-US" altLang="ja-JP" sz="3200" dirty="0" smtClean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097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図 13" descr="20171012_001_y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498" y="3878921"/>
            <a:ext cx="254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図 20" descr="optical_measurement/20171108_010_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264" y="3878921"/>
            <a:ext cx="254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253111" y="5838804"/>
            <a:ext cx="46762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18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2σ=18.334(μm</a:t>
            </a:r>
            <a:r>
              <a:rPr kumimoji="0" lang="x-none" altLang="x-none" sz="18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) </a:t>
            </a:r>
            <a:r>
              <a:rPr kumimoji="0" lang="ja-JP" altLang="en-US" sz="18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　</a:t>
            </a:r>
            <a:r>
              <a:rPr kumimoji="0" lang="x-none" altLang="x-none" sz="18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2σ=20.100(μm</a:t>
            </a:r>
            <a:r>
              <a:rPr kumimoji="0" lang="x-none" altLang="x-none" sz="18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)</a:t>
            </a:r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1" y="6229999"/>
            <a:ext cx="7627434" cy="49213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b="1" dirty="0" smtClean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第</a:t>
            </a:r>
            <a:r>
              <a:rPr lang="en-US" altLang="ja-JP" sz="2400" b="1" dirty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7</a:t>
            </a:r>
            <a:r>
              <a:rPr lang="ja-JP" altLang="en-US" sz="2400" b="1" dirty="0" smtClean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回</a:t>
            </a:r>
            <a:r>
              <a:rPr lang="en-US" altLang="ja-JP" sz="2400" b="1" dirty="0" smtClean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</a:t>
            </a:r>
            <a:r>
              <a:rPr lang="ja-JP" altLang="en-US" sz="2400" b="1" dirty="0" smtClean="0">
                <a:solidFill>
                  <a:schemeClr val="accent4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可視赤外線観測技術ワークショップ＠京都大学</a:t>
            </a:r>
            <a:endParaRPr lang="ja-JP" altLang="en-US" sz="2400" b="1" dirty="0">
              <a:solidFill>
                <a:schemeClr val="accent4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7766137" y="6229999"/>
            <a:ext cx="1377863" cy="49213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b="1" dirty="0" smtClean="0">
                <a:latin typeface="HGMaruGothicMPRO" charset="-128"/>
                <a:ea typeface="HGMaruGothicMPRO" charset="-128"/>
                <a:cs typeface="HGMaruGothicMPRO" charset="-128"/>
              </a:rPr>
              <a:t>9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0" y="0"/>
            <a:ext cx="9143999" cy="9960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6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振動後の結像性能</a:t>
            </a:r>
            <a:r>
              <a:rPr lang="en-US" altLang="ja-JP" sz="28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〜</a:t>
            </a:r>
            <a:r>
              <a:rPr lang="ja-JP" altLang="en-US" sz="28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測定結果</a:t>
            </a:r>
            <a:r>
              <a:rPr lang="en-US" altLang="ja-JP" sz="28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〜</a:t>
            </a:r>
            <a:endParaRPr lang="en-US" altLang="ja-JP" sz="2800" b="1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pic>
        <p:nvPicPr>
          <p:cNvPr id="11" name="図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773" y="1092199"/>
            <a:ext cx="2205752" cy="198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図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137" y="1095277"/>
            <a:ext cx="2198254" cy="198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6398676" y="2997596"/>
            <a:ext cx="281449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ja-JP" altLang="en-US" sz="24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ボルト</a:t>
            </a:r>
            <a:r>
              <a:rPr kumimoji="0" lang="x-none" altLang="x-none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締め直し後</a:t>
            </a:r>
            <a:endParaRPr kumimoji="0" lang="en-US" altLang="x-none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best </a:t>
            </a:r>
            <a:r>
              <a:rPr kumimoji="0" lang="en-US" altLang="ja-JP" sz="2400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focus</a:t>
            </a:r>
            <a:endParaRPr kumimoji="0" lang="x-none" altLang="x-non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3864138" y="2997595"/>
            <a:ext cx="27847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x-none" altLang="x-none" sz="24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振動試験前</a:t>
            </a:r>
            <a:endParaRPr kumimoji="0" lang="en-US" altLang="x-none" sz="2400" dirty="0" smtClean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pPr algn="ctr"/>
            <a:r>
              <a:rPr kumimoji="0" lang="en-US" altLang="ja-JP" sz="24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best focus</a:t>
            </a:r>
            <a:endParaRPr lang="ja-JP" altLang="en-US" sz="2400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0" y="1336898"/>
            <a:ext cx="420797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6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ピンホール像サイズ</a:t>
            </a:r>
            <a:r>
              <a:rPr lang="ja-JP" altLang="en-US" sz="26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を</a:t>
            </a:r>
            <a:endParaRPr lang="en-US" altLang="ja-JP" sz="2600" dirty="0" smtClean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r>
              <a:rPr lang="ja-JP" altLang="en-US" sz="26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ガウシアンフィットで</a:t>
            </a:r>
            <a:r>
              <a:rPr kumimoji="1" lang="ja-JP" altLang="en-US" sz="26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比較</a:t>
            </a:r>
            <a:endParaRPr kumimoji="1" lang="ja-JP" altLang="en-US" sz="2600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-77343" y="2780418"/>
            <a:ext cx="44138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2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振動試験前とボルト締め直し後で</a:t>
            </a:r>
            <a:endParaRPr kumimoji="1" lang="en-US" altLang="ja-JP" sz="2200" dirty="0" smtClean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r>
              <a:rPr lang="ja-JP" altLang="en-US" sz="22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像サイズはほとんど変化なし</a:t>
            </a:r>
            <a:endParaRPr kumimoji="1" lang="ja-JP" altLang="en-US" sz="2200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16" name="下矢印 15"/>
          <p:cNvSpPr/>
          <p:nvPr/>
        </p:nvSpPr>
        <p:spPr>
          <a:xfrm>
            <a:off x="1264621" y="3534163"/>
            <a:ext cx="1447800" cy="668928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-9456" y="4317186"/>
            <a:ext cx="39959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望遠鏡フレクシャは</a:t>
            </a:r>
            <a:endParaRPr lang="en-US" altLang="ja-JP" sz="2800" dirty="0" smtClean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pPr algn="r"/>
            <a:r>
              <a:rPr lang="ja-JP" altLang="en-US" sz="28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永久降伏していない</a:t>
            </a:r>
            <a:endParaRPr lang="en-US" altLang="ja-JP" sz="2800" dirty="0" smtClean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pPr algn="r"/>
            <a:r>
              <a:rPr kumimoji="1" lang="ja-JP" altLang="en-US" sz="2800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可能性が高い</a:t>
            </a:r>
            <a:endParaRPr kumimoji="1" lang="ja-JP" altLang="en-US" sz="2800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-40260" y="5878189"/>
            <a:ext cx="4339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ただし像サイズは</a:t>
            </a:r>
            <a:r>
              <a:rPr kumimoji="1" lang="ja-JP" altLang="en-US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目標値に達していない</a:t>
            </a:r>
            <a:endParaRPr kumimoji="1" lang="ja-JP" altLang="en-US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12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ホワイ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ホワイ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3832</TotalTime>
  <Words>706</Words>
  <Application>Microsoft Macintosh PowerPoint</Application>
  <PresentationFormat>画面に合わせる (4:3)</PresentationFormat>
  <Paragraphs>171</Paragraphs>
  <Slides>14</Slides>
  <Notes>14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25" baseType="lpstr">
      <vt:lpstr>Calibri</vt:lpstr>
      <vt:lpstr>Calibri Light</vt:lpstr>
      <vt:lpstr>Cambria Math</vt:lpstr>
      <vt:lpstr>HGMaruGothicMPRO</vt:lpstr>
      <vt:lpstr>Hiragino Kaku Gothic Pro W6</vt:lpstr>
      <vt:lpstr>Hiragino Maru Gothic Pro W4</vt:lpstr>
      <vt:lpstr>Yu Gothic</vt:lpstr>
      <vt:lpstr>游ゴシック</vt:lpstr>
      <vt:lpstr>游ゴシック Light</vt:lpstr>
      <vt:lpstr>Arial</vt:lpstr>
      <vt:lpstr>Office Theme</vt:lpstr>
      <vt:lpstr>CIB観測ロケット実験CIBER-2 〜望遠鏡性能評価〜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ご静聴ありがとうございました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Microsoft Office ユーザー</dc:creator>
  <cp:lastModifiedBy>Microsoft Office ユーザー</cp:lastModifiedBy>
  <cp:revision>142</cp:revision>
  <cp:lastPrinted>2017-11-15T13:37:32Z</cp:lastPrinted>
  <dcterms:created xsi:type="dcterms:W3CDTF">2017-11-08T06:44:54Z</dcterms:created>
  <dcterms:modified xsi:type="dcterms:W3CDTF">2017-11-16T04:36:36Z</dcterms:modified>
</cp:coreProperties>
</file>