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8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59" r:id="rId6"/>
    <p:sldId id="288" r:id="rId7"/>
    <p:sldId id="261" r:id="rId8"/>
    <p:sldId id="262" r:id="rId9"/>
    <p:sldId id="289" r:id="rId10"/>
    <p:sldId id="263" r:id="rId11"/>
    <p:sldId id="284" r:id="rId12"/>
    <p:sldId id="290" r:id="rId13"/>
    <p:sldId id="297" r:id="rId14"/>
    <p:sldId id="264" r:id="rId15"/>
    <p:sldId id="298" r:id="rId16"/>
    <p:sldId id="266" r:id="rId17"/>
    <p:sldId id="285" r:id="rId18"/>
    <p:sldId id="292" r:id="rId19"/>
    <p:sldId id="272" r:id="rId20"/>
    <p:sldId id="291" r:id="rId21"/>
    <p:sldId id="269" r:id="rId22"/>
    <p:sldId id="270" r:id="rId23"/>
    <p:sldId id="271" r:id="rId24"/>
    <p:sldId id="276" r:id="rId25"/>
    <p:sldId id="273" r:id="rId26"/>
    <p:sldId id="274" r:id="rId27"/>
    <p:sldId id="275" r:id="rId28"/>
    <p:sldId id="267" r:id="rId29"/>
    <p:sldId id="268" r:id="rId30"/>
    <p:sldId id="277" r:id="rId31"/>
    <p:sldId id="278" r:id="rId32"/>
    <p:sldId id="279" r:id="rId33"/>
    <p:sldId id="280" r:id="rId34"/>
    <p:sldId id="282" r:id="rId35"/>
    <p:sldId id="281" r:id="rId36"/>
    <p:sldId id="294" r:id="rId37"/>
    <p:sldId id="295" r:id="rId38"/>
    <p:sldId id="293" r:id="rId39"/>
    <p:sldId id="283" r:id="rId40"/>
    <p:sldId id="286" r:id="rId41"/>
    <p:sldId id="287" r:id="rId42"/>
    <p:sldId id="299" r:id="rId4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3139" autoAdjust="0"/>
  </p:normalViewPr>
  <p:slideViewPr>
    <p:cSldViewPr>
      <p:cViewPr varScale="1">
        <p:scale>
          <a:sx n="108" d="100"/>
          <a:sy n="108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-kk4tb\&#30740;&#31350;\&#9319;&#20491;&#20154;\saka\R&amp;D\&#30740;&#31350;&#30330;&#34920;&#20250;\2013&#39640;&#12516;&#12531;&#12464;&#29575;&#12452;&#12531;&#12496;&#12540;&#12398;&#38283;&#30330;\&#26132;&#12398;&#20351;&#12360;&#12381;&#12358;&#12394;DATA\&#12452;&#12531;&#12496;&#12540;&#29305;&#24615;&#12464;&#12521;&#1250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63179584407547"/>
          <c:y val="6.2474895951731856E-2"/>
          <c:w val="0.74720358174117729"/>
          <c:h val="0.73682475451445562"/>
        </c:manualLayout>
      </c:layout>
      <c:scatterChart>
        <c:scatterStyle val="smoothMarker"/>
        <c:varyColors val="0"/>
        <c:ser>
          <c:idx val="0"/>
          <c:order val="0"/>
          <c:tx>
            <c:v>当社実験値</c:v>
          </c:tx>
          <c:spPr>
            <a:ln w="38100">
              <a:solidFill>
                <a:srgbClr val="4E67C8"/>
              </a:solidFill>
            </a:ln>
          </c:spPr>
          <c:xVal>
            <c:numRef>
              <c:f>'[20160623_超高剛性インバーEZ特性値まとめ.xlsx]熱膨張(増本再現)'!$D$7:$D$20</c:f>
              <c:numCache>
                <c:formatCode>General</c:formatCode>
                <c:ptCount val="14"/>
                <c:pt idx="0">
                  <c:v>53.1</c:v>
                </c:pt>
                <c:pt idx="1">
                  <c:v>53.4</c:v>
                </c:pt>
                <c:pt idx="2">
                  <c:v>53.7</c:v>
                </c:pt>
                <c:pt idx="3" formatCode="0.0">
                  <c:v>54</c:v>
                </c:pt>
                <c:pt idx="4">
                  <c:v>54.4</c:v>
                </c:pt>
                <c:pt idx="5">
                  <c:v>54.9</c:v>
                </c:pt>
                <c:pt idx="6" formatCode="0.0">
                  <c:v>55.2</c:v>
                </c:pt>
                <c:pt idx="7">
                  <c:v>55.5</c:v>
                </c:pt>
                <c:pt idx="8" formatCode="0.0">
                  <c:v>55.8</c:v>
                </c:pt>
                <c:pt idx="9" formatCode="0.0">
                  <c:v>56.1</c:v>
                </c:pt>
                <c:pt idx="10" formatCode="0.0">
                  <c:v>56.4</c:v>
                </c:pt>
                <c:pt idx="11" formatCode="0.0">
                  <c:v>56.7</c:v>
                </c:pt>
                <c:pt idx="12" formatCode="0.0">
                  <c:v>57</c:v>
                </c:pt>
                <c:pt idx="13" formatCode="0.0">
                  <c:v>57.5</c:v>
                </c:pt>
              </c:numCache>
            </c:numRef>
          </c:xVal>
          <c:yVal>
            <c:numRef>
              <c:f>'[20160623_超高剛性インバーEZ特性値まとめ.xlsx]熱膨張(増本再現)'!$J$7:$J$20</c:f>
              <c:numCache>
                <c:formatCode>0.00_ </c:formatCode>
                <c:ptCount val="14"/>
                <c:pt idx="0">
                  <c:v>9.49695</c:v>
                </c:pt>
                <c:pt idx="1">
                  <c:v>9.063600000000001</c:v>
                </c:pt>
                <c:pt idx="2">
                  <c:v>9.1000000000000014</c:v>
                </c:pt>
                <c:pt idx="3">
                  <c:v>8.9460000000000015</c:v>
                </c:pt>
                <c:pt idx="4">
                  <c:v>8.6348500000000001</c:v>
                </c:pt>
                <c:pt idx="5">
                  <c:v>6.5033499999999993</c:v>
                </c:pt>
                <c:pt idx="6">
                  <c:v>0.6028</c:v>
                </c:pt>
                <c:pt idx="7">
                  <c:v>0.70420000000000005</c:v>
                </c:pt>
                <c:pt idx="8">
                  <c:v>0.57050000000000001</c:v>
                </c:pt>
                <c:pt idx="9">
                  <c:v>1.1329</c:v>
                </c:pt>
                <c:pt idx="10">
                  <c:v>1.8008000000000002</c:v>
                </c:pt>
                <c:pt idx="11">
                  <c:v>2.0976499999999998</c:v>
                </c:pt>
                <c:pt idx="12">
                  <c:v>2.6433999999999997</c:v>
                </c:pt>
                <c:pt idx="13">
                  <c:v>3.0593500000000002</c:v>
                </c:pt>
              </c:numCache>
            </c:numRef>
          </c:yVal>
          <c:smooth val="1"/>
        </c:ser>
        <c:ser>
          <c:idx val="1"/>
          <c:order val="1"/>
          <c:tx>
            <c:v>増本先生文献値</c:v>
          </c:tx>
          <c:spPr>
            <a:ln>
              <a:noFill/>
            </a:ln>
          </c:spPr>
          <c:trendline>
            <c:spPr>
              <a:ln w="38100">
                <a:solidFill>
                  <a:srgbClr val="F14124">
                    <a:lumMod val="75000"/>
                  </a:srgbClr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'[20160623_超高剛性インバーEZ特性値まとめ.xlsx]熱膨張(増本再現)'!$R$7:$R$16</c:f>
              <c:numCache>
                <c:formatCode>General</c:formatCode>
                <c:ptCount val="10"/>
                <c:pt idx="2">
                  <c:v>57</c:v>
                </c:pt>
                <c:pt idx="3">
                  <c:v>56</c:v>
                </c:pt>
                <c:pt idx="4">
                  <c:v>55.5</c:v>
                </c:pt>
                <c:pt idx="5">
                  <c:v>55</c:v>
                </c:pt>
                <c:pt idx="6">
                  <c:v>54.5</c:v>
                </c:pt>
                <c:pt idx="7">
                  <c:v>54</c:v>
                </c:pt>
                <c:pt idx="8">
                  <c:v>53</c:v>
                </c:pt>
              </c:numCache>
            </c:numRef>
          </c:xVal>
          <c:yVal>
            <c:numRef>
              <c:f>'[20160623_超高剛性インバーEZ特性値まとめ.xlsx]熱膨張(増本再現)'!$S$7:$S$16</c:f>
              <c:numCache>
                <c:formatCode>General</c:formatCode>
                <c:ptCount val="10"/>
                <c:pt idx="2">
                  <c:v>3.16</c:v>
                </c:pt>
                <c:pt idx="3">
                  <c:v>2.69</c:v>
                </c:pt>
                <c:pt idx="4">
                  <c:v>1.52</c:v>
                </c:pt>
                <c:pt idx="5">
                  <c:v>0.91</c:v>
                </c:pt>
                <c:pt idx="6">
                  <c:v>0.22</c:v>
                </c:pt>
                <c:pt idx="7">
                  <c:v>-1.07</c:v>
                </c:pt>
                <c:pt idx="8">
                  <c:v>4.05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002080"/>
        <c:axId val="567002640"/>
      </c:scatterChart>
      <c:valAx>
        <c:axId val="567002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n-lt"/>
                    <a:ea typeface="ＭＳ Ｐゴシック" panose="020B0600070205080204" pitchFamily="50" charset="-128"/>
                  </a:defRPr>
                </a:pPr>
                <a:r>
                  <a:rPr lang="en-US">
                    <a:latin typeface="+mn-lt"/>
                    <a:ea typeface="ＭＳ Ｐゴシック" panose="020B0600070205080204" pitchFamily="50" charset="-128"/>
                  </a:rPr>
                  <a:t>Co</a:t>
                </a:r>
                <a:r>
                  <a:rPr lang="ja-JP">
                    <a:latin typeface="+mn-lt"/>
                    <a:ea typeface="ＭＳ Ｐゴシック" panose="020B0600070205080204" pitchFamily="50" charset="-128"/>
                  </a:rPr>
                  <a:t>量</a:t>
                </a:r>
              </a:p>
            </c:rich>
          </c:tx>
          <c:layout>
            <c:manualLayout>
              <c:xMode val="edge"/>
              <c:yMode val="edge"/>
              <c:x val="0.91499659435555958"/>
              <c:y val="0.7653557724355414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567002640"/>
        <c:crosses val="autoZero"/>
        <c:crossBetween val="midCat"/>
      </c:valAx>
      <c:valAx>
        <c:axId val="567002640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+mn-lt"/>
                    <a:ea typeface="ＭＳ Ｐゴシック" panose="020B0600070205080204" pitchFamily="50" charset="-128"/>
                  </a:defRPr>
                </a:pPr>
                <a:r>
                  <a:rPr lang="ja-JP">
                    <a:latin typeface="+mn-lt"/>
                    <a:ea typeface="ＭＳ Ｐゴシック" panose="020B0600070205080204" pitchFamily="50" charset="-128"/>
                  </a:rPr>
                  <a:t>熱膨張係数</a:t>
                </a:r>
                <a:r>
                  <a:rPr lang="en-US">
                    <a:latin typeface="+mn-lt"/>
                    <a:ea typeface="ＭＳ Ｐゴシック" panose="020B0600070205080204" pitchFamily="50" charset="-128"/>
                  </a:rPr>
                  <a:t>(ppm)</a:t>
                </a:r>
                <a:endParaRPr lang="ja-JP">
                  <a:latin typeface="+mn-lt"/>
                  <a:ea typeface="ＭＳ Ｐゴシック" panose="020B0600070205080204" pitchFamily="50" charset="-128"/>
                </a:endParaRPr>
              </a:p>
            </c:rich>
          </c:tx>
          <c:layout>
            <c:manualLayout>
              <c:xMode val="edge"/>
              <c:yMode val="edge"/>
              <c:x val="7.1604193511209035E-3"/>
              <c:y val="0.21055545110372351"/>
            </c:manualLayout>
          </c:layout>
          <c:overlay val="0"/>
        </c:title>
        <c:numFmt formatCode="0.0_ 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ea typeface="ＭＳ Ｐゴシック" panose="020B0600070205080204" pitchFamily="50" charset="-128"/>
              </a:defRPr>
            </a:pPr>
            <a:endParaRPr lang="ja-JP"/>
          </a:p>
        </c:txPr>
        <c:crossAx val="567002080"/>
        <c:crosses val="autoZero"/>
        <c:crossBetween val="midCat"/>
        <c:majorUnit val="2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9732213035519421"/>
          <c:y val="9.3259295975660822E-2"/>
          <c:w val="0.32282420333358597"/>
          <c:h val="0.18541636399374428"/>
        </c:manualLayout>
      </c:layout>
      <c:overlay val="1"/>
      <c:spPr>
        <a:ln>
          <a:noFill/>
        </a:ln>
      </c:spPr>
      <c:txPr>
        <a:bodyPr/>
        <a:lstStyle/>
        <a:p>
          <a:pPr>
            <a:defRPr>
              <a:latin typeface="ＭＳ Ｐゴシック" panose="020B0600070205080204" pitchFamily="50" charset="-128"/>
              <a:ea typeface="ＭＳ Ｐゴシック" panose="020B060007020508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2000" b="0">
          <a:latin typeface="+mn-ea"/>
          <a:ea typeface="+mn-ea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04298611629672E-2"/>
          <c:y val="5.3801746149728297E-2"/>
          <c:w val="0.83519590719428261"/>
          <c:h val="0.89239650770054346"/>
        </c:manualLayout>
      </c:layout>
      <c:scatterChart>
        <c:scatterStyle val="lineMarker"/>
        <c:varyColors val="0"/>
        <c:ser>
          <c:idx val="0"/>
          <c:order val="0"/>
          <c:marker>
            <c:symbol val="x"/>
            <c:size val="4"/>
            <c:spPr>
              <a:ln>
                <a:solidFill>
                  <a:schemeClr val="accent1"/>
                </a:solidFill>
              </a:ln>
            </c:spPr>
          </c:marker>
          <c:xVal>
            <c:numRef>
              <c:f>Sheet1!$B$9:$B$34</c:f>
              <c:numCache>
                <c:formatCode>0.0_);[Red]\(0.0\)</c:formatCode>
                <c:ptCount val="26"/>
                <c:pt idx="0">
                  <c:v>0.1</c:v>
                </c:pt>
                <c:pt idx="1">
                  <c:v>0.26666666666666666</c:v>
                </c:pt>
                <c:pt idx="2">
                  <c:v>14.3</c:v>
                </c:pt>
                <c:pt idx="3">
                  <c:v>17.3</c:v>
                </c:pt>
                <c:pt idx="4">
                  <c:v>17.816666666666666</c:v>
                </c:pt>
                <c:pt idx="5">
                  <c:v>18.899999999999999</c:v>
                </c:pt>
                <c:pt idx="6">
                  <c:v>19.45</c:v>
                </c:pt>
                <c:pt idx="7">
                  <c:v>20.7</c:v>
                </c:pt>
                <c:pt idx="8">
                  <c:v>21.266666666666669</c:v>
                </c:pt>
                <c:pt idx="9">
                  <c:v>22.6</c:v>
                </c:pt>
                <c:pt idx="10">
                  <c:v>23.183333333333334</c:v>
                </c:pt>
                <c:pt idx="11">
                  <c:v>24.6</c:v>
                </c:pt>
                <c:pt idx="12">
                  <c:v>25.116666666666667</c:v>
                </c:pt>
                <c:pt idx="13">
                  <c:v>26.7</c:v>
                </c:pt>
                <c:pt idx="14">
                  <c:v>27.233333333333331</c:v>
                </c:pt>
                <c:pt idx="15">
                  <c:v>28.9</c:v>
                </c:pt>
                <c:pt idx="16">
                  <c:v>29.45</c:v>
                </c:pt>
                <c:pt idx="17">
                  <c:v>31.2</c:v>
                </c:pt>
                <c:pt idx="18">
                  <c:v>33.216666666666661</c:v>
                </c:pt>
                <c:pt idx="19">
                  <c:v>35.299999999999997</c:v>
                </c:pt>
                <c:pt idx="20">
                  <c:v>38</c:v>
                </c:pt>
                <c:pt idx="21">
                  <c:v>40.5</c:v>
                </c:pt>
                <c:pt idx="22">
                  <c:v>43.266666666666666</c:v>
                </c:pt>
                <c:pt idx="23">
                  <c:v>46.1</c:v>
                </c:pt>
                <c:pt idx="24">
                  <c:v>48.9</c:v>
                </c:pt>
                <c:pt idx="25">
                  <c:v>51.9</c:v>
                </c:pt>
              </c:numCache>
            </c:numRef>
          </c:xVal>
          <c:yVal>
            <c:numRef>
              <c:f>Sheet1!$C$9:$C$34</c:f>
              <c:numCache>
                <c:formatCode>General</c:formatCode>
                <c:ptCount val="26"/>
                <c:pt idx="0">
                  <c:v>300</c:v>
                </c:pt>
                <c:pt idx="1">
                  <c:v>300</c:v>
                </c:pt>
                <c:pt idx="2">
                  <c:v>45</c:v>
                </c:pt>
                <c:pt idx="3">
                  <c:v>45</c:v>
                </c:pt>
                <c:pt idx="4">
                  <c:v>55</c:v>
                </c:pt>
                <c:pt idx="5">
                  <c:v>55</c:v>
                </c:pt>
                <c:pt idx="6">
                  <c:v>65</c:v>
                </c:pt>
                <c:pt idx="7">
                  <c:v>65</c:v>
                </c:pt>
                <c:pt idx="8">
                  <c:v>75</c:v>
                </c:pt>
                <c:pt idx="9">
                  <c:v>75</c:v>
                </c:pt>
                <c:pt idx="10">
                  <c:v>85</c:v>
                </c:pt>
                <c:pt idx="11">
                  <c:v>85</c:v>
                </c:pt>
                <c:pt idx="12">
                  <c:v>95</c:v>
                </c:pt>
                <c:pt idx="13">
                  <c:v>95</c:v>
                </c:pt>
                <c:pt idx="14">
                  <c:v>105</c:v>
                </c:pt>
                <c:pt idx="15">
                  <c:v>105</c:v>
                </c:pt>
                <c:pt idx="16">
                  <c:v>115</c:v>
                </c:pt>
                <c:pt idx="17">
                  <c:v>115</c:v>
                </c:pt>
                <c:pt idx="18">
                  <c:v>150</c:v>
                </c:pt>
                <c:pt idx="19">
                  <c:v>150</c:v>
                </c:pt>
                <c:pt idx="20">
                  <c:v>200</c:v>
                </c:pt>
                <c:pt idx="21">
                  <c:v>200</c:v>
                </c:pt>
                <c:pt idx="22">
                  <c:v>250</c:v>
                </c:pt>
                <c:pt idx="23">
                  <c:v>250</c:v>
                </c:pt>
                <c:pt idx="24">
                  <c:v>300</c:v>
                </c:pt>
                <c:pt idx="25">
                  <c:v>300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005440"/>
        <c:axId val="567006000"/>
      </c:scatterChart>
      <c:valAx>
        <c:axId val="567005440"/>
        <c:scaling>
          <c:orientation val="minMax"/>
          <c:max val="54"/>
          <c:min val="0"/>
        </c:scaling>
        <c:delete val="1"/>
        <c:axPos val="b"/>
        <c:minorGridlines/>
        <c:numFmt formatCode="0.0_);[Red]\(0.0\)" sourceLinked="1"/>
        <c:majorTickMark val="out"/>
        <c:minorTickMark val="none"/>
        <c:tickLblPos val="nextTo"/>
        <c:crossAx val="567006000"/>
        <c:crosses val="autoZero"/>
        <c:crossBetween val="midCat"/>
        <c:majorUnit val="24"/>
        <c:minorUnit val="6"/>
      </c:valAx>
      <c:valAx>
        <c:axId val="567006000"/>
        <c:scaling>
          <c:orientation val="minMax"/>
          <c:max val="350"/>
          <c:min val="0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567005440"/>
        <c:crosses val="autoZero"/>
        <c:crossBetween val="midCat"/>
        <c:majorUnit val="100"/>
        <c:minorUnit val="5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84631151853396"/>
          <c:y val="4.6811367131843258E-2"/>
          <c:w val="0.72874007573238608"/>
          <c:h val="0.84047302532981627"/>
        </c:manualLayout>
      </c:layout>
      <c:scatterChart>
        <c:scatterStyle val="smoothMarker"/>
        <c:varyColors val="0"/>
        <c:ser>
          <c:idx val="0"/>
          <c:order val="0"/>
          <c:tx>
            <c:v>Fused Silica文献値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'[20170810_IC-DX極低温グラフ.xlsx]Fusedsilica_CTE比較'!$J$12:$J$35</c:f>
              <c:numCache>
                <c:formatCode>General</c:formatCode>
                <c:ptCount val="2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140</c:v>
                </c:pt>
                <c:pt idx="13">
                  <c:v>160</c:v>
                </c:pt>
                <c:pt idx="14">
                  <c:v>180</c:v>
                </c:pt>
                <c:pt idx="15">
                  <c:v>200</c:v>
                </c:pt>
                <c:pt idx="16">
                  <c:v>220</c:v>
                </c:pt>
                <c:pt idx="17">
                  <c:v>240</c:v>
                </c:pt>
                <c:pt idx="18">
                  <c:v>260</c:v>
                </c:pt>
                <c:pt idx="19">
                  <c:v>273</c:v>
                </c:pt>
                <c:pt idx="20">
                  <c:v>280</c:v>
                </c:pt>
                <c:pt idx="21">
                  <c:v>293</c:v>
                </c:pt>
                <c:pt idx="22">
                  <c:v>300</c:v>
                </c:pt>
              </c:numCache>
            </c:numRef>
          </c:xVal>
          <c:yVal>
            <c:numRef>
              <c:f>'[20170810_IC-DX極低温グラフ.xlsx]Fusedsilica_CTE比較'!$K$12:$K$34</c:f>
              <c:numCache>
                <c:formatCode>General</c:formatCode>
                <c:ptCount val="23"/>
                <c:pt idx="5">
                  <c:v>-4.6762648417187408E-6</c:v>
                </c:pt>
                <c:pt idx="6">
                  <c:v>-1.1967729660827529E-5</c:v>
                </c:pt>
                <c:pt idx="7">
                  <c:v>-1.8452383237334834E-5</c:v>
                </c:pt>
                <c:pt idx="8">
                  <c:v>-2.4144803382292479E-5</c:v>
                </c:pt>
                <c:pt idx="9">
                  <c:v>-2.9061175757611449E-5</c:v>
                </c:pt>
                <c:pt idx="10">
                  <c:v>-3.3219232270000002E-5</c:v>
                </c:pt>
                <c:pt idx="11">
                  <c:v>-3.9338718232289278E-5</c:v>
                </c:pt>
                <c:pt idx="12">
                  <c:v>-4.2673982195125121E-5</c:v>
                </c:pt>
                <c:pt idx="13">
                  <c:v>-4.341729369782273E-5</c:v>
                </c:pt>
                <c:pt idx="14">
                  <c:v>-4.1781286768606066E-5</c:v>
                </c:pt>
                <c:pt idx="15">
                  <c:v>-3.7998062080000006E-5</c:v>
                </c:pt>
                <c:pt idx="16">
                  <c:v>-3.231857538405572E-5</c:v>
                </c:pt>
                <c:pt idx="17">
                  <c:v>-2.5012312227409919E-5</c:v>
                </c:pt>
                <c:pt idx="18">
                  <c:v>-1.6367248946177923E-5</c:v>
                </c:pt>
                <c:pt idx="19">
                  <c:v>-1.017452218050706E-5</c:v>
                </c:pt>
                <c:pt idx="20">
                  <c:v>-6.6900999406796939E-6</c:v>
                </c:pt>
                <c:pt idx="2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IC-DX </c:v>
          </c:tx>
          <c:xVal>
            <c:numRef>
              <c:f>'[20170810_IC-DX極低温グラフ.xlsx]Fusedsilica_CTE比較'!$O$12:$O$23</c:f>
              <c:numCache>
                <c:formatCode>0.00</c:formatCode>
                <c:ptCount val="12"/>
                <c:pt idx="0" formatCode="General">
                  <c:v>299.47000000000003</c:v>
                </c:pt>
                <c:pt idx="1">
                  <c:v>249.9</c:v>
                </c:pt>
                <c:pt idx="2" formatCode="General">
                  <c:v>199.33</c:v>
                </c:pt>
                <c:pt idx="3" formatCode="General">
                  <c:v>149.75</c:v>
                </c:pt>
                <c:pt idx="4" formatCode="General">
                  <c:v>114.88</c:v>
                </c:pt>
                <c:pt idx="5" formatCode="General">
                  <c:v>104.95</c:v>
                </c:pt>
                <c:pt idx="6" formatCode="General">
                  <c:v>95.04</c:v>
                </c:pt>
                <c:pt idx="7" formatCode="General">
                  <c:v>85.13</c:v>
                </c:pt>
                <c:pt idx="8" formatCode="General">
                  <c:v>75.11</c:v>
                </c:pt>
                <c:pt idx="9" formatCode="General">
                  <c:v>65.06</c:v>
                </c:pt>
                <c:pt idx="10" formatCode="General">
                  <c:v>54.98</c:v>
                </c:pt>
                <c:pt idx="11" formatCode="General">
                  <c:v>44.88</c:v>
                </c:pt>
              </c:numCache>
            </c:numRef>
          </c:xVal>
          <c:yVal>
            <c:numRef>
              <c:f>'[20170810_IC-DX極低温グラフ.xlsx]Fusedsilica_CTE比較'!$Q$12:$Q$23</c:f>
              <c:numCache>
                <c:formatCode>General</c:formatCode>
                <c:ptCount val="12"/>
                <c:pt idx="0">
                  <c:v>-3.4450047431224729E-6</c:v>
                </c:pt>
                <c:pt idx="1">
                  <c:v>2.086973887862599E-5</c:v>
                </c:pt>
                <c:pt idx="2">
                  <c:v>6.5355234909381389E-5</c:v>
                </c:pt>
                <c:pt idx="3">
                  <c:v>5.8365370213190874E-5</c:v>
                </c:pt>
                <c:pt idx="4">
                  <c:v>2.7460182735034201E-5</c:v>
                </c:pt>
                <c:pt idx="5">
                  <c:v>1.8473213839932097E-5</c:v>
                </c:pt>
                <c:pt idx="6">
                  <c:v>1.0984073094013679E-5</c:v>
                </c:pt>
                <c:pt idx="7">
                  <c:v>6.1910230166258923E-6</c:v>
                </c:pt>
                <c:pt idx="8">
                  <c:v>5.2923261271156816E-6</c:v>
                </c:pt>
                <c:pt idx="9">
                  <c:v>9.7858105746667327E-6</c:v>
                </c:pt>
                <c:pt idx="10">
                  <c:v>2.0969594088571569E-5</c:v>
                </c:pt>
                <c:pt idx="11">
                  <c:v>3.8743821458884616E-5</c:v>
                </c:pt>
              </c:numCache>
            </c:numRef>
          </c:yVal>
          <c:smooth val="1"/>
        </c:ser>
        <c:ser>
          <c:idx val="2"/>
          <c:order val="2"/>
          <c:tx>
            <c:v>Invar</c:v>
          </c:tx>
          <c:xVal>
            <c:numRef>
              <c:f>'[20170810_IC-DX極低温グラフ.xlsx]Fusedsilica_CTE比較'!$R$12:$R$23</c:f>
              <c:numCache>
                <c:formatCode>0.00</c:formatCode>
                <c:ptCount val="12"/>
                <c:pt idx="0">
                  <c:v>299.49</c:v>
                </c:pt>
                <c:pt idx="1">
                  <c:v>249.91</c:v>
                </c:pt>
                <c:pt idx="2">
                  <c:v>199.3</c:v>
                </c:pt>
                <c:pt idx="3">
                  <c:v>149.80000000000001</c:v>
                </c:pt>
                <c:pt idx="4">
                  <c:v>114.91</c:v>
                </c:pt>
                <c:pt idx="5">
                  <c:v>104.95</c:v>
                </c:pt>
                <c:pt idx="6">
                  <c:v>95.03</c:v>
                </c:pt>
                <c:pt idx="7">
                  <c:v>85.06</c:v>
                </c:pt>
                <c:pt idx="8">
                  <c:v>75.099999999999994</c:v>
                </c:pt>
                <c:pt idx="9">
                  <c:v>65.06</c:v>
                </c:pt>
                <c:pt idx="10">
                  <c:v>54.98</c:v>
                </c:pt>
                <c:pt idx="11">
                  <c:v>44.88</c:v>
                </c:pt>
              </c:numCache>
            </c:numRef>
          </c:xVal>
          <c:yVal>
            <c:numRef>
              <c:f>'[20170810_IC-DX極低温グラフ.xlsx]Fusedsilica_CTE比較'!$T$12:$T$23</c:f>
              <c:numCache>
                <c:formatCode>General</c:formatCode>
                <c:ptCount val="12"/>
                <c:pt idx="0">
                  <c:v>4.7433592969842217E-6</c:v>
                </c:pt>
                <c:pt idx="1">
                  <c:v>-2.7910924705412426E-5</c:v>
                </c:pt>
                <c:pt idx="2">
                  <c:v>-8.0187737167964851E-5</c:v>
                </c:pt>
                <c:pt idx="3">
                  <c:v>-1.5713001797483522E-4</c:v>
                </c:pt>
                <c:pt idx="4">
                  <c:v>-2.2263830637108046E-4</c:v>
                </c:pt>
                <c:pt idx="5">
                  <c:v>-2.4041342121030562E-4</c:v>
                </c:pt>
                <c:pt idx="6">
                  <c:v>-2.5644098262432596E-4</c:v>
                </c:pt>
                <c:pt idx="7">
                  <c:v>-2.6992210904733374E-4</c:v>
                </c:pt>
                <c:pt idx="8">
                  <c:v>-2.7965847813061714E-4</c:v>
                </c:pt>
                <c:pt idx="9">
                  <c:v>-2.8460155781905331E-4</c:v>
                </c:pt>
                <c:pt idx="10">
                  <c:v>-2.8350309566606752E-4</c:v>
                </c:pt>
                <c:pt idx="11">
                  <c:v>-2.7581386059516682E-4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010480"/>
        <c:axId val="567011040"/>
      </c:scatterChart>
      <c:scatterChart>
        <c:scatterStyle val="lineMarker"/>
        <c:varyColors val="0"/>
        <c:ser>
          <c:idx val="3"/>
          <c:order val="3"/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xVal>
            <c:numRef>
              <c:f>'[20170810_IC-DX極低温グラフ.xlsx]Fusedsilica_CTE比較'!$J$38:$J$39</c:f>
              <c:numCache>
                <c:formatCode>General</c:formatCode>
                <c:ptCount val="2"/>
                <c:pt idx="0">
                  <c:v>77</c:v>
                </c:pt>
                <c:pt idx="1">
                  <c:v>77</c:v>
                </c:pt>
              </c:numCache>
            </c:numRef>
          </c:xVal>
          <c:yVal>
            <c:numRef>
              <c:f>'[20170810_IC-DX極低温グラフ.xlsx]Fusedsilica_CTE比較'!$K$38:$K$39</c:f>
              <c:numCache>
                <c:formatCode>General</c:formatCode>
                <c:ptCount val="2"/>
                <c:pt idx="0">
                  <c:v>1E-4</c:v>
                </c:pt>
                <c:pt idx="1">
                  <c:v>-4.0000000000000002E-4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010480"/>
        <c:axId val="567011040"/>
      </c:scatterChart>
      <c:valAx>
        <c:axId val="567010480"/>
        <c:scaling>
          <c:orientation val="minMax"/>
          <c:max val="3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latin typeface="+mn-lt"/>
                    <a:ea typeface="ＭＳ Ｐゴシック" panose="020B0600070205080204" pitchFamily="50" charset="-128"/>
                  </a:defRPr>
                </a:pPr>
                <a:r>
                  <a:rPr lang="ja-JP" b="0" dirty="0">
                    <a:latin typeface="+mn-lt"/>
                    <a:ea typeface="ＭＳ Ｐゴシック" panose="020B0600070205080204" pitchFamily="50" charset="-128"/>
                  </a:rPr>
                  <a:t>温度</a:t>
                </a:r>
                <a:endParaRPr lang="en-US" b="0" dirty="0">
                  <a:latin typeface="+mn-lt"/>
                  <a:ea typeface="ＭＳ Ｐゴシック" panose="020B0600070205080204" pitchFamily="50" charset="-128"/>
                </a:endParaRPr>
              </a:p>
              <a:p>
                <a:pPr>
                  <a:defRPr b="0">
                    <a:latin typeface="+mn-lt"/>
                    <a:ea typeface="ＭＳ Ｐゴシック" panose="020B0600070205080204" pitchFamily="50" charset="-128"/>
                  </a:defRPr>
                </a:pPr>
                <a:r>
                  <a:rPr lang="en-US" b="0" dirty="0">
                    <a:latin typeface="+mn-lt"/>
                    <a:ea typeface="ＭＳ Ｐゴシック" panose="020B0600070205080204" pitchFamily="50" charset="-128"/>
                  </a:rPr>
                  <a:t>(K)</a:t>
                </a:r>
                <a:endParaRPr lang="ja-JP" b="0" dirty="0">
                  <a:latin typeface="+mn-lt"/>
                  <a:ea typeface="ＭＳ Ｐゴシック" panose="020B0600070205080204" pitchFamily="50" charset="-128"/>
                </a:endParaRPr>
              </a:p>
            </c:rich>
          </c:tx>
          <c:layout>
            <c:manualLayout>
              <c:xMode val="edge"/>
              <c:yMode val="edge"/>
              <c:x val="0.91564783680407991"/>
              <c:y val="0.83794788605623804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ja-JP"/>
          </a:p>
        </c:txPr>
        <c:crossAx val="567011040"/>
        <c:crosses val="autoZero"/>
        <c:crossBetween val="midCat"/>
        <c:majorUnit val="50"/>
      </c:valAx>
      <c:valAx>
        <c:axId val="567011040"/>
        <c:scaling>
          <c:orientation val="minMax"/>
          <c:max val="1.0000000000000003E-4"/>
          <c:min val="-4.0000000000000013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latin typeface="+mn-lt"/>
                    <a:ea typeface="ＭＳ Ｐゴシック" panose="020B0600070205080204" pitchFamily="50" charset="-128"/>
                  </a:defRPr>
                </a:pPr>
                <a:r>
                  <a:rPr lang="en-US" b="0">
                    <a:latin typeface="+mn-lt"/>
                    <a:ea typeface="ＭＳ Ｐゴシック" panose="020B0600070205080204" pitchFamily="50" charset="-128"/>
                  </a:rPr>
                  <a:t>ΔL/L(%)</a:t>
                </a:r>
                <a:endParaRPr lang="ja-JP" b="0">
                  <a:latin typeface="+mn-lt"/>
                  <a:ea typeface="ＭＳ Ｐゴシック" panose="020B0600070205080204" pitchFamily="50" charset="-128"/>
                </a:endParaRPr>
              </a:p>
            </c:rich>
          </c:tx>
          <c:layout>
            <c:manualLayout>
              <c:xMode val="edge"/>
              <c:yMode val="edge"/>
              <c:x val="6.4404370749598832E-3"/>
              <c:y val="0.37258982783054106"/>
            </c:manualLayout>
          </c:layout>
          <c:overlay val="0"/>
        </c:title>
        <c:numFmt formatCode="#,##0.000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  <a:ea typeface="ＭＳ Ｐゴシック" panose="020B0600070205080204" pitchFamily="50" charset="-128"/>
              </a:defRPr>
            </a:pPr>
            <a:endParaRPr lang="ja-JP"/>
          </a:p>
        </c:txPr>
        <c:crossAx val="567010480"/>
        <c:crosses val="autoZero"/>
        <c:crossBetween val="midCat"/>
        <c:majorUnit val="1.0000000000000003E-4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3964475314945259"/>
          <c:y val="0.58078011430638055"/>
          <c:w val="0.29529925142132674"/>
          <c:h val="0.26857538229159511"/>
        </c:manualLayout>
      </c:layout>
      <c:overlay val="0"/>
      <c:txPr>
        <a:bodyPr/>
        <a:lstStyle/>
        <a:p>
          <a:pPr>
            <a:defRPr>
              <a:latin typeface="+mn-lt"/>
              <a:ea typeface="ＭＳ Ｐゴシック" panose="020B060007020508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ＭＳ Ｐ明朝" panose="02020600040205080304" pitchFamily="18" charset="-128"/>
          <a:ea typeface="ＭＳ Ｐ明朝" panose="02020600040205080304" pitchFamily="18" charset="-128"/>
        </a:defRPr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84631151853396"/>
          <c:y val="4.6811367131843258E-2"/>
          <c:w val="0.72874007573238608"/>
          <c:h val="0.84047302532981627"/>
        </c:manualLayout>
      </c:layout>
      <c:scatterChart>
        <c:scatterStyle val="smoothMarker"/>
        <c:varyColors val="0"/>
        <c:ser>
          <c:idx val="0"/>
          <c:order val="0"/>
          <c:tx>
            <c:v>Fused Silica文献値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'[20170810_IC-DX極低温グラフ.xlsx]Fusedsilica_CTE比較'!$J$12:$J$35</c:f>
              <c:numCache>
                <c:formatCode>General</c:formatCode>
                <c:ptCount val="2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140</c:v>
                </c:pt>
                <c:pt idx="13">
                  <c:v>160</c:v>
                </c:pt>
                <c:pt idx="14">
                  <c:v>180</c:v>
                </c:pt>
                <c:pt idx="15">
                  <c:v>200</c:v>
                </c:pt>
                <c:pt idx="16">
                  <c:v>220</c:v>
                </c:pt>
                <c:pt idx="17">
                  <c:v>240</c:v>
                </c:pt>
                <c:pt idx="18">
                  <c:v>260</c:v>
                </c:pt>
                <c:pt idx="19">
                  <c:v>273</c:v>
                </c:pt>
                <c:pt idx="20">
                  <c:v>280</c:v>
                </c:pt>
                <c:pt idx="21">
                  <c:v>293</c:v>
                </c:pt>
                <c:pt idx="22">
                  <c:v>300</c:v>
                </c:pt>
              </c:numCache>
            </c:numRef>
          </c:xVal>
          <c:yVal>
            <c:numRef>
              <c:f>'[20170810_IC-DX極低温グラフ.xlsx]Fusedsilica_CTE比較'!$M$12:$M$34</c:f>
              <c:numCache>
                <c:formatCode>General</c:formatCode>
                <c:ptCount val="23"/>
                <c:pt idx="5">
                  <c:v>-0.76993343762315636</c:v>
                </c:pt>
                <c:pt idx="6">
                  <c:v>-0.68857865266172003</c:v>
                </c:pt>
                <c:pt idx="7">
                  <c:v>-0.60859908953314001</c:v>
                </c:pt>
                <c:pt idx="8">
                  <c:v>-0.53015876255525574</c:v>
                </c:pt>
                <c:pt idx="9">
                  <c:v>-0.45341530177230766</c:v>
                </c:pt>
                <c:pt idx="10">
                  <c:v>-0.3785204002669354</c:v>
                </c:pt>
                <c:pt idx="11">
                  <c:v>-0.23485604648347894</c:v>
                </c:pt>
                <c:pt idx="12">
                  <c:v>-0.10027750449000652</c:v>
                </c:pt>
                <c:pt idx="13">
                  <c:v>2.4169785845961887E-2</c:v>
                </c:pt>
                <c:pt idx="14">
                  <c:v>0.13749243409050624</c:v>
                </c:pt>
                <c:pt idx="15">
                  <c:v>0.23873478525930666</c:v>
                </c:pt>
                <c:pt idx="16">
                  <c:v>0.32696460583364306</c:v>
                </c:pt>
                <c:pt idx="17">
                  <c:v>0.40125876977639546</c:v>
                </c:pt>
                <c:pt idx="18">
                  <c:v>0.46068894454804388</c:v>
                </c:pt>
                <c:pt idx="19">
                  <c:v>0.49089999999999995</c:v>
                </c:pt>
                <c:pt idx="20">
                  <c:v>0.50430727712266832</c:v>
                </c:pt>
                <c:pt idx="21">
                  <c:v>0.52371691527680009</c:v>
                </c:pt>
              </c:numCache>
            </c:numRef>
          </c:yVal>
          <c:smooth val="1"/>
        </c:ser>
        <c:ser>
          <c:idx val="1"/>
          <c:order val="1"/>
          <c:tx>
            <c:v>IC-DX </c:v>
          </c:tx>
          <c:xVal>
            <c:numRef>
              <c:f>'[20170810_IC-DX極低温グラフ.xlsx]Fusedsilica_CTE比較'!$O$29:$O$39</c:f>
              <c:numCache>
                <c:formatCode>General</c:formatCode>
                <c:ptCount val="11"/>
                <c:pt idx="0">
                  <c:v>49.93</c:v>
                </c:pt>
                <c:pt idx="1">
                  <c:v>60.02</c:v>
                </c:pt>
                <c:pt idx="2">
                  <c:v>70.08</c:v>
                </c:pt>
                <c:pt idx="3">
                  <c:v>80.12</c:v>
                </c:pt>
                <c:pt idx="4">
                  <c:v>90.08</c:v>
                </c:pt>
                <c:pt idx="5">
                  <c:v>100</c:v>
                </c:pt>
                <c:pt idx="6">
                  <c:v>109.92</c:v>
                </c:pt>
                <c:pt idx="7">
                  <c:v>132.31</c:v>
                </c:pt>
                <c:pt idx="8">
                  <c:v>174.54</c:v>
                </c:pt>
                <c:pt idx="9">
                  <c:v>224.62</c:v>
                </c:pt>
                <c:pt idx="10">
                  <c:v>274.68</c:v>
                </c:pt>
              </c:numCache>
            </c:numRef>
          </c:xVal>
          <c:yVal>
            <c:numRef>
              <c:f>'[20170810_IC-DX極低温グラフ.xlsx]Fusedsilica_CTE比較'!$P$29:$P$39</c:f>
              <c:numCache>
                <c:formatCode>General</c:formatCode>
                <c:ptCount val="11"/>
                <c:pt idx="0">
                  <c:v>-1.7589999999999999</c:v>
                </c:pt>
                <c:pt idx="1">
                  <c:v>-1.1100000000000001</c:v>
                </c:pt>
                <c:pt idx="2">
                  <c:v>-0.44700000000000001</c:v>
                </c:pt>
                <c:pt idx="3">
                  <c:v>8.8999999999999996E-2</c:v>
                </c:pt>
                <c:pt idx="4">
                  <c:v>0.48399999999999999</c:v>
                </c:pt>
                <c:pt idx="5">
                  <c:v>0.754</c:v>
                </c:pt>
                <c:pt idx="6">
                  <c:v>0.90400000000000003</c:v>
                </c:pt>
                <c:pt idx="7">
                  <c:v>0.88700000000000001</c:v>
                </c:pt>
                <c:pt idx="8">
                  <c:v>0.14099999999999999</c:v>
                </c:pt>
                <c:pt idx="9">
                  <c:v>-0.879</c:v>
                </c:pt>
                <c:pt idx="10">
                  <c:v>-0.49099999999999999</c:v>
                </c:pt>
              </c:numCache>
            </c:numRef>
          </c:yVal>
          <c:smooth val="1"/>
        </c:ser>
        <c:ser>
          <c:idx val="2"/>
          <c:order val="2"/>
          <c:tx>
            <c:v>Invar</c:v>
          </c:tx>
          <c:xVal>
            <c:numRef>
              <c:f>'[20170810_IC-DX極低温グラフ.xlsx]Fusedsilica_CTE比較'!$Q$29:$Q$39</c:f>
              <c:numCache>
                <c:formatCode>General</c:formatCode>
                <c:ptCount val="11"/>
                <c:pt idx="0">
                  <c:v>49.93</c:v>
                </c:pt>
                <c:pt idx="1">
                  <c:v>60.02</c:v>
                </c:pt>
                <c:pt idx="2">
                  <c:v>70.08</c:v>
                </c:pt>
                <c:pt idx="3">
                  <c:v>80.08</c:v>
                </c:pt>
                <c:pt idx="4">
                  <c:v>90.04</c:v>
                </c:pt>
                <c:pt idx="5">
                  <c:v>99.99</c:v>
                </c:pt>
                <c:pt idx="6">
                  <c:v>109.93</c:v>
                </c:pt>
                <c:pt idx="7">
                  <c:v>132.35</c:v>
                </c:pt>
                <c:pt idx="8">
                  <c:v>174.55</c:v>
                </c:pt>
                <c:pt idx="9">
                  <c:v>224.61</c:v>
                </c:pt>
                <c:pt idx="10">
                  <c:v>274.7</c:v>
                </c:pt>
              </c:numCache>
            </c:numRef>
          </c:xVal>
          <c:yVal>
            <c:numRef>
              <c:f>'[20170810_IC-DX極低温グラフ.xlsx]Fusedsilica_CTE比較'!$R$29:$R$39</c:f>
              <c:numCache>
                <c:formatCode>General</c:formatCode>
                <c:ptCount val="11"/>
                <c:pt idx="0">
                  <c:v>-0.76200000000000001</c:v>
                </c:pt>
                <c:pt idx="1">
                  <c:v>-0.105</c:v>
                </c:pt>
                <c:pt idx="2">
                  <c:v>0.48899999999999999</c:v>
                </c:pt>
                <c:pt idx="3">
                  <c:v>0.98</c:v>
                </c:pt>
                <c:pt idx="4">
                  <c:v>1.353</c:v>
                </c:pt>
                <c:pt idx="5">
                  <c:v>1.6160000000000001</c:v>
                </c:pt>
                <c:pt idx="6">
                  <c:v>1.786</c:v>
                </c:pt>
                <c:pt idx="7">
                  <c:v>1.8759999999999999</c:v>
                </c:pt>
                <c:pt idx="8">
                  <c:v>1.554</c:v>
                </c:pt>
                <c:pt idx="9">
                  <c:v>0.99399999999999999</c:v>
                </c:pt>
                <c:pt idx="10">
                  <c:v>0.69799999999999995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xVal>
            <c:numRef>
              <c:f>'[20170810_IC-DX極低温グラフ.xlsx]Fusedsilica_CTE比較'!$J$38:$J$39</c:f>
              <c:numCache>
                <c:formatCode>General</c:formatCode>
                <c:ptCount val="2"/>
                <c:pt idx="0">
                  <c:v>77</c:v>
                </c:pt>
                <c:pt idx="1">
                  <c:v>77</c:v>
                </c:pt>
              </c:numCache>
            </c:numRef>
          </c:xVal>
          <c:yVal>
            <c:numRef>
              <c:f>'[20170810_IC-DX極低温グラフ.xlsx]Fusedsilica_CTE比較'!$L$38:$L$39</c:f>
              <c:numCache>
                <c:formatCode>General</c:formatCode>
                <c:ptCount val="2"/>
                <c:pt idx="0">
                  <c:v>2.5</c:v>
                </c:pt>
                <c:pt idx="1">
                  <c:v>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868416"/>
        <c:axId val="618868976"/>
      </c:scatterChart>
      <c:valAx>
        <c:axId val="618868416"/>
        <c:scaling>
          <c:orientation val="minMax"/>
          <c:max val="3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ja-JP" b="0">
                    <a:latin typeface="+mn-lt"/>
                  </a:rPr>
                  <a:t>温度</a:t>
                </a:r>
                <a:endParaRPr lang="en-US" b="0">
                  <a:latin typeface="+mn-lt"/>
                </a:endParaRPr>
              </a:p>
              <a:p>
                <a:pPr>
                  <a:defRPr b="0">
                    <a:latin typeface="+mn-lt"/>
                  </a:defRPr>
                </a:pPr>
                <a:r>
                  <a:rPr lang="en-US" b="0">
                    <a:latin typeface="+mn-lt"/>
                  </a:rPr>
                  <a:t>(K)</a:t>
                </a:r>
                <a:endParaRPr lang="ja-JP" b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91564783680407991"/>
              <c:y val="0.83794788605623804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ja-JP"/>
          </a:p>
        </c:txPr>
        <c:crossAx val="618868976"/>
        <c:crosses val="autoZero"/>
        <c:crossBetween val="midCat"/>
        <c:majorUnit val="50"/>
      </c:valAx>
      <c:valAx>
        <c:axId val="618868976"/>
        <c:scaling>
          <c:orientation val="minMax"/>
          <c:max val="2.5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latin typeface="+mn-lt"/>
                  </a:defRPr>
                </a:pPr>
                <a:r>
                  <a:rPr lang="en-US" altLang="ja-JP" b="0">
                    <a:latin typeface="+mn-lt"/>
                  </a:rPr>
                  <a:t>CTE</a:t>
                </a:r>
                <a:r>
                  <a:rPr lang="en-US" b="0">
                    <a:latin typeface="+mn-lt"/>
                  </a:rPr>
                  <a:t>(</a:t>
                </a:r>
                <a:r>
                  <a:rPr lang="en-US" altLang="ja-JP" b="0">
                    <a:latin typeface="+mn-lt"/>
                  </a:rPr>
                  <a:t>×10</a:t>
                </a:r>
                <a:r>
                  <a:rPr lang="en-US" altLang="ja-JP" b="0" baseline="30000">
                    <a:latin typeface="+mn-lt"/>
                  </a:rPr>
                  <a:t>-6</a:t>
                </a:r>
                <a:r>
                  <a:rPr lang="en-US" altLang="ja-JP" b="0">
                    <a:latin typeface="+mn-lt"/>
                  </a:rPr>
                  <a:t>/K</a:t>
                </a:r>
                <a:r>
                  <a:rPr lang="en-US" b="0">
                    <a:latin typeface="+mn-lt"/>
                  </a:rPr>
                  <a:t>)</a:t>
                </a:r>
                <a:endParaRPr lang="ja-JP" b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7.9252674647702238E-3"/>
              <c:y val="0.25232103497503472"/>
            </c:manualLayout>
          </c:layout>
          <c:overlay val="0"/>
        </c:title>
        <c:numFmt formatCode="#,##0.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ja-JP"/>
          </a:p>
        </c:txPr>
        <c:crossAx val="618868416"/>
        <c:crosses val="autoZero"/>
        <c:crossBetween val="midCat"/>
        <c:majorUnit val="0.5"/>
        <c:minorUnit val="2.0000000000000005E-5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2576385936803625"/>
          <c:y val="3.9570346625251253E-2"/>
          <c:w val="0.26857264982446494"/>
          <c:h val="0.23850816904876329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ＭＳ Ｐ明朝" panose="02020600040205080304" pitchFamily="18" charset="-128"/>
          <a:ea typeface="ＭＳ Ｐ明朝" panose="02020600040205080304" pitchFamily="18" charset="-128"/>
        </a:defRPr>
      </a:pPr>
      <a:endParaRPr lang="ja-JP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41073128060925"/>
          <c:y val="5.1400554097404488E-2"/>
          <c:w val="0.7698420817823397"/>
          <c:h val="0.74772895567170883"/>
        </c:manualLayout>
      </c:layout>
      <c:scatterChart>
        <c:scatterStyle val="smoothMarker"/>
        <c:varyColors val="0"/>
        <c:ser>
          <c:idx val="2"/>
          <c:order val="0"/>
          <c:tx>
            <c:v>830W.Q.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[報告書【熱処理と残留応力】DATA.xlsx]Sheet1!$C$26:$C$31</c:f>
              <c:numCache>
                <c:formatCode>0.00_);[Red]\(0.00\)</c:formatCode>
                <c:ptCount val="6"/>
                <c:pt idx="0">
                  <c:v>0</c:v>
                </c:pt>
                <c:pt idx="1">
                  <c:v>3.990000000000002</c:v>
                </c:pt>
                <c:pt idx="2">
                  <c:v>8.0300000000000011</c:v>
                </c:pt>
                <c:pt idx="3">
                  <c:v>12.04</c:v>
                </c:pt>
                <c:pt idx="4">
                  <c:v>16.03</c:v>
                </c:pt>
                <c:pt idx="5">
                  <c:v>20.02</c:v>
                </c:pt>
              </c:numCache>
            </c:numRef>
          </c:xVal>
          <c:yVal>
            <c:numRef>
              <c:f>[報告書【熱処理と残留応力】DATA.xlsx]Sheet1!$E$26:$E$31</c:f>
              <c:numCache>
                <c:formatCode>0.0000_);[Red]\(0.0000\)</c:formatCode>
                <c:ptCount val="6"/>
                <c:pt idx="0">
                  <c:v>2.3999999999999998E-3</c:v>
                </c:pt>
                <c:pt idx="1">
                  <c:v>7.9299999999999995E-2</c:v>
                </c:pt>
                <c:pt idx="2">
                  <c:v>0.13780000000000001</c:v>
                </c:pt>
                <c:pt idx="3">
                  <c:v>0.18029999999999999</c:v>
                </c:pt>
                <c:pt idx="4">
                  <c:v>0.223</c:v>
                </c:pt>
                <c:pt idx="5">
                  <c:v>0.27450000000000002</c:v>
                </c:pt>
              </c:numCache>
            </c:numRef>
          </c:yVal>
          <c:smooth val="0"/>
        </c:ser>
        <c:ser>
          <c:idx val="3"/>
          <c:order val="1"/>
          <c:tx>
            <c:v>830F.C.</c:v>
          </c:tx>
          <c:spPr>
            <a:ln cap="rnd">
              <a:solidFill>
                <a:schemeClr val="accent2"/>
              </a:solidFill>
              <a:round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[報告書【熱処理と残留応力】DATA.xlsx]Sheet1!$G$26:$G$31</c:f>
              <c:numCache>
                <c:formatCode>0.00_);[Red]\(0.00\)</c:formatCode>
                <c:ptCount val="6"/>
                <c:pt idx="0">
                  <c:v>0</c:v>
                </c:pt>
                <c:pt idx="1">
                  <c:v>3.9600000000000009</c:v>
                </c:pt>
                <c:pt idx="2">
                  <c:v>8.009999999999998</c:v>
                </c:pt>
                <c:pt idx="3">
                  <c:v>11.979999999999997</c:v>
                </c:pt>
                <c:pt idx="4">
                  <c:v>15.949999999999996</c:v>
                </c:pt>
                <c:pt idx="5">
                  <c:v>19.91</c:v>
                </c:pt>
              </c:numCache>
            </c:numRef>
          </c:xVal>
          <c:yVal>
            <c:numRef>
              <c:f>[報告書【熱処理と残留応力】DATA.xlsx]Sheet1!$I$26:$I$31</c:f>
              <c:numCache>
                <c:formatCode>0.0000_);[Red]\(0.0000\)</c:formatCode>
                <c:ptCount val="6"/>
                <c:pt idx="0">
                  <c:v>2.0999999999999999E-3</c:v>
                </c:pt>
                <c:pt idx="1">
                  <c:v>1.2999999999999999E-3</c:v>
                </c:pt>
                <c:pt idx="2">
                  <c:v>5.4000000000000003E-3</c:v>
                </c:pt>
                <c:pt idx="3">
                  <c:v>8.6E-3</c:v>
                </c:pt>
                <c:pt idx="4">
                  <c:v>1.18E-2</c:v>
                </c:pt>
                <c:pt idx="5">
                  <c:v>1.49E-2</c:v>
                </c:pt>
              </c:numCache>
            </c:numRef>
          </c:yVal>
          <c:smooth val="0"/>
        </c:ser>
        <c:ser>
          <c:idx val="0"/>
          <c:order val="2"/>
          <c:tx>
            <c:v>830W.Q.+315A.C.</c:v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[報告書【熱処理と残留応力】DATA.xlsx]Sheet1!$C$44:$C$49</c:f>
              <c:numCache>
                <c:formatCode>0.00_);[Red]\(0.00\)</c:formatCode>
                <c:ptCount val="6"/>
                <c:pt idx="0">
                  <c:v>0</c:v>
                </c:pt>
                <c:pt idx="1">
                  <c:v>3.9400000000000048</c:v>
                </c:pt>
                <c:pt idx="2">
                  <c:v>8.0300000000000011</c:v>
                </c:pt>
                <c:pt idx="3">
                  <c:v>11.990000000000002</c:v>
                </c:pt>
                <c:pt idx="4">
                  <c:v>15.96</c:v>
                </c:pt>
                <c:pt idx="5">
                  <c:v>20.130000000000003</c:v>
                </c:pt>
              </c:numCache>
            </c:numRef>
          </c:xVal>
          <c:yVal>
            <c:numRef>
              <c:f>[報告書【熱処理と残留応力】DATA.xlsx]Sheet1!$E$44:$E$49</c:f>
              <c:numCache>
                <c:formatCode>General</c:formatCode>
                <c:ptCount val="6"/>
                <c:pt idx="0">
                  <c:v>2.3E-3</c:v>
                </c:pt>
                <c:pt idx="1">
                  <c:v>3.9699999999999999E-2</c:v>
                </c:pt>
                <c:pt idx="2">
                  <c:v>8.3299999999999999E-2</c:v>
                </c:pt>
                <c:pt idx="3">
                  <c:v>0.12670000000000001</c:v>
                </c:pt>
                <c:pt idx="4">
                  <c:v>0.17519999999999999</c:v>
                </c:pt>
                <c:pt idx="5">
                  <c:v>0.21729999999999999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871776"/>
        <c:axId val="618872336"/>
      </c:scatterChart>
      <c:valAx>
        <c:axId val="618871776"/>
        <c:scaling>
          <c:orientation val="minMax"/>
          <c:max val="2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r>
                  <a:rPr lang="ja-JP"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研削量</a:t>
                </a:r>
                <a:r>
                  <a:rPr lang="en-US"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(mm)</a:t>
                </a:r>
                <a:endParaRPr lang="ja-JP" b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c:rich>
          </c:tx>
          <c:layout/>
          <c:overlay val="0"/>
        </c:title>
        <c:numFmt formatCode="0.00_);[Red]\(0.00\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ja-JP"/>
          </a:p>
        </c:txPr>
        <c:crossAx val="618872336"/>
        <c:crosses val="autoZero"/>
        <c:crossBetween val="midCat"/>
        <c:majorUnit val="5"/>
      </c:valAx>
      <c:valAx>
        <c:axId val="618872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r>
                  <a:rPr lang="ja-JP"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真直度</a:t>
                </a:r>
                <a:r>
                  <a:rPr lang="en-US"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(mm)</a:t>
                </a:r>
                <a:endParaRPr lang="ja-JP" b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c:rich>
          </c:tx>
          <c:layout>
            <c:manualLayout>
              <c:xMode val="edge"/>
              <c:yMode val="edge"/>
              <c:x val="1.0984714299829142E-2"/>
              <c:y val="0.26986828361693144"/>
            </c:manualLayout>
          </c:layout>
          <c:overlay val="0"/>
        </c:title>
        <c:numFmt formatCode="0.000_);[Red]\(0.000\)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ja-JP"/>
          </a:p>
        </c:txPr>
        <c:crossAx val="618871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424244244507308"/>
          <c:y val="5.8649874650665783E-2"/>
          <c:w val="0.28432148174197436"/>
          <c:h val="0.33730921847162587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ja-JP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68884838598867"/>
          <c:y val="3.1179901245973713E-2"/>
          <c:w val="0.76809492563429571"/>
          <c:h val="0.76942797821294828"/>
        </c:manualLayout>
      </c:layout>
      <c:scatterChart>
        <c:scatterStyle val="smoothMarker"/>
        <c:varyColors val="0"/>
        <c:ser>
          <c:idx val="2"/>
          <c:order val="0"/>
          <c:tx>
            <c:v>汎用インバー材</c:v>
          </c:tx>
          <c:dPt>
            <c:idx val="4"/>
            <c:bubble3D val="0"/>
            <c:spPr>
              <a:ln>
                <a:prstDash val="solid"/>
              </a:ln>
            </c:spPr>
          </c:dPt>
          <c:dPt>
            <c:idx val="5"/>
            <c:bubble3D val="0"/>
            <c:spPr>
              <a:ln>
                <a:prstDash val="dash"/>
              </a:ln>
            </c:spPr>
          </c:dPt>
          <c:dPt>
            <c:idx val="6"/>
            <c:bubble3D val="0"/>
            <c:spPr>
              <a:ln>
                <a:prstDash val="dash"/>
              </a:ln>
            </c:spPr>
          </c:dPt>
          <c:xVal>
            <c:numRef>
              <c:f>'[20170223_産総研経年変化試験片一覧+結果一覧.xlsx]2017.10予測し直し'!$K$13:$K$19</c:f>
              <c:numCache>
                <c:formatCode>General</c:formatCode>
                <c:ptCount val="7"/>
                <c:pt idx="0">
                  <c:v>0</c:v>
                </c:pt>
                <c:pt idx="1">
                  <c:v>35</c:v>
                </c:pt>
                <c:pt idx="2">
                  <c:v>98</c:v>
                </c:pt>
                <c:pt idx="3">
                  <c:v>153</c:v>
                </c:pt>
                <c:pt idx="4">
                  <c:v>331</c:v>
                </c:pt>
                <c:pt idx="5">
                  <c:v>547</c:v>
                </c:pt>
                <c:pt idx="6">
                  <c:v>730</c:v>
                </c:pt>
              </c:numCache>
            </c:numRef>
          </c:xVal>
          <c:yVal>
            <c:numRef>
              <c:f>'[20170223_産総研経年変化試験片一覧+結果一覧.xlsx]2017.10予測し直し'!$L$13:$L$19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0.30672222222222228</c:v>
                </c:pt>
                <c:pt idx="2">
                  <c:v>0.77450000000000008</c:v>
                </c:pt>
                <c:pt idx="3">
                  <c:v>1.14177777777778</c:v>
                </c:pt>
                <c:pt idx="4">
                  <c:v>2.1190281827327255</c:v>
                </c:pt>
                <c:pt idx="5" formatCode="General">
                  <c:v>2.8005124774901105</c:v>
                </c:pt>
                <c:pt idx="6" formatCode="General">
                  <c:v>3.2577749388695834</c:v>
                </c:pt>
              </c:numCache>
            </c:numRef>
          </c:yVal>
          <c:smooth val="1"/>
        </c:ser>
        <c:ser>
          <c:idx val="0"/>
          <c:order val="1"/>
          <c:tx>
            <c:v>当社インバー材(IC-DX該当)</c:v>
          </c:tx>
          <c:dPt>
            <c:idx val="6"/>
            <c:bubble3D val="0"/>
            <c:spPr>
              <a:ln>
                <a:prstDash val="solid"/>
              </a:ln>
            </c:spPr>
          </c:dPt>
          <c:xVal>
            <c:numRef>
              <c:f>'[20170223_産総研経年変化試験片一覧+結果一覧.xlsx]2017.10予測し直し'!$B$13:$B$19</c:f>
              <c:numCache>
                <c:formatCode>General</c:formatCode>
                <c:ptCount val="7"/>
                <c:pt idx="0">
                  <c:v>0</c:v>
                </c:pt>
                <c:pt idx="1">
                  <c:v>55</c:v>
                </c:pt>
                <c:pt idx="2">
                  <c:v>125</c:v>
                </c:pt>
                <c:pt idx="3">
                  <c:v>176</c:v>
                </c:pt>
                <c:pt idx="4">
                  <c:v>364</c:v>
                </c:pt>
                <c:pt idx="5">
                  <c:v>538</c:v>
                </c:pt>
                <c:pt idx="6">
                  <c:v>721</c:v>
                </c:pt>
              </c:numCache>
            </c:numRef>
          </c:xVal>
          <c:yVal>
            <c:numRef>
              <c:f>'[20170223_産総研経年変化試験片一覧+結果一覧.xlsx]2017.10予測し直し'!$C$13:$C$19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0.22877777777777789</c:v>
                </c:pt>
                <c:pt idx="2">
                  <c:v>0.46383333333333343</c:v>
                </c:pt>
                <c:pt idx="3">
                  <c:v>0.60383333333333344</c:v>
                </c:pt>
                <c:pt idx="4">
                  <c:v>1.0426666666666671</c:v>
                </c:pt>
                <c:pt idx="5">
                  <c:v>1.3493888888888887</c:v>
                </c:pt>
                <c:pt idx="6">
                  <c:v>1.6313333333333333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'[20170223_産総研経年変化試験片一覧+結果一覧.xlsx]2017.10予測し直し'!$D$12</c:f>
              <c:strCache>
                <c:ptCount val="1"/>
                <c:pt idx="0">
                  <c:v>IC-ZX</c:v>
                </c:pt>
              </c:strCache>
            </c:strRef>
          </c:tx>
          <c:dPt>
            <c:idx val="6"/>
            <c:bubble3D val="0"/>
            <c:spPr>
              <a:ln>
                <a:prstDash val="solid"/>
              </a:ln>
            </c:spPr>
          </c:dPt>
          <c:xVal>
            <c:numRef>
              <c:f>'[20170223_産総研経年変化試験片一覧+結果一覧.xlsx]2017.10予測し直し'!$B$13:$B$19</c:f>
              <c:numCache>
                <c:formatCode>General</c:formatCode>
                <c:ptCount val="7"/>
                <c:pt idx="0">
                  <c:v>0</c:v>
                </c:pt>
                <c:pt idx="1">
                  <c:v>55</c:v>
                </c:pt>
                <c:pt idx="2">
                  <c:v>125</c:v>
                </c:pt>
                <c:pt idx="3">
                  <c:v>176</c:v>
                </c:pt>
                <c:pt idx="4">
                  <c:v>364</c:v>
                </c:pt>
                <c:pt idx="5">
                  <c:v>538</c:v>
                </c:pt>
                <c:pt idx="6">
                  <c:v>721</c:v>
                </c:pt>
              </c:numCache>
            </c:numRef>
          </c:xVal>
          <c:yVal>
            <c:numRef>
              <c:f>'[20170223_産総研経年変化試験片一覧+結果一覧.xlsx]2017.10予測し直し'!$D$13:$D$19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-5.8777777777778525E-2</c:v>
                </c:pt>
                <c:pt idx="2">
                  <c:v>-6.2000000000000811E-2</c:v>
                </c:pt>
                <c:pt idx="3">
                  <c:v>-6.7055555555556132E-2</c:v>
                </c:pt>
                <c:pt idx="4">
                  <c:v>-1.3055555555556153E-2</c:v>
                </c:pt>
                <c:pt idx="5">
                  <c:v>7.8999999999999626E-2</c:v>
                </c:pt>
                <c:pt idx="6">
                  <c:v>0.11949999999999925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875696"/>
        <c:axId val="618876256"/>
      </c:scatterChart>
      <c:valAx>
        <c:axId val="61887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pPr>
                <a:r>
                  <a:rPr lang="ja-JP" altLang="en-US" b="0" dirty="0" smtClean="0"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経過日数</a:t>
                </a:r>
                <a:r>
                  <a:rPr lang="en-US" altLang="ja-JP" b="0" dirty="0" smtClean="0"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【</a:t>
                </a:r>
                <a:r>
                  <a:rPr lang="en-US" b="0" dirty="0" smtClean="0"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days</a:t>
                </a:r>
                <a:r>
                  <a:rPr lang="en-US" altLang="ja-JP" b="0" dirty="0" smtClean="0"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】</a:t>
                </a:r>
                <a:endParaRPr lang="ja-JP" b="0" dirty="0">
                  <a:latin typeface="Calibri" panose="020F0502020204030204" pitchFamily="34" charset="0"/>
                  <a:ea typeface="ＭＳ Ｐゴシック" panose="020B0600070205080204" pitchFamily="50" charset="-128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ja-JP"/>
          </a:p>
        </c:txPr>
        <c:crossAx val="618876256"/>
        <c:crossesAt val="-1"/>
        <c:crossBetween val="midCat"/>
      </c:valAx>
      <c:valAx>
        <c:axId val="618876256"/>
        <c:scaling>
          <c:orientation val="minMax"/>
          <c:max val="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pPr>
                <a:r>
                  <a:rPr lang="ja-JP" altLang="en-US" b="0" dirty="0" smtClean="0"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相対変化量</a:t>
                </a:r>
                <a:r>
                  <a:rPr lang="ja-JP" b="0" dirty="0"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　</a:t>
                </a:r>
                <a:r>
                  <a:rPr lang="en-US" b="0" dirty="0"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【ppm】</a:t>
                </a:r>
                <a:endParaRPr lang="ja-JP" b="0" dirty="0">
                  <a:latin typeface="Calibri" panose="020F0502020204030204" pitchFamily="34" charset="0"/>
                  <a:ea typeface="ＭＳ Ｐゴシック" panose="020B0600070205080204" pitchFamily="50" charset="-128"/>
                </a:endParaRP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ja-JP"/>
          </a:p>
        </c:txPr>
        <c:crossAx val="618875696"/>
        <c:crossesAt val="-1"/>
        <c:crossBetween val="midCat"/>
        <c:majorUnit val="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3198952967732319"/>
          <c:y val="4.377488087737285E-2"/>
          <c:w val="0.48865618774120817"/>
          <c:h val="0.23016555793177643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ea typeface="ＭＳ Ｐゴシック" panose="020B060007020508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ＭＳ Ｐ明朝" panose="02020600040205080304" pitchFamily="18" charset="-128"/>
          <a:ea typeface="ＭＳ Ｐ明朝" panose="02020600040205080304" pitchFamily="18" charset="-128"/>
        </a:defRPr>
      </a:pPr>
      <a:endParaRPr lang="ja-JP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67697093418878"/>
          <c:y val="3.7031561931129157E-2"/>
          <c:w val="0.79578286510482488"/>
          <c:h val="0.650299945732693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'α-E'!$C$31</c:f>
              <c:strCache>
                <c:ptCount val="1"/>
                <c:pt idx="0">
                  <c:v> 新開発材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trendline>
            <c:spPr>
              <a:ln w="31750">
                <a:noFill/>
              </a:ln>
            </c:spPr>
            <c:trendlineType val="linear"/>
            <c:dispRSqr val="0"/>
            <c:dispEq val="0"/>
          </c:trendline>
          <c:xVal>
            <c:numRef>
              <c:f>'α-E'!$E$31:$E$32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xVal>
          <c:yVal>
            <c:numRef>
              <c:f>'α-E'!$F$31:$F$32</c:f>
              <c:numCache>
                <c:formatCode>General</c:formatCode>
                <c:ptCount val="2"/>
                <c:pt idx="0">
                  <c:v>170</c:v>
                </c:pt>
                <c:pt idx="1">
                  <c:v>180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'α-E'!$C$36</c:f>
              <c:strCache>
                <c:ptCount val="1"/>
                <c:pt idx="0">
                  <c:v> 従来材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'α-E'!$E$36:$E$37</c:f>
              <c:numCache>
                <c:formatCode>General</c:formatCode>
                <c:ptCount val="2"/>
                <c:pt idx="0">
                  <c:v>0.75</c:v>
                </c:pt>
                <c:pt idx="1">
                  <c:v>4</c:v>
                </c:pt>
              </c:numCache>
            </c:numRef>
          </c:xVal>
          <c:yVal>
            <c:numRef>
              <c:f>'α-E'!$F$36:$F$37</c:f>
              <c:numCache>
                <c:formatCode>General</c:formatCode>
                <c:ptCount val="2"/>
                <c:pt idx="0">
                  <c:v>120</c:v>
                </c:pt>
                <c:pt idx="1">
                  <c:v>135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879056"/>
        <c:axId val="618879616"/>
      </c:scatterChart>
      <c:valAx>
        <c:axId val="618879056"/>
        <c:scaling>
          <c:orientation val="minMax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+mn-lt"/>
                    <a:ea typeface="ＭＳ Ｐ明朝" panose="02020600040205080304" pitchFamily="18" charset="-128"/>
                  </a:defRPr>
                </a:pPr>
                <a:r>
                  <a:rPr 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熱膨張</a:t>
                </a:r>
                <a:r>
                  <a:rPr lang="ja-JP" sz="20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係数</a:t>
                </a:r>
                <a:r>
                  <a:rPr lang="en-US" altLang="ja-JP" sz="2000" dirty="0" smtClean="0">
                    <a:latin typeface="Calibri" panose="020F0502020204030204" pitchFamily="34" charset="0"/>
                    <a:ea typeface="ＭＳ Ｐ明朝" panose="02020600040205080304" pitchFamily="18" charset="-128"/>
                  </a:rPr>
                  <a:t>【×10</a:t>
                </a:r>
                <a:r>
                  <a:rPr lang="en-US" altLang="ja-JP" sz="2000" baseline="30000" dirty="0" smtClean="0">
                    <a:latin typeface="Calibri" panose="020F0502020204030204" pitchFamily="34" charset="0"/>
                    <a:ea typeface="ＭＳ Ｐ明朝" panose="02020600040205080304" pitchFamily="18" charset="-128"/>
                  </a:rPr>
                  <a:t>-6</a:t>
                </a:r>
                <a:r>
                  <a:rPr lang="en-US" altLang="ja-JP" sz="2000" dirty="0" smtClean="0">
                    <a:latin typeface="Calibri" panose="020F0502020204030204" pitchFamily="34" charset="0"/>
                    <a:ea typeface="ＭＳ Ｐ明朝" panose="02020600040205080304" pitchFamily="18" charset="-128"/>
                  </a:rPr>
                  <a:t>/K】</a:t>
                </a:r>
                <a:endParaRPr lang="ja-JP" sz="2000" dirty="0">
                  <a:latin typeface="Calibri" panose="020F0502020204030204" pitchFamily="34" charset="0"/>
                  <a:ea typeface="ＭＳ Ｐ明朝" panose="02020600040205080304" pitchFamily="18" charset="-128"/>
                </a:endParaRPr>
              </a:p>
            </c:rich>
          </c:tx>
          <c:layout>
            <c:manualLayout>
              <c:xMode val="edge"/>
              <c:yMode val="edge"/>
              <c:x val="0.37473726263860696"/>
              <c:y val="0.79094843349084076"/>
            </c:manualLayout>
          </c:layout>
          <c:overlay val="0"/>
        </c:title>
        <c:numFmt formatCode="#,##0.0_ 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alibri" panose="020F0502020204030204" pitchFamily="34" charset="0"/>
                <a:ea typeface="ＭＳ Ｐ明朝" panose="02020600040205080304" pitchFamily="18" charset="-128"/>
              </a:defRPr>
            </a:pPr>
            <a:endParaRPr lang="ja-JP"/>
          </a:p>
        </c:txPr>
        <c:crossAx val="618879616"/>
        <c:crosses val="autoZero"/>
        <c:crossBetween val="midCat"/>
        <c:majorUnit val="1"/>
      </c:valAx>
      <c:valAx>
        <c:axId val="618879616"/>
        <c:scaling>
          <c:orientation val="minMax"/>
          <c:max val="200"/>
          <c:min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Calibri" panose="020F0502020204030204" pitchFamily="34" charset="0"/>
                    <a:ea typeface="ＭＳ Ｐ明朝" panose="02020600040205080304" pitchFamily="18" charset="-128"/>
                  </a:defRPr>
                </a:pPr>
                <a:r>
                  <a:rPr lang="ja-JP" sz="20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ヤング率</a:t>
                </a:r>
                <a:r>
                  <a:rPr lang="en-US" altLang="ja-JP" sz="2000" dirty="0">
                    <a:latin typeface="Calibri" panose="020F0502020204030204" pitchFamily="34" charset="0"/>
                    <a:ea typeface="ＭＳ Ｐ明朝" panose="02020600040205080304" pitchFamily="18" charset="-128"/>
                  </a:rPr>
                  <a:t>【</a:t>
                </a:r>
                <a:r>
                  <a:rPr lang="en-US" sz="2000" dirty="0" err="1" smtClean="0">
                    <a:latin typeface="Calibri" panose="020F0502020204030204" pitchFamily="34" charset="0"/>
                    <a:ea typeface="ＭＳ Ｐ明朝" panose="02020600040205080304" pitchFamily="18" charset="-128"/>
                  </a:rPr>
                  <a:t>GPa</a:t>
                </a:r>
                <a:r>
                  <a:rPr lang="en-US" altLang="ja-JP" sz="2000" dirty="0" smtClean="0">
                    <a:latin typeface="Calibri" panose="020F0502020204030204" pitchFamily="34" charset="0"/>
                    <a:ea typeface="ＭＳ Ｐ明朝" panose="02020600040205080304" pitchFamily="18" charset="-128"/>
                  </a:rPr>
                  <a:t>】</a:t>
                </a:r>
                <a:endParaRPr lang="ja-JP" sz="2000" dirty="0">
                  <a:latin typeface="Calibri" panose="020F0502020204030204" pitchFamily="34" charset="0"/>
                  <a:ea typeface="ＭＳ Ｐ明朝" panose="02020600040205080304" pitchFamily="18" charset="-128"/>
                </a:endParaRPr>
              </a:p>
            </c:rich>
          </c:tx>
          <c:layout>
            <c:manualLayout>
              <c:xMode val="edge"/>
              <c:yMode val="edge"/>
              <c:x val="7.1260320121557764E-3"/>
              <c:y val="0.17026635307791474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2000">
                <a:latin typeface="Calibri" panose="020F0502020204030204" pitchFamily="34" charset="0"/>
                <a:ea typeface="ＭＳ Ｐ明朝" panose="02020600040205080304" pitchFamily="18" charset="-128"/>
              </a:defRPr>
            </a:pPr>
            <a:endParaRPr lang="ja-JP"/>
          </a:p>
        </c:txPr>
        <c:crossAx val="618879056"/>
        <c:crossesAt val="0"/>
        <c:crossBetween val="midCat"/>
        <c:majorUnit val="20"/>
      </c:valAx>
      <c:spPr>
        <a:noFill/>
        <a:ln>
          <a:solidFill>
            <a:srgbClr val="FFFFFF">
              <a:lumMod val="50000"/>
            </a:srgb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HGS明朝E" panose="02020900000000000000" pitchFamily="18" charset="-128"/>
          <a:ea typeface="HGS明朝E" panose="02020900000000000000" pitchFamily="18" charset="-128"/>
        </a:defRPr>
      </a:pPr>
      <a:endParaRPr lang="ja-JP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18032786885251E-2"/>
          <c:y val="6.4815010172556697E-2"/>
          <c:w val="0.87704918032786883"/>
          <c:h val="0.82084564936264548"/>
        </c:manualLayout>
      </c:layout>
      <c:scatterChart>
        <c:scatterStyle val="lineMarker"/>
        <c:varyColors val="0"/>
        <c:ser>
          <c:idx val="0"/>
          <c:order val="0"/>
          <c:tx>
            <c:v>一般的な合金</c:v>
          </c:tx>
          <c:spPr>
            <a:ln w="31750">
              <a:solidFill>
                <a:srgbClr val="FF99FF"/>
              </a:solidFill>
              <a:prstDash val="solid"/>
            </a:ln>
          </c:spPr>
          <c:marker>
            <c:symbol val="none"/>
          </c:marker>
          <c:xVal>
            <c:numRef>
              <c:f>MASUMOTOルール!$A$4:$A$14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MASUMOTOルール!$B$4:$B$14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yVal>
          <c:smooth val="1"/>
        </c:ser>
        <c:ser>
          <c:idx val="1"/>
          <c:order val="1"/>
          <c:tx>
            <c:v>磁歪</c:v>
          </c:tx>
          <c:spPr>
            <a:ln w="3175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MASUMOTOルール!$A$4:$A$9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MASUMOTOルール!$C$4:$C$9</c:f>
              <c:numCache>
                <c:formatCode>General</c:formatCode>
                <c:ptCount val="6"/>
                <c:pt idx="0">
                  <c:v>0</c:v>
                </c:pt>
                <c:pt idx="1">
                  <c:v>-0.8</c:v>
                </c:pt>
                <c:pt idx="2">
                  <c:v>-1.7</c:v>
                </c:pt>
                <c:pt idx="3">
                  <c:v>-2.6</c:v>
                </c:pt>
                <c:pt idx="4">
                  <c:v>-3.5</c:v>
                </c:pt>
                <c:pt idx="5">
                  <c:v>-4.4000000000000004</c:v>
                </c:pt>
              </c:numCache>
            </c:numRef>
          </c:yVal>
          <c:smooth val="0"/>
        </c:ser>
        <c:ser>
          <c:idx val="2"/>
          <c:order val="2"/>
          <c:tx>
            <c:v>インバー合金</c:v>
          </c:tx>
          <c:spPr>
            <a:ln w="3175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MASUMOTOルール!$A$4:$A$14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MASUMOTOルール!$D$4:$D$14</c:f>
              <c:numCache>
                <c:formatCode>General</c:formatCode>
                <c:ptCount val="11"/>
                <c:pt idx="0">
                  <c:v>0</c:v>
                </c:pt>
                <c:pt idx="1">
                  <c:v>0.19999999999999996</c:v>
                </c:pt>
                <c:pt idx="2">
                  <c:v>0.30000000000000004</c:v>
                </c:pt>
                <c:pt idx="3">
                  <c:v>0.39999999999999991</c:v>
                </c:pt>
                <c:pt idx="4">
                  <c:v>0.5</c:v>
                </c:pt>
                <c:pt idx="5">
                  <c:v>0.59999999999999964</c:v>
                </c:pt>
                <c:pt idx="6">
                  <c:v>1.6</c:v>
                </c:pt>
                <c:pt idx="7">
                  <c:v>2.6</c:v>
                </c:pt>
                <c:pt idx="8">
                  <c:v>3.6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882976"/>
        <c:axId val="618883536"/>
      </c:scatterChart>
      <c:valAx>
        <c:axId val="618882976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+mn-ea"/>
                    <a:ea typeface="+mn-ea"/>
                  </a:defRPr>
                </a:pPr>
                <a:r>
                  <a:rPr lang="ja-JP">
                    <a:latin typeface="+mn-ea"/>
                    <a:ea typeface="+mn-ea"/>
                  </a:rPr>
                  <a:t>温度(℃)</a:t>
                </a:r>
              </a:p>
            </c:rich>
          </c:tx>
          <c:layout>
            <c:manualLayout>
              <c:xMode val="edge"/>
              <c:yMode val="edge"/>
              <c:x val="0.44877049180327871"/>
              <c:y val="0.904323579922880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crossAx val="618883536"/>
        <c:crosses val="autoZero"/>
        <c:crossBetween val="midCat"/>
        <c:majorUnit val="12"/>
      </c:valAx>
      <c:valAx>
        <c:axId val="618883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n-ea"/>
                    <a:ea typeface="+mn-ea"/>
                  </a:defRPr>
                </a:pPr>
                <a:r>
                  <a:rPr lang="ja-JP">
                    <a:latin typeface="+mn-ea"/>
                    <a:ea typeface="+mn-ea"/>
                  </a:rPr>
                  <a:t>ΔL</a:t>
                </a:r>
              </a:p>
            </c:rich>
          </c:tx>
          <c:layout>
            <c:manualLayout>
              <c:xMode val="edge"/>
              <c:yMode val="edge"/>
              <c:x val="6.0642812975887101E-3"/>
              <c:y val="0.444025536167139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618882976"/>
        <c:crosses val="autoZero"/>
        <c:crossBetween val="midCat"/>
      </c:valAx>
      <c:spPr>
        <a:solidFill>
          <a:schemeClr val="bg1">
            <a:lumMod val="65000"/>
          </a:schemeClr>
        </a:solidFill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800" b="0" i="0" u="none" strike="noStrike" baseline="0">
          <a:solidFill>
            <a:srgbClr val="000000"/>
          </a:solidFill>
          <a:latin typeface="HG創英角ﾎﾟｯﾌﾟ体"/>
          <a:ea typeface="HG創英角ﾎﾟｯﾌﾟ体"/>
          <a:cs typeface="HG創英角ﾎﾟｯﾌﾟ体"/>
        </a:defRPr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24F15-894F-45A7-A52F-D2E4370876F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AFB99E8-9390-44C7-94A9-F5EEE85A3ADC}">
      <dgm:prSet phldrT="[テキスト]" custT="1"/>
      <dgm:spPr/>
      <dgm:t>
        <a:bodyPr/>
        <a:lstStyle/>
        <a:p>
          <a:r>
            <a:rPr kumimoji="1" lang="ja-JP" altLang="en-US" sz="3200" smtClean="0"/>
            <a:t>低温安定性</a:t>
          </a:r>
          <a:endParaRPr kumimoji="1" lang="ja-JP" altLang="en-US" sz="3200" dirty="0"/>
        </a:p>
      </dgm:t>
    </dgm:pt>
    <dgm:pt modelId="{2E295093-33A6-4E2D-9C3D-BBA09493146E}" type="parTrans" cxnId="{A6FACCE9-5679-4346-A12A-220D1BF1239E}">
      <dgm:prSet/>
      <dgm:spPr/>
      <dgm:t>
        <a:bodyPr/>
        <a:lstStyle/>
        <a:p>
          <a:endParaRPr kumimoji="1" lang="ja-JP" altLang="en-US" sz="3200"/>
        </a:p>
      </dgm:t>
    </dgm:pt>
    <dgm:pt modelId="{0035C39B-246D-4A44-B2C8-6632390415A7}" type="sibTrans" cxnId="{A6FACCE9-5679-4346-A12A-220D1BF1239E}">
      <dgm:prSet/>
      <dgm:spPr/>
      <dgm:t>
        <a:bodyPr/>
        <a:lstStyle/>
        <a:p>
          <a:endParaRPr kumimoji="1" lang="ja-JP" altLang="en-US" sz="3200"/>
        </a:p>
      </dgm:t>
    </dgm:pt>
    <dgm:pt modelId="{5BBDBA42-7EF7-4596-BE60-44B0F6099410}">
      <dgm:prSet phldrT="[テキスト]" custT="1"/>
      <dgm:spPr/>
      <dgm:t>
        <a:bodyPr/>
        <a:lstStyle/>
        <a:p>
          <a:r>
            <a:rPr kumimoji="1" lang="ja-JP" altLang="en-US" sz="3200" dirty="0" smtClean="0"/>
            <a:t>経年変化</a:t>
          </a:r>
          <a:endParaRPr kumimoji="1" lang="ja-JP" altLang="en-US" sz="3200" dirty="0"/>
        </a:p>
      </dgm:t>
    </dgm:pt>
    <dgm:pt modelId="{A332FAA3-B732-4FBE-9990-9C202FD2F1E7}" type="parTrans" cxnId="{12764C5E-7732-42A4-B967-77C671CDFD1B}">
      <dgm:prSet/>
      <dgm:spPr/>
      <dgm:t>
        <a:bodyPr/>
        <a:lstStyle/>
        <a:p>
          <a:endParaRPr kumimoji="1" lang="ja-JP" altLang="en-US" sz="3200"/>
        </a:p>
      </dgm:t>
    </dgm:pt>
    <dgm:pt modelId="{DF9DAFEC-60F9-4B95-A844-0F107ABA3E28}" type="sibTrans" cxnId="{12764C5E-7732-42A4-B967-77C671CDFD1B}">
      <dgm:prSet/>
      <dgm:spPr/>
      <dgm:t>
        <a:bodyPr/>
        <a:lstStyle/>
        <a:p>
          <a:endParaRPr kumimoji="1" lang="ja-JP" altLang="en-US" sz="3200"/>
        </a:p>
      </dgm:t>
    </dgm:pt>
    <dgm:pt modelId="{7172A89D-9642-4EBD-A0F4-111DE45354FD}">
      <dgm:prSet phldrT="[テキスト]" custT="1"/>
      <dgm:spPr/>
      <dgm:t>
        <a:bodyPr/>
        <a:lstStyle/>
        <a:p>
          <a:r>
            <a:rPr kumimoji="1" lang="ja-JP" altLang="en-US" sz="3200" dirty="0" smtClean="0"/>
            <a:t>低ヤング率</a:t>
          </a:r>
          <a:endParaRPr kumimoji="1" lang="ja-JP" altLang="en-US" sz="3200" dirty="0"/>
        </a:p>
      </dgm:t>
    </dgm:pt>
    <dgm:pt modelId="{5A6A7328-8895-47BE-8692-0DC5AA3009B8}" type="parTrans" cxnId="{BE72EF40-13A3-4423-95F0-B12535693077}">
      <dgm:prSet/>
      <dgm:spPr/>
      <dgm:t>
        <a:bodyPr/>
        <a:lstStyle/>
        <a:p>
          <a:endParaRPr kumimoji="1" lang="ja-JP" altLang="en-US" sz="3200"/>
        </a:p>
      </dgm:t>
    </dgm:pt>
    <dgm:pt modelId="{C19DC223-AEB9-4521-94A6-15488D1B1613}" type="sibTrans" cxnId="{BE72EF40-13A3-4423-95F0-B12535693077}">
      <dgm:prSet/>
      <dgm:spPr/>
      <dgm:t>
        <a:bodyPr/>
        <a:lstStyle/>
        <a:p>
          <a:endParaRPr kumimoji="1" lang="ja-JP" altLang="en-US" sz="3200"/>
        </a:p>
      </dgm:t>
    </dgm:pt>
    <dgm:pt modelId="{F4E2AAB0-D1FF-4B3D-A6FB-C76604A27EF1}">
      <dgm:prSet custT="1"/>
      <dgm:spPr/>
      <dgm:t>
        <a:bodyPr/>
        <a:lstStyle/>
        <a:p>
          <a:r>
            <a:rPr kumimoji="1" lang="ja-JP" altLang="en-US" sz="3200" dirty="0" smtClean="0"/>
            <a:t>耐食性</a:t>
          </a:r>
          <a:endParaRPr kumimoji="1" lang="ja-JP" altLang="en-US" sz="3200" dirty="0"/>
        </a:p>
      </dgm:t>
    </dgm:pt>
    <dgm:pt modelId="{B2DFC4C0-F486-4752-A276-1D7DAF4D8781}" type="parTrans" cxnId="{ABF816EA-F058-406A-9D4C-9D31B9582D4A}">
      <dgm:prSet/>
      <dgm:spPr/>
      <dgm:t>
        <a:bodyPr/>
        <a:lstStyle/>
        <a:p>
          <a:endParaRPr kumimoji="1" lang="ja-JP" altLang="en-US" sz="3200"/>
        </a:p>
      </dgm:t>
    </dgm:pt>
    <dgm:pt modelId="{BE94D7CC-C2C7-44AE-BDDC-111A905B2536}" type="sibTrans" cxnId="{ABF816EA-F058-406A-9D4C-9D31B9582D4A}">
      <dgm:prSet/>
      <dgm:spPr/>
      <dgm:t>
        <a:bodyPr/>
        <a:lstStyle/>
        <a:p>
          <a:endParaRPr kumimoji="1" lang="ja-JP" altLang="en-US" sz="3200"/>
        </a:p>
      </dgm:t>
    </dgm:pt>
    <dgm:pt modelId="{0F0DB270-E4AE-4301-B728-3982B05DFFCD}" type="pres">
      <dgm:prSet presAssocID="{C3524F15-894F-45A7-A52F-D2E4370876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72411BC2-50E2-4994-AF8A-0BA42C967B13}" type="pres">
      <dgm:prSet presAssocID="{C3524F15-894F-45A7-A52F-D2E4370876F8}" presName="Name1" presStyleCnt="0"/>
      <dgm:spPr/>
    </dgm:pt>
    <dgm:pt modelId="{AB9CB402-4DBA-4CD9-81AD-2E1C2A542E6A}" type="pres">
      <dgm:prSet presAssocID="{C3524F15-894F-45A7-A52F-D2E4370876F8}" presName="cycle" presStyleCnt="0"/>
      <dgm:spPr/>
    </dgm:pt>
    <dgm:pt modelId="{317CBB64-D820-48BB-9F26-D2496470B049}" type="pres">
      <dgm:prSet presAssocID="{C3524F15-894F-45A7-A52F-D2E4370876F8}" presName="srcNode" presStyleLbl="node1" presStyleIdx="0" presStyleCnt="4"/>
      <dgm:spPr/>
    </dgm:pt>
    <dgm:pt modelId="{D9918E20-B0CF-45A9-BCD9-28BA7F6D99A9}" type="pres">
      <dgm:prSet presAssocID="{C3524F15-894F-45A7-A52F-D2E4370876F8}" presName="conn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99FE938F-4F34-42FC-B3E5-5589B84C6190}" type="pres">
      <dgm:prSet presAssocID="{C3524F15-894F-45A7-A52F-D2E4370876F8}" presName="extraNode" presStyleLbl="node1" presStyleIdx="0" presStyleCnt="4"/>
      <dgm:spPr/>
    </dgm:pt>
    <dgm:pt modelId="{BB795699-A248-4DF2-A454-2BFA22DC8F7F}" type="pres">
      <dgm:prSet presAssocID="{C3524F15-894F-45A7-A52F-D2E4370876F8}" presName="dstNode" presStyleLbl="node1" presStyleIdx="0" presStyleCnt="4"/>
      <dgm:spPr/>
    </dgm:pt>
    <dgm:pt modelId="{F644E7D9-DAD6-4573-87B0-357C42C846A3}" type="pres">
      <dgm:prSet presAssocID="{8AFB99E8-9390-44C7-94A9-F5EEE85A3AD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151C6B-1D2B-4E5B-B205-060034111ACF}" type="pres">
      <dgm:prSet presAssocID="{8AFB99E8-9390-44C7-94A9-F5EEE85A3ADC}" presName="accent_1" presStyleCnt="0"/>
      <dgm:spPr/>
    </dgm:pt>
    <dgm:pt modelId="{ECF7FFC3-781D-4C86-8B64-73F61053979D}" type="pres">
      <dgm:prSet presAssocID="{8AFB99E8-9390-44C7-94A9-F5EEE85A3ADC}" presName="accentRepeatNode" presStyleLbl="solidFgAcc1" presStyleIdx="0" presStyleCnt="4" custScaleX="48468" custScaleY="48468"/>
      <dgm:spPr/>
    </dgm:pt>
    <dgm:pt modelId="{BA1296AB-E7EF-44C8-B99E-55533A1D8EC2}" type="pres">
      <dgm:prSet presAssocID="{5BBDBA42-7EF7-4596-BE60-44B0F609941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B1AA271-5C65-42EC-81EB-BB0FBA31FB3D}" type="pres">
      <dgm:prSet presAssocID="{5BBDBA42-7EF7-4596-BE60-44B0F6099410}" presName="accent_2" presStyleCnt="0"/>
      <dgm:spPr/>
    </dgm:pt>
    <dgm:pt modelId="{D2DF3713-7E3E-46A5-BF9C-BD6C4230A615}" type="pres">
      <dgm:prSet presAssocID="{5BBDBA42-7EF7-4596-BE60-44B0F6099410}" presName="accentRepeatNode" presStyleLbl="solidFgAcc1" presStyleIdx="1" presStyleCnt="4" custScaleX="48468" custScaleY="48468"/>
      <dgm:spPr/>
    </dgm:pt>
    <dgm:pt modelId="{BAB0E954-BB29-41A5-BC9A-0CD661B7C4B1}" type="pres">
      <dgm:prSet presAssocID="{7172A89D-9642-4EBD-A0F4-111DE45354F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8B97E5-D5AF-4A7E-8205-66EF4C539FE2}" type="pres">
      <dgm:prSet presAssocID="{7172A89D-9642-4EBD-A0F4-111DE45354FD}" presName="accent_3" presStyleCnt="0"/>
      <dgm:spPr/>
    </dgm:pt>
    <dgm:pt modelId="{B807480F-D42A-4B0A-867F-3579737C18AB}" type="pres">
      <dgm:prSet presAssocID="{7172A89D-9642-4EBD-A0F4-111DE45354FD}" presName="accentRepeatNode" presStyleLbl="solidFgAcc1" presStyleIdx="2" presStyleCnt="4" custScaleX="48468" custScaleY="48468"/>
      <dgm:spPr/>
    </dgm:pt>
    <dgm:pt modelId="{1B9EC607-5654-4DB8-867B-4A0E5896C099}" type="pres">
      <dgm:prSet presAssocID="{F4E2AAB0-D1FF-4B3D-A6FB-C76604A27EF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B9B77E-0B27-4DB2-BA85-46B9B48CD622}" type="pres">
      <dgm:prSet presAssocID="{F4E2AAB0-D1FF-4B3D-A6FB-C76604A27EF1}" presName="accent_4" presStyleCnt="0"/>
      <dgm:spPr/>
    </dgm:pt>
    <dgm:pt modelId="{4B7DAB30-6CF4-45A3-A175-F417DA5B56C8}" type="pres">
      <dgm:prSet presAssocID="{F4E2AAB0-D1FF-4B3D-A6FB-C76604A27EF1}" presName="accentRepeatNode" presStyleLbl="solidFgAcc1" presStyleIdx="3" presStyleCnt="4" custScaleX="48468" custScaleY="48468"/>
      <dgm:spPr/>
    </dgm:pt>
  </dgm:ptLst>
  <dgm:cxnLst>
    <dgm:cxn modelId="{7BA2BDFA-ACAF-4971-A6EE-DD1A52255602}" type="presOf" srcId="{7172A89D-9642-4EBD-A0F4-111DE45354FD}" destId="{BAB0E954-BB29-41A5-BC9A-0CD661B7C4B1}" srcOrd="0" destOrd="0" presId="urn:microsoft.com/office/officeart/2008/layout/VerticalCurvedList"/>
    <dgm:cxn modelId="{12764C5E-7732-42A4-B967-77C671CDFD1B}" srcId="{C3524F15-894F-45A7-A52F-D2E4370876F8}" destId="{5BBDBA42-7EF7-4596-BE60-44B0F6099410}" srcOrd="1" destOrd="0" parTransId="{A332FAA3-B732-4FBE-9990-9C202FD2F1E7}" sibTransId="{DF9DAFEC-60F9-4B95-A844-0F107ABA3E28}"/>
    <dgm:cxn modelId="{A6FACCE9-5679-4346-A12A-220D1BF1239E}" srcId="{C3524F15-894F-45A7-A52F-D2E4370876F8}" destId="{8AFB99E8-9390-44C7-94A9-F5EEE85A3ADC}" srcOrd="0" destOrd="0" parTransId="{2E295093-33A6-4E2D-9C3D-BBA09493146E}" sibTransId="{0035C39B-246D-4A44-B2C8-6632390415A7}"/>
    <dgm:cxn modelId="{64906A6A-31A9-4974-8EA8-88F7A47247A0}" type="presOf" srcId="{0035C39B-246D-4A44-B2C8-6632390415A7}" destId="{D9918E20-B0CF-45A9-BCD9-28BA7F6D99A9}" srcOrd="0" destOrd="0" presId="urn:microsoft.com/office/officeart/2008/layout/VerticalCurvedList"/>
    <dgm:cxn modelId="{AE8E225B-4EA4-4784-8B37-2D5825043B38}" type="presOf" srcId="{C3524F15-894F-45A7-A52F-D2E4370876F8}" destId="{0F0DB270-E4AE-4301-B728-3982B05DFFCD}" srcOrd="0" destOrd="0" presId="urn:microsoft.com/office/officeart/2008/layout/VerticalCurvedList"/>
    <dgm:cxn modelId="{26B906C6-49C6-4502-92D6-8EFCB7D56739}" type="presOf" srcId="{8AFB99E8-9390-44C7-94A9-F5EEE85A3ADC}" destId="{F644E7D9-DAD6-4573-87B0-357C42C846A3}" srcOrd="0" destOrd="0" presId="urn:microsoft.com/office/officeart/2008/layout/VerticalCurvedList"/>
    <dgm:cxn modelId="{21EBFD18-76B3-41F6-AF1E-7A46DED7234E}" type="presOf" srcId="{5BBDBA42-7EF7-4596-BE60-44B0F6099410}" destId="{BA1296AB-E7EF-44C8-B99E-55533A1D8EC2}" srcOrd="0" destOrd="0" presId="urn:microsoft.com/office/officeart/2008/layout/VerticalCurvedList"/>
    <dgm:cxn modelId="{BE72EF40-13A3-4423-95F0-B12535693077}" srcId="{C3524F15-894F-45A7-A52F-D2E4370876F8}" destId="{7172A89D-9642-4EBD-A0F4-111DE45354FD}" srcOrd="2" destOrd="0" parTransId="{5A6A7328-8895-47BE-8692-0DC5AA3009B8}" sibTransId="{C19DC223-AEB9-4521-94A6-15488D1B1613}"/>
    <dgm:cxn modelId="{ABF816EA-F058-406A-9D4C-9D31B9582D4A}" srcId="{C3524F15-894F-45A7-A52F-D2E4370876F8}" destId="{F4E2AAB0-D1FF-4B3D-A6FB-C76604A27EF1}" srcOrd="3" destOrd="0" parTransId="{B2DFC4C0-F486-4752-A276-1D7DAF4D8781}" sibTransId="{BE94D7CC-C2C7-44AE-BDDC-111A905B2536}"/>
    <dgm:cxn modelId="{2277F293-51D8-4485-8A9B-68F77D4A5093}" type="presOf" srcId="{F4E2AAB0-D1FF-4B3D-A6FB-C76604A27EF1}" destId="{1B9EC607-5654-4DB8-867B-4A0E5896C099}" srcOrd="0" destOrd="0" presId="urn:microsoft.com/office/officeart/2008/layout/VerticalCurvedList"/>
    <dgm:cxn modelId="{59319063-C58C-4CD4-B771-1562C8674357}" type="presParOf" srcId="{0F0DB270-E4AE-4301-B728-3982B05DFFCD}" destId="{72411BC2-50E2-4994-AF8A-0BA42C967B13}" srcOrd="0" destOrd="0" presId="urn:microsoft.com/office/officeart/2008/layout/VerticalCurvedList"/>
    <dgm:cxn modelId="{1F8FAE18-3163-4448-A63D-F9D115EABE7A}" type="presParOf" srcId="{72411BC2-50E2-4994-AF8A-0BA42C967B13}" destId="{AB9CB402-4DBA-4CD9-81AD-2E1C2A542E6A}" srcOrd="0" destOrd="0" presId="urn:microsoft.com/office/officeart/2008/layout/VerticalCurvedList"/>
    <dgm:cxn modelId="{3C5FBDF7-DE51-4F7C-A2D0-40A928173FDC}" type="presParOf" srcId="{AB9CB402-4DBA-4CD9-81AD-2E1C2A542E6A}" destId="{317CBB64-D820-48BB-9F26-D2496470B049}" srcOrd="0" destOrd="0" presId="urn:microsoft.com/office/officeart/2008/layout/VerticalCurvedList"/>
    <dgm:cxn modelId="{E1728224-1793-4B17-B2E5-B1770548189E}" type="presParOf" srcId="{AB9CB402-4DBA-4CD9-81AD-2E1C2A542E6A}" destId="{D9918E20-B0CF-45A9-BCD9-28BA7F6D99A9}" srcOrd="1" destOrd="0" presId="urn:microsoft.com/office/officeart/2008/layout/VerticalCurvedList"/>
    <dgm:cxn modelId="{7B9E550B-B3FF-4CB5-9DAF-91DC3A80AEE7}" type="presParOf" srcId="{AB9CB402-4DBA-4CD9-81AD-2E1C2A542E6A}" destId="{99FE938F-4F34-42FC-B3E5-5589B84C6190}" srcOrd="2" destOrd="0" presId="urn:microsoft.com/office/officeart/2008/layout/VerticalCurvedList"/>
    <dgm:cxn modelId="{66E45CD1-A902-42B0-8FAE-0E05CD8B1E78}" type="presParOf" srcId="{AB9CB402-4DBA-4CD9-81AD-2E1C2A542E6A}" destId="{BB795699-A248-4DF2-A454-2BFA22DC8F7F}" srcOrd="3" destOrd="0" presId="urn:microsoft.com/office/officeart/2008/layout/VerticalCurvedList"/>
    <dgm:cxn modelId="{518A8ED2-AD4C-443B-8ED4-7DF1905AD2F8}" type="presParOf" srcId="{72411BC2-50E2-4994-AF8A-0BA42C967B13}" destId="{F644E7D9-DAD6-4573-87B0-357C42C846A3}" srcOrd="1" destOrd="0" presId="urn:microsoft.com/office/officeart/2008/layout/VerticalCurvedList"/>
    <dgm:cxn modelId="{1CBF1D41-A665-4297-9282-6CA0E047DC11}" type="presParOf" srcId="{72411BC2-50E2-4994-AF8A-0BA42C967B13}" destId="{A6151C6B-1D2B-4E5B-B205-060034111ACF}" srcOrd="2" destOrd="0" presId="urn:microsoft.com/office/officeart/2008/layout/VerticalCurvedList"/>
    <dgm:cxn modelId="{9072C35B-30F2-485E-BC95-2A1FFBBCFA72}" type="presParOf" srcId="{A6151C6B-1D2B-4E5B-B205-060034111ACF}" destId="{ECF7FFC3-781D-4C86-8B64-73F61053979D}" srcOrd="0" destOrd="0" presId="urn:microsoft.com/office/officeart/2008/layout/VerticalCurvedList"/>
    <dgm:cxn modelId="{3BA815FF-5692-4907-8C14-2D0C27BB0EF8}" type="presParOf" srcId="{72411BC2-50E2-4994-AF8A-0BA42C967B13}" destId="{BA1296AB-E7EF-44C8-B99E-55533A1D8EC2}" srcOrd="3" destOrd="0" presId="urn:microsoft.com/office/officeart/2008/layout/VerticalCurvedList"/>
    <dgm:cxn modelId="{907817CE-05B3-45A1-A08F-4ABE8C22242B}" type="presParOf" srcId="{72411BC2-50E2-4994-AF8A-0BA42C967B13}" destId="{5B1AA271-5C65-42EC-81EB-BB0FBA31FB3D}" srcOrd="4" destOrd="0" presId="urn:microsoft.com/office/officeart/2008/layout/VerticalCurvedList"/>
    <dgm:cxn modelId="{D1F50A56-A151-462F-91CB-AE8BB7325AD9}" type="presParOf" srcId="{5B1AA271-5C65-42EC-81EB-BB0FBA31FB3D}" destId="{D2DF3713-7E3E-46A5-BF9C-BD6C4230A615}" srcOrd="0" destOrd="0" presId="urn:microsoft.com/office/officeart/2008/layout/VerticalCurvedList"/>
    <dgm:cxn modelId="{165BB4D6-4785-41F6-B63C-CBE56CC96299}" type="presParOf" srcId="{72411BC2-50E2-4994-AF8A-0BA42C967B13}" destId="{BAB0E954-BB29-41A5-BC9A-0CD661B7C4B1}" srcOrd="5" destOrd="0" presId="urn:microsoft.com/office/officeart/2008/layout/VerticalCurvedList"/>
    <dgm:cxn modelId="{8BFA354B-12D7-4A9C-8AF9-7F8474891A46}" type="presParOf" srcId="{72411BC2-50E2-4994-AF8A-0BA42C967B13}" destId="{BF8B97E5-D5AF-4A7E-8205-66EF4C539FE2}" srcOrd="6" destOrd="0" presId="urn:microsoft.com/office/officeart/2008/layout/VerticalCurvedList"/>
    <dgm:cxn modelId="{DE0C2DEF-74B2-4719-92BE-D22114503FDC}" type="presParOf" srcId="{BF8B97E5-D5AF-4A7E-8205-66EF4C539FE2}" destId="{B807480F-D42A-4B0A-867F-3579737C18AB}" srcOrd="0" destOrd="0" presId="urn:microsoft.com/office/officeart/2008/layout/VerticalCurvedList"/>
    <dgm:cxn modelId="{8725CF6E-4D0B-4886-93F9-5CA7471A66CD}" type="presParOf" srcId="{72411BC2-50E2-4994-AF8A-0BA42C967B13}" destId="{1B9EC607-5654-4DB8-867B-4A0E5896C099}" srcOrd="7" destOrd="0" presId="urn:microsoft.com/office/officeart/2008/layout/VerticalCurvedList"/>
    <dgm:cxn modelId="{128181DE-5254-4420-B466-3A66053F204F}" type="presParOf" srcId="{72411BC2-50E2-4994-AF8A-0BA42C967B13}" destId="{A0B9B77E-0B27-4DB2-BA85-46B9B48CD622}" srcOrd="8" destOrd="0" presId="urn:microsoft.com/office/officeart/2008/layout/VerticalCurvedList"/>
    <dgm:cxn modelId="{D4337B49-D94E-4A5B-8645-599DD2DD66D1}" type="presParOf" srcId="{A0B9B77E-0B27-4DB2-BA85-46B9B48CD622}" destId="{4B7DAB30-6CF4-45A3-A175-F417DA5B56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24F15-894F-45A7-A52F-D2E4370876F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AFB99E8-9390-44C7-94A9-F5EEE85A3ADC}">
      <dgm:prSet phldrT="[テキスト]" custT="1"/>
      <dgm:spPr/>
      <dgm:t>
        <a:bodyPr/>
        <a:lstStyle/>
        <a:p>
          <a:r>
            <a:rPr kumimoji="1" lang="ja-JP" altLang="en-US" sz="3200" smtClean="0"/>
            <a:t>低温安定性</a:t>
          </a:r>
          <a:endParaRPr kumimoji="1" lang="ja-JP" altLang="en-US" sz="3200" dirty="0"/>
        </a:p>
      </dgm:t>
    </dgm:pt>
    <dgm:pt modelId="{2E295093-33A6-4E2D-9C3D-BBA09493146E}" type="parTrans" cxnId="{A6FACCE9-5679-4346-A12A-220D1BF1239E}">
      <dgm:prSet/>
      <dgm:spPr/>
      <dgm:t>
        <a:bodyPr/>
        <a:lstStyle/>
        <a:p>
          <a:endParaRPr kumimoji="1" lang="ja-JP" altLang="en-US" sz="3200"/>
        </a:p>
      </dgm:t>
    </dgm:pt>
    <dgm:pt modelId="{0035C39B-246D-4A44-B2C8-6632390415A7}" type="sibTrans" cxnId="{A6FACCE9-5679-4346-A12A-220D1BF1239E}">
      <dgm:prSet/>
      <dgm:spPr/>
      <dgm:t>
        <a:bodyPr/>
        <a:lstStyle/>
        <a:p>
          <a:endParaRPr kumimoji="1" lang="ja-JP" altLang="en-US" sz="3200"/>
        </a:p>
      </dgm:t>
    </dgm:pt>
    <dgm:pt modelId="{5BBDBA42-7EF7-4596-BE60-44B0F6099410}">
      <dgm:prSet phldrT="[テキスト]" custT="1"/>
      <dgm:spPr/>
      <dgm:t>
        <a:bodyPr/>
        <a:lstStyle/>
        <a:p>
          <a:r>
            <a:rPr kumimoji="1" lang="ja-JP" altLang="en-US" sz="3200" dirty="0" smtClean="0"/>
            <a:t>経年変化</a:t>
          </a:r>
          <a:endParaRPr kumimoji="1" lang="ja-JP" altLang="en-US" sz="3200" dirty="0"/>
        </a:p>
      </dgm:t>
    </dgm:pt>
    <dgm:pt modelId="{A332FAA3-B732-4FBE-9990-9C202FD2F1E7}" type="parTrans" cxnId="{12764C5E-7732-42A4-B967-77C671CDFD1B}">
      <dgm:prSet/>
      <dgm:spPr/>
      <dgm:t>
        <a:bodyPr/>
        <a:lstStyle/>
        <a:p>
          <a:endParaRPr kumimoji="1" lang="ja-JP" altLang="en-US" sz="3200"/>
        </a:p>
      </dgm:t>
    </dgm:pt>
    <dgm:pt modelId="{DF9DAFEC-60F9-4B95-A844-0F107ABA3E28}" type="sibTrans" cxnId="{12764C5E-7732-42A4-B967-77C671CDFD1B}">
      <dgm:prSet/>
      <dgm:spPr/>
      <dgm:t>
        <a:bodyPr/>
        <a:lstStyle/>
        <a:p>
          <a:endParaRPr kumimoji="1" lang="ja-JP" altLang="en-US" sz="3200"/>
        </a:p>
      </dgm:t>
    </dgm:pt>
    <dgm:pt modelId="{7172A89D-9642-4EBD-A0F4-111DE45354FD}">
      <dgm:prSet phldrT="[テキスト]" custT="1"/>
      <dgm:spPr/>
      <dgm:t>
        <a:bodyPr/>
        <a:lstStyle/>
        <a:p>
          <a:r>
            <a:rPr kumimoji="1" lang="ja-JP" altLang="en-US" sz="3200" dirty="0" smtClean="0"/>
            <a:t>低ヤング率</a:t>
          </a:r>
          <a:endParaRPr kumimoji="1" lang="ja-JP" altLang="en-US" sz="3200" dirty="0"/>
        </a:p>
      </dgm:t>
    </dgm:pt>
    <dgm:pt modelId="{5A6A7328-8895-47BE-8692-0DC5AA3009B8}" type="parTrans" cxnId="{BE72EF40-13A3-4423-95F0-B12535693077}">
      <dgm:prSet/>
      <dgm:spPr/>
      <dgm:t>
        <a:bodyPr/>
        <a:lstStyle/>
        <a:p>
          <a:endParaRPr kumimoji="1" lang="ja-JP" altLang="en-US" sz="3200"/>
        </a:p>
      </dgm:t>
    </dgm:pt>
    <dgm:pt modelId="{C19DC223-AEB9-4521-94A6-15488D1B1613}" type="sibTrans" cxnId="{BE72EF40-13A3-4423-95F0-B12535693077}">
      <dgm:prSet/>
      <dgm:spPr/>
      <dgm:t>
        <a:bodyPr/>
        <a:lstStyle/>
        <a:p>
          <a:endParaRPr kumimoji="1" lang="ja-JP" altLang="en-US" sz="3200"/>
        </a:p>
      </dgm:t>
    </dgm:pt>
    <dgm:pt modelId="{F4E2AAB0-D1FF-4B3D-A6FB-C76604A27EF1}">
      <dgm:prSet custT="1"/>
      <dgm:spPr/>
      <dgm:t>
        <a:bodyPr/>
        <a:lstStyle/>
        <a:p>
          <a:r>
            <a:rPr kumimoji="1" lang="ja-JP" altLang="en-US" sz="3200" dirty="0" smtClean="0"/>
            <a:t>耐食性</a:t>
          </a:r>
          <a:endParaRPr kumimoji="1" lang="ja-JP" altLang="en-US" sz="3200" dirty="0"/>
        </a:p>
      </dgm:t>
    </dgm:pt>
    <dgm:pt modelId="{B2DFC4C0-F486-4752-A276-1D7DAF4D8781}" type="parTrans" cxnId="{ABF816EA-F058-406A-9D4C-9D31B9582D4A}">
      <dgm:prSet/>
      <dgm:spPr/>
      <dgm:t>
        <a:bodyPr/>
        <a:lstStyle/>
        <a:p>
          <a:endParaRPr kumimoji="1" lang="ja-JP" altLang="en-US" sz="3200"/>
        </a:p>
      </dgm:t>
    </dgm:pt>
    <dgm:pt modelId="{BE94D7CC-C2C7-44AE-BDDC-111A905B2536}" type="sibTrans" cxnId="{ABF816EA-F058-406A-9D4C-9D31B9582D4A}">
      <dgm:prSet/>
      <dgm:spPr/>
      <dgm:t>
        <a:bodyPr/>
        <a:lstStyle/>
        <a:p>
          <a:endParaRPr kumimoji="1" lang="ja-JP" altLang="en-US" sz="3200"/>
        </a:p>
      </dgm:t>
    </dgm:pt>
    <dgm:pt modelId="{0F0DB270-E4AE-4301-B728-3982B05DFFCD}" type="pres">
      <dgm:prSet presAssocID="{C3524F15-894F-45A7-A52F-D2E4370876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72411BC2-50E2-4994-AF8A-0BA42C967B13}" type="pres">
      <dgm:prSet presAssocID="{C3524F15-894F-45A7-A52F-D2E4370876F8}" presName="Name1" presStyleCnt="0"/>
      <dgm:spPr/>
    </dgm:pt>
    <dgm:pt modelId="{AB9CB402-4DBA-4CD9-81AD-2E1C2A542E6A}" type="pres">
      <dgm:prSet presAssocID="{C3524F15-894F-45A7-A52F-D2E4370876F8}" presName="cycle" presStyleCnt="0"/>
      <dgm:spPr/>
    </dgm:pt>
    <dgm:pt modelId="{317CBB64-D820-48BB-9F26-D2496470B049}" type="pres">
      <dgm:prSet presAssocID="{C3524F15-894F-45A7-A52F-D2E4370876F8}" presName="srcNode" presStyleLbl="node1" presStyleIdx="0" presStyleCnt="4"/>
      <dgm:spPr/>
    </dgm:pt>
    <dgm:pt modelId="{D9918E20-B0CF-45A9-BCD9-28BA7F6D99A9}" type="pres">
      <dgm:prSet presAssocID="{C3524F15-894F-45A7-A52F-D2E4370876F8}" presName="conn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99FE938F-4F34-42FC-B3E5-5589B84C6190}" type="pres">
      <dgm:prSet presAssocID="{C3524F15-894F-45A7-A52F-D2E4370876F8}" presName="extraNode" presStyleLbl="node1" presStyleIdx="0" presStyleCnt="4"/>
      <dgm:spPr/>
    </dgm:pt>
    <dgm:pt modelId="{BB795699-A248-4DF2-A454-2BFA22DC8F7F}" type="pres">
      <dgm:prSet presAssocID="{C3524F15-894F-45A7-A52F-D2E4370876F8}" presName="dstNode" presStyleLbl="node1" presStyleIdx="0" presStyleCnt="4"/>
      <dgm:spPr/>
    </dgm:pt>
    <dgm:pt modelId="{F644E7D9-DAD6-4573-87B0-357C42C846A3}" type="pres">
      <dgm:prSet presAssocID="{8AFB99E8-9390-44C7-94A9-F5EEE85A3AD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151C6B-1D2B-4E5B-B205-060034111ACF}" type="pres">
      <dgm:prSet presAssocID="{8AFB99E8-9390-44C7-94A9-F5EEE85A3ADC}" presName="accent_1" presStyleCnt="0"/>
      <dgm:spPr/>
    </dgm:pt>
    <dgm:pt modelId="{ECF7FFC3-781D-4C86-8B64-73F61053979D}" type="pres">
      <dgm:prSet presAssocID="{8AFB99E8-9390-44C7-94A9-F5EEE85A3ADC}" presName="accentRepeatNode" presStyleLbl="solidFgAcc1" presStyleIdx="0" presStyleCnt="4" custScaleX="48468" custScaleY="48468"/>
      <dgm:spPr/>
    </dgm:pt>
    <dgm:pt modelId="{BA1296AB-E7EF-44C8-B99E-55533A1D8EC2}" type="pres">
      <dgm:prSet presAssocID="{5BBDBA42-7EF7-4596-BE60-44B0F609941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B1AA271-5C65-42EC-81EB-BB0FBA31FB3D}" type="pres">
      <dgm:prSet presAssocID="{5BBDBA42-7EF7-4596-BE60-44B0F6099410}" presName="accent_2" presStyleCnt="0"/>
      <dgm:spPr/>
    </dgm:pt>
    <dgm:pt modelId="{D2DF3713-7E3E-46A5-BF9C-BD6C4230A615}" type="pres">
      <dgm:prSet presAssocID="{5BBDBA42-7EF7-4596-BE60-44B0F6099410}" presName="accentRepeatNode" presStyleLbl="solidFgAcc1" presStyleIdx="1" presStyleCnt="4" custScaleX="48468" custScaleY="48468"/>
      <dgm:spPr/>
    </dgm:pt>
    <dgm:pt modelId="{BAB0E954-BB29-41A5-BC9A-0CD661B7C4B1}" type="pres">
      <dgm:prSet presAssocID="{7172A89D-9642-4EBD-A0F4-111DE45354F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8B97E5-D5AF-4A7E-8205-66EF4C539FE2}" type="pres">
      <dgm:prSet presAssocID="{7172A89D-9642-4EBD-A0F4-111DE45354FD}" presName="accent_3" presStyleCnt="0"/>
      <dgm:spPr/>
    </dgm:pt>
    <dgm:pt modelId="{B807480F-D42A-4B0A-867F-3579737C18AB}" type="pres">
      <dgm:prSet presAssocID="{7172A89D-9642-4EBD-A0F4-111DE45354FD}" presName="accentRepeatNode" presStyleLbl="solidFgAcc1" presStyleIdx="2" presStyleCnt="4" custScaleX="48468" custScaleY="48468"/>
      <dgm:spPr/>
    </dgm:pt>
    <dgm:pt modelId="{1B9EC607-5654-4DB8-867B-4A0E5896C099}" type="pres">
      <dgm:prSet presAssocID="{F4E2AAB0-D1FF-4B3D-A6FB-C76604A27EF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B9B77E-0B27-4DB2-BA85-46B9B48CD622}" type="pres">
      <dgm:prSet presAssocID="{F4E2AAB0-D1FF-4B3D-A6FB-C76604A27EF1}" presName="accent_4" presStyleCnt="0"/>
      <dgm:spPr/>
    </dgm:pt>
    <dgm:pt modelId="{4B7DAB30-6CF4-45A3-A175-F417DA5B56C8}" type="pres">
      <dgm:prSet presAssocID="{F4E2AAB0-D1FF-4B3D-A6FB-C76604A27EF1}" presName="accentRepeatNode" presStyleLbl="solidFgAcc1" presStyleIdx="3" presStyleCnt="4" custScaleX="48468" custScaleY="48468"/>
      <dgm:spPr/>
    </dgm:pt>
  </dgm:ptLst>
  <dgm:cxnLst>
    <dgm:cxn modelId="{12764C5E-7732-42A4-B967-77C671CDFD1B}" srcId="{C3524F15-894F-45A7-A52F-D2E4370876F8}" destId="{5BBDBA42-7EF7-4596-BE60-44B0F6099410}" srcOrd="1" destOrd="0" parTransId="{A332FAA3-B732-4FBE-9990-9C202FD2F1E7}" sibTransId="{DF9DAFEC-60F9-4B95-A844-0F107ABA3E28}"/>
    <dgm:cxn modelId="{A6FACCE9-5679-4346-A12A-220D1BF1239E}" srcId="{C3524F15-894F-45A7-A52F-D2E4370876F8}" destId="{8AFB99E8-9390-44C7-94A9-F5EEE85A3ADC}" srcOrd="0" destOrd="0" parTransId="{2E295093-33A6-4E2D-9C3D-BBA09493146E}" sibTransId="{0035C39B-246D-4A44-B2C8-6632390415A7}"/>
    <dgm:cxn modelId="{083EECB7-77D9-4B56-825B-2E2256CFAE9D}" type="presOf" srcId="{7172A89D-9642-4EBD-A0F4-111DE45354FD}" destId="{BAB0E954-BB29-41A5-BC9A-0CD661B7C4B1}" srcOrd="0" destOrd="0" presId="urn:microsoft.com/office/officeart/2008/layout/VerticalCurvedList"/>
    <dgm:cxn modelId="{BE72EF40-13A3-4423-95F0-B12535693077}" srcId="{C3524F15-894F-45A7-A52F-D2E4370876F8}" destId="{7172A89D-9642-4EBD-A0F4-111DE45354FD}" srcOrd="2" destOrd="0" parTransId="{5A6A7328-8895-47BE-8692-0DC5AA3009B8}" sibTransId="{C19DC223-AEB9-4521-94A6-15488D1B1613}"/>
    <dgm:cxn modelId="{67BBE559-5888-402D-A1BA-368BEB83BC64}" type="presOf" srcId="{5BBDBA42-7EF7-4596-BE60-44B0F6099410}" destId="{BA1296AB-E7EF-44C8-B99E-55533A1D8EC2}" srcOrd="0" destOrd="0" presId="urn:microsoft.com/office/officeart/2008/layout/VerticalCurvedList"/>
    <dgm:cxn modelId="{ABF816EA-F058-406A-9D4C-9D31B9582D4A}" srcId="{C3524F15-894F-45A7-A52F-D2E4370876F8}" destId="{F4E2AAB0-D1FF-4B3D-A6FB-C76604A27EF1}" srcOrd="3" destOrd="0" parTransId="{B2DFC4C0-F486-4752-A276-1D7DAF4D8781}" sibTransId="{BE94D7CC-C2C7-44AE-BDDC-111A905B2536}"/>
    <dgm:cxn modelId="{998D2EDF-03BE-4D39-A2A3-34DC00B5737B}" type="presOf" srcId="{F4E2AAB0-D1FF-4B3D-A6FB-C76604A27EF1}" destId="{1B9EC607-5654-4DB8-867B-4A0E5896C099}" srcOrd="0" destOrd="0" presId="urn:microsoft.com/office/officeart/2008/layout/VerticalCurvedList"/>
    <dgm:cxn modelId="{B0289A58-FC83-4334-A5FB-24FFEFB46C45}" type="presOf" srcId="{8AFB99E8-9390-44C7-94A9-F5EEE85A3ADC}" destId="{F644E7D9-DAD6-4573-87B0-357C42C846A3}" srcOrd="0" destOrd="0" presId="urn:microsoft.com/office/officeart/2008/layout/VerticalCurvedList"/>
    <dgm:cxn modelId="{A5C00E11-EAB2-44A7-803C-DCDBFB6568E4}" type="presOf" srcId="{C3524F15-894F-45A7-A52F-D2E4370876F8}" destId="{0F0DB270-E4AE-4301-B728-3982B05DFFCD}" srcOrd="0" destOrd="0" presId="urn:microsoft.com/office/officeart/2008/layout/VerticalCurvedList"/>
    <dgm:cxn modelId="{0ADD8D7A-FE70-47CD-8647-AECFCC88A24D}" type="presOf" srcId="{0035C39B-246D-4A44-B2C8-6632390415A7}" destId="{D9918E20-B0CF-45A9-BCD9-28BA7F6D99A9}" srcOrd="0" destOrd="0" presId="urn:microsoft.com/office/officeart/2008/layout/VerticalCurvedList"/>
    <dgm:cxn modelId="{BA4760A6-76D5-4E9B-8523-7276DC4303EE}" type="presParOf" srcId="{0F0DB270-E4AE-4301-B728-3982B05DFFCD}" destId="{72411BC2-50E2-4994-AF8A-0BA42C967B13}" srcOrd="0" destOrd="0" presId="urn:microsoft.com/office/officeart/2008/layout/VerticalCurvedList"/>
    <dgm:cxn modelId="{7B07BEEC-59E8-40EF-96AC-73BE6621ED05}" type="presParOf" srcId="{72411BC2-50E2-4994-AF8A-0BA42C967B13}" destId="{AB9CB402-4DBA-4CD9-81AD-2E1C2A542E6A}" srcOrd="0" destOrd="0" presId="urn:microsoft.com/office/officeart/2008/layout/VerticalCurvedList"/>
    <dgm:cxn modelId="{E5EB9C58-670E-4848-9068-99F7D4D2998D}" type="presParOf" srcId="{AB9CB402-4DBA-4CD9-81AD-2E1C2A542E6A}" destId="{317CBB64-D820-48BB-9F26-D2496470B049}" srcOrd="0" destOrd="0" presId="urn:microsoft.com/office/officeart/2008/layout/VerticalCurvedList"/>
    <dgm:cxn modelId="{D2F4D173-A420-4822-95D7-0C625627A2CE}" type="presParOf" srcId="{AB9CB402-4DBA-4CD9-81AD-2E1C2A542E6A}" destId="{D9918E20-B0CF-45A9-BCD9-28BA7F6D99A9}" srcOrd="1" destOrd="0" presId="urn:microsoft.com/office/officeart/2008/layout/VerticalCurvedList"/>
    <dgm:cxn modelId="{F8444898-D292-49D1-BE07-C01AAD2A282B}" type="presParOf" srcId="{AB9CB402-4DBA-4CD9-81AD-2E1C2A542E6A}" destId="{99FE938F-4F34-42FC-B3E5-5589B84C6190}" srcOrd="2" destOrd="0" presId="urn:microsoft.com/office/officeart/2008/layout/VerticalCurvedList"/>
    <dgm:cxn modelId="{DFF7DBD5-627B-4A90-ABCB-55058054FF33}" type="presParOf" srcId="{AB9CB402-4DBA-4CD9-81AD-2E1C2A542E6A}" destId="{BB795699-A248-4DF2-A454-2BFA22DC8F7F}" srcOrd="3" destOrd="0" presId="urn:microsoft.com/office/officeart/2008/layout/VerticalCurvedList"/>
    <dgm:cxn modelId="{D6C8D11E-F8B5-4D58-B6B2-5053C1E540D7}" type="presParOf" srcId="{72411BC2-50E2-4994-AF8A-0BA42C967B13}" destId="{F644E7D9-DAD6-4573-87B0-357C42C846A3}" srcOrd="1" destOrd="0" presId="urn:microsoft.com/office/officeart/2008/layout/VerticalCurvedList"/>
    <dgm:cxn modelId="{B0571D95-D37D-4637-AB7F-D8A77DBE91C9}" type="presParOf" srcId="{72411BC2-50E2-4994-AF8A-0BA42C967B13}" destId="{A6151C6B-1D2B-4E5B-B205-060034111ACF}" srcOrd="2" destOrd="0" presId="urn:microsoft.com/office/officeart/2008/layout/VerticalCurvedList"/>
    <dgm:cxn modelId="{AD9D18AE-BDE6-4E06-9675-1C670FF40DF3}" type="presParOf" srcId="{A6151C6B-1D2B-4E5B-B205-060034111ACF}" destId="{ECF7FFC3-781D-4C86-8B64-73F61053979D}" srcOrd="0" destOrd="0" presId="urn:microsoft.com/office/officeart/2008/layout/VerticalCurvedList"/>
    <dgm:cxn modelId="{82C4ECAF-D00D-4F24-8A57-BDC2015514E0}" type="presParOf" srcId="{72411BC2-50E2-4994-AF8A-0BA42C967B13}" destId="{BA1296AB-E7EF-44C8-B99E-55533A1D8EC2}" srcOrd="3" destOrd="0" presId="urn:microsoft.com/office/officeart/2008/layout/VerticalCurvedList"/>
    <dgm:cxn modelId="{E2E51E13-1879-4D24-843C-89F937B2195D}" type="presParOf" srcId="{72411BC2-50E2-4994-AF8A-0BA42C967B13}" destId="{5B1AA271-5C65-42EC-81EB-BB0FBA31FB3D}" srcOrd="4" destOrd="0" presId="urn:microsoft.com/office/officeart/2008/layout/VerticalCurvedList"/>
    <dgm:cxn modelId="{F2732696-3828-4540-B593-8842D9A6A504}" type="presParOf" srcId="{5B1AA271-5C65-42EC-81EB-BB0FBA31FB3D}" destId="{D2DF3713-7E3E-46A5-BF9C-BD6C4230A615}" srcOrd="0" destOrd="0" presId="urn:microsoft.com/office/officeart/2008/layout/VerticalCurvedList"/>
    <dgm:cxn modelId="{389B5351-278A-4C96-ADC8-67DADE9CFEA8}" type="presParOf" srcId="{72411BC2-50E2-4994-AF8A-0BA42C967B13}" destId="{BAB0E954-BB29-41A5-BC9A-0CD661B7C4B1}" srcOrd="5" destOrd="0" presId="urn:microsoft.com/office/officeart/2008/layout/VerticalCurvedList"/>
    <dgm:cxn modelId="{20ACED27-B122-4A17-9AC8-7F68219352D6}" type="presParOf" srcId="{72411BC2-50E2-4994-AF8A-0BA42C967B13}" destId="{BF8B97E5-D5AF-4A7E-8205-66EF4C539FE2}" srcOrd="6" destOrd="0" presId="urn:microsoft.com/office/officeart/2008/layout/VerticalCurvedList"/>
    <dgm:cxn modelId="{7A8DD716-8487-4CF6-8F57-3CAD101EF860}" type="presParOf" srcId="{BF8B97E5-D5AF-4A7E-8205-66EF4C539FE2}" destId="{B807480F-D42A-4B0A-867F-3579737C18AB}" srcOrd="0" destOrd="0" presId="urn:microsoft.com/office/officeart/2008/layout/VerticalCurvedList"/>
    <dgm:cxn modelId="{51D14031-28A9-4F11-9CD9-5E4B72D4F9BE}" type="presParOf" srcId="{72411BC2-50E2-4994-AF8A-0BA42C967B13}" destId="{1B9EC607-5654-4DB8-867B-4A0E5896C099}" srcOrd="7" destOrd="0" presId="urn:microsoft.com/office/officeart/2008/layout/VerticalCurvedList"/>
    <dgm:cxn modelId="{BE91C2F7-BFE2-42B9-9EEF-8A9A31885208}" type="presParOf" srcId="{72411BC2-50E2-4994-AF8A-0BA42C967B13}" destId="{A0B9B77E-0B27-4DB2-BA85-46B9B48CD622}" srcOrd="8" destOrd="0" presId="urn:microsoft.com/office/officeart/2008/layout/VerticalCurvedList"/>
    <dgm:cxn modelId="{9EBF5A21-676E-4654-96F9-BDD31E5A1EEF}" type="presParOf" srcId="{A0B9B77E-0B27-4DB2-BA85-46B9B48CD622}" destId="{4B7DAB30-6CF4-45A3-A175-F417DA5B56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24F15-894F-45A7-A52F-D2E4370876F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AFB99E8-9390-44C7-94A9-F5EEE85A3ADC}">
      <dgm:prSet phldrT="[テキスト]" custT="1"/>
      <dgm:spPr/>
      <dgm:t>
        <a:bodyPr/>
        <a:lstStyle/>
        <a:p>
          <a:r>
            <a:rPr kumimoji="1" lang="ja-JP" altLang="en-US" sz="3200" smtClean="0"/>
            <a:t>低温安定性</a:t>
          </a:r>
          <a:endParaRPr kumimoji="1" lang="ja-JP" altLang="en-US" sz="3200" dirty="0"/>
        </a:p>
      </dgm:t>
    </dgm:pt>
    <dgm:pt modelId="{2E295093-33A6-4E2D-9C3D-BBA09493146E}" type="parTrans" cxnId="{A6FACCE9-5679-4346-A12A-220D1BF1239E}">
      <dgm:prSet/>
      <dgm:spPr/>
      <dgm:t>
        <a:bodyPr/>
        <a:lstStyle/>
        <a:p>
          <a:endParaRPr kumimoji="1" lang="ja-JP" altLang="en-US" sz="3200"/>
        </a:p>
      </dgm:t>
    </dgm:pt>
    <dgm:pt modelId="{0035C39B-246D-4A44-B2C8-6632390415A7}" type="sibTrans" cxnId="{A6FACCE9-5679-4346-A12A-220D1BF1239E}">
      <dgm:prSet/>
      <dgm:spPr/>
      <dgm:t>
        <a:bodyPr/>
        <a:lstStyle/>
        <a:p>
          <a:endParaRPr kumimoji="1" lang="ja-JP" altLang="en-US" sz="3200"/>
        </a:p>
      </dgm:t>
    </dgm:pt>
    <dgm:pt modelId="{5BBDBA42-7EF7-4596-BE60-44B0F6099410}">
      <dgm:prSet phldrT="[テキスト]" custT="1"/>
      <dgm:spPr/>
      <dgm:t>
        <a:bodyPr/>
        <a:lstStyle/>
        <a:p>
          <a:r>
            <a:rPr kumimoji="1" lang="ja-JP" altLang="en-US" sz="3200" dirty="0" smtClean="0"/>
            <a:t>経年変化</a:t>
          </a:r>
          <a:endParaRPr kumimoji="1" lang="ja-JP" altLang="en-US" sz="3200" dirty="0"/>
        </a:p>
      </dgm:t>
    </dgm:pt>
    <dgm:pt modelId="{A332FAA3-B732-4FBE-9990-9C202FD2F1E7}" type="parTrans" cxnId="{12764C5E-7732-42A4-B967-77C671CDFD1B}">
      <dgm:prSet/>
      <dgm:spPr/>
      <dgm:t>
        <a:bodyPr/>
        <a:lstStyle/>
        <a:p>
          <a:endParaRPr kumimoji="1" lang="ja-JP" altLang="en-US" sz="3200"/>
        </a:p>
      </dgm:t>
    </dgm:pt>
    <dgm:pt modelId="{DF9DAFEC-60F9-4B95-A844-0F107ABA3E28}" type="sibTrans" cxnId="{12764C5E-7732-42A4-B967-77C671CDFD1B}">
      <dgm:prSet/>
      <dgm:spPr/>
      <dgm:t>
        <a:bodyPr/>
        <a:lstStyle/>
        <a:p>
          <a:endParaRPr kumimoji="1" lang="ja-JP" altLang="en-US" sz="3200"/>
        </a:p>
      </dgm:t>
    </dgm:pt>
    <dgm:pt modelId="{7172A89D-9642-4EBD-A0F4-111DE45354FD}">
      <dgm:prSet phldrT="[テキスト]" custT="1"/>
      <dgm:spPr/>
      <dgm:t>
        <a:bodyPr/>
        <a:lstStyle/>
        <a:p>
          <a:r>
            <a:rPr kumimoji="1" lang="ja-JP" altLang="en-US" sz="3200" dirty="0" smtClean="0"/>
            <a:t>低ヤング率</a:t>
          </a:r>
          <a:endParaRPr kumimoji="1" lang="ja-JP" altLang="en-US" sz="3200" dirty="0"/>
        </a:p>
      </dgm:t>
    </dgm:pt>
    <dgm:pt modelId="{5A6A7328-8895-47BE-8692-0DC5AA3009B8}" type="parTrans" cxnId="{BE72EF40-13A3-4423-95F0-B12535693077}">
      <dgm:prSet/>
      <dgm:spPr/>
      <dgm:t>
        <a:bodyPr/>
        <a:lstStyle/>
        <a:p>
          <a:endParaRPr kumimoji="1" lang="ja-JP" altLang="en-US" sz="3200"/>
        </a:p>
      </dgm:t>
    </dgm:pt>
    <dgm:pt modelId="{C19DC223-AEB9-4521-94A6-15488D1B1613}" type="sibTrans" cxnId="{BE72EF40-13A3-4423-95F0-B12535693077}">
      <dgm:prSet/>
      <dgm:spPr/>
      <dgm:t>
        <a:bodyPr/>
        <a:lstStyle/>
        <a:p>
          <a:endParaRPr kumimoji="1" lang="ja-JP" altLang="en-US" sz="3200"/>
        </a:p>
      </dgm:t>
    </dgm:pt>
    <dgm:pt modelId="{F4E2AAB0-D1FF-4B3D-A6FB-C76604A27EF1}">
      <dgm:prSet custT="1"/>
      <dgm:spPr/>
      <dgm:t>
        <a:bodyPr/>
        <a:lstStyle/>
        <a:p>
          <a:r>
            <a:rPr kumimoji="1" lang="ja-JP" altLang="en-US" sz="3200" dirty="0" smtClean="0"/>
            <a:t>耐食性</a:t>
          </a:r>
          <a:endParaRPr kumimoji="1" lang="ja-JP" altLang="en-US" sz="3200" dirty="0"/>
        </a:p>
      </dgm:t>
    </dgm:pt>
    <dgm:pt modelId="{B2DFC4C0-F486-4752-A276-1D7DAF4D8781}" type="parTrans" cxnId="{ABF816EA-F058-406A-9D4C-9D31B9582D4A}">
      <dgm:prSet/>
      <dgm:spPr/>
      <dgm:t>
        <a:bodyPr/>
        <a:lstStyle/>
        <a:p>
          <a:endParaRPr kumimoji="1" lang="ja-JP" altLang="en-US" sz="3200"/>
        </a:p>
      </dgm:t>
    </dgm:pt>
    <dgm:pt modelId="{BE94D7CC-C2C7-44AE-BDDC-111A905B2536}" type="sibTrans" cxnId="{ABF816EA-F058-406A-9D4C-9D31B9582D4A}">
      <dgm:prSet/>
      <dgm:spPr/>
      <dgm:t>
        <a:bodyPr/>
        <a:lstStyle/>
        <a:p>
          <a:endParaRPr kumimoji="1" lang="ja-JP" altLang="en-US" sz="3200"/>
        </a:p>
      </dgm:t>
    </dgm:pt>
    <dgm:pt modelId="{0F0DB270-E4AE-4301-B728-3982B05DFFCD}" type="pres">
      <dgm:prSet presAssocID="{C3524F15-894F-45A7-A52F-D2E4370876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72411BC2-50E2-4994-AF8A-0BA42C967B13}" type="pres">
      <dgm:prSet presAssocID="{C3524F15-894F-45A7-A52F-D2E4370876F8}" presName="Name1" presStyleCnt="0"/>
      <dgm:spPr/>
    </dgm:pt>
    <dgm:pt modelId="{AB9CB402-4DBA-4CD9-81AD-2E1C2A542E6A}" type="pres">
      <dgm:prSet presAssocID="{C3524F15-894F-45A7-A52F-D2E4370876F8}" presName="cycle" presStyleCnt="0"/>
      <dgm:spPr/>
    </dgm:pt>
    <dgm:pt modelId="{317CBB64-D820-48BB-9F26-D2496470B049}" type="pres">
      <dgm:prSet presAssocID="{C3524F15-894F-45A7-A52F-D2E4370876F8}" presName="srcNode" presStyleLbl="node1" presStyleIdx="0" presStyleCnt="4"/>
      <dgm:spPr/>
    </dgm:pt>
    <dgm:pt modelId="{D9918E20-B0CF-45A9-BCD9-28BA7F6D99A9}" type="pres">
      <dgm:prSet presAssocID="{C3524F15-894F-45A7-A52F-D2E4370876F8}" presName="conn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99FE938F-4F34-42FC-B3E5-5589B84C6190}" type="pres">
      <dgm:prSet presAssocID="{C3524F15-894F-45A7-A52F-D2E4370876F8}" presName="extraNode" presStyleLbl="node1" presStyleIdx="0" presStyleCnt="4"/>
      <dgm:spPr/>
    </dgm:pt>
    <dgm:pt modelId="{BB795699-A248-4DF2-A454-2BFA22DC8F7F}" type="pres">
      <dgm:prSet presAssocID="{C3524F15-894F-45A7-A52F-D2E4370876F8}" presName="dstNode" presStyleLbl="node1" presStyleIdx="0" presStyleCnt="4"/>
      <dgm:spPr/>
    </dgm:pt>
    <dgm:pt modelId="{F644E7D9-DAD6-4573-87B0-357C42C846A3}" type="pres">
      <dgm:prSet presAssocID="{8AFB99E8-9390-44C7-94A9-F5EEE85A3AD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151C6B-1D2B-4E5B-B205-060034111ACF}" type="pres">
      <dgm:prSet presAssocID="{8AFB99E8-9390-44C7-94A9-F5EEE85A3ADC}" presName="accent_1" presStyleCnt="0"/>
      <dgm:spPr/>
    </dgm:pt>
    <dgm:pt modelId="{ECF7FFC3-781D-4C86-8B64-73F61053979D}" type="pres">
      <dgm:prSet presAssocID="{8AFB99E8-9390-44C7-94A9-F5EEE85A3ADC}" presName="accentRepeatNode" presStyleLbl="solidFgAcc1" presStyleIdx="0" presStyleCnt="4" custScaleX="48468" custScaleY="48468"/>
      <dgm:spPr/>
    </dgm:pt>
    <dgm:pt modelId="{BA1296AB-E7EF-44C8-B99E-55533A1D8EC2}" type="pres">
      <dgm:prSet presAssocID="{5BBDBA42-7EF7-4596-BE60-44B0F609941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B1AA271-5C65-42EC-81EB-BB0FBA31FB3D}" type="pres">
      <dgm:prSet presAssocID="{5BBDBA42-7EF7-4596-BE60-44B0F6099410}" presName="accent_2" presStyleCnt="0"/>
      <dgm:spPr/>
    </dgm:pt>
    <dgm:pt modelId="{D2DF3713-7E3E-46A5-BF9C-BD6C4230A615}" type="pres">
      <dgm:prSet presAssocID="{5BBDBA42-7EF7-4596-BE60-44B0F6099410}" presName="accentRepeatNode" presStyleLbl="solidFgAcc1" presStyleIdx="1" presStyleCnt="4" custScaleX="48468" custScaleY="48468"/>
      <dgm:spPr/>
    </dgm:pt>
    <dgm:pt modelId="{BAB0E954-BB29-41A5-BC9A-0CD661B7C4B1}" type="pres">
      <dgm:prSet presAssocID="{7172A89D-9642-4EBD-A0F4-111DE45354F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8B97E5-D5AF-4A7E-8205-66EF4C539FE2}" type="pres">
      <dgm:prSet presAssocID="{7172A89D-9642-4EBD-A0F4-111DE45354FD}" presName="accent_3" presStyleCnt="0"/>
      <dgm:spPr/>
    </dgm:pt>
    <dgm:pt modelId="{B807480F-D42A-4B0A-867F-3579737C18AB}" type="pres">
      <dgm:prSet presAssocID="{7172A89D-9642-4EBD-A0F4-111DE45354FD}" presName="accentRepeatNode" presStyleLbl="solidFgAcc1" presStyleIdx="2" presStyleCnt="4" custScaleX="48468" custScaleY="48468"/>
      <dgm:spPr/>
    </dgm:pt>
    <dgm:pt modelId="{1B9EC607-5654-4DB8-867B-4A0E5896C099}" type="pres">
      <dgm:prSet presAssocID="{F4E2AAB0-D1FF-4B3D-A6FB-C76604A27EF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B9B77E-0B27-4DB2-BA85-46B9B48CD622}" type="pres">
      <dgm:prSet presAssocID="{F4E2AAB0-D1FF-4B3D-A6FB-C76604A27EF1}" presName="accent_4" presStyleCnt="0"/>
      <dgm:spPr/>
    </dgm:pt>
    <dgm:pt modelId="{4B7DAB30-6CF4-45A3-A175-F417DA5B56C8}" type="pres">
      <dgm:prSet presAssocID="{F4E2AAB0-D1FF-4B3D-A6FB-C76604A27EF1}" presName="accentRepeatNode" presStyleLbl="solidFgAcc1" presStyleIdx="3" presStyleCnt="4" custScaleX="48468" custScaleY="48468"/>
      <dgm:spPr/>
    </dgm:pt>
  </dgm:ptLst>
  <dgm:cxnLst>
    <dgm:cxn modelId="{12764C5E-7732-42A4-B967-77C671CDFD1B}" srcId="{C3524F15-894F-45A7-A52F-D2E4370876F8}" destId="{5BBDBA42-7EF7-4596-BE60-44B0F6099410}" srcOrd="1" destOrd="0" parTransId="{A332FAA3-B732-4FBE-9990-9C202FD2F1E7}" sibTransId="{DF9DAFEC-60F9-4B95-A844-0F107ABA3E28}"/>
    <dgm:cxn modelId="{A6FACCE9-5679-4346-A12A-220D1BF1239E}" srcId="{C3524F15-894F-45A7-A52F-D2E4370876F8}" destId="{8AFB99E8-9390-44C7-94A9-F5EEE85A3ADC}" srcOrd="0" destOrd="0" parTransId="{2E295093-33A6-4E2D-9C3D-BBA09493146E}" sibTransId="{0035C39B-246D-4A44-B2C8-6632390415A7}"/>
    <dgm:cxn modelId="{2084C7B7-3AEF-459D-90EF-7A1523F8E6E4}" type="presOf" srcId="{7172A89D-9642-4EBD-A0F4-111DE45354FD}" destId="{BAB0E954-BB29-41A5-BC9A-0CD661B7C4B1}" srcOrd="0" destOrd="0" presId="urn:microsoft.com/office/officeart/2008/layout/VerticalCurvedList"/>
    <dgm:cxn modelId="{25034081-196E-48E5-919D-5806A56BB18E}" type="presOf" srcId="{F4E2AAB0-D1FF-4B3D-A6FB-C76604A27EF1}" destId="{1B9EC607-5654-4DB8-867B-4A0E5896C099}" srcOrd="0" destOrd="0" presId="urn:microsoft.com/office/officeart/2008/layout/VerticalCurvedList"/>
    <dgm:cxn modelId="{9D5BDFF6-9784-44F3-8F01-882D423B73B4}" type="presOf" srcId="{5BBDBA42-7EF7-4596-BE60-44B0F6099410}" destId="{BA1296AB-E7EF-44C8-B99E-55533A1D8EC2}" srcOrd="0" destOrd="0" presId="urn:microsoft.com/office/officeart/2008/layout/VerticalCurvedList"/>
    <dgm:cxn modelId="{BE72EF40-13A3-4423-95F0-B12535693077}" srcId="{C3524F15-894F-45A7-A52F-D2E4370876F8}" destId="{7172A89D-9642-4EBD-A0F4-111DE45354FD}" srcOrd="2" destOrd="0" parTransId="{5A6A7328-8895-47BE-8692-0DC5AA3009B8}" sibTransId="{C19DC223-AEB9-4521-94A6-15488D1B1613}"/>
    <dgm:cxn modelId="{9030DE8E-996E-4C1E-898C-13ABBC5749C4}" type="presOf" srcId="{C3524F15-894F-45A7-A52F-D2E4370876F8}" destId="{0F0DB270-E4AE-4301-B728-3982B05DFFCD}" srcOrd="0" destOrd="0" presId="urn:microsoft.com/office/officeart/2008/layout/VerticalCurvedList"/>
    <dgm:cxn modelId="{8218F95E-0750-44CD-BB06-C1241B648F11}" type="presOf" srcId="{0035C39B-246D-4A44-B2C8-6632390415A7}" destId="{D9918E20-B0CF-45A9-BCD9-28BA7F6D99A9}" srcOrd="0" destOrd="0" presId="urn:microsoft.com/office/officeart/2008/layout/VerticalCurvedList"/>
    <dgm:cxn modelId="{ABF816EA-F058-406A-9D4C-9D31B9582D4A}" srcId="{C3524F15-894F-45A7-A52F-D2E4370876F8}" destId="{F4E2AAB0-D1FF-4B3D-A6FB-C76604A27EF1}" srcOrd="3" destOrd="0" parTransId="{B2DFC4C0-F486-4752-A276-1D7DAF4D8781}" sibTransId="{BE94D7CC-C2C7-44AE-BDDC-111A905B2536}"/>
    <dgm:cxn modelId="{6B52C28D-77D2-49BE-A6F8-9620EA6E8622}" type="presOf" srcId="{8AFB99E8-9390-44C7-94A9-F5EEE85A3ADC}" destId="{F644E7D9-DAD6-4573-87B0-357C42C846A3}" srcOrd="0" destOrd="0" presId="urn:microsoft.com/office/officeart/2008/layout/VerticalCurvedList"/>
    <dgm:cxn modelId="{5BC7C354-3F9E-4B3D-8E02-736796DFEF0D}" type="presParOf" srcId="{0F0DB270-E4AE-4301-B728-3982B05DFFCD}" destId="{72411BC2-50E2-4994-AF8A-0BA42C967B13}" srcOrd="0" destOrd="0" presId="urn:microsoft.com/office/officeart/2008/layout/VerticalCurvedList"/>
    <dgm:cxn modelId="{E21978FF-88CE-4488-B9B1-66790E95DD84}" type="presParOf" srcId="{72411BC2-50E2-4994-AF8A-0BA42C967B13}" destId="{AB9CB402-4DBA-4CD9-81AD-2E1C2A542E6A}" srcOrd="0" destOrd="0" presId="urn:microsoft.com/office/officeart/2008/layout/VerticalCurvedList"/>
    <dgm:cxn modelId="{03F0792A-7828-412A-92D4-6275EAFE14C3}" type="presParOf" srcId="{AB9CB402-4DBA-4CD9-81AD-2E1C2A542E6A}" destId="{317CBB64-D820-48BB-9F26-D2496470B049}" srcOrd="0" destOrd="0" presId="urn:microsoft.com/office/officeart/2008/layout/VerticalCurvedList"/>
    <dgm:cxn modelId="{8328AD09-12A8-42CC-AD0B-66846EB4780E}" type="presParOf" srcId="{AB9CB402-4DBA-4CD9-81AD-2E1C2A542E6A}" destId="{D9918E20-B0CF-45A9-BCD9-28BA7F6D99A9}" srcOrd="1" destOrd="0" presId="urn:microsoft.com/office/officeart/2008/layout/VerticalCurvedList"/>
    <dgm:cxn modelId="{6C91065E-9D18-4EF0-97DF-41C4B5EBDEA0}" type="presParOf" srcId="{AB9CB402-4DBA-4CD9-81AD-2E1C2A542E6A}" destId="{99FE938F-4F34-42FC-B3E5-5589B84C6190}" srcOrd="2" destOrd="0" presId="urn:microsoft.com/office/officeart/2008/layout/VerticalCurvedList"/>
    <dgm:cxn modelId="{E5275E83-E15E-4D41-96CA-5AA2F8C6D8EC}" type="presParOf" srcId="{AB9CB402-4DBA-4CD9-81AD-2E1C2A542E6A}" destId="{BB795699-A248-4DF2-A454-2BFA22DC8F7F}" srcOrd="3" destOrd="0" presId="urn:microsoft.com/office/officeart/2008/layout/VerticalCurvedList"/>
    <dgm:cxn modelId="{DCEA3BFA-8594-4C1C-9E9C-B706F19936E1}" type="presParOf" srcId="{72411BC2-50E2-4994-AF8A-0BA42C967B13}" destId="{F644E7D9-DAD6-4573-87B0-357C42C846A3}" srcOrd="1" destOrd="0" presId="urn:microsoft.com/office/officeart/2008/layout/VerticalCurvedList"/>
    <dgm:cxn modelId="{BEBAFADD-89F2-49CA-BA7B-90C63C26D410}" type="presParOf" srcId="{72411BC2-50E2-4994-AF8A-0BA42C967B13}" destId="{A6151C6B-1D2B-4E5B-B205-060034111ACF}" srcOrd="2" destOrd="0" presId="urn:microsoft.com/office/officeart/2008/layout/VerticalCurvedList"/>
    <dgm:cxn modelId="{803458F6-9C59-4892-A81E-F5BE8BE101FF}" type="presParOf" srcId="{A6151C6B-1D2B-4E5B-B205-060034111ACF}" destId="{ECF7FFC3-781D-4C86-8B64-73F61053979D}" srcOrd="0" destOrd="0" presId="urn:microsoft.com/office/officeart/2008/layout/VerticalCurvedList"/>
    <dgm:cxn modelId="{EB8C3E04-6B73-4084-B178-F33826FE7DEA}" type="presParOf" srcId="{72411BC2-50E2-4994-AF8A-0BA42C967B13}" destId="{BA1296AB-E7EF-44C8-B99E-55533A1D8EC2}" srcOrd="3" destOrd="0" presId="urn:microsoft.com/office/officeart/2008/layout/VerticalCurvedList"/>
    <dgm:cxn modelId="{6AD48473-D182-4D08-A250-F9AD812A30EA}" type="presParOf" srcId="{72411BC2-50E2-4994-AF8A-0BA42C967B13}" destId="{5B1AA271-5C65-42EC-81EB-BB0FBA31FB3D}" srcOrd="4" destOrd="0" presId="urn:microsoft.com/office/officeart/2008/layout/VerticalCurvedList"/>
    <dgm:cxn modelId="{68DC0E33-8DA8-4BE9-B7CB-D7DD7B4BA569}" type="presParOf" srcId="{5B1AA271-5C65-42EC-81EB-BB0FBA31FB3D}" destId="{D2DF3713-7E3E-46A5-BF9C-BD6C4230A615}" srcOrd="0" destOrd="0" presId="urn:microsoft.com/office/officeart/2008/layout/VerticalCurvedList"/>
    <dgm:cxn modelId="{D54175C3-3E64-4EA5-8A7B-7C83D2CA48FB}" type="presParOf" srcId="{72411BC2-50E2-4994-AF8A-0BA42C967B13}" destId="{BAB0E954-BB29-41A5-BC9A-0CD661B7C4B1}" srcOrd="5" destOrd="0" presId="urn:microsoft.com/office/officeart/2008/layout/VerticalCurvedList"/>
    <dgm:cxn modelId="{2442EF7B-C572-4291-B725-B700BA42A020}" type="presParOf" srcId="{72411BC2-50E2-4994-AF8A-0BA42C967B13}" destId="{BF8B97E5-D5AF-4A7E-8205-66EF4C539FE2}" srcOrd="6" destOrd="0" presId="urn:microsoft.com/office/officeart/2008/layout/VerticalCurvedList"/>
    <dgm:cxn modelId="{A53BE378-3287-4DA9-A250-1644678E9D4D}" type="presParOf" srcId="{BF8B97E5-D5AF-4A7E-8205-66EF4C539FE2}" destId="{B807480F-D42A-4B0A-867F-3579737C18AB}" srcOrd="0" destOrd="0" presId="urn:microsoft.com/office/officeart/2008/layout/VerticalCurvedList"/>
    <dgm:cxn modelId="{DD5495A5-C5D4-4ECB-8049-75E011A2A949}" type="presParOf" srcId="{72411BC2-50E2-4994-AF8A-0BA42C967B13}" destId="{1B9EC607-5654-4DB8-867B-4A0E5896C099}" srcOrd="7" destOrd="0" presId="urn:microsoft.com/office/officeart/2008/layout/VerticalCurvedList"/>
    <dgm:cxn modelId="{383B19CB-2937-4043-A580-8EB6DDC050B5}" type="presParOf" srcId="{72411BC2-50E2-4994-AF8A-0BA42C967B13}" destId="{A0B9B77E-0B27-4DB2-BA85-46B9B48CD622}" srcOrd="8" destOrd="0" presId="urn:microsoft.com/office/officeart/2008/layout/VerticalCurvedList"/>
    <dgm:cxn modelId="{641773BD-7CED-46CF-AF5A-2AAD391436EA}" type="presParOf" srcId="{A0B9B77E-0B27-4DB2-BA85-46B9B48CD622}" destId="{4B7DAB30-6CF4-45A3-A175-F417DA5B56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18E20-B0CF-45A9-BCD9-28BA7F6D99A9}">
      <dsp:nvSpPr>
        <dsp:cNvPr id="0" name=""/>
        <dsp:cNvSpPr/>
      </dsp:nvSpPr>
      <dsp:spPr>
        <a:xfrm>
          <a:off x="-5393690" y="173179"/>
          <a:ext cx="6422392" cy="642239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E7D9-DAD6-4573-87B0-357C42C846A3}">
      <dsp:nvSpPr>
        <dsp:cNvPr id="0" name=""/>
        <dsp:cNvSpPr/>
      </dsp:nvSpPr>
      <dsp:spPr>
        <a:xfrm>
          <a:off x="538557" y="1365869"/>
          <a:ext cx="3211520" cy="73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smtClean="0"/>
            <a:t>低温安定性</a:t>
          </a:r>
          <a:endParaRPr kumimoji="1" lang="ja-JP" altLang="en-US" sz="3200" kern="1200" dirty="0"/>
        </a:p>
      </dsp:txBody>
      <dsp:txXfrm>
        <a:off x="538557" y="1365869"/>
        <a:ext cx="3211520" cy="733898"/>
      </dsp:txXfrm>
    </dsp:sp>
    <dsp:sp modelId="{ECF7FFC3-781D-4C86-8B64-73F61053979D}">
      <dsp:nvSpPr>
        <dsp:cNvPr id="0" name=""/>
        <dsp:cNvSpPr/>
      </dsp:nvSpPr>
      <dsp:spPr>
        <a:xfrm>
          <a:off x="316241" y="1510502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296AB-E7EF-44C8-B99E-55533A1D8EC2}">
      <dsp:nvSpPr>
        <dsp:cNvPr id="0" name=""/>
        <dsp:cNvSpPr/>
      </dsp:nvSpPr>
      <dsp:spPr>
        <a:xfrm>
          <a:off x="959318" y="2466907"/>
          <a:ext cx="2790760" cy="73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経年変化</a:t>
          </a:r>
          <a:endParaRPr kumimoji="1" lang="ja-JP" altLang="en-US" sz="3200" kern="1200" dirty="0"/>
        </a:p>
      </dsp:txBody>
      <dsp:txXfrm>
        <a:off x="959318" y="2466907"/>
        <a:ext cx="2790760" cy="733898"/>
      </dsp:txXfrm>
    </dsp:sp>
    <dsp:sp modelId="{D2DF3713-7E3E-46A5-BF9C-BD6C4230A615}">
      <dsp:nvSpPr>
        <dsp:cNvPr id="0" name=""/>
        <dsp:cNvSpPr/>
      </dsp:nvSpPr>
      <dsp:spPr>
        <a:xfrm>
          <a:off x="737002" y="2611540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0E954-BB29-41A5-BC9A-0CD661B7C4B1}">
      <dsp:nvSpPr>
        <dsp:cNvPr id="0" name=""/>
        <dsp:cNvSpPr/>
      </dsp:nvSpPr>
      <dsp:spPr>
        <a:xfrm>
          <a:off x="959318" y="3567945"/>
          <a:ext cx="2790760" cy="733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低ヤング率</a:t>
          </a:r>
          <a:endParaRPr kumimoji="1" lang="ja-JP" altLang="en-US" sz="3200" kern="1200" dirty="0"/>
        </a:p>
      </dsp:txBody>
      <dsp:txXfrm>
        <a:off x="959318" y="3567945"/>
        <a:ext cx="2790760" cy="733898"/>
      </dsp:txXfrm>
    </dsp:sp>
    <dsp:sp modelId="{B807480F-D42A-4B0A-867F-3579737C18AB}">
      <dsp:nvSpPr>
        <dsp:cNvPr id="0" name=""/>
        <dsp:cNvSpPr/>
      </dsp:nvSpPr>
      <dsp:spPr>
        <a:xfrm>
          <a:off x="737002" y="3712579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EC607-5654-4DB8-867B-4A0E5896C099}">
      <dsp:nvSpPr>
        <dsp:cNvPr id="0" name=""/>
        <dsp:cNvSpPr/>
      </dsp:nvSpPr>
      <dsp:spPr>
        <a:xfrm>
          <a:off x="538557" y="4668984"/>
          <a:ext cx="3211520" cy="733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耐食性</a:t>
          </a:r>
          <a:endParaRPr kumimoji="1" lang="ja-JP" altLang="en-US" sz="3200" kern="1200" dirty="0"/>
        </a:p>
      </dsp:txBody>
      <dsp:txXfrm>
        <a:off x="538557" y="4668984"/>
        <a:ext cx="3211520" cy="733898"/>
      </dsp:txXfrm>
    </dsp:sp>
    <dsp:sp modelId="{4B7DAB30-6CF4-45A3-A175-F417DA5B56C8}">
      <dsp:nvSpPr>
        <dsp:cNvPr id="0" name=""/>
        <dsp:cNvSpPr/>
      </dsp:nvSpPr>
      <dsp:spPr>
        <a:xfrm>
          <a:off x="316241" y="4813617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18E20-B0CF-45A9-BCD9-28BA7F6D99A9}">
      <dsp:nvSpPr>
        <dsp:cNvPr id="0" name=""/>
        <dsp:cNvSpPr/>
      </dsp:nvSpPr>
      <dsp:spPr>
        <a:xfrm>
          <a:off x="-5393690" y="173179"/>
          <a:ext cx="6422392" cy="642239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E7D9-DAD6-4573-87B0-357C42C846A3}">
      <dsp:nvSpPr>
        <dsp:cNvPr id="0" name=""/>
        <dsp:cNvSpPr/>
      </dsp:nvSpPr>
      <dsp:spPr>
        <a:xfrm>
          <a:off x="538557" y="1365869"/>
          <a:ext cx="3211520" cy="73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smtClean="0"/>
            <a:t>低温安定性</a:t>
          </a:r>
          <a:endParaRPr kumimoji="1" lang="ja-JP" altLang="en-US" sz="3200" kern="1200" dirty="0"/>
        </a:p>
      </dsp:txBody>
      <dsp:txXfrm>
        <a:off x="538557" y="1365869"/>
        <a:ext cx="3211520" cy="733898"/>
      </dsp:txXfrm>
    </dsp:sp>
    <dsp:sp modelId="{ECF7FFC3-781D-4C86-8B64-73F61053979D}">
      <dsp:nvSpPr>
        <dsp:cNvPr id="0" name=""/>
        <dsp:cNvSpPr/>
      </dsp:nvSpPr>
      <dsp:spPr>
        <a:xfrm>
          <a:off x="316241" y="1510502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296AB-E7EF-44C8-B99E-55533A1D8EC2}">
      <dsp:nvSpPr>
        <dsp:cNvPr id="0" name=""/>
        <dsp:cNvSpPr/>
      </dsp:nvSpPr>
      <dsp:spPr>
        <a:xfrm>
          <a:off x="959318" y="2466907"/>
          <a:ext cx="2790760" cy="73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経年変化</a:t>
          </a:r>
          <a:endParaRPr kumimoji="1" lang="ja-JP" altLang="en-US" sz="3200" kern="1200" dirty="0"/>
        </a:p>
      </dsp:txBody>
      <dsp:txXfrm>
        <a:off x="959318" y="2466907"/>
        <a:ext cx="2790760" cy="733898"/>
      </dsp:txXfrm>
    </dsp:sp>
    <dsp:sp modelId="{D2DF3713-7E3E-46A5-BF9C-BD6C4230A615}">
      <dsp:nvSpPr>
        <dsp:cNvPr id="0" name=""/>
        <dsp:cNvSpPr/>
      </dsp:nvSpPr>
      <dsp:spPr>
        <a:xfrm>
          <a:off x="737002" y="2611540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0E954-BB29-41A5-BC9A-0CD661B7C4B1}">
      <dsp:nvSpPr>
        <dsp:cNvPr id="0" name=""/>
        <dsp:cNvSpPr/>
      </dsp:nvSpPr>
      <dsp:spPr>
        <a:xfrm>
          <a:off x="959318" y="3567945"/>
          <a:ext cx="2790760" cy="733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低ヤング率</a:t>
          </a:r>
          <a:endParaRPr kumimoji="1" lang="ja-JP" altLang="en-US" sz="3200" kern="1200" dirty="0"/>
        </a:p>
      </dsp:txBody>
      <dsp:txXfrm>
        <a:off x="959318" y="3567945"/>
        <a:ext cx="2790760" cy="733898"/>
      </dsp:txXfrm>
    </dsp:sp>
    <dsp:sp modelId="{B807480F-D42A-4B0A-867F-3579737C18AB}">
      <dsp:nvSpPr>
        <dsp:cNvPr id="0" name=""/>
        <dsp:cNvSpPr/>
      </dsp:nvSpPr>
      <dsp:spPr>
        <a:xfrm>
          <a:off x="737002" y="3712579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EC607-5654-4DB8-867B-4A0E5896C099}">
      <dsp:nvSpPr>
        <dsp:cNvPr id="0" name=""/>
        <dsp:cNvSpPr/>
      </dsp:nvSpPr>
      <dsp:spPr>
        <a:xfrm>
          <a:off x="538557" y="4668984"/>
          <a:ext cx="3211520" cy="733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耐食性</a:t>
          </a:r>
          <a:endParaRPr kumimoji="1" lang="ja-JP" altLang="en-US" sz="3200" kern="1200" dirty="0"/>
        </a:p>
      </dsp:txBody>
      <dsp:txXfrm>
        <a:off x="538557" y="4668984"/>
        <a:ext cx="3211520" cy="733898"/>
      </dsp:txXfrm>
    </dsp:sp>
    <dsp:sp modelId="{4B7DAB30-6CF4-45A3-A175-F417DA5B56C8}">
      <dsp:nvSpPr>
        <dsp:cNvPr id="0" name=""/>
        <dsp:cNvSpPr/>
      </dsp:nvSpPr>
      <dsp:spPr>
        <a:xfrm>
          <a:off x="316241" y="4813617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18E20-B0CF-45A9-BCD9-28BA7F6D99A9}">
      <dsp:nvSpPr>
        <dsp:cNvPr id="0" name=""/>
        <dsp:cNvSpPr/>
      </dsp:nvSpPr>
      <dsp:spPr>
        <a:xfrm>
          <a:off x="-5393690" y="173179"/>
          <a:ext cx="6422392" cy="642239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E7D9-DAD6-4573-87B0-357C42C846A3}">
      <dsp:nvSpPr>
        <dsp:cNvPr id="0" name=""/>
        <dsp:cNvSpPr/>
      </dsp:nvSpPr>
      <dsp:spPr>
        <a:xfrm>
          <a:off x="538557" y="1365869"/>
          <a:ext cx="3211520" cy="73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smtClean="0"/>
            <a:t>低温安定性</a:t>
          </a:r>
          <a:endParaRPr kumimoji="1" lang="ja-JP" altLang="en-US" sz="3200" kern="1200" dirty="0"/>
        </a:p>
      </dsp:txBody>
      <dsp:txXfrm>
        <a:off x="538557" y="1365869"/>
        <a:ext cx="3211520" cy="733898"/>
      </dsp:txXfrm>
    </dsp:sp>
    <dsp:sp modelId="{ECF7FFC3-781D-4C86-8B64-73F61053979D}">
      <dsp:nvSpPr>
        <dsp:cNvPr id="0" name=""/>
        <dsp:cNvSpPr/>
      </dsp:nvSpPr>
      <dsp:spPr>
        <a:xfrm>
          <a:off x="316241" y="1510502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296AB-E7EF-44C8-B99E-55533A1D8EC2}">
      <dsp:nvSpPr>
        <dsp:cNvPr id="0" name=""/>
        <dsp:cNvSpPr/>
      </dsp:nvSpPr>
      <dsp:spPr>
        <a:xfrm>
          <a:off x="959318" y="2466907"/>
          <a:ext cx="2790760" cy="73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経年変化</a:t>
          </a:r>
          <a:endParaRPr kumimoji="1" lang="ja-JP" altLang="en-US" sz="3200" kern="1200" dirty="0"/>
        </a:p>
      </dsp:txBody>
      <dsp:txXfrm>
        <a:off x="959318" y="2466907"/>
        <a:ext cx="2790760" cy="733898"/>
      </dsp:txXfrm>
    </dsp:sp>
    <dsp:sp modelId="{D2DF3713-7E3E-46A5-BF9C-BD6C4230A615}">
      <dsp:nvSpPr>
        <dsp:cNvPr id="0" name=""/>
        <dsp:cNvSpPr/>
      </dsp:nvSpPr>
      <dsp:spPr>
        <a:xfrm>
          <a:off x="737002" y="2611540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0E954-BB29-41A5-BC9A-0CD661B7C4B1}">
      <dsp:nvSpPr>
        <dsp:cNvPr id="0" name=""/>
        <dsp:cNvSpPr/>
      </dsp:nvSpPr>
      <dsp:spPr>
        <a:xfrm>
          <a:off x="959318" y="3567945"/>
          <a:ext cx="2790760" cy="733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低ヤング率</a:t>
          </a:r>
          <a:endParaRPr kumimoji="1" lang="ja-JP" altLang="en-US" sz="3200" kern="1200" dirty="0"/>
        </a:p>
      </dsp:txBody>
      <dsp:txXfrm>
        <a:off x="959318" y="3567945"/>
        <a:ext cx="2790760" cy="733898"/>
      </dsp:txXfrm>
    </dsp:sp>
    <dsp:sp modelId="{B807480F-D42A-4B0A-867F-3579737C18AB}">
      <dsp:nvSpPr>
        <dsp:cNvPr id="0" name=""/>
        <dsp:cNvSpPr/>
      </dsp:nvSpPr>
      <dsp:spPr>
        <a:xfrm>
          <a:off x="737002" y="3712579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EC607-5654-4DB8-867B-4A0E5896C099}">
      <dsp:nvSpPr>
        <dsp:cNvPr id="0" name=""/>
        <dsp:cNvSpPr/>
      </dsp:nvSpPr>
      <dsp:spPr>
        <a:xfrm>
          <a:off x="538557" y="4668984"/>
          <a:ext cx="3211520" cy="733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3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耐食性</a:t>
          </a:r>
          <a:endParaRPr kumimoji="1" lang="ja-JP" altLang="en-US" sz="3200" kern="1200" dirty="0"/>
        </a:p>
      </dsp:txBody>
      <dsp:txXfrm>
        <a:off x="538557" y="4668984"/>
        <a:ext cx="3211520" cy="733898"/>
      </dsp:txXfrm>
    </dsp:sp>
    <dsp:sp modelId="{4B7DAB30-6CF4-45A3-A175-F417DA5B56C8}">
      <dsp:nvSpPr>
        <dsp:cNvPr id="0" name=""/>
        <dsp:cNvSpPr/>
      </dsp:nvSpPr>
      <dsp:spPr>
        <a:xfrm>
          <a:off x="316241" y="4813617"/>
          <a:ext cx="444632" cy="444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0.53535</cdr:x>
      <cdr:y>0.55533</cdr:y>
    </cdr:from>
    <cdr:to>
      <cdr:x>1</cdr:x>
      <cdr:y>0.65487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3816399" y="2232248"/>
          <a:ext cx="3312393" cy="40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US" altLang="ja-JP" sz="2000" b="0" dirty="0" smtClean="0">
              <a:solidFill>
                <a:schemeClr val="tx1"/>
              </a:solidFill>
              <a:latin typeface="Calibri" panose="020F0502020204030204" pitchFamily="34" charset="0"/>
              <a:ea typeface="ＭＳ Ｐ明朝" panose="02020600040205080304" pitchFamily="18" charset="-128"/>
              <a:cs typeface="Meiryo UI" panose="020B0604030504040204" pitchFamily="50" charset="-128"/>
            </a:rPr>
            <a:t>Fe-Ni-Co</a:t>
          </a:r>
          <a:r>
            <a:rPr lang="ja-JP" altLang="en-US" sz="2000" b="0" dirty="0" smtClean="0">
              <a:solidFill>
                <a:schemeClr val="tx1"/>
              </a:solidFill>
              <a:latin typeface="Calibri" panose="020F0502020204030204" pitchFamily="34" charset="0"/>
              <a:ea typeface="ＭＳ Ｐ明朝" panose="02020600040205080304" pitchFamily="18" charset="-128"/>
              <a:cs typeface="Meiryo UI" panose="020B0604030504040204" pitchFamily="50" charset="-128"/>
            </a:rPr>
            <a:t>系</a:t>
          </a:r>
          <a:r>
            <a:rPr lang="ja-JP" altLang="en-US" sz="2000" b="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rPr>
            <a:t>インバー</a:t>
          </a:r>
          <a:r>
            <a:rPr lang="ja-JP" altLang="en-US" sz="2000" b="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rPr>
            <a:t>鍛鋼品</a:t>
          </a:r>
        </a:p>
      </cdr:txBody>
    </cdr:sp>
  </cdr:relSizeAnchor>
  <cdr:relSizeAnchor xmlns:cdr="http://schemas.openxmlformats.org/drawingml/2006/chartDrawing">
    <cdr:from>
      <cdr:x>0.43107</cdr:x>
      <cdr:y>0.07848</cdr:y>
    </cdr:from>
    <cdr:to>
      <cdr:x>0.82261</cdr:x>
      <cdr:y>0.17802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3073037" y="315471"/>
          <a:ext cx="2791149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altLang="ja-JP" sz="2000" b="0" dirty="0" smtClean="0">
              <a:solidFill>
                <a:schemeClr val="tx1"/>
              </a:solidFill>
              <a:latin typeface="Calibri" panose="020F0502020204030204" pitchFamily="34" charset="0"/>
              <a:ea typeface="ＭＳ Ｐ明朝" panose="02020600040205080304" pitchFamily="18" charset="-128"/>
              <a:cs typeface="Meiryo UI" panose="020B0604030504040204" pitchFamily="50" charset="-128"/>
            </a:rPr>
            <a:t>Fe-Co-Cr</a:t>
          </a:r>
          <a:r>
            <a:rPr lang="ja-JP" altLang="en-US" sz="2000" b="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rPr>
            <a:t>系インバー合金</a:t>
          </a:r>
          <a:endParaRPr lang="ja-JP" altLang="en-US" sz="2000" b="0" dirty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0.28139</cdr:x>
      <cdr:y>0.53835</cdr:y>
    </cdr:from>
    <cdr:to>
      <cdr:x>0.78731</cdr:x>
      <cdr:y>0.58039</cdr:y>
    </cdr:to>
    <cdr:sp macro="" textlink="">
      <cdr:nvSpPr>
        <cdr:cNvPr id="8" name="円/楕円 7"/>
        <cdr:cNvSpPr/>
      </cdr:nvSpPr>
      <cdr:spPr>
        <a:xfrm xmlns:a="http://schemas.openxmlformats.org/drawingml/2006/main" rot="21039134">
          <a:off x="2006002" y="2163989"/>
          <a:ext cx="3606599" cy="16898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8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0.22567</cdr:x>
      <cdr:y>0.20934</cdr:y>
    </cdr:from>
    <cdr:to>
      <cdr:x>0.56964</cdr:x>
      <cdr:y>0.25137</cdr:y>
    </cdr:to>
    <cdr:sp macro="" textlink="">
      <cdr:nvSpPr>
        <cdr:cNvPr id="9" name="円/楕円 8"/>
        <cdr:cNvSpPr/>
      </cdr:nvSpPr>
      <cdr:spPr>
        <a:xfrm xmlns:a="http://schemas.openxmlformats.org/drawingml/2006/main" rot="20976998">
          <a:off x="1392896" y="766127"/>
          <a:ext cx="2123052" cy="15381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33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0.26875</cdr:x>
      <cdr:y>0.21644</cdr:y>
    </cdr:from>
    <cdr:to>
      <cdr:x>0.31542</cdr:x>
      <cdr:y>0.30052</cdr:y>
    </cdr:to>
    <cdr:sp macro="" textlink="">
      <cdr:nvSpPr>
        <cdr:cNvPr id="10" name="星 5 9"/>
        <cdr:cNvSpPr/>
      </cdr:nvSpPr>
      <cdr:spPr>
        <a:xfrm xmlns:a="http://schemas.openxmlformats.org/drawingml/2006/main">
          <a:off x="1658809" y="792088"/>
          <a:ext cx="288000" cy="307699"/>
        </a:xfrm>
        <a:prstGeom xmlns:a="http://schemas.openxmlformats.org/drawingml/2006/main" prst="star5">
          <a:avLst/>
        </a:prstGeom>
        <a:solidFill xmlns:a="http://schemas.openxmlformats.org/drawingml/2006/main">
          <a:srgbClr val="FF0000"/>
        </a:solidFill>
        <a:ln xmlns:a="http://schemas.openxmlformats.org/drawingml/2006/main" w="127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>
            <a:ln>
              <a:solidFill>
                <a:schemeClr val="accent6">
                  <a:lumMod val="75000"/>
                </a:schemeClr>
              </a:solidFill>
            </a:ln>
          </a:endParaRPr>
        </a:p>
      </cdr:txBody>
    </cdr:sp>
  </cdr:relSizeAnchor>
  <cdr:relSizeAnchor xmlns:cdr="http://schemas.openxmlformats.org/drawingml/2006/chartDrawing">
    <cdr:from>
      <cdr:x>0.13955</cdr:x>
      <cdr:y>0.1254</cdr:y>
    </cdr:from>
    <cdr:to>
      <cdr:x>0.44966</cdr:x>
      <cdr:y>0.24025</cdr:y>
    </cdr:to>
    <cdr:sp macro="" textlink="">
      <cdr:nvSpPr>
        <cdr:cNvPr id="11" name="テキスト ボックス 10"/>
        <cdr:cNvSpPr txBox="1"/>
      </cdr:nvSpPr>
      <cdr:spPr>
        <a:xfrm xmlns:a="http://schemas.openxmlformats.org/drawingml/2006/main">
          <a:off x="994814" y="504056"/>
          <a:ext cx="2210710" cy="461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altLang="ja-JP" sz="2400" dirty="0" smtClean="0">
              <a:solidFill>
                <a:schemeClr val="tx1"/>
              </a:solidFill>
              <a:latin typeface="Calibri" panose="020F0502020204030204" pitchFamily="34" charset="0"/>
              <a:ea typeface="ＭＳ Ｐ明朝" panose="02020600040205080304" pitchFamily="18" charset="-128"/>
              <a:cs typeface="Meiryo UI" panose="020B0604030504040204" pitchFamily="50" charset="-128"/>
            </a:rPr>
            <a:t>IC-DX</a:t>
          </a:r>
          <a:endParaRPr lang="ja-JP" altLang="en-US" sz="2400" dirty="0">
            <a:solidFill>
              <a:schemeClr val="tx1"/>
            </a:solidFill>
            <a:latin typeface="Calibri" panose="020F0502020204030204" pitchFamily="34" charset="0"/>
            <a:ea typeface="ＭＳ Ｐ明朝" panose="02020600040205080304" pitchFamily="18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0.47435</cdr:x>
      <cdr:y>0.51765</cdr:y>
    </cdr:from>
    <cdr:to>
      <cdr:x>0.52101</cdr:x>
      <cdr:y>0.60173</cdr:y>
    </cdr:to>
    <cdr:sp macro="" textlink="">
      <cdr:nvSpPr>
        <cdr:cNvPr id="12" name="星 5 11"/>
        <cdr:cNvSpPr/>
      </cdr:nvSpPr>
      <cdr:spPr>
        <a:xfrm xmlns:a="http://schemas.openxmlformats.org/drawingml/2006/main">
          <a:off x="3381574" y="2080781"/>
          <a:ext cx="332629" cy="337977"/>
        </a:xfrm>
        <a:prstGeom xmlns:a="http://schemas.openxmlformats.org/drawingml/2006/main" prst="star5">
          <a:avLst/>
        </a:prstGeom>
        <a:solidFill xmlns:a="http://schemas.openxmlformats.org/drawingml/2006/main">
          <a:srgbClr val="0066FF"/>
        </a:solidFill>
        <a:ln xmlns:a="http://schemas.openxmlformats.org/drawingml/2006/main" w="127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>
            <a:ln>
              <a:solidFill>
                <a:schemeClr val="accent6">
                  <a:lumMod val="75000"/>
                </a:schemeClr>
              </a:solidFill>
            </a:ln>
          </a:endParaRPr>
        </a:p>
      </cdr:txBody>
    </cdr:sp>
  </cdr:relSizeAnchor>
  <cdr:relSizeAnchor xmlns:cdr="http://schemas.openxmlformats.org/drawingml/2006/chartDrawing">
    <cdr:from>
      <cdr:x>0.34262</cdr:x>
      <cdr:y>0.42808</cdr:y>
    </cdr:from>
    <cdr:to>
      <cdr:x>0.65273</cdr:x>
      <cdr:y>0.54293</cdr:y>
    </cdr:to>
    <cdr:sp macro="" textlink="">
      <cdr:nvSpPr>
        <cdr:cNvPr id="16" name="テキスト ボックス 1"/>
        <cdr:cNvSpPr txBox="1"/>
      </cdr:nvSpPr>
      <cdr:spPr>
        <a:xfrm xmlns:a="http://schemas.openxmlformats.org/drawingml/2006/main">
          <a:off x="2442498" y="1720737"/>
          <a:ext cx="2210710" cy="461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ja-JP" sz="2400" b="0" dirty="0" smtClean="0">
              <a:solidFill>
                <a:schemeClr val="tx1"/>
              </a:solidFill>
              <a:latin typeface="Calibri" panose="020F0502020204030204" pitchFamily="34" charset="0"/>
              <a:ea typeface="ＭＳ Ｐ明朝" panose="02020600040205080304" pitchFamily="18" charset="-128"/>
              <a:cs typeface="Meiryo UI" panose="020B0604030504040204" pitchFamily="50" charset="-128"/>
            </a:rPr>
            <a:t>Invar</a:t>
          </a:r>
          <a:endParaRPr lang="ja-JP" altLang="en-US" sz="2400" b="0" dirty="0">
            <a:solidFill>
              <a:schemeClr val="tx1"/>
            </a:solidFill>
            <a:latin typeface="Calibri" panose="020F0502020204030204" pitchFamily="34" charset="0"/>
            <a:ea typeface="ＭＳ Ｐ明朝" panose="02020600040205080304" pitchFamily="18" charset="-128"/>
            <a:cs typeface="Meiryo UI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622DD-C109-489D-952A-4728753D74F2}" type="datetimeFigureOut">
              <a:rPr kumimoji="1" lang="ja-JP" altLang="en-US" smtClean="0"/>
              <a:t>2017/11/17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D270-7409-42FD-9E77-185F26590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3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1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2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6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52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2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60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26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367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397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139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6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652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313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850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04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848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508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966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36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200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595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33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826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354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8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216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755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2366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044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393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041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8455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58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23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F55B-0FAE-4F1B-AC6F-192F553FDD1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9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5ED9-0F16-4722-B253-81B8018CE8B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78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02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 smtClean="0"/>
          </a:p>
          <a:p>
            <a:r>
              <a:rPr kumimoji="1" lang="ja-JP" altLang="en-US" sz="1400" baseline="0" dirty="0" smtClean="0">
                <a:solidFill>
                  <a:schemeClr val="tx1"/>
                </a:solidFill>
              </a:rPr>
              <a:t>新報国製鉄の概要といたしまして、</a:t>
            </a:r>
            <a:endParaRPr kumimoji="1" lang="en-US" altLang="ja-JP" sz="1400" baseline="0" dirty="0" smtClean="0">
              <a:solidFill>
                <a:schemeClr val="tx1"/>
              </a:solidFill>
            </a:endParaRPr>
          </a:p>
          <a:p>
            <a:r>
              <a:rPr kumimoji="1" lang="ja-JP" altLang="en-US" sz="1400" baseline="0" dirty="0" smtClean="0">
                <a:solidFill>
                  <a:schemeClr val="tx1"/>
                </a:solidFill>
              </a:rPr>
              <a:t>従業員は埼玉約</a:t>
            </a:r>
            <a:r>
              <a:rPr kumimoji="1" lang="en-US" altLang="ja-JP" sz="1400" baseline="0" dirty="0" smtClean="0">
                <a:solidFill>
                  <a:schemeClr val="tx1"/>
                </a:solidFill>
              </a:rPr>
              <a:t>40</a:t>
            </a:r>
            <a:r>
              <a:rPr kumimoji="1" lang="ja-JP" altLang="en-US" sz="1400" baseline="0" dirty="0" smtClean="0">
                <a:solidFill>
                  <a:schemeClr val="tx1"/>
                </a:solidFill>
              </a:rPr>
              <a:t>名、三重約</a:t>
            </a:r>
            <a:r>
              <a:rPr kumimoji="1" lang="en-US" altLang="ja-JP" sz="1400" baseline="0" dirty="0" smtClean="0">
                <a:solidFill>
                  <a:schemeClr val="tx1"/>
                </a:solidFill>
              </a:rPr>
              <a:t>60</a:t>
            </a:r>
            <a:r>
              <a:rPr kumimoji="1" lang="ja-JP" altLang="en-US" sz="1400" baseline="0" dirty="0" smtClean="0">
                <a:solidFill>
                  <a:schemeClr val="tx1"/>
                </a:solidFill>
              </a:rPr>
              <a:t>名、連結して</a:t>
            </a:r>
            <a:r>
              <a:rPr kumimoji="1" lang="en-US" altLang="ja-JP" sz="1400" baseline="0" dirty="0" smtClean="0">
                <a:solidFill>
                  <a:schemeClr val="tx1"/>
                </a:solidFill>
              </a:rPr>
              <a:t>100</a:t>
            </a:r>
            <a:r>
              <a:rPr kumimoji="1" lang="ja-JP" altLang="en-US" sz="1400" baseline="0" dirty="0" smtClean="0">
                <a:solidFill>
                  <a:schemeClr val="tx1"/>
                </a:solidFill>
              </a:rPr>
              <a:t>名程度です。</a:t>
            </a:r>
            <a:endParaRPr kumimoji="1" lang="en-US" altLang="ja-JP" sz="1400" baseline="0" dirty="0" smtClean="0">
              <a:solidFill>
                <a:schemeClr val="tx1"/>
              </a:solidFill>
            </a:endParaRPr>
          </a:p>
          <a:p>
            <a:r>
              <a:rPr kumimoji="1" lang="ja-JP" altLang="en-US" sz="1400" baseline="0" dirty="0" smtClean="0">
                <a:solidFill>
                  <a:schemeClr val="tx1"/>
                </a:solidFill>
              </a:rPr>
              <a:t>株式は東証ジャスダックスタンダードに上場しております。</a:t>
            </a:r>
            <a:endParaRPr kumimoji="1" lang="en-US" altLang="ja-JP" sz="1400" baseline="0" dirty="0" smtClean="0">
              <a:solidFill>
                <a:schemeClr val="tx1"/>
              </a:solidFill>
            </a:endParaRPr>
          </a:p>
          <a:p>
            <a:r>
              <a:rPr kumimoji="1" lang="ja-JP" altLang="en-US" sz="1400" baseline="0" dirty="0" smtClean="0">
                <a:solidFill>
                  <a:schemeClr val="tx1"/>
                </a:solidFill>
              </a:rPr>
              <a:t>事業内容は特殊鋼の開発・製造・販売であり、</a:t>
            </a:r>
            <a:endParaRPr kumimoji="1" lang="en-US" altLang="ja-JP" sz="1400" baseline="0" dirty="0" smtClean="0">
              <a:solidFill>
                <a:schemeClr val="tx1"/>
              </a:solidFill>
            </a:endParaRPr>
          </a:p>
          <a:p>
            <a:r>
              <a:rPr kumimoji="1" lang="ja-JP" altLang="en-US" sz="1400" baseline="0" dirty="0" smtClean="0">
                <a:solidFill>
                  <a:schemeClr val="tx1"/>
                </a:solidFill>
              </a:rPr>
              <a:t>本社側は主に鍛鋼品の取り扱いと研究・営業にて事業を行い、</a:t>
            </a:r>
            <a:endParaRPr kumimoji="1" lang="en-US" altLang="ja-JP" sz="1400" baseline="0" dirty="0" smtClean="0">
              <a:solidFill>
                <a:schemeClr val="tx1"/>
              </a:solidFill>
            </a:endParaRPr>
          </a:p>
          <a:p>
            <a:r>
              <a:rPr kumimoji="1" lang="ja-JP" altLang="en-US" sz="1400" baseline="0" dirty="0" smtClean="0">
                <a:solidFill>
                  <a:schemeClr val="tx1"/>
                </a:solidFill>
              </a:rPr>
              <a:t>三重側は主に鋳鋼品の製造と取り扱いをしています。</a:t>
            </a:r>
            <a:endParaRPr kumimoji="1" lang="en-US" altLang="ja-JP" sz="1400" baseline="0" dirty="0" smtClean="0">
              <a:solidFill>
                <a:schemeClr val="tx1"/>
              </a:solidFill>
            </a:endParaRPr>
          </a:p>
          <a:p>
            <a:endParaRPr kumimoji="1" lang="ja-JP" altLang="en-US" sz="1200" baseline="0" dirty="0" smtClean="0">
              <a:solidFill>
                <a:schemeClr val="tx1"/>
              </a:solidFill>
            </a:endParaRPr>
          </a:p>
          <a:p>
            <a:endParaRPr kumimoji="1" lang="ja-JP" altLang="en-US" baseline="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4F3F5-AA98-460A-8613-60D7941676E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78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68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71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D270-7409-42FD-9E77-185F265906E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2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F702-0586-445C-A202-F9BC2104A428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839-5484-45DF-957F-8A1C53E2907B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0AA7-7245-481F-988C-2AC886653475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40E0-7596-4516-A481-AA0A0C83B288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340A-7DD4-4AC3-9C1D-E856D0B9C36D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60BB-A51C-48AD-BB23-C30FA7DD1C1F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5258-9E38-43D6-AEF8-5BD4038C6D8A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BBE-8C18-4504-9D0C-4AF3864BAFD7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C1CF7291-3DB9-46A8-851D-84A3F90FAFE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6734-F6A4-4FED-B796-614D26D2E432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P</a:t>
            </a:r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3A4-877C-4CBA-B866-5412E1AA6E67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485-2723-45D9-A28C-9EF07A758BAE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CF7291-3DB9-46A8-851D-84A3F90FAF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AB73D0-C68A-40A0-B660-53307A524248}" type="datetime1">
              <a:rPr kumimoji="1" lang="ja-JP" altLang="en-US" smtClean="0"/>
              <a:t>2017/11/17</a:t>
            </a:fld>
            <a:endParaRPr kumimoji="1" lang="ja-JP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44408" y="774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P&amp;</a:t>
            </a:r>
            <a:fld id="{C1CF7291-3DB9-46A8-851D-84A3F90FAFE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900" y="2494657"/>
            <a:ext cx="8458200" cy="1222375"/>
          </a:xfrm>
        </p:spPr>
        <p:txBody>
          <a:bodyPr anchor="ctr"/>
          <a:lstStyle/>
          <a:p>
            <a:pPr algn="ctr"/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>究極のインバー合金</a:t>
            </a:r>
            <a:r>
              <a:rPr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</a:rPr>
              <a:t>IC-DX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3917374"/>
            <a:ext cx="590465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800" dirty="0" smtClean="0"/>
              <a:t>2017.11.17</a:t>
            </a:r>
          </a:p>
          <a:p>
            <a:pPr algn="ctr"/>
            <a:r>
              <a:rPr lang="ja-JP" altLang="en-US" sz="2800" dirty="0"/>
              <a:t>新報国</a:t>
            </a:r>
            <a:r>
              <a:rPr lang="ja-JP" altLang="en-US" sz="2800" dirty="0" smtClean="0"/>
              <a:t>製鉄株式会社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/>
              <a:t>研究</a:t>
            </a:r>
            <a:r>
              <a:rPr kumimoji="1" lang="ja-JP" altLang="en-US" sz="2800" dirty="0" smtClean="0"/>
              <a:t>開発部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坂口 直輝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08" y="4725144"/>
            <a:ext cx="2862088" cy="184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395536" y="836712"/>
            <a:ext cx="5654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第</a:t>
            </a:r>
            <a:r>
              <a:rPr lang="en-US" altLang="ja-JP" sz="2000" dirty="0" smtClean="0"/>
              <a:t>7</a:t>
            </a:r>
            <a:r>
              <a:rPr lang="ja-JP" altLang="en-US" sz="2000" dirty="0" smtClean="0"/>
              <a:t>回 可視</a:t>
            </a:r>
            <a:r>
              <a:rPr lang="ja-JP" altLang="en-US" sz="2000" dirty="0"/>
              <a:t>赤外線観測装置技術</a:t>
            </a:r>
            <a:r>
              <a:rPr lang="ja-JP" altLang="en-US" sz="2000" dirty="0" smtClean="0"/>
              <a:t>ワークショップ</a:t>
            </a:r>
            <a:r>
              <a:rPr lang="en-US" altLang="ja-JP" sz="2000" dirty="0" smtClean="0">
                <a:latin typeface="+mn-ea"/>
              </a:rPr>
              <a:t>2017</a:t>
            </a:r>
            <a:endParaRPr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59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51520" y="1364570"/>
            <a:ext cx="4464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Fe-Ni(-Co)</a:t>
            </a:r>
            <a:r>
              <a:rPr lang="ja-JP" altLang="en-US" sz="3200" dirty="0" smtClean="0"/>
              <a:t>系インバー合金は常温ではオーステナイト単相組織であるが、低温下でマルテンサイト変態が起こる。</a:t>
            </a:r>
            <a:r>
              <a:rPr lang="en-US" altLang="ja-JP" sz="3200" dirty="0" smtClean="0"/>
              <a:t>Ni</a:t>
            </a:r>
            <a:r>
              <a:rPr lang="ja-JP" altLang="en-US" sz="3200" dirty="0" smtClean="0"/>
              <a:t>量にてマルテンサイト変態温度</a:t>
            </a:r>
            <a:r>
              <a:rPr lang="en-US" altLang="ja-JP" sz="3200" dirty="0" smtClean="0"/>
              <a:t>(</a:t>
            </a:r>
            <a:r>
              <a:rPr lang="en-US" altLang="ja-JP" sz="3200" dirty="0" err="1" smtClean="0"/>
              <a:t>Ms</a:t>
            </a:r>
            <a:r>
              <a:rPr lang="ja-JP" altLang="en-US" sz="3200" dirty="0" smtClean="0"/>
              <a:t>点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は変化する。</a:t>
            </a:r>
            <a:endParaRPr lang="en-US" altLang="ja-JP" sz="3200" dirty="0" smtClean="0"/>
          </a:p>
          <a:p>
            <a:r>
              <a:rPr lang="en-US" altLang="ja-JP" sz="3200" dirty="0" smtClean="0"/>
              <a:t>Super Invar</a:t>
            </a:r>
            <a:r>
              <a:rPr lang="ja-JP" altLang="en-US" sz="3200" dirty="0" smtClean="0"/>
              <a:t>合金は熱膨張係数が小さいが低温安定性がない。</a:t>
            </a:r>
            <a:endParaRPr lang="en-US" altLang="ja-JP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1673"/>
            <a:ext cx="4255106" cy="50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4"/>
          <p:cNvCxnSpPr/>
          <p:nvPr/>
        </p:nvCxnSpPr>
        <p:spPr>
          <a:xfrm flipV="1">
            <a:off x="8204912" y="5073597"/>
            <a:ext cx="0" cy="7920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 flipV="1">
            <a:off x="6874432" y="3803771"/>
            <a:ext cx="0" cy="30240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581210" y="63723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Super Invar(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32%Ni)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8204912" y="6057336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869637" y="5346602"/>
            <a:ext cx="2009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rgbClr val="FF0000"/>
                </a:solidFill>
              </a:rPr>
              <a:t>Ms</a:t>
            </a:r>
            <a:r>
              <a:rPr kumimoji="1" lang="ja-JP" altLang="en-US" dirty="0" smtClean="0">
                <a:solidFill>
                  <a:srgbClr val="FF0000"/>
                </a:solidFill>
              </a:rPr>
              <a:t>点＝－</a:t>
            </a:r>
            <a:r>
              <a:rPr kumimoji="1" lang="en-US" altLang="ja-JP" dirty="0" smtClean="0">
                <a:solidFill>
                  <a:srgbClr val="FF0000"/>
                </a:solidFill>
              </a:rPr>
              <a:t>50</a:t>
            </a:r>
            <a:r>
              <a:rPr kumimoji="1" lang="ja-JP" altLang="en-US" dirty="0" smtClean="0">
                <a:solidFill>
                  <a:srgbClr val="FF0000"/>
                </a:solidFill>
              </a:rPr>
              <a:t>℃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40616" y="634336"/>
            <a:ext cx="8513402" cy="62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 smtClean="0">
                <a:latin typeface="+mn-ea"/>
                <a:ea typeface="+mn-ea"/>
                <a:cs typeface="Meiryo UI" panose="020B0604030504040204" pitchFamily="50" charset="-128"/>
              </a:rPr>
              <a:t>インバー合金の低温組織安定性</a:t>
            </a:r>
            <a:endParaRPr lang="ja-JP" altLang="en-US" sz="3200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Page8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8597434" y="6021288"/>
            <a:ext cx="108000" cy="10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7874" y="60363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4"/>
                </a:solidFill>
              </a:rPr>
              <a:t>Invar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"/>
          <a:stretch/>
        </p:blipFill>
        <p:spPr bwMode="auto">
          <a:xfrm>
            <a:off x="1542163" y="1314943"/>
            <a:ext cx="6198189" cy="3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 rot="16200000">
            <a:off x="528809" y="2861665"/>
            <a:ext cx="165618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長さ変化率</a:t>
            </a:r>
            <a:r>
              <a:rPr kumimoji="1" lang="en-US" altLang="ja-JP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(</a:t>
            </a:r>
            <a:r>
              <a:rPr kumimoji="1" lang="ja-JP" altLang="en-US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％</a:t>
            </a:r>
            <a:r>
              <a:rPr kumimoji="1" lang="en-US" altLang="ja-JP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)</a:t>
            </a:r>
            <a:endParaRPr kumimoji="1" lang="ja-JP" altLang="en-US" sz="16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34085" y="4022211"/>
            <a:ext cx="4417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00FF"/>
                </a:solidFill>
              </a:rPr>
              <a:t>当社製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耐極寒</a:t>
            </a:r>
            <a:r>
              <a:rPr lang="en-US" altLang="ja-JP" sz="2000" dirty="0" smtClean="0">
                <a:solidFill>
                  <a:srgbClr val="0000FF"/>
                </a:solidFill>
              </a:rPr>
              <a:t>Zero</a:t>
            </a:r>
            <a:r>
              <a:rPr lang="ja-JP" altLang="en-US" sz="20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0000FF"/>
                </a:solidFill>
              </a:rPr>
              <a:t>Invar『IC-LTX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』</a:t>
            </a:r>
          </a:p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</a:rPr>
              <a:t>組織変化なしの膨張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2580000">
            <a:off x="3578542" y="2767430"/>
            <a:ext cx="252000" cy="39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26437" y="2058835"/>
            <a:ext cx="520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ea typeface="+mj-ea"/>
              </a:rPr>
              <a:t>Super</a:t>
            </a:r>
            <a:r>
              <a:rPr lang="ja-JP" altLang="en-US" sz="2000" dirty="0" smtClean="0">
                <a:solidFill>
                  <a:srgbClr val="FF0000"/>
                </a:solidFill>
                <a:ea typeface="+mj-ea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+mj-ea"/>
              </a:rPr>
              <a:t>Invar</a:t>
            </a:r>
            <a:r>
              <a:rPr lang="ja-JP" altLang="en-US" sz="2000" dirty="0" smtClean="0">
                <a:solidFill>
                  <a:srgbClr val="FF0000"/>
                </a:solidFill>
                <a:ea typeface="+mj-ea"/>
              </a:rPr>
              <a:t>合金</a:t>
            </a:r>
            <a:endParaRPr lang="en-US" altLang="ja-JP" sz="2000" dirty="0" smtClean="0">
              <a:solidFill>
                <a:srgbClr val="FF0000"/>
              </a:solidFill>
              <a:ea typeface="+mj-ea"/>
            </a:endParaRP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  <a:ea typeface="+mj-ea"/>
              </a:rPr>
              <a:t>マルテンサイト変態</a:t>
            </a:r>
            <a:r>
              <a:rPr kumimoji="1" lang="ja-JP" altLang="en-US" sz="2000" dirty="0" smtClean="0">
                <a:solidFill>
                  <a:srgbClr val="FF0000"/>
                </a:solidFill>
                <a:ea typeface="+mj-ea"/>
              </a:rPr>
              <a:t>による膨張</a:t>
            </a:r>
            <a:endParaRPr kumimoji="1" lang="ja-JP" altLang="en-US" sz="2000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17" name="下矢印 16"/>
          <p:cNvSpPr/>
          <p:nvPr/>
        </p:nvSpPr>
        <p:spPr>
          <a:xfrm rot="8040000">
            <a:off x="3428290" y="3806416"/>
            <a:ext cx="252000" cy="39531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445918" y="635719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P10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340616" y="620688"/>
            <a:ext cx="8513402" cy="62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latin typeface="+mn-lt"/>
                <a:ea typeface="+mn-ea"/>
                <a:cs typeface="Meiryo UI" panose="020B0604030504040204" pitchFamily="50" charset="-128"/>
              </a:rPr>
              <a:t>Super Invar</a:t>
            </a:r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のマルテンサイト変態</a:t>
            </a:r>
            <a:endParaRPr lang="ja-JP" altLang="en-US" sz="3200" dirty="0">
              <a:latin typeface="+mn-lt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92775" y="4869160"/>
            <a:ext cx="13873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温度</a:t>
            </a:r>
            <a:r>
              <a:rPr kumimoji="1" lang="en-US" altLang="ja-JP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(</a:t>
            </a:r>
            <a:r>
              <a:rPr lang="ja-JP" altLang="en-US" sz="1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℃</a:t>
            </a:r>
            <a:r>
              <a:rPr kumimoji="1" lang="en-US" altLang="ja-JP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)</a:t>
            </a:r>
            <a:endParaRPr kumimoji="1" lang="ja-JP" altLang="en-US" sz="16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4939" y="5157192"/>
            <a:ext cx="8249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①</a:t>
            </a:r>
            <a:r>
              <a:rPr lang="ja-JP" altLang="en-US" sz="3200" dirty="0" smtClean="0"/>
              <a:t>マルテンサイト変態による膨張</a:t>
            </a:r>
            <a:endParaRPr lang="en-US" altLang="ja-JP" sz="3200" dirty="0" smtClean="0"/>
          </a:p>
          <a:p>
            <a:r>
              <a:rPr lang="ja-JP" altLang="en-US" sz="3200" dirty="0"/>
              <a:t>②</a:t>
            </a:r>
            <a:r>
              <a:rPr lang="ja-JP" altLang="en-US" sz="3200" dirty="0" smtClean="0"/>
              <a:t>マルテンサイト変態すると低熱膨張性が消失</a:t>
            </a:r>
            <a:endParaRPr lang="en-US" altLang="ja-JP" sz="32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5478" y="6357197"/>
            <a:ext cx="7840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※IC-LTX</a:t>
            </a:r>
            <a:r>
              <a:rPr kumimoji="1" lang="ja-JP" altLang="en-US" sz="2000" dirty="0" smtClean="0"/>
              <a:t>の低温安定性は保</a:t>
            </a:r>
            <a:r>
              <a:rPr lang="ja-JP" altLang="en-US" sz="2000" dirty="0"/>
              <a:t>証</a:t>
            </a:r>
            <a:r>
              <a:rPr kumimoji="1" lang="ja-JP" altLang="en-US" sz="2000" dirty="0" smtClean="0"/>
              <a:t>値は</a:t>
            </a:r>
            <a:r>
              <a:rPr lang="en-US" altLang="ja-JP" sz="2000" dirty="0"/>
              <a:t>-</a:t>
            </a:r>
            <a:r>
              <a:rPr kumimoji="1" lang="en-US" altLang="ja-JP" sz="2000" dirty="0" smtClean="0"/>
              <a:t>80</a:t>
            </a:r>
            <a:r>
              <a:rPr kumimoji="1" lang="ja-JP" altLang="en-US" sz="2000" dirty="0" smtClean="0"/>
              <a:t>℃で、極低温では使用不可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Page9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/>
        </p:nvSpPr>
        <p:spPr>
          <a:xfrm>
            <a:off x="323528" y="1196752"/>
            <a:ext cx="8496944" cy="168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経年変化とは材料の長期間</a:t>
            </a:r>
            <a:r>
              <a:rPr lang="en-US" altLang="ja-JP" dirty="0" smtClean="0"/>
              <a:t>(</a:t>
            </a:r>
            <a:r>
              <a:rPr lang="ja-JP" altLang="en-US" dirty="0" smtClean="0"/>
              <a:t>年単位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にわたる寸法変化のことを</a:t>
            </a:r>
            <a:r>
              <a:rPr lang="ja-JP" altLang="en-US" dirty="0"/>
              <a:t>いい、固溶した</a:t>
            </a:r>
            <a:r>
              <a:rPr lang="en-US" altLang="ja-JP" dirty="0" smtClean="0"/>
              <a:t>C</a:t>
            </a:r>
            <a:r>
              <a:rPr lang="ja-JP" altLang="en-US" dirty="0"/>
              <a:t>が</a:t>
            </a:r>
            <a:r>
              <a:rPr lang="ja-JP" altLang="en-US" dirty="0" smtClean="0"/>
              <a:t>より</a:t>
            </a:r>
            <a:r>
              <a:rPr lang="ja-JP" altLang="en-US" dirty="0"/>
              <a:t>安定位置に拡散する</a:t>
            </a:r>
            <a:r>
              <a:rPr lang="ja-JP" altLang="en-US" dirty="0" smtClean="0"/>
              <a:t>ことが原因</a:t>
            </a:r>
            <a:r>
              <a:rPr lang="ja-JP" altLang="en-US" dirty="0"/>
              <a:t>で</a:t>
            </a:r>
            <a:r>
              <a:rPr lang="ja-JP" altLang="en-US" dirty="0" smtClean="0"/>
              <a:t>あると、また残留応力も影響すると報告されている。</a:t>
            </a:r>
            <a:endParaRPr lang="en-US" altLang="ja-JP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3240" y="3429000"/>
            <a:ext cx="4558759" cy="3083038"/>
            <a:chOff x="4461627" y="980728"/>
            <a:chExt cx="3990179" cy="285364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1" r="10925" b="14119"/>
            <a:stretch/>
          </p:blipFill>
          <p:spPr>
            <a:xfrm>
              <a:off x="4755286" y="980728"/>
              <a:ext cx="3696520" cy="2592288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756278" y="2812616"/>
              <a:ext cx="1548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0.02%C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363574" y="127083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0.06%C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4444" y="349582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days</a:t>
              </a:r>
              <a:endParaRPr kumimoji="1" lang="ja-JP" altLang="en-US" sz="2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461627" y="1412776"/>
              <a:ext cx="404085" cy="1800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ja-JP" altLang="en-US" dirty="0"/>
                <a:t>経年</a:t>
              </a:r>
              <a:r>
                <a:rPr lang="ja-JP" altLang="en-US" dirty="0" smtClean="0"/>
                <a:t>変化</a:t>
              </a:r>
              <a:r>
                <a:rPr lang="en-US" altLang="ja-JP" dirty="0" smtClean="0"/>
                <a:t>(ppm)</a:t>
              </a:r>
              <a:endParaRPr kumimoji="1" lang="ja-JP" altLang="en-US" dirty="0"/>
            </a:p>
          </p:txBody>
        </p:sp>
      </p:grpSp>
      <p:sp>
        <p:nvSpPr>
          <p:cNvPr id="10" name="コンテンツ プレースホルダー 2"/>
          <p:cNvSpPr>
            <a:spLocks noGrp="1"/>
          </p:cNvSpPr>
          <p:nvPr/>
        </p:nvSpPr>
        <p:spPr>
          <a:xfrm>
            <a:off x="168074" y="6363205"/>
            <a:ext cx="4691958" cy="493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smtClean="0"/>
              <a:t>Invar</a:t>
            </a:r>
            <a:r>
              <a:rPr lang="ja-JP" altLang="en-US" sz="2400" dirty="0" smtClean="0"/>
              <a:t>合金の</a:t>
            </a:r>
            <a:r>
              <a:rPr kumimoji="1" lang="en-US" altLang="ja-JP" sz="2400" dirty="0" smtClean="0"/>
              <a:t>C%</a:t>
            </a:r>
            <a:r>
              <a:rPr kumimoji="1" lang="ja-JP" altLang="en-US" sz="2400" dirty="0" smtClean="0"/>
              <a:t>量</a:t>
            </a:r>
            <a:r>
              <a:rPr lang="ja-JP" altLang="en-US" sz="2400" dirty="0" smtClean="0"/>
              <a:t>による経年変化</a:t>
            </a:r>
            <a:endParaRPr lang="en-US" altLang="ja-JP" sz="2400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r="17810"/>
          <a:stretch/>
        </p:blipFill>
        <p:spPr bwMode="auto">
          <a:xfrm>
            <a:off x="4774492" y="3548687"/>
            <a:ext cx="4262004" cy="277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421062" y="6363205"/>
            <a:ext cx="4920882" cy="612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kumimoji="1"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ysClr val="windowText" lastClr="000000"/>
                </a:solidFill>
              </a:rPr>
              <a:t>　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100℃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で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100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時間後の寸法変化</a:t>
            </a:r>
            <a:endParaRPr lang="en-US" altLang="ja-JP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40616" y="620688"/>
            <a:ext cx="8513402" cy="62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 smtClean="0">
                <a:latin typeface="+mn-ea"/>
                <a:ea typeface="+mn-ea"/>
                <a:cs typeface="Meiryo UI" panose="020B0604030504040204" pitchFamily="50" charset="-128"/>
              </a:rPr>
              <a:t>インバー合金の経年変化</a:t>
            </a:r>
            <a:endParaRPr lang="ja-JP" altLang="en-US" sz="3200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85805" y="3203684"/>
            <a:ext cx="178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/>
              <a:t>引用：</a:t>
            </a:r>
            <a:r>
              <a:rPr kumimoji="1" lang="en-US" altLang="ja-JP" dirty="0" smtClean="0"/>
              <a:t>MIT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4289" y="3199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/>
              <a:t>引用：</a:t>
            </a:r>
            <a:r>
              <a:rPr lang="en-US" altLang="ja-JP" dirty="0"/>
              <a:t>Guillaume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Page10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弦 21"/>
          <p:cNvSpPr/>
          <p:nvPr/>
        </p:nvSpPr>
        <p:spPr>
          <a:xfrm flipH="1">
            <a:off x="-3564904" y="1427011"/>
            <a:ext cx="4824536" cy="5612269"/>
          </a:xfrm>
          <a:prstGeom prst="chord">
            <a:avLst>
              <a:gd name="adj1" fmla="val 7493187"/>
              <a:gd name="adj2" fmla="val 14134542"/>
            </a:avLst>
          </a:prstGeom>
          <a:pattFill prst="openDmnd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542288591"/>
              </p:ext>
            </p:extLst>
          </p:nvPr>
        </p:nvGraphicFramePr>
        <p:xfrm>
          <a:off x="323528" y="836712"/>
          <a:ext cx="381642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66500" y="3127320"/>
            <a:ext cx="677108" cy="223224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1" lang="ja-JP" altLang="en-US" sz="3200" dirty="0" smtClean="0"/>
              <a:t>課題</a:t>
            </a:r>
            <a:endParaRPr kumimoji="1" lang="ja-JP" altLang="en-US" sz="3200" dirty="0"/>
          </a:p>
        </p:txBody>
      </p:sp>
      <p:sp>
        <p:nvSpPr>
          <p:cNvPr id="6" name="右中かっこ 5"/>
          <p:cNvSpPr/>
          <p:nvPr/>
        </p:nvSpPr>
        <p:spPr>
          <a:xfrm>
            <a:off x="4139952" y="2241072"/>
            <a:ext cx="360040" cy="1836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349200" y="2609616"/>
            <a:ext cx="33272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+mn-lt"/>
                <a:ea typeface="+mn-ea"/>
                <a:cs typeface="Meiryo UI" panose="020B0604030504040204" pitchFamily="50" charset="-128"/>
              </a:rPr>
              <a:t>Invar</a:t>
            </a:r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の高純度化</a:t>
            </a:r>
            <a:endParaRPr lang="en-US" altLang="ja-JP" sz="3200" dirty="0" smtClean="0">
              <a:latin typeface="+mn-lt"/>
              <a:ea typeface="+mn-ea"/>
              <a:cs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+mn-lt"/>
                <a:ea typeface="+mn-ea"/>
                <a:cs typeface="Meiryo UI" panose="020B0604030504040204" pitchFamily="50" charset="-128"/>
              </a:rPr>
              <a:t>（</a:t>
            </a:r>
            <a:r>
              <a:rPr lang="en-US" altLang="ja-JP" sz="3200" dirty="0">
                <a:latin typeface="+mn-lt"/>
                <a:ea typeface="+mn-ea"/>
                <a:cs typeface="Meiryo UI" panose="020B0604030504040204" pitchFamily="50" charset="-128"/>
              </a:rPr>
              <a:t>NASA</a:t>
            </a:r>
            <a:r>
              <a:rPr lang="ja-JP" altLang="en-US" sz="3200" dirty="0">
                <a:latin typeface="+mn-lt"/>
                <a:ea typeface="+mn-ea"/>
                <a:cs typeface="Meiryo UI" panose="020B0604030504040204" pitchFamily="50" charset="-128"/>
              </a:rPr>
              <a:t>）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572000" y="3149676"/>
            <a:ext cx="57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868144" y="154808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対策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6926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インバー合金の課題とその対策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開発</a:t>
            </a:r>
            <a:r>
              <a:rPr lang="en-US" altLang="ja-JP" sz="3200" dirty="0" smtClean="0"/>
              <a:t>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3200" y="2335232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3429000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5248" y="4535255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4054" y="5643832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14" name="右大かっこ 13"/>
          <p:cNvSpPr/>
          <p:nvPr/>
        </p:nvSpPr>
        <p:spPr>
          <a:xfrm>
            <a:off x="4149831" y="4468864"/>
            <a:ext cx="288000" cy="1764000"/>
          </a:xfrm>
          <a:prstGeom prst="rightBracket">
            <a:avLst>
              <a:gd name="adj" fmla="val 25497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4485104" y="4819508"/>
            <a:ext cx="33272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改善されず</a:t>
            </a:r>
            <a:endParaRPr lang="ja-JP" altLang="en-US" sz="3200" dirty="0">
              <a:latin typeface="+mn-lt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Page11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59632" y="620688"/>
            <a:ext cx="66247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200" dirty="0" smtClean="0"/>
              <a:t>Invar</a:t>
            </a:r>
            <a:r>
              <a:rPr kumimoji="1" lang="ja-JP" altLang="en-US" sz="3200" dirty="0" smtClean="0"/>
              <a:t>合金の高純度化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19675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 smtClean="0"/>
              <a:t>W.M.Sokolowski</a:t>
            </a:r>
            <a:r>
              <a:rPr kumimoji="1" lang="ja-JP" altLang="en-US" sz="3200" dirty="0" smtClean="0"/>
              <a:t>氏他</a:t>
            </a:r>
            <a:r>
              <a:rPr kumimoji="1" lang="en-US" altLang="ja-JP" sz="3200" dirty="0" smtClean="0"/>
              <a:t>(NASA)</a:t>
            </a:r>
            <a:r>
              <a:rPr kumimoji="1" lang="ja-JP" altLang="en-US" sz="3200" dirty="0" smtClean="0"/>
              <a:t>の特許</a:t>
            </a:r>
            <a:r>
              <a:rPr kumimoji="1" lang="en-US" altLang="ja-JP" sz="3200" dirty="0" smtClean="0"/>
              <a:t>(1994</a:t>
            </a:r>
            <a:r>
              <a:rPr kumimoji="1" lang="ja-JP" altLang="en-US" sz="3200" dirty="0" smtClean="0"/>
              <a:t>年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72286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◆高純度</a:t>
            </a:r>
            <a:r>
              <a:rPr lang="ja-JP" altLang="en-US" sz="3200" dirty="0"/>
              <a:t>の粉末</a:t>
            </a:r>
            <a:r>
              <a:rPr lang="ja-JP" altLang="en-US" sz="3200" dirty="0" smtClean="0"/>
              <a:t>成型</a:t>
            </a:r>
            <a:r>
              <a:rPr lang="en-US" altLang="ja-JP" sz="3200" dirty="0" smtClean="0"/>
              <a:t>Invar</a:t>
            </a:r>
          </a:p>
          <a:p>
            <a:r>
              <a:rPr lang="ja-JP" altLang="en-US" sz="3200" dirty="0" smtClean="0"/>
              <a:t>　①</a:t>
            </a:r>
            <a:r>
              <a:rPr lang="en-US" altLang="ja-JP" sz="3200" dirty="0" smtClean="0"/>
              <a:t>Ni</a:t>
            </a:r>
            <a:r>
              <a:rPr lang="ja-JP" altLang="en-US" sz="3200" dirty="0" smtClean="0"/>
              <a:t>粉＋</a:t>
            </a:r>
            <a:r>
              <a:rPr lang="en-US" altLang="ja-JP" sz="3200" dirty="0" smtClean="0"/>
              <a:t>Fe</a:t>
            </a:r>
            <a:r>
              <a:rPr lang="ja-JP" altLang="en-US" sz="3200" dirty="0" smtClean="0"/>
              <a:t>粉　</a:t>
            </a:r>
            <a:r>
              <a:rPr lang="en-US" altLang="ja-JP" sz="3200" dirty="0" smtClean="0"/>
              <a:t>Blend</a:t>
            </a:r>
          </a:p>
          <a:p>
            <a:r>
              <a:rPr lang="ja-JP" altLang="en-US" sz="3200" dirty="0" smtClean="0"/>
              <a:t>　②</a:t>
            </a:r>
            <a:r>
              <a:rPr lang="en-US" altLang="ja-JP" sz="3200" dirty="0" smtClean="0"/>
              <a:t>Isostatic Press</a:t>
            </a:r>
          </a:p>
          <a:p>
            <a:r>
              <a:rPr lang="ja-JP" altLang="en-US" sz="3200" dirty="0" smtClean="0"/>
              <a:t>　③焼結（</a:t>
            </a:r>
            <a:r>
              <a:rPr lang="en-US" altLang="ja-JP" sz="3200" dirty="0" smtClean="0"/>
              <a:t>1370</a:t>
            </a:r>
            <a:r>
              <a:rPr lang="ja-JP" altLang="en-US" sz="3200" dirty="0" smtClean="0"/>
              <a:t>℃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数日）</a:t>
            </a:r>
            <a:endParaRPr lang="en-US" altLang="ja-JP" sz="3200" dirty="0" smtClean="0"/>
          </a:p>
          <a:p>
            <a:pPr>
              <a:tabLst>
                <a:tab pos="3411538" algn="l"/>
              </a:tabLst>
            </a:pPr>
            <a:r>
              <a:rPr lang="ja-JP" altLang="en-US" sz="3200" dirty="0" smtClean="0"/>
              <a:t>　④押出し、鍛造</a:t>
            </a:r>
            <a:r>
              <a:rPr lang="en-US" altLang="ja-JP" sz="3200" dirty="0"/>
              <a:t>	</a:t>
            </a:r>
            <a:r>
              <a:rPr lang="en-US" altLang="ja-JP" sz="3200" dirty="0" smtClean="0"/>
              <a:t>α=0.20×10</a:t>
            </a:r>
            <a:r>
              <a:rPr lang="en-US" altLang="ja-JP" sz="3200" baseline="30000" dirty="0" smtClean="0"/>
              <a:t>-6</a:t>
            </a:r>
            <a:r>
              <a:rPr lang="en-US" altLang="ja-JP" sz="3200" dirty="0" smtClean="0"/>
              <a:t>/K</a:t>
            </a:r>
          </a:p>
          <a:p>
            <a:pPr marL="3411538" indent="-3411538"/>
            <a:r>
              <a:rPr lang="ja-JP" altLang="en-US" sz="3200" dirty="0" smtClean="0"/>
              <a:t>　⑤熱処理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炉冷</a:t>
            </a:r>
            <a:r>
              <a:rPr lang="en-US" altLang="ja-JP" sz="3200" dirty="0" smtClean="0"/>
              <a:t>)	α=0.70×10</a:t>
            </a:r>
            <a:r>
              <a:rPr lang="en-US" altLang="ja-JP" sz="3200" baseline="30000" dirty="0" smtClean="0"/>
              <a:t>-6</a:t>
            </a:r>
            <a:r>
              <a:rPr lang="en-US" altLang="ja-JP" sz="3200" dirty="0" smtClean="0"/>
              <a:t>/K</a:t>
            </a:r>
            <a:endParaRPr lang="en-US" altLang="ja-JP" sz="32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65970"/>
              </p:ext>
            </p:extLst>
          </p:nvPr>
        </p:nvGraphicFramePr>
        <p:xfrm>
          <a:off x="395538" y="5167848"/>
          <a:ext cx="840177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832"/>
                <a:gridCol w="1073832"/>
                <a:gridCol w="1055994"/>
                <a:gridCol w="1055994"/>
                <a:gridCol w="1055994"/>
                <a:gridCol w="1055994"/>
                <a:gridCol w="974141"/>
                <a:gridCol w="1055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C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Si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latin typeface="+mn-lt"/>
                          <a:ea typeface="+mn-ea"/>
                        </a:rPr>
                        <a:t>Mn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P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S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Al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Ni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Fe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&lt;0.002</a:t>
                      </a:r>
                      <a:endParaRPr kumimoji="1" lang="ja-JP" altLang="en-US" sz="24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&lt;0.010</a:t>
                      </a:r>
                      <a:endParaRPr kumimoji="1" lang="ja-JP" altLang="en-US" sz="24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&lt;0.005</a:t>
                      </a:r>
                      <a:endParaRPr kumimoji="1" lang="ja-JP" altLang="en-US" sz="24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&lt;0.005</a:t>
                      </a:r>
                      <a:endParaRPr kumimoji="1" lang="ja-JP" altLang="en-US" sz="24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&lt;0.006</a:t>
                      </a:r>
                      <a:endParaRPr kumimoji="1" lang="ja-JP" altLang="en-US" sz="24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&lt;0.005</a:t>
                      </a:r>
                      <a:endParaRPr kumimoji="1" lang="ja-JP" altLang="en-US" sz="24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37.16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  <a:ea typeface="+mn-ea"/>
                        </a:rPr>
                        <a:t>Bal.</a:t>
                      </a:r>
                      <a:endParaRPr kumimoji="1" lang="ja-JP" altLang="en-US" sz="24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0982" y="4639721"/>
            <a:ext cx="21607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dirty="0" smtClean="0"/>
              <a:t>組成</a:t>
            </a:r>
            <a:r>
              <a:rPr kumimoji="1" lang="en-US" altLang="ja-JP" sz="2800" dirty="0" smtClean="0"/>
              <a:t>(w.t.%)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6156593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実用化していないようである。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4851008" y="4752440"/>
            <a:ext cx="4158000" cy="1700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弦 21"/>
          <p:cNvSpPr/>
          <p:nvPr/>
        </p:nvSpPr>
        <p:spPr>
          <a:xfrm flipH="1">
            <a:off x="-3564904" y="1427011"/>
            <a:ext cx="4824536" cy="5612269"/>
          </a:xfrm>
          <a:prstGeom prst="chord">
            <a:avLst>
              <a:gd name="adj1" fmla="val 7493187"/>
              <a:gd name="adj2" fmla="val 14134542"/>
            </a:avLst>
          </a:prstGeom>
          <a:pattFill prst="openDmnd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264383135"/>
              </p:ext>
            </p:extLst>
          </p:nvPr>
        </p:nvGraphicFramePr>
        <p:xfrm>
          <a:off x="323528" y="836712"/>
          <a:ext cx="381642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66500" y="3127320"/>
            <a:ext cx="677108" cy="223224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1" lang="ja-JP" altLang="en-US" sz="3200" dirty="0" smtClean="0"/>
              <a:t>課題</a:t>
            </a:r>
            <a:endParaRPr kumimoji="1" lang="ja-JP" altLang="en-US" sz="3200" dirty="0"/>
          </a:p>
        </p:txBody>
      </p:sp>
      <p:sp>
        <p:nvSpPr>
          <p:cNvPr id="6" name="右中かっこ 5"/>
          <p:cNvSpPr/>
          <p:nvPr/>
        </p:nvSpPr>
        <p:spPr>
          <a:xfrm>
            <a:off x="4139952" y="2241072"/>
            <a:ext cx="360040" cy="1836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349200" y="2609616"/>
            <a:ext cx="43353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+mn-lt"/>
                <a:ea typeface="+mn-ea"/>
                <a:cs typeface="Meiryo UI" panose="020B0604030504040204" pitchFamily="50" charset="-128"/>
              </a:rPr>
              <a:t>Invar</a:t>
            </a:r>
            <a:r>
              <a:rPr lang="ja-JP" altLang="en-US" sz="2400" dirty="0" smtClean="0">
                <a:latin typeface="+mn-lt"/>
                <a:ea typeface="+mn-ea"/>
                <a:cs typeface="Meiryo UI" panose="020B0604030504040204" pitchFamily="50" charset="-128"/>
              </a:rPr>
              <a:t>の高純度化</a:t>
            </a:r>
            <a:endParaRPr lang="en-US" altLang="ja-JP" sz="2400" dirty="0" smtClean="0">
              <a:latin typeface="+mn-lt"/>
              <a:ea typeface="+mn-ea"/>
              <a:cs typeface="Meiryo UI" panose="020B0604030504040204" pitchFamily="50" charset="-128"/>
            </a:endParaRPr>
          </a:p>
          <a:p>
            <a:r>
              <a:rPr lang="en-US" altLang="ja-JP" sz="2400" dirty="0" smtClean="0">
                <a:latin typeface="+mn-lt"/>
                <a:ea typeface="+mn-ea"/>
                <a:cs typeface="Meiryo UI" panose="020B0604030504040204" pitchFamily="50" charset="-128"/>
              </a:rPr>
              <a:t>NASA</a:t>
            </a:r>
            <a:r>
              <a:rPr lang="ja-JP" altLang="en-US" sz="2400" dirty="0" smtClean="0">
                <a:latin typeface="+mn-lt"/>
                <a:ea typeface="+mn-ea"/>
                <a:cs typeface="Meiryo UI" panose="020B0604030504040204" pitchFamily="50" charset="-128"/>
              </a:rPr>
              <a:t>でも実用化せず</a:t>
            </a:r>
            <a:endParaRPr lang="ja-JP" altLang="en-US" sz="2400" dirty="0">
              <a:latin typeface="+mn-lt"/>
              <a:ea typeface="+mn-ea"/>
              <a:cs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572000" y="3149676"/>
            <a:ext cx="57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868144" y="154808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対策</a:t>
            </a:r>
            <a:endParaRPr kumimoji="1" lang="ja-JP" altLang="en-US" sz="3200" dirty="0"/>
          </a:p>
        </p:txBody>
      </p:sp>
      <p:sp>
        <p:nvSpPr>
          <p:cNvPr id="13" name="右中かっこ 12"/>
          <p:cNvSpPr/>
          <p:nvPr/>
        </p:nvSpPr>
        <p:spPr>
          <a:xfrm>
            <a:off x="4211960" y="2241072"/>
            <a:ext cx="504000" cy="39960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4824000" y="4221088"/>
            <a:ext cx="3240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 txBox="1">
            <a:spLocks/>
          </p:cNvSpPr>
          <p:nvPr/>
        </p:nvSpPr>
        <p:spPr>
          <a:xfrm>
            <a:off x="5346672" y="3672320"/>
            <a:ext cx="4265888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  <a:latin typeface="+mn-lt"/>
                <a:ea typeface="+mn-ea"/>
                <a:cs typeface="Meiryo UI" panose="020B0604030504040204" pitchFamily="50" charset="-128"/>
              </a:rPr>
              <a:t>IC-DX</a:t>
            </a:r>
            <a:r>
              <a:rPr lang="en-US" altLang="ja-JP" sz="2800" dirty="0">
                <a:solidFill>
                  <a:srgbClr val="0000FF"/>
                </a:solidFill>
                <a:latin typeface="+mn-lt"/>
                <a:cs typeface="Meiryo UI" panose="020B0604030504040204" pitchFamily="50" charset="-128"/>
              </a:rPr>
              <a:t>(Stainless</a:t>
            </a:r>
            <a:r>
              <a:rPr lang="ja-JP" altLang="en-US" sz="2800" dirty="0">
                <a:solidFill>
                  <a:srgbClr val="0000FF"/>
                </a:solidFill>
                <a:latin typeface="+mn-lt"/>
                <a:cs typeface="Meiryo UI" panose="020B0604030504040204" pitchFamily="50" charset="-128"/>
              </a:rPr>
              <a:t> </a:t>
            </a:r>
            <a:r>
              <a:rPr lang="en-US" altLang="ja-JP" sz="2800" dirty="0">
                <a:solidFill>
                  <a:srgbClr val="0000FF"/>
                </a:solidFill>
                <a:latin typeface="+mn-lt"/>
                <a:cs typeface="Meiryo UI" panose="020B0604030504040204" pitchFamily="50" charset="-128"/>
              </a:rPr>
              <a:t>Invar)</a:t>
            </a:r>
            <a:endParaRPr lang="ja-JP" altLang="en-US" sz="3200" dirty="0">
              <a:solidFill>
                <a:srgbClr val="0000FF"/>
              </a:solidFill>
              <a:latin typeface="+mn-lt"/>
              <a:cs typeface="Meiryo UI" panose="020B0604030504040204" pitchFamily="50" charset="-128"/>
            </a:endParaRPr>
          </a:p>
          <a:p>
            <a:r>
              <a:rPr lang="ja-JP" altLang="en-US" sz="3200" dirty="0" smtClean="0">
                <a:solidFill>
                  <a:srgbClr val="0000FF"/>
                </a:solidFill>
                <a:latin typeface="+mn-lt"/>
                <a:ea typeface="+mn-ea"/>
                <a:cs typeface="Meiryo UI" panose="020B0604030504040204" pitchFamily="50" charset="-128"/>
              </a:rPr>
              <a:t>の開発</a:t>
            </a:r>
            <a:endParaRPr lang="en-US" altLang="ja-JP" sz="3200" dirty="0">
              <a:solidFill>
                <a:srgbClr val="0000FF"/>
              </a:solidFill>
              <a:latin typeface="+mn-lt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6926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インバー合金の課題とその対策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開発</a:t>
            </a:r>
            <a:r>
              <a:rPr lang="en-US" altLang="ja-JP" sz="3200" dirty="0" smtClean="0"/>
              <a:t>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3200" y="2335232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3429000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5248" y="4535255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4054" y="5643832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644008" y="50909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cs typeface="Meiryo UI" panose="020B0604030504040204" pitchFamily="50" charset="-128"/>
              </a:rPr>
              <a:t>当社</a:t>
            </a:r>
            <a:r>
              <a:rPr lang="en-US" altLang="ja-JP" sz="3200" dirty="0">
                <a:solidFill>
                  <a:schemeClr val="bg1"/>
                </a:solidFill>
                <a:cs typeface="Meiryo UI" panose="020B0604030504040204" pitchFamily="50" charset="-128"/>
              </a:rPr>
              <a:t>IC-DX</a:t>
            </a:r>
            <a:r>
              <a:rPr lang="ja-JP" altLang="en-US" sz="3200" dirty="0">
                <a:solidFill>
                  <a:schemeClr val="bg1"/>
                </a:solidFill>
                <a:cs typeface="Meiryo UI" panose="020B0604030504040204" pitchFamily="50" charset="-128"/>
              </a:rPr>
              <a:t>はすべて</a:t>
            </a:r>
            <a:r>
              <a:rPr lang="ja-JP" altLang="en-US" sz="3200" dirty="0" smtClean="0">
                <a:solidFill>
                  <a:schemeClr val="bg1"/>
                </a:solidFill>
                <a:cs typeface="Meiryo UI" panose="020B0604030504040204" pitchFamily="50" charset="-128"/>
              </a:rPr>
              <a:t>の</a:t>
            </a:r>
            <a:endParaRPr lang="en-US" altLang="ja-JP" sz="3200" dirty="0" smtClean="0">
              <a:solidFill>
                <a:schemeClr val="bg1"/>
              </a:solidFill>
              <a:cs typeface="Meiryo UI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cs typeface="Meiryo UI" panose="020B0604030504040204" pitchFamily="50" charset="-128"/>
              </a:rPr>
              <a:t>課題</a:t>
            </a:r>
            <a:r>
              <a:rPr lang="ja-JP" altLang="en-US" sz="3200" dirty="0">
                <a:solidFill>
                  <a:schemeClr val="bg1"/>
                </a:solidFill>
                <a:cs typeface="Meiryo UI" panose="020B0604030504040204" pitchFamily="50" charset="-128"/>
              </a:rPr>
              <a:t>を改善できる！</a:t>
            </a:r>
            <a:endParaRPr lang="en-US" altLang="ja-JP" sz="3200" dirty="0">
              <a:solidFill>
                <a:schemeClr val="bg1"/>
              </a:solidFill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Page13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166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◆</a:t>
            </a:r>
            <a:r>
              <a:rPr kumimoji="1" lang="en-US" altLang="ja-JP" sz="4800" dirty="0" smtClean="0"/>
              <a:t>IC-DX</a:t>
            </a:r>
            <a:r>
              <a:rPr kumimoji="1" lang="ja-JP" altLang="en-US" sz="4800" dirty="0" smtClean="0"/>
              <a:t>の開発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836712"/>
            <a:ext cx="82809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NASA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>Invar</a:t>
            </a:r>
            <a:r>
              <a:rPr lang="ja-JP" altLang="en-US" sz="3200" dirty="0" smtClean="0"/>
              <a:t>合金の高純度</a:t>
            </a:r>
            <a:r>
              <a:rPr lang="ja-JP" altLang="en-US" sz="3200" dirty="0"/>
              <a:t>は</a:t>
            </a:r>
            <a:r>
              <a:rPr lang="ja-JP" altLang="en-US" sz="3200" dirty="0" smtClean="0"/>
              <a:t>低熱膨張</a:t>
            </a:r>
            <a:r>
              <a:rPr lang="en-US" altLang="ja-JP" sz="3200" dirty="0" smtClean="0"/>
              <a:t>(Super Invar</a:t>
            </a:r>
            <a:r>
              <a:rPr lang="ja-JP" altLang="en-US" sz="3200" dirty="0" smtClean="0"/>
              <a:t>レベル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と低温安定性、経年変化は達成したが、粉末冶金法であり、製造コストが高く、形状・大きさが制限</a:t>
            </a:r>
            <a:endParaRPr lang="en-US" altLang="ja-JP" sz="3200" dirty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 ⇒　</a:t>
            </a:r>
            <a:r>
              <a:rPr lang="ja-JP" altLang="en-US" sz="3200" dirty="0" smtClean="0">
                <a:solidFill>
                  <a:srgbClr val="0000FF"/>
                </a:solidFill>
              </a:rPr>
              <a:t>究極のインバー合金ではない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900" dirty="0" smtClean="0"/>
          </a:p>
          <a:p>
            <a:r>
              <a:rPr lang="ja-JP" altLang="en-US" sz="3200" dirty="0"/>
              <a:t>☆</a:t>
            </a:r>
            <a:r>
              <a:rPr lang="ja-JP" altLang="en-US" sz="3200" dirty="0" smtClean="0"/>
              <a:t>増本先生の</a:t>
            </a:r>
            <a:r>
              <a:rPr lang="en-US" altLang="ja-JP" sz="3200" dirty="0" smtClean="0"/>
              <a:t>Stainless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(Zero)Invar</a:t>
            </a:r>
            <a:r>
              <a:rPr lang="ja-JP" altLang="en-US" sz="3200" dirty="0" smtClean="0"/>
              <a:t>の再現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材料特性は</a:t>
            </a:r>
            <a:r>
              <a:rPr lang="en-US" altLang="ja-JP" sz="3200" dirty="0" smtClean="0"/>
              <a:t>Zero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Invar</a:t>
            </a:r>
            <a:r>
              <a:rPr lang="ja-JP" altLang="en-US" sz="3200" dirty="0" smtClean="0"/>
              <a:t>合金以上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・耐食性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≒</a:t>
            </a:r>
            <a:r>
              <a:rPr lang="en-US" altLang="ja-JP" sz="3200" dirty="0" smtClean="0"/>
              <a:t>SUS304)</a:t>
            </a:r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・高剛性</a:t>
            </a:r>
            <a:r>
              <a:rPr lang="en-US" altLang="ja-JP" sz="3200" dirty="0" smtClean="0"/>
              <a:t>(</a:t>
            </a:r>
            <a:r>
              <a:rPr lang="en-US" altLang="ja-JP" sz="3200" dirty="0"/>
              <a:t>Super Invar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>1.5</a:t>
            </a:r>
            <a:r>
              <a:rPr lang="ja-JP" altLang="en-US" sz="3200" dirty="0" smtClean="0"/>
              <a:t>倍</a:t>
            </a:r>
            <a:r>
              <a:rPr lang="en-US" altLang="ja-JP" sz="3200" dirty="0" smtClean="0"/>
              <a:t>)</a:t>
            </a:r>
          </a:p>
          <a:p>
            <a:endParaRPr lang="en-US" altLang="ja-JP" sz="1600" dirty="0" smtClean="0"/>
          </a:p>
          <a:p>
            <a:r>
              <a:rPr lang="ja-JP" altLang="en-US" sz="3200" dirty="0" smtClean="0"/>
              <a:t>　 ⇒　</a:t>
            </a:r>
            <a:endParaRPr lang="en-US" altLang="ja-JP" sz="32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288149" y="5733256"/>
            <a:ext cx="72442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ja-JP" altLang="en-US" sz="4000" b="1" u="sng" cap="none" spc="0" dirty="0" smtClean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/>
                <a:latin typeface="HGS行書体" panose="03000600000000000000" pitchFamily="66" charset="-128"/>
                <a:ea typeface="HGS行書体" panose="03000600000000000000" pitchFamily="66" charset="-128"/>
              </a:rPr>
              <a:t>究極のインバー合金</a:t>
            </a:r>
            <a:r>
              <a:rPr lang="ja-JP" altLang="en-US" sz="5400" b="1" u="sng" cap="none" spc="0" dirty="0" smtClean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/>
                <a:latin typeface="HGS行書体" panose="03000600000000000000" pitchFamily="66" charset="-128"/>
                <a:ea typeface="HGS行書体" panose="03000600000000000000" pitchFamily="66" charset="-128"/>
              </a:rPr>
              <a:t> </a:t>
            </a:r>
            <a:r>
              <a:rPr lang="en-US" altLang="ja-JP" sz="6000" b="1" u="sng" cap="none" spc="0" dirty="0" smtClean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/>
                <a:latin typeface="HGP明朝E" panose="02020900000000000000" pitchFamily="18" charset="-128"/>
                <a:ea typeface="HGP明朝E" panose="02020900000000000000" pitchFamily="18" charset="-128"/>
              </a:rPr>
              <a:t>IC-DX</a:t>
            </a:r>
            <a:endParaRPr lang="ja-JP" altLang="en-US" sz="6000" b="1" u="sng" cap="none" spc="0" dirty="0">
              <a:ln>
                <a:solidFill>
                  <a:srgbClr val="000000"/>
                </a:solidFill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effectLst/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743908" y="3429000"/>
            <a:ext cx="756084" cy="526708"/>
          </a:xfrm>
          <a:prstGeom prst="downArrow">
            <a:avLst>
              <a:gd name="adj1" fmla="val 48195"/>
              <a:gd name="adj2" fmla="val 603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Page14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47232"/>
              </p:ext>
            </p:extLst>
          </p:nvPr>
        </p:nvGraphicFramePr>
        <p:xfrm>
          <a:off x="755576" y="1052736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>
          <a:xfrm>
            <a:off x="340616" y="638979"/>
            <a:ext cx="8513402" cy="62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latin typeface="+mn-lt"/>
                <a:ea typeface="+mn-ea"/>
                <a:cs typeface="Meiryo UI" panose="020B0604030504040204" pitchFamily="50" charset="-128"/>
              </a:rPr>
              <a:t>Stainless Zero Invar</a:t>
            </a:r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再現試験結果</a:t>
            </a:r>
            <a:endParaRPr lang="en-US" altLang="ja-JP" sz="3200" dirty="0" smtClean="0">
              <a:latin typeface="+mn-lt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4004784" y="5013176"/>
            <a:ext cx="1260000" cy="25200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3892864" y="4689088"/>
            <a:ext cx="0" cy="72000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364088" y="4149088"/>
            <a:ext cx="0" cy="126000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67544" y="5724545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低熱膨張域の</a:t>
            </a:r>
            <a:r>
              <a:rPr lang="en-US" altLang="ja-JP" sz="3200" dirty="0" smtClean="0"/>
              <a:t>Co</a:t>
            </a:r>
            <a:r>
              <a:rPr lang="ja-JP" altLang="en-US" sz="3200" dirty="0" smtClean="0"/>
              <a:t>量に誤差あり。</a:t>
            </a:r>
            <a:endParaRPr lang="en-US" altLang="ja-JP" sz="3200" dirty="0" smtClean="0"/>
          </a:p>
          <a:p>
            <a:r>
              <a:rPr lang="en-US" altLang="ja-JP" sz="3200" dirty="0" smtClean="0"/>
              <a:t>※</a:t>
            </a:r>
            <a:r>
              <a:rPr lang="ja-JP" altLang="en-US" sz="3200" dirty="0" smtClean="0"/>
              <a:t>増本先生の組成は不純物</a:t>
            </a:r>
            <a:r>
              <a:rPr lang="en-US" altLang="ja-JP" sz="3200" dirty="0" smtClean="0"/>
              <a:t>C</a:t>
            </a:r>
            <a:r>
              <a:rPr lang="ja-JP" altLang="en-US" sz="3200" dirty="0" smtClean="0"/>
              <a:t>が影響していた</a:t>
            </a:r>
            <a:endParaRPr lang="en-US" altLang="ja-JP" sz="3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82984" y="52611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差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約</a:t>
            </a:r>
            <a:r>
              <a:rPr kumimoji="1" lang="en-US" altLang="ja-JP" sz="2000" dirty="0" smtClean="0">
                <a:ea typeface="ＭＳ Ｐゴシック" panose="020B0600070205080204" pitchFamily="50" charset="-128"/>
              </a:rPr>
              <a:t>1.5</a:t>
            </a:r>
            <a:r>
              <a:rPr kumimoji="1" lang="en-US" altLang="ja-JP" sz="2000" dirty="0" smtClean="0"/>
              <a:t>%)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Page15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>
          <a:xfrm>
            <a:off x="755976" y="1268760"/>
            <a:ext cx="3600000" cy="224625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>
          <a:xfrm>
            <a:off x="5004448" y="1268760"/>
            <a:ext cx="3600000" cy="224625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6"/>
          <a:stretch/>
        </p:blipFill>
        <p:spPr>
          <a:xfrm>
            <a:off x="765730" y="3645024"/>
            <a:ext cx="3600000" cy="224625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>
          <a:xfrm>
            <a:off x="5004448" y="3645024"/>
            <a:ext cx="3600000" cy="224625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483768" y="2418982"/>
            <a:ext cx="4248472" cy="2335520"/>
            <a:chOff x="2483768" y="2204864"/>
            <a:chExt cx="4248472" cy="3042488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2483768" y="2204864"/>
              <a:ext cx="4248472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483768" y="5247352"/>
              <a:ext cx="4248472" cy="0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2483768" y="2204864"/>
              <a:ext cx="4248472" cy="30424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タイトル 1"/>
          <p:cNvSpPr txBox="1">
            <a:spLocks/>
          </p:cNvSpPr>
          <p:nvPr/>
        </p:nvSpPr>
        <p:spPr>
          <a:xfrm>
            <a:off x="340616" y="638979"/>
            <a:ext cx="8513402" cy="62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latin typeface="+mn-lt"/>
                <a:ea typeface="+mn-ea"/>
                <a:cs typeface="Meiryo UI" panose="020B0604030504040204" pitchFamily="50" charset="-128"/>
              </a:rPr>
              <a:t>Stainless Zero Invar</a:t>
            </a:r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顕微鏡組織</a:t>
            </a:r>
            <a:endParaRPr lang="en-US" altLang="ja-JP" sz="3200" dirty="0" smtClean="0">
              <a:latin typeface="+mn-lt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568" y="3313377"/>
            <a:ext cx="864496" cy="46166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Co%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04448" y="4523205"/>
            <a:ext cx="7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FF00"/>
                </a:solidFill>
              </a:rPr>
              <a:t>高い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8032" y="2174501"/>
            <a:ext cx="7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FF00"/>
                </a:solidFill>
              </a:rPr>
              <a:t>低い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667110" y="5891277"/>
            <a:ext cx="8513402" cy="96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低</a:t>
            </a:r>
            <a:r>
              <a:rPr lang="en-US" altLang="ja-JP" sz="3200" dirty="0" smtClean="0">
                <a:latin typeface="+mn-lt"/>
                <a:ea typeface="+mn-ea"/>
                <a:cs typeface="Meiryo UI" panose="020B0604030504040204" pitchFamily="50" charset="-128"/>
              </a:rPr>
              <a:t>Co</a:t>
            </a:r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では組織二相。</a:t>
            </a:r>
            <a:endParaRPr lang="en-US" altLang="ja-JP" sz="3200" dirty="0" smtClean="0">
              <a:latin typeface="+mn-lt"/>
              <a:ea typeface="+mn-ea"/>
              <a:cs typeface="Meiryo UI" panose="020B0604030504040204" pitchFamily="50" charset="-128"/>
            </a:endParaRPr>
          </a:p>
          <a:p>
            <a:r>
              <a:rPr lang="ja-JP" altLang="en-US" sz="3200" dirty="0" smtClean="0">
                <a:latin typeface="+mn-lt"/>
                <a:ea typeface="+mn-ea"/>
                <a:cs typeface="Meiryo UI" panose="020B0604030504040204" pitchFamily="50" charset="-128"/>
              </a:rPr>
              <a:t>低温安定性を考慮し、単相組織の成分とした</a:t>
            </a:r>
            <a:endParaRPr lang="en-US" altLang="ja-JP" sz="3200" dirty="0" smtClean="0">
              <a:latin typeface="+mn-lt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Page16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32419"/>
              </p:ext>
            </p:extLst>
          </p:nvPr>
        </p:nvGraphicFramePr>
        <p:xfrm>
          <a:off x="195477" y="1196752"/>
          <a:ext cx="8753047" cy="5616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17"/>
                <a:gridCol w="4054415"/>
                <a:gridCol w="4054415"/>
              </a:tblGrid>
              <a:tr h="38651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1505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61505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>
          <a:xfrm>
            <a:off x="195477" y="548680"/>
            <a:ext cx="8753047" cy="72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IC-DX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の組織</a:t>
            </a:r>
            <a:r>
              <a:rPr lang="ja-JP" altLang="en-US" sz="3200" dirty="0">
                <a:solidFill>
                  <a:srgbClr val="000000"/>
                </a:solidFill>
                <a:latin typeface="+mn-lt"/>
                <a:ea typeface="+mn-ea"/>
              </a:rPr>
              <a:t>安定性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9"/>
          <a:stretch/>
        </p:blipFill>
        <p:spPr>
          <a:xfrm>
            <a:off x="946824" y="4244660"/>
            <a:ext cx="3840000" cy="24967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9"/>
          <a:stretch/>
        </p:blipFill>
        <p:spPr>
          <a:xfrm>
            <a:off x="5004048" y="4244660"/>
            <a:ext cx="3840000" cy="24967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41760" y="4335487"/>
            <a:ext cx="95536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20K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9632" y="1114657"/>
            <a:ext cx="31683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 smtClean="0"/>
              <a:t>IC-DX</a:t>
            </a:r>
            <a:r>
              <a:rPr lang="ja-JP" altLang="en-US" sz="2000" dirty="0" smtClean="0"/>
              <a:t>　　　　　　　　　　　　　　</a:t>
            </a:r>
            <a:endParaRPr lang="en-US" altLang="ja-JP" sz="2000" dirty="0" smtClean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6204585" y="5085184"/>
            <a:ext cx="370455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892806" y="4437112"/>
            <a:ext cx="370455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7792906" y="5101952"/>
            <a:ext cx="370455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6796855" y="5559152"/>
            <a:ext cx="370455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6966584" y="6453336"/>
            <a:ext cx="370455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135463" y="5886469"/>
            <a:ext cx="184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マルテンサイト</a:t>
            </a:r>
            <a:endParaRPr kumimoji="1" lang="ja-JP" altLang="en-US" dirty="0"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352683" y="1114657"/>
            <a:ext cx="2745889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2400" dirty="0"/>
              <a:t>　</a:t>
            </a:r>
            <a:r>
              <a:rPr lang="en-US" altLang="ja-JP" sz="2400" dirty="0" smtClean="0"/>
              <a:t>Zero Invar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8"/>
          <a:stretch/>
        </p:blipFill>
        <p:spPr>
          <a:xfrm>
            <a:off x="946824" y="1628800"/>
            <a:ext cx="3841200" cy="248744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1520" y="2402109"/>
            <a:ext cx="553998" cy="9408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sz="2400" dirty="0"/>
              <a:t>常温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4941168"/>
            <a:ext cx="553998" cy="12241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冷却後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01504" y="4335486"/>
            <a:ext cx="95536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250K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8"/>
          <a:stretch/>
        </p:blipFill>
        <p:spPr>
          <a:xfrm>
            <a:off x="5002848" y="1628800"/>
            <a:ext cx="3841200" cy="248744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Page17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07804" y="90872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/>
              <a:t>-</a:t>
            </a:r>
            <a:r>
              <a:rPr lang="ja-JP" altLang="en-US" sz="4000" dirty="0"/>
              <a:t> </a:t>
            </a:r>
            <a:r>
              <a:rPr lang="ja-JP" altLang="en-US" sz="4000" dirty="0" smtClean="0"/>
              <a:t>アウトライン </a:t>
            </a:r>
            <a:r>
              <a:rPr kumimoji="1" lang="en-US" altLang="ja-JP" sz="4000" dirty="0" smtClean="0"/>
              <a:t>-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1771069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ja-JP" altLang="en-US" sz="4000" dirty="0" smtClean="0"/>
              <a:t>インバー合金とは</a:t>
            </a:r>
            <a:endParaRPr lang="en-US" altLang="ja-JP" sz="4000" dirty="0"/>
          </a:p>
          <a:p>
            <a:endParaRPr kumimoji="1" lang="en-US" altLang="ja-JP" sz="1600" dirty="0" smtClean="0"/>
          </a:p>
          <a:p>
            <a:r>
              <a:rPr lang="en-US" altLang="ja-JP" sz="4000" dirty="0"/>
              <a:t>2</a:t>
            </a:r>
            <a:r>
              <a:rPr lang="en-US" altLang="ja-JP" sz="4000" dirty="0" smtClean="0"/>
              <a:t>.</a:t>
            </a:r>
            <a:r>
              <a:rPr lang="ja-JP" altLang="en-US" sz="4000" dirty="0" smtClean="0"/>
              <a:t>　</a:t>
            </a:r>
            <a:r>
              <a:rPr lang="ja-JP" altLang="en-US" sz="4000" dirty="0"/>
              <a:t>インバー</a:t>
            </a:r>
            <a:r>
              <a:rPr lang="ja-JP" altLang="en-US" sz="4000" dirty="0" smtClean="0"/>
              <a:t>合金開発の歴史</a:t>
            </a:r>
            <a:endParaRPr lang="en-US" altLang="ja-JP" sz="4000" dirty="0" smtClean="0"/>
          </a:p>
          <a:p>
            <a:endParaRPr lang="en-US" altLang="ja-JP" sz="1600" dirty="0" smtClean="0"/>
          </a:p>
          <a:p>
            <a:r>
              <a:rPr kumimoji="1" lang="en-US" altLang="ja-JP" sz="4000" dirty="0"/>
              <a:t>3</a:t>
            </a:r>
            <a:r>
              <a:rPr kumimoji="1" lang="en-US" altLang="ja-JP" sz="4000" dirty="0" smtClean="0"/>
              <a:t>.</a:t>
            </a:r>
            <a:r>
              <a:rPr kumimoji="1" lang="ja-JP" altLang="en-US" sz="4000" dirty="0" smtClean="0"/>
              <a:t>　</a:t>
            </a:r>
            <a:r>
              <a:rPr lang="ja-JP" altLang="en-US" sz="4000" dirty="0"/>
              <a:t>インバー</a:t>
            </a:r>
            <a:r>
              <a:rPr kumimoji="1" lang="ja-JP" altLang="en-US" sz="4000" dirty="0" smtClean="0"/>
              <a:t>合金の主な課題</a:t>
            </a:r>
            <a:endParaRPr kumimoji="1" lang="en-US" altLang="ja-JP" sz="4000" dirty="0" smtClean="0"/>
          </a:p>
          <a:p>
            <a:endParaRPr kumimoji="1" lang="en-US" altLang="ja-JP" sz="1600" dirty="0" smtClean="0"/>
          </a:p>
          <a:p>
            <a:r>
              <a:rPr lang="en-US" altLang="ja-JP" sz="4000" dirty="0" smtClean="0"/>
              <a:t>4.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IC-DX</a:t>
            </a:r>
            <a:r>
              <a:rPr lang="ja-JP" altLang="en-US" sz="4000" dirty="0" smtClean="0"/>
              <a:t>の開発</a:t>
            </a:r>
            <a:endParaRPr lang="en-US" altLang="ja-JP" sz="4000" dirty="0" smtClean="0"/>
          </a:p>
          <a:p>
            <a:endParaRPr lang="en-US" altLang="ja-JP" sz="1600" dirty="0" smtClean="0"/>
          </a:p>
          <a:p>
            <a:r>
              <a:rPr kumimoji="1" lang="en-US" altLang="ja-JP" sz="4000" dirty="0"/>
              <a:t>5</a:t>
            </a:r>
            <a:r>
              <a:rPr kumimoji="1" lang="en-US" altLang="ja-JP" sz="4000" dirty="0" smtClean="0"/>
              <a:t>.</a:t>
            </a:r>
            <a:r>
              <a:rPr kumimoji="1" lang="ja-JP" altLang="en-US" sz="4000" dirty="0" smtClean="0"/>
              <a:t>　</a:t>
            </a:r>
            <a:r>
              <a:rPr lang="ja-JP" altLang="en-US" sz="4000" dirty="0"/>
              <a:t>インバー</a:t>
            </a:r>
            <a:r>
              <a:rPr kumimoji="1" lang="ja-JP" altLang="en-US" sz="4000" dirty="0" smtClean="0"/>
              <a:t>合金の適応事例</a:t>
            </a: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4349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1859"/>
            <a:ext cx="544140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38967" y="2111363"/>
            <a:ext cx="223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Super Invar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1199081"/>
            <a:ext cx="168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Zero</a:t>
            </a:r>
            <a:r>
              <a:rPr kumimoji="1" lang="en-US" altLang="ja-JP" sz="2400" dirty="0" smtClean="0"/>
              <a:t> Invar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59248" y="552303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Invar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270741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IC-LTX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531454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IC-DX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530148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(NASA)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9327" y="1218874"/>
            <a:ext cx="103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9327" y="2942074"/>
            <a:ext cx="103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-100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59327" y="4697562"/>
            <a:ext cx="103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-200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59327" y="5935346"/>
            <a:ext cx="103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-273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69271" y="6207816"/>
            <a:ext cx="103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95477" y="548680"/>
            <a:ext cx="8753047" cy="72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インバー合金の</a:t>
            </a:r>
            <a:r>
              <a:rPr lang="en-US" altLang="ja-JP" sz="3200" dirty="0" err="1" smtClean="0">
                <a:solidFill>
                  <a:srgbClr val="000000"/>
                </a:solidFill>
                <a:latin typeface="+mn-lt"/>
                <a:ea typeface="+mn-ea"/>
              </a:rPr>
              <a:t>Ms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点と熱膨張の関係</a:t>
            </a:r>
            <a:endParaRPr lang="ja-JP" altLang="en-US" sz="3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25608" y="6207816"/>
            <a:ext cx="103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73287" y="6207816"/>
            <a:ext cx="103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2974176" y="1429913"/>
            <a:ext cx="3204000" cy="4356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2916658" y="5776725"/>
            <a:ext cx="144000" cy="144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353410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 smtClean="0"/>
              <a:t>Ms</a:t>
            </a:r>
            <a:r>
              <a:rPr kumimoji="1" lang="ja-JP" altLang="en-US" sz="2400" dirty="0" smtClean="0"/>
              <a:t>点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(</a:t>
            </a:r>
            <a:r>
              <a:rPr lang="ja-JP" altLang="en-US" sz="2400" dirty="0" smtClean="0"/>
              <a:t>℃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92280" y="5910371"/>
            <a:ext cx="182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熱膨張</a:t>
            </a:r>
            <a:r>
              <a:rPr kumimoji="1" lang="en-US" altLang="ja-JP" sz="2400" dirty="0" smtClean="0"/>
              <a:t>(×10</a:t>
            </a:r>
            <a:r>
              <a:rPr kumimoji="1" lang="en-US" altLang="ja-JP" sz="2400" baseline="30000" dirty="0" smtClean="0"/>
              <a:t>-6</a:t>
            </a:r>
            <a:r>
              <a:rPr kumimoji="1" lang="en-US" altLang="ja-JP" sz="2400" dirty="0" smtClean="0"/>
              <a:t>/K)</a:t>
            </a:r>
            <a:endParaRPr kumimoji="1" lang="ja-JP" altLang="en-US" sz="2400" dirty="0"/>
          </a:p>
        </p:txBody>
      </p:sp>
      <p:sp>
        <p:nvSpPr>
          <p:cNvPr id="21" name="円/楕円 20"/>
          <p:cNvSpPr/>
          <p:nvPr/>
        </p:nvSpPr>
        <p:spPr>
          <a:xfrm>
            <a:off x="2915832" y="1844824"/>
            <a:ext cx="144000" cy="144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915816" y="3109920"/>
            <a:ext cx="144000" cy="144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63688" y="168599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IC-ZX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Page18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296259"/>
              </p:ext>
            </p:extLst>
          </p:nvPr>
        </p:nvGraphicFramePr>
        <p:xfrm>
          <a:off x="467544" y="3973407"/>
          <a:ext cx="4392488" cy="259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64" y="3634760"/>
            <a:ext cx="4743875" cy="310660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3528" y="126876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ea typeface="+mj-ea"/>
              </a:rPr>
              <a:t>測定機関</a:t>
            </a:r>
            <a:r>
              <a:rPr lang="ja-JP" altLang="en-US" sz="2800" dirty="0">
                <a:ea typeface="+mj-ea"/>
              </a:rPr>
              <a:t>：</a:t>
            </a:r>
            <a:r>
              <a:rPr kumimoji="1" lang="ja-JP" altLang="en-US" sz="2800" dirty="0" smtClean="0">
                <a:ea typeface="+mj-ea"/>
              </a:rPr>
              <a:t>産業技術総合研究所</a:t>
            </a:r>
            <a:endParaRPr kumimoji="1" lang="en-US" altLang="ja-JP" sz="2800" dirty="0" smtClean="0">
              <a:ea typeface="+mj-ea"/>
            </a:endParaRPr>
          </a:p>
          <a:p>
            <a:r>
              <a:rPr kumimoji="1" lang="ja-JP" altLang="en-US" sz="2800" dirty="0" smtClean="0">
                <a:ea typeface="+mj-ea"/>
              </a:rPr>
              <a:t>測定温度範囲</a:t>
            </a:r>
            <a:r>
              <a:rPr lang="ja-JP" altLang="en-US" sz="2800" dirty="0">
                <a:ea typeface="+mj-ea"/>
              </a:rPr>
              <a:t>：</a:t>
            </a:r>
            <a:r>
              <a:rPr lang="en-US" altLang="ja-JP" sz="2800" dirty="0" smtClean="0">
                <a:ea typeface="+mj-ea"/>
              </a:rPr>
              <a:t>45K(-228</a:t>
            </a:r>
            <a:r>
              <a:rPr lang="ja-JP" altLang="en-US" sz="2800" dirty="0" smtClean="0">
                <a:ea typeface="+mj-ea"/>
              </a:rPr>
              <a:t>℃</a:t>
            </a:r>
            <a:r>
              <a:rPr lang="en-US" altLang="ja-JP" sz="2800" dirty="0" smtClean="0">
                <a:ea typeface="+mj-ea"/>
              </a:rPr>
              <a:t>)</a:t>
            </a:r>
            <a:r>
              <a:rPr lang="ja-JP" altLang="en-US" sz="2800" dirty="0" smtClean="0">
                <a:ea typeface="+mj-ea"/>
              </a:rPr>
              <a:t>～</a:t>
            </a:r>
            <a:r>
              <a:rPr lang="en-US" altLang="ja-JP" sz="2800" dirty="0" smtClean="0">
                <a:ea typeface="+mj-ea"/>
              </a:rPr>
              <a:t>300K(27</a:t>
            </a:r>
            <a:r>
              <a:rPr lang="ja-JP" altLang="en-US" sz="2800" dirty="0" smtClean="0">
                <a:ea typeface="+mj-ea"/>
              </a:rPr>
              <a:t>℃</a:t>
            </a:r>
            <a:r>
              <a:rPr lang="en-US" altLang="ja-JP" sz="2800" dirty="0" smtClean="0">
                <a:ea typeface="+mj-ea"/>
              </a:rPr>
              <a:t>)</a:t>
            </a:r>
          </a:p>
          <a:p>
            <a:r>
              <a:rPr kumimoji="1" lang="ja-JP" altLang="en-US" sz="2800" dirty="0" smtClean="0">
                <a:ea typeface="+mj-ea"/>
              </a:rPr>
              <a:t>冷却方法：極低温冷凍機使用</a:t>
            </a:r>
            <a:r>
              <a:rPr kumimoji="1" lang="en-US" altLang="ja-JP" sz="2800" dirty="0" smtClean="0">
                <a:ea typeface="+mj-ea"/>
              </a:rPr>
              <a:t>(</a:t>
            </a:r>
            <a:r>
              <a:rPr kumimoji="1" lang="ja-JP" altLang="en-US" sz="2800" dirty="0" smtClean="0">
                <a:ea typeface="+mj-ea"/>
              </a:rPr>
              <a:t>能力</a:t>
            </a:r>
            <a:r>
              <a:rPr kumimoji="1" lang="en-US" altLang="ja-JP" sz="2800" dirty="0" smtClean="0">
                <a:ea typeface="+mj-ea"/>
              </a:rPr>
              <a:t>10K)</a:t>
            </a:r>
          </a:p>
          <a:p>
            <a:r>
              <a:rPr lang="ja-JP" altLang="en-US" sz="2800" dirty="0" smtClean="0">
                <a:ea typeface="+mj-ea"/>
              </a:rPr>
              <a:t>試験片サイズ：</a:t>
            </a:r>
            <a:r>
              <a:rPr lang="en-US" altLang="ja-JP" sz="2800" dirty="0" smtClean="0">
                <a:ea typeface="+mj-ea"/>
              </a:rPr>
              <a:t>20×20×8mm</a:t>
            </a:r>
          </a:p>
          <a:p>
            <a:r>
              <a:rPr lang="ja-JP" altLang="en-US" sz="2800" dirty="0" smtClean="0">
                <a:ea typeface="+mj-ea"/>
              </a:rPr>
              <a:t>試験片加工条件：</a:t>
            </a:r>
            <a:r>
              <a:rPr lang="en-US" altLang="ja-JP" sz="2800" dirty="0" smtClean="0">
                <a:ea typeface="+mj-ea"/>
              </a:rPr>
              <a:t>20×8</a:t>
            </a:r>
            <a:r>
              <a:rPr lang="ja-JP" altLang="en-US" sz="2800" dirty="0" smtClean="0">
                <a:ea typeface="+mj-ea"/>
              </a:rPr>
              <a:t>面平行度・平面度</a:t>
            </a:r>
            <a:r>
              <a:rPr lang="en-US" altLang="ja-JP" sz="2800" dirty="0" smtClean="0">
                <a:ea typeface="+mj-ea"/>
              </a:rPr>
              <a:t>(</a:t>
            </a:r>
            <a:r>
              <a:rPr lang="ja-JP" altLang="en-US" sz="2800" dirty="0" smtClean="0">
                <a:ea typeface="+mj-ea"/>
              </a:rPr>
              <a:t>鏡面</a:t>
            </a:r>
            <a:r>
              <a:rPr lang="en-US" altLang="ja-JP" sz="2800" dirty="0" smtClean="0">
                <a:ea typeface="+mj-ea"/>
              </a:rPr>
              <a:t>)</a:t>
            </a:r>
            <a:endParaRPr kumimoji="1" lang="ja-JP" altLang="en-US" sz="2800" dirty="0">
              <a:ea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691680" y="620688"/>
            <a:ext cx="5760641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IC-DX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極低温熱膨張測定①</a:t>
            </a:r>
            <a:endParaRPr lang="ja-JP" altLang="en-US" sz="3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9632" y="370077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温度制御パターン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2048" y="6380796"/>
            <a:ext cx="80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rPr>
              <a:t>24H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0816" y="6386556"/>
            <a:ext cx="80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rPr>
              <a:t>48H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80528" y="6242540"/>
            <a:ext cx="80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rPr>
              <a:t>0K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96494" y="5594468"/>
            <a:ext cx="80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rPr>
              <a:t>100K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80528" y="4924910"/>
            <a:ext cx="80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rPr>
              <a:t>200K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96494" y="4276838"/>
            <a:ext cx="80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rPr>
              <a:t>300K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Page19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25424"/>
              </p:ext>
            </p:extLst>
          </p:nvPr>
        </p:nvGraphicFramePr>
        <p:xfrm>
          <a:off x="295362" y="1151242"/>
          <a:ext cx="8553276" cy="337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44304" y="445452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ea typeface="+mj-ea"/>
              </a:rPr>
              <a:t>寸法変化率</a:t>
            </a:r>
            <a:r>
              <a:rPr lang="en-US" altLang="ja-JP" sz="2000" dirty="0" smtClean="0">
                <a:ea typeface="+mj-ea"/>
              </a:rPr>
              <a:t>(45-300K)</a:t>
            </a:r>
            <a:endParaRPr kumimoji="1" lang="ja-JP" altLang="en-US" sz="2000" dirty="0">
              <a:ea typeface="+mj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95477" y="580618"/>
            <a:ext cx="8753047" cy="72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IC-DX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極低温熱膨張測定②</a:t>
            </a:r>
            <a:endParaRPr lang="ja-JP" altLang="en-US" sz="3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10080" y="41022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</a:rPr>
              <a:t>77K</a:t>
            </a: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8188"/>
              </p:ext>
            </p:extLst>
          </p:nvPr>
        </p:nvGraphicFramePr>
        <p:xfrm>
          <a:off x="715219" y="5301208"/>
          <a:ext cx="7713563" cy="123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230"/>
                <a:gridCol w="1681111"/>
                <a:gridCol w="1681111"/>
                <a:gridCol w="1681111"/>
              </a:tblGrid>
              <a:tr h="179824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IC-DX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Invar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Fused Silica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  <a:tr h="418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77K</a:t>
                      </a:r>
                      <a:r>
                        <a:rPr kumimoji="1" lang="ja-JP" altLang="en-US" sz="2000" dirty="0" smtClean="0">
                          <a:latin typeface="+mn-lt"/>
                          <a:ea typeface="+mn-ea"/>
                        </a:rPr>
                        <a:t>長さ変化率</a:t>
                      </a:r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(%)</a:t>
                      </a:r>
                      <a:endParaRPr kumimoji="1" lang="ja-JP" altLang="en-US" sz="20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0.00001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-0.00028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-0.00002 </a:t>
                      </a:r>
                    </a:p>
                  </a:txBody>
                  <a:tcPr anchor="ctr"/>
                </a:tc>
              </a:tr>
              <a:tr h="4181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latin typeface="+mn-lt"/>
                          <a:ea typeface="+mn-ea"/>
                        </a:rPr>
                        <a:t>ΔFused</a:t>
                      </a:r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 Silica</a:t>
                      </a:r>
                      <a:r>
                        <a:rPr kumimoji="1" lang="ja-JP" altLang="en-US" sz="2000" dirty="0" smtClean="0"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(77K)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0.00003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-0.00026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  <a:ea typeface="+mn-ea"/>
                        </a:rPr>
                        <a:t>-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Page20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03659"/>
              </p:ext>
            </p:extLst>
          </p:nvPr>
        </p:nvGraphicFramePr>
        <p:xfrm>
          <a:off x="944303" y="5054120"/>
          <a:ext cx="7588136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512"/>
                <a:gridCol w="1853208"/>
                <a:gridCol w="1853208"/>
                <a:gridCol w="1853208"/>
              </a:tblGrid>
              <a:tr h="394692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熱膨張係数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【×10</a:t>
                      </a:r>
                      <a:r>
                        <a:rPr kumimoji="1" lang="en-US" altLang="ja-JP" sz="2000" baseline="30000" dirty="0" smtClean="0">
                          <a:latin typeface="+mn-lt"/>
                        </a:rPr>
                        <a:t>-6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/K】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latin typeface="+mn-lt"/>
                        </a:rPr>
                        <a:t>ΔFused</a:t>
                      </a:r>
                      <a:r>
                        <a:rPr kumimoji="1" lang="ja-JP" altLang="en-US" sz="200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Silica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(77K)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  <a:tr h="364331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</a:rPr>
                        <a:t>77K±5K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</a:rPr>
                        <a:t>77</a:t>
                      </a:r>
                      <a:r>
                        <a:rPr kumimoji="1" lang="ja-JP" altLang="en-US" sz="1800" dirty="0" smtClean="0">
                          <a:latin typeface="+mn-lt"/>
                        </a:rPr>
                        <a:t>～</a:t>
                      </a:r>
                      <a:r>
                        <a:rPr kumimoji="1" lang="en-US" altLang="ja-JP" sz="1800" dirty="0" smtClean="0">
                          <a:latin typeface="+mn-lt"/>
                        </a:rPr>
                        <a:t>300K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IC-DX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-0.032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-0.030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0.475</a:t>
                      </a:r>
                      <a:endParaRPr kumimoji="1" lang="en-US" altLang="ja-JP" sz="240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  <a:tr h="4554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Invar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0.862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1.271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1.391</a:t>
                      </a:r>
                      <a:endParaRPr kumimoji="1" lang="en-US" altLang="ja-JP" sz="240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>
          <a:xfrm>
            <a:off x="195477" y="580618"/>
            <a:ext cx="8753047" cy="72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+mn-ea"/>
                <a:ea typeface="+mn-ea"/>
              </a:rPr>
              <a:t>IC-DX</a:t>
            </a:r>
            <a:r>
              <a:rPr lang="ja-JP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極低温熱膨張測定③</a:t>
            </a:r>
            <a:endParaRPr lang="ja-JP" altLang="en-US" sz="3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48504"/>
              </p:ext>
            </p:extLst>
          </p:nvPr>
        </p:nvGraphicFramePr>
        <p:xfrm>
          <a:off x="295362" y="1196752"/>
          <a:ext cx="8553276" cy="337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944304" y="448182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ea typeface="+mj-ea"/>
              </a:rPr>
              <a:t>各温度での熱膨張係数</a:t>
            </a:r>
            <a:r>
              <a:rPr lang="en-US" altLang="ja-JP" sz="2000" dirty="0" smtClean="0">
                <a:ea typeface="+mj-ea"/>
              </a:rPr>
              <a:t>(45-300K)</a:t>
            </a:r>
            <a:endParaRPr kumimoji="1" lang="ja-JP" altLang="en-US" sz="2000" dirty="0"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10080" y="41431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</a:rPr>
              <a:t>77K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Page21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1570" y="683985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インバー合金の残量応力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熱処理方法</a:t>
            </a:r>
            <a:r>
              <a:rPr lang="en-US" altLang="ja-JP" sz="3200" dirty="0" smtClean="0"/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19675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Fe-Ni(-Co)</a:t>
            </a:r>
            <a:r>
              <a:rPr lang="ja-JP" altLang="en-US" sz="2800" dirty="0" smtClean="0"/>
              <a:t>系インバー合金は</a:t>
            </a:r>
            <a:r>
              <a:rPr lang="ja-JP" altLang="en-US" sz="2800" dirty="0" smtClean="0">
                <a:solidFill>
                  <a:srgbClr val="FF0000"/>
                </a:solidFill>
              </a:rPr>
              <a:t>冷却速度が速い</a:t>
            </a:r>
            <a:r>
              <a:rPr lang="ja-JP" altLang="en-US" sz="2800" dirty="0" smtClean="0"/>
              <a:t>と熱膨張下がる　⇒　水冷</a:t>
            </a:r>
            <a:endParaRPr lang="en-US" altLang="ja-JP" sz="2800" dirty="0" smtClean="0"/>
          </a:p>
          <a:p>
            <a:r>
              <a:rPr lang="en-US" altLang="ja-JP" sz="2800" dirty="0" smtClean="0"/>
              <a:t>IC-DX</a:t>
            </a:r>
            <a:r>
              <a:rPr lang="ja-JP" altLang="en-US" sz="2800" dirty="0" smtClean="0"/>
              <a:t>は</a:t>
            </a:r>
            <a:r>
              <a:rPr lang="ja-JP" altLang="en-US" sz="2800" dirty="0" smtClean="0">
                <a:solidFill>
                  <a:srgbClr val="FF0000"/>
                </a:solidFill>
              </a:rPr>
              <a:t>冷却速度が遅い</a:t>
            </a:r>
            <a:r>
              <a:rPr lang="ja-JP" altLang="en-US" sz="2800" dirty="0" smtClean="0"/>
              <a:t>と熱膨張が下がる　⇒　炉冷</a:t>
            </a:r>
            <a:endParaRPr kumimoji="1" lang="ja-JP" altLang="en-US" sz="2800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403310"/>
              </p:ext>
            </p:extLst>
          </p:nvPr>
        </p:nvGraphicFramePr>
        <p:xfrm>
          <a:off x="1100944" y="2581747"/>
          <a:ext cx="6639408" cy="322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5536" y="58052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水冷</a:t>
            </a:r>
            <a:r>
              <a:rPr lang="en-US" altLang="ja-JP" sz="2800" dirty="0" smtClean="0"/>
              <a:t>(Fe-Ni-Co</a:t>
            </a:r>
            <a:r>
              <a:rPr lang="ja-JP" altLang="en-US" sz="2800" dirty="0" smtClean="0"/>
              <a:t>系インバー合金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と炉冷</a:t>
            </a:r>
            <a:r>
              <a:rPr lang="en-US" altLang="ja-JP" sz="2800" dirty="0" smtClean="0"/>
              <a:t>(IC-DX)</a:t>
            </a:r>
            <a:r>
              <a:rPr lang="ja-JP" altLang="en-US" sz="2800" dirty="0" smtClean="0"/>
              <a:t>では</a:t>
            </a:r>
            <a:endParaRPr lang="en-US" altLang="ja-JP" sz="2800" dirty="0" smtClean="0"/>
          </a:p>
          <a:p>
            <a:r>
              <a:rPr lang="ja-JP" altLang="en-US" sz="2800" dirty="0" smtClean="0"/>
              <a:t>残留応力の差が大きいことがわかる。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84585" y="579744"/>
            <a:ext cx="8574830" cy="648072"/>
          </a:xfrm>
        </p:spPr>
        <p:txBody>
          <a:bodyPr anchor="ctr"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経年変化測定①</a:t>
            </a:r>
            <a:endParaRPr kumimoji="1" lang="ja-JP" altLang="en-US" sz="3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/>
        </p:nvSpPr>
        <p:spPr>
          <a:xfrm>
            <a:off x="518864" y="1279301"/>
            <a:ext cx="8229600" cy="539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低炭素インバーの製造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800" dirty="0" smtClean="0"/>
              <a:t>当社インバー材鋳物は製造開始当時（</a:t>
            </a:r>
            <a:r>
              <a:rPr lang="en-US" altLang="ja-JP" sz="2800" dirty="0" smtClean="0"/>
              <a:t>1984</a:t>
            </a:r>
            <a:r>
              <a:rPr lang="ja-JP" altLang="en-US" sz="2800" dirty="0" smtClean="0"/>
              <a:t>年）より経年変化を考慮し、低炭素インバー鋳物を製造しております。脱炭精錬</a:t>
            </a:r>
            <a:r>
              <a:rPr lang="en-US" altLang="ja-JP" sz="2800" dirty="0" smtClean="0"/>
              <a:t>(CO</a:t>
            </a:r>
            <a:r>
              <a:rPr lang="ja-JP" altLang="en-US" sz="2800" dirty="0" smtClean="0"/>
              <a:t>脱炭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で</a:t>
            </a:r>
            <a:r>
              <a:rPr lang="en-US" altLang="ja-JP" sz="2800" dirty="0" smtClean="0"/>
              <a:t>C</a:t>
            </a:r>
            <a:r>
              <a:rPr lang="ja-JP" altLang="en-US" sz="2800" dirty="0" smtClean="0"/>
              <a:t>≦</a:t>
            </a:r>
            <a:r>
              <a:rPr lang="en-US" altLang="ja-JP" sz="2800" dirty="0" smtClean="0"/>
              <a:t>0.020</a:t>
            </a:r>
            <a:r>
              <a:rPr lang="ja-JP" altLang="en-US" sz="2800" dirty="0" smtClean="0"/>
              <a:t>を実現しております。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1200" dirty="0"/>
          </a:p>
          <a:p>
            <a:r>
              <a:rPr kumimoji="1" lang="ja-JP" altLang="en-US" dirty="0" smtClean="0"/>
              <a:t>経年変化の研究開始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ギョームの</a:t>
            </a:r>
            <a:r>
              <a:rPr lang="en-US" altLang="ja-JP" sz="2800" dirty="0" smtClean="0"/>
              <a:t>C</a:t>
            </a:r>
            <a:r>
              <a:rPr lang="ja-JP" altLang="en-US" sz="2800" dirty="0" smtClean="0"/>
              <a:t>量による経年変化の再現性試験を熱膨張試験機にて実施したが、サンプル形状・測定環境の問題により再現できず。現在は</a:t>
            </a:r>
            <a:r>
              <a:rPr lang="ja-JP" altLang="en-US" sz="2800" dirty="0"/>
              <a:t>産業技術総合</a:t>
            </a:r>
            <a:r>
              <a:rPr lang="ja-JP" altLang="en-US" sz="2800" dirty="0" smtClean="0"/>
              <a:t>研究所と共同研究を開始しています。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Page23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18" y="1700809"/>
            <a:ext cx="3486414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5" y="1700809"/>
            <a:ext cx="3701903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762000" y="619527"/>
            <a:ext cx="7620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solidFill>
                  <a:srgbClr val="000000"/>
                </a:solidFill>
                <a:latin typeface="+mn-lt"/>
                <a:ea typeface="+mn-ea"/>
              </a:rPr>
              <a:t>経年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変化測定②</a:t>
            </a:r>
            <a:endParaRPr lang="ja-JP" altLang="en-US" sz="3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ブロックゲージ干渉計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6056" y="13407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ブロックゲージ干渉計原理図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7" y="4925486"/>
            <a:ext cx="83529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ブロックゲージ</a:t>
            </a:r>
            <a:r>
              <a:rPr lang="en-US" altLang="ja-JP" sz="2800" dirty="0" smtClean="0"/>
              <a:t>(9</a:t>
            </a:r>
            <a:r>
              <a:rPr lang="en-US" altLang="ja-JP" sz="2800" baseline="30000" dirty="0" smtClean="0"/>
              <a:t>T</a:t>
            </a:r>
            <a:r>
              <a:rPr lang="en-US" altLang="ja-JP" sz="2800" dirty="0" smtClean="0"/>
              <a:t>×35</a:t>
            </a:r>
            <a:r>
              <a:rPr lang="en-US" altLang="ja-JP" sz="2800" baseline="30000" dirty="0" smtClean="0"/>
              <a:t>W</a:t>
            </a:r>
            <a:r>
              <a:rPr lang="en-US" altLang="ja-JP" sz="2800" dirty="0" smtClean="0"/>
              <a:t>×200</a:t>
            </a:r>
            <a:r>
              <a:rPr lang="en-US" altLang="ja-JP" sz="2800" baseline="30000" dirty="0" smtClean="0"/>
              <a:t>L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をインバー合金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供試材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で作製し、光波干渉計にて寸法を絶対測定する。期間は</a:t>
            </a:r>
            <a:r>
              <a:rPr lang="en-US" altLang="ja-JP" sz="2800" dirty="0" smtClean="0"/>
              <a:t>24</a:t>
            </a:r>
            <a:r>
              <a:rPr lang="ja-JP" altLang="en-US" sz="2800" dirty="0" smtClean="0"/>
              <a:t>ヵ月とし、</a:t>
            </a:r>
            <a:r>
              <a:rPr lang="en-US" altLang="ja-JP" sz="2800" dirty="0" smtClean="0"/>
              <a:t>0,2,4,6,12,18,24</a:t>
            </a:r>
            <a:r>
              <a:rPr lang="ja-JP" altLang="en-US" sz="2800" dirty="0" smtClean="0"/>
              <a:t>ヵ月に寸法測定を行う。測定時以外は常温に管理された恒温槽で保管。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Page24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62000" y="548680"/>
            <a:ext cx="7620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solidFill>
                  <a:srgbClr val="000000"/>
                </a:solidFill>
                <a:latin typeface="+mn-ea"/>
                <a:ea typeface="+mn-ea"/>
              </a:rPr>
              <a:t>経年</a:t>
            </a:r>
            <a:r>
              <a:rPr lang="ja-JP" altLang="en-US" sz="3200" dirty="0" smtClean="0">
                <a:solidFill>
                  <a:srgbClr val="000000"/>
                </a:solidFill>
                <a:latin typeface="+mn-ea"/>
                <a:ea typeface="+mn-ea"/>
              </a:rPr>
              <a:t>変化測定③</a:t>
            </a:r>
            <a:endParaRPr lang="ja-JP" altLang="en-US" sz="3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12763"/>
              </p:ext>
            </p:extLst>
          </p:nvPr>
        </p:nvGraphicFramePr>
        <p:xfrm>
          <a:off x="1007605" y="5839255"/>
          <a:ext cx="7128791" cy="9021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88155"/>
                <a:gridCol w="1580212"/>
                <a:gridCol w="1580212"/>
                <a:gridCol w="1580212"/>
              </a:tblGrid>
              <a:tr h="383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 </a:t>
                      </a:r>
                      <a:endParaRPr lang="ja-JP" sz="18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IC-ZX</a:t>
                      </a:r>
                      <a:endParaRPr lang="ja-JP" sz="18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altLang="ja-JP" sz="18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IC-DX</a:t>
                      </a:r>
                      <a:endParaRPr lang="ja-JP" sz="18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ja-JP" sz="18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汎用ｲﾝﾊﾞｰ</a:t>
                      </a:r>
                      <a:endParaRPr lang="ja-JP" sz="18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sz="16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24</a:t>
                      </a:r>
                      <a:r>
                        <a:rPr lang="ja-JP" sz="16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ヵ月後の経年</a:t>
                      </a:r>
                      <a:r>
                        <a:rPr lang="ja-JP" sz="16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変化</a:t>
                      </a:r>
                      <a:endParaRPr lang="en-US" altLang="ja-JP" sz="1600" b="0" kern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sz="18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ppm/</a:t>
                      </a:r>
                      <a:r>
                        <a:rPr lang="ja-JP" sz="18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年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ja-JP" sz="18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sz="24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</a:t>
                      </a:r>
                      <a:r>
                        <a:rPr lang="en-US" altLang="ja-JP" sz="24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ja-JP" sz="24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sz="24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</a:t>
                      </a:r>
                      <a:r>
                        <a:rPr lang="en-US" altLang="ja-JP" sz="24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83</a:t>
                      </a:r>
                      <a:endParaRPr lang="ja-JP" sz="24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sz="24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1.</a:t>
                      </a:r>
                      <a:r>
                        <a:rPr lang="en-US" altLang="ja-JP" sz="24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</a:t>
                      </a:r>
                      <a:r>
                        <a:rPr lang="en-US" sz="2400" b="0" kern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ja-JP" sz="2400" b="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335456" y="5445224"/>
            <a:ext cx="490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24</a:t>
            </a:r>
            <a:r>
              <a:rPr lang="ja-JP" altLang="en-US" sz="2000" dirty="0" smtClean="0">
                <a:solidFill>
                  <a:srgbClr val="000000"/>
                </a:solidFill>
              </a:rPr>
              <a:t>ヵ月</a:t>
            </a:r>
            <a:r>
              <a:rPr lang="ja-JP" altLang="en-US" sz="2000" dirty="0">
                <a:solidFill>
                  <a:srgbClr val="000000"/>
                </a:solidFill>
              </a:rPr>
              <a:t>後の</a:t>
            </a:r>
            <a:r>
              <a:rPr lang="ja-JP" altLang="en-US" sz="2000" dirty="0" smtClean="0">
                <a:solidFill>
                  <a:srgbClr val="000000"/>
                </a:solidFill>
              </a:rPr>
              <a:t>経年変化量</a:t>
            </a:r>
            <a:endParaRPr kumimoji="1" lang="ja-JP" altLang="en-US" sz="1400" baseline="3000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00192" y="1547500"/>
            <a:ext cx="123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3">
                    <a:lumMod val="50000"/>
                  </a:schemeClr>
                </a:solidFill>
              </a:rPr>
              <a:t>0.04%C</a:t>
            </a:r>
            <a:endParaRPr kumimoji="1" lang="ja-JP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59716" y="2492896"/>
            <a:ext cx="123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≦</a:t>
            </a:r>
            <a:r>
              <a:rPr kumimoji="1" lang="en-US" altLang="ja-JP" sz="2000" b="1" dirty="0" smtClean="0">
                <a:solidFill>
                  <a:schemeClr val="bg2">
                    <a:lumMod val="50000"/>
                  </a:schemeClr>
                </a:solidFill>
              </a:rPr>
              <a:t>0.02%C</a:t>
            </a:r>
            <a:endParaRPr kumimoji="1" lang="ja-JP" alt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58773" y="3419708"/>
            <a:ext cx="123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C00000"/>
                </a:solidFill>
              </a:rPr>
              <a:t>≦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0.02%C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294817"/>
              </p:ext>
            </p:extLst>
          </p:nvPr>
        </p:nvGraphicFramePr>
        <p:xfrm>
          <a:off x="539552" y="1227045"/>
          <a:ext cx="8136903" cy="407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8257392" y="3703384"/>
            <a:ext cx="539552" cy="0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8100392" y="3873163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破線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 smtClean="0"/>
              <a:t>予測値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Page25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71500" y="620688"/>
            <a:ext cx="9001001" cy="5715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IC-DX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の機械的・物理的特性</a:t>
            </a:r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ヤング率</a:t>
            </a:r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15790"/>
              </p:ext>
            </p:extLst>
          </p:nvPr>
        </p:nvGraphicFramePr>
        <p:xfrm>
          <a:off x="683567" y="1844824"/>
          <a:ext cx="7848874" cy="11521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08145"/>
                <a:gridCol w="1427561"/>
                <a:gridCol w="1278292"/>
                <a:gridCol w="1278292"/>
                <a:gridCol w="1278292"/>
                <a:gridCol w="1278292"/>
              </a:tblGrid>
              <a:tr h="382682"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ja-JP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熱膨張</a:t>
                      </a:r>
                      <a:r>
                        <a:rPr 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係数</a:t>
                      </a:r>
                      <a:r>
                        <a:rPr lang="en-US" alt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(×10</a:t>
                      </a:r>
                      <a:r>
                        <a:rPr lang="en-US" altLang="ja-JP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-6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/</a:t>
                      </a:r>
                      <a:r>
                        <a:rPr lang="en-US" alt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K)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ヤング率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ja-JP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GPa</a:t>
                      </a:r>
                      <a:r>
                        <a:rPr lang="ja-JP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）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引張強さ</a:t>
                      </a:r>
                      <a:endParaRPr lang="en-US" altLang="ja-JP" sz="200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(MPa)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0.2%</a:t>
                      </a:r>
                      <a:r>
                        <a:rPr lang="ja-JP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耐力</a:t>
                      </a:r>
                      <a:endParaRPr lang="en-US" altLang="ja-JP" sz="200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(MPa)</a:t>
                      </a:r>
                      <a:endParaRPr lang="ja-JP" altLang="ja-JP" sz="200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硬さ</a:t>
                      </a:r>
                      <a:endParaRPr lang="en-US" altLang="ja-JP" sz="200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(HRB)</a:t>
                      </a:r>
                      <a:endParaRPr lang="ja-JP" altLang="ja-JP" sz="200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23±5℃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0</a:t>
                      </a:r>
                      <a:r>
                        <a:rPr 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～</a:t>
                      </a:r>
                      <a:r>
                        <a:rPr lang="en-US" altLang="ja-JP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6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0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℃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6464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0.16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0.</a:t>
                      </a:r>
                      <a:r>
                        <a:rPr lang="en-US" alt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66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</a:rPr>
                        <a:t>177</a:t>
                      </a:r>
                      <a:endParaRPr lang="ja-JP" sz="20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Times New Roman"/>
                        </a:rPr>
                        <a:t>575</a:t>
                      </a:r>
                      <a:endParaRPr lang="en-US" altLang="ja-JP" sz="20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Ｐ明朝" panose="02020600040205080304" pitchFamily="18" charset="-128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+mn-cs"/>
                        </a:rPr>
                        <a:t>213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明朝" panose="02020600040205080304" pitchFamily="18" charset="-128"/>
                          <a:cs typeface="+mn-cs"/>
                        </a:rPr>
                        <a:t>75.3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39552" y="1188041"/>
            <a:ext cx="371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0000"/>
                </a:solidFill>
                <a:latin typeface="+mn-ea"/>
              </a:rPr>
              <a:t>◎材料特性実測値</a:t>
            </a:r>
            <a:endParaRPr kumimoji="1" lang="ja-JP" altLang="en-US" sz="320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10" name="グラフ 9"/>
          <p:cNvGraphicFramePr/>
          <p:nvPr>
            <p:extLst>
              <p:ext uri="{D42A27DB-BD31-4B8C-83A1-F6EECF244321}">
                <p14:modId xmlns:p14="http://schemas.microsoft.com/office/powerpoint/2010/main" val="1318830081"/>
              </p:ext>
            </p:extLst>
          </p:nvPr>
        </p:nvGraphicFramePr>
        <p:xfrm>
          <a:off x="1043608" y="3212976"/>
          <a:ext cx="7128792" cy="401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右矢印 1"/>
          <p:cNvSpPr/>
          <p:nvPr/>
        </p:nvSpPr>
        <p:spPr>
          <a:xfrm rot="16200000" flipV="1">
            <a:off x="3733253" y="4473117"/>
            <a:ext cx="576064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5936" y="44371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ヤング率約</a:t>
            </a:r>
            <a:r>
              <a:rPr kumimoji="1"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1.4</a:t>
            </a:r>
            <a:r>
              <a:rPr kumimoji="1"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倍</a:t>
            </a:r>
            <a:endParaRPr kumimoji="1" lang="ja-JP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Page26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10722"/>
              </p:ext>
            </p:extLst>
          </p:nvPr>
        </p:nvGraphicFramePr>
        <p:xfrm>
          <a:off x="4139953" y="1750914"/>
          <a:ext cx="4808572" cy="4677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4286"/>
                <a:gridCol w="2404286"/>
              </a:tblGrid>
              <a:tr h="309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IC-DX</a:t>
                      </a:r>
                      <a:endParaRPr lang="ja-JP" altLang="en-US" sz="1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Invar</a:t>
                      </a:r>
                      <a:endParaRPr lang="ja-JP" altLang="en-US" sz="1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72748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</a:tr>
              <a:tr h="228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SUS403</a:t>
                      </a:r>
                      <a:endParaRPr lang="ja-JP" altLang="en-US" sz="1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SUS303</a:t>
                      </a:r>
                      <a:endParaRPr lang="ja-JP" altLang="en-US" sz="1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72748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 txBox="1">
            <a:spLocks/>
          </p:cNvSpPr>
          <p:nvPr/>
        </p:nvSpPr>
        <p:spPr>
          <a:xfrm>
            <a:off x="195477" y="620688"/>
            <a:ext cx="8753047" cy="5715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IC-DX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の耐食性</a:t>
            </a:r>
            <a:endParaRPr lang="ja-JP" altLang="en-US" sz="3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7069"/>
            <a:ext cx="34563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4092" y="370504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80</a:t>
            </a:r>
            <a:r>
              <a:rPr lang="ja-JP" altLang="en-US" dirty="0" smtClean="0"/>
              <a:t>℃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48290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20min.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95736" y="48472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r>
              <a:rPr kumimoji="1" lang="en-US" altLang="ja-JP" dirty="0" smtClean="0"/>
              <a:t>min.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96" y="46411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常温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209" y="5347810"/>
            <a:ext cx="245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× 30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cycles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107504" y="1759369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100%,80℃</a:t>
            </a:r>
            <a:r>
              <a:rPr lang="ja-JP" altLang="en-US" sz="2400" dirty="0" smtClean="0">
                <a:solidFill>
                  <a:srgbClr val="000000"/>
                </a:solidFill>
              </a:rPr>
              <a:t>水蒸気中</a:t>
            </a:r>
            <a:r>
              <a:rPr lang="en-US" altLang="ja-JP" sz="2400" dirty="0" smtClean="0">
                <a:solidFill>
                  <a:srgbClr val="000000"/>
                </a:solidFill>
              </a:rPr>
              <a:t>(</a:t>
            </a:r>
            <a:r>
              <a:rPr lang="ja-JP" altLang="en-US" sz="2400" dirty="0" smtClean="0">
                <a:solidFill>
                  <a:srgbClr val="000000"/>
                </a:solidFill>
              </a:rPr>
              <a:t>電気炉</a:t>
            </a:r>
            <a:r>
              <a:rPr lang="en-US" altLang="ja-JP" sz="24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ja-JP" altLang="en-US" sz="2400" dirty="0" smtClean="0">
                <a:solidFill>
                  <a:srgbClr val="000000"/>
                </a:solidFill>
              </a:rPr>
              <a:t>　⇒　室内</a:t>
            </a:r>
            <a:r>
              <a:rPr lang="en-US" altLang="ja-JP" sz="2400" dirty="0" smtClean="0">
                <a:solidFill>
                  <a:srgbClr val="000000"/>
                </a:solidFill>
              </a:rPr>
              <a:t>(</a:t>
            </a:r>
            <a:r>
              <a:rPr lang="ja-JP" altLang="en-US" sz="2400" dirty="0" smtClean="0">
                <a:solidFill>
                  <a:srgbClr val="000000"/>
                </a:solidFill>
              </a:rPr>
              <a:t>大気</a:t>
            </a:r>
            <a:r>
              <a:rPr lang="en-US" altLang="ja-JP" sz="2400" dirty="0" smtClean="0">
                <a:solidFill>
                  <a:srgbClr val="000000"/>
                </a:solidFill>
              </a:rPr>
              <a:t>)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</a:rPr>
              <a:t>30</a:t>
            </a:r>
            <a:r>
              <a:rPr lang="ja-JP" altLang="en-US" sz="2400" dirty="0" smtClean="0">
                <a:solidFill>
                  <a:srgbClr val="000000"/>
                </a:solidFill>
              </a:rPr>
              <a:t>サイクル後の錆発生状況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13" name="Picture 8" descr="SUS403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11952" r="1976" b="6773"/>
          <a:stretch/>
        </p:blipFill>
        <p:spPr bwMode="auto">
          <a:xfrm>
            <a:off x="4271759" y="4533463"/>
            <a:ext cx="21600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33859" r="13704" b="305"/>
          <a:stretch/>
        </p:blipFill>
        <p:spPr>
          <a:xfrm>
            <a:off x="6665692" y="4533463"/>
            <a:ext cx="2160000" cy="183650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600469" y="1340768"/>
            <a:ext cx="5912787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30</a:t>
            </a:r>
            <a:r>
              <a:rPr lang="ja-JP" altLang="en-US" sz="2000" dirty="0" smtClean="0">
                <a:solidFill>
                  <a:srgbClr val="000000"/>
                </a:solidFill>
              </a:rPr>
              <a:t>サイクル後の外観写真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pic>
        <p:nvPicPr>
          <p:cNvPr id="27" name="Picture 6" descr="IC-36S①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2629" r="6689" b="12424"/>
          <a:stretch/>
        </p:blipFill>
        <p:spPr bwMode="auto">
          <a:xfrm>
            <a:off x="6665692" y="2171463"/>
            <a:ext cx="2160000" cy="185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LE-2①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1554" r="6939" b="7171"/>
          <a:stretch/>
        </p:blipFill>
        <p:spPr bwMode="auto">
          <a:xfrm>
            <a:off x="4271759" y="2171463"/>
            <a:ext cx="21600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Page27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2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1663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◆インバー合金とは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105273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インバー合金＝低熱熱膨張合金</a:t>
            </a:r>
            <a:endParaRPr kumimoji="1" lang="ja-JP" altLang="en-US" sz="32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126"/>
              </p:ext>
            </p:extLst>
          </p:nvPr>
        </p:nvGraphicFramePr>
        <p:xfrm>
          <a:off x="323529" y="1772816"/>
          <a:ext cx="8496943" cy="4513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000"/>
                <a:gridCol w="2053981"/>
                <a:gridCol w="2226674"/>
                <a:gridCol w="1881288"/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合金名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主成分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熱膨張</a:t>
                      </a:r>
                      <a:endParaRPr kumimoji="1" lang="en-US" altLang="ja-JP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(×10</a:t>
                      </a:r>
                      <a:r>
                        <a:rPr kumimoji="1" lang="en-US" altLang="ja-JP" sz="2000" baseline="30000" dirty="0" smtClean="0">
                          <a:latin typeface="+mn-lt"/>
                        </a:rPr>
                        <a:t>-6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/K)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一般的用途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Invar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(36Invar)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36%Ni-Fe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≦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2.0</a:t>
                      </a:r>
                      <a:endParaRPr kumimoji="1" lang="ja-JP" altLang="en-US" sz="2000" baseline="30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成型金型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Super Invar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32%Ni-5%Co-Fe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≦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1.0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液晶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/</a:t>
                      </a:r>
                      <a:r>
                        <a:rPr kumimoji="1" lang="ja-JP" altLang="en-US" sz="2000" dirty="0" smtClean="0">
                          <a:latin typeface="+mn-lt"/>
                        </a:rPr>
                        <a:t>有機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EL </a:t>
                      </a:r>
                      <a:r>
                        <a:rPr kumimoji="1" lang="ja-JP" altLang="en-US" sz="2000" dirty="0" smtClean="0">
                          <a:latin typeface="+mn-lt"/>
                        </a:rPr>
                        <a:t>　　　　　製造装置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Zero Invar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32%Ni-5%Co-Fe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+mn-lt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+mn-lt"/>
                        </a:rPr>
                        <a:t>高純度</a:t>
                      </a:r>
                      <a:r>
                        <a:rPr kumimoji="1" lang="en-US" altLang="ja-JP" sz="1600" dirty="0" smtClean="0">
                          <a:latin typeface="+mn-lt"/>
                        </a:rPr>
                        <a:t>)</a:t>
                      </a:r>
                      <a:endParaRPr kumimoji="1" lang="ja-JP" altLang="en-US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0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半導体</a:t>
                      </a:r>
                      <a:endParaRPr kumimoji="1" lang="en-US" altLang="ja-JP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製造装置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/>
                        <a:t>Ductile</a:t>
                      </a:r>
                      <a:r>
                        <a:rPr lang="ja-JP" altLang="en-US" sz="2800" dirty="0" smtClean="0"/>
                        <a:t> </a:t>
                      </a:r>
                      <a:r>
                        <a:rPr lang="en-US" altLang="ja-JP" sz="2800" dirty="0" smtClean="0"/>
                        <a:t>Invar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High</a:t>
                      </a:r>
                      <a:r>
                        <a:rPr kumimoji="1" lang="ja-JP" altLang="en-US" sz="200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C-36%Ni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2.0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+mn-lt"/>
                        </a:rPr>
                        <a:t>工作機械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Stainless Invar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Fe-52%Co-11%Cr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0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+mn-lt"/>
                        </a:rPr>
                        <a:t>再現できていない</a:t>
                      </a:r>
                      <a:r>
                        <a:rPr kumimoji="1" lang="en-US" altLang="ja-JP" sz="1800" dirty="0" smtClean="0">
                          <a:latin typeface="+mn-lt"/>
                        </a:rPr>
                        <a:t>)</a:t>
                      </a:r>
                      <a:endParaRPr kumimoji="1" lang="ja-JP" alt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lt"/>
                        </a:rPr>
                        <a:t>なし</a:t>
                      </a:r>
                      <a:endParaRPr kumimoji="1" lang="ja-JP" alt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39552" y="6369688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※</a:t>
            </a:r>
            <a:r>
              <a:rPr lang="ja-JP" altLang="en-US" dirty="0"/>
              <a:t>インバーは低熱膨張</a:t>
            </a:r>
            <a:r>
              <a:rPr lang="ja-JP" altLang="en-US" dirty="0" smtClean="0"/>
              <a:t>合金、</a:t>
            </a:r>
            <a:r>
              <a:rPr lang="en-US" altLang="ja-JP" dirty="0"/>
              <a:t> Invar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36%Ni-Fe</a:t>
            </a:r>
            <a:r>
              <a:rPr lang="ja-JP" altLang="en-US" dirty="0" smtClean="0"/>
              <a:t> </a:t>
            </a:r>
            <a:r>
              <a:rPr lang="en-US" altLang="ja-JP" dirty="0" smtClean="0"/>
              <a:t>Invar</a:t>
            </a:r>
            <a:r>
              <a:rPr lang="ja-JP" altLang="en-US" dirty="0" smtClean="0"/>
              <a:t>を意味とさせていただきます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Page1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348411" y="4409816"/>
            <a:ext cx="4795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200</a:t>
            </a:r>
            <a:r>
              <a:rPr lang="ja-JP" altLang="en-US" dirty="0"/>
              <a:t>角の溶融石英（非球面鏡）を接着するパッドの材料に</a:t>
            </a:r>
            <a:r>
              <a:rPr lang="en-US" altLang="ja-JP" dirty="0"/>
              <a:t>IC-DX</a:t>
            </a:r>
            <a:r>
              <a:rPr lang="ja-JP" altLang="en-US" dirty="0" err="1"/>
              <a:t>を評</a:t>
            </a:r>
            <a:r>
              <a:rPr lang="ja-JP" altLang="en-US" dirty="0"/>
              <a:t>価して頂いています。使用温度である</a:t>
            </a:r>
            <a:r>
              <a:rPr lang="en-US" altLang="ja-JP" dirty="0"/>
              <a:t>77K(</a:t>
            </a:r>
            <a:r>
              <a:rPr lang="ja-JP" altLang="en-US" dirty="0"/>
              <a:t>液体窒素</a:t>
            </a:r>
            <a:r>
              <a:rPr lang="en-US" altLang="ja-JP" dirty="0"/>
              <a:t>)</a:t>
            </a:r>
            <a:r>
              <a:rPr lang="ja-JP" altLang="en-US" dirty="0"/>
              <a:t>及びアライメント調整で常温～</a:t>
            </a:r>
            <a:r>
              <a:rPr lang="en-US" altLang="ja-JP" dirty="0"/>
              <a:t>77K</a:t>
            </a:r>
            <a:r>
              <a:rPr lang="ja-JP" altLang="en-US" dirty="0"/>
              <a:t>の熱膨張が重要である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166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◆</a:t>
            </a:r>
            <a:r>
              <a:rPr kumimoji="1" lang="ja-JP" altLang="en-US" sz="4800" dirty="0" smtClean="0">
                <a:solidFill>
                  <a:srgbClr val="000000"/>
                </a:solidFill>
              </a:rPr>
              <a:t>インバー</a:t>
            </a:r>
            <a:r>
              <a:rPr kumimoji="1" lang="ja-JP" altLang="en-US" sz="4800" dirty="0" smtClean="0"/>
              <a:t>合金の適用事例</a:t>
            </a:r>
            <a:endParaRPr kumimoji="1" lang="ja-JP" altLang="en-US" sz="48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984701" y="908720"/>
            <a:ext cx="3686175" cy="3436385"/>
            <a:chOff x="0" y="-440478"/>
            <a:chExt cx="3686175" cy="343638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86175" cy="2995907"/>
            </a:xfrm>
            <a:prstGeom prst="rect">
              <a:avLst/>
            </a:prstGeom>
          </p:spPr>
        </p:pic>
        <p:sp>
          <p:nvSpPr>
            <p:cNvPr id="9" name="テキスト ボックス 16"/>
            <p:cNvSpPr txBox="1"/>
            <p:nvPr/>
          </p:nvSpPr>
          <p:spPr>
            <a:xfrm>
              <a:off x="1843087" y="-440478"/>
              <a:ext cx="1843088" cy="495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600" dirty="0"/>
                <a:t>溶融</a:t>
              </a:r>
              <a:r>
                <a:rPr kumimoji="1" lang="ja-JP" altLang="en-US" sz="1600" dirty="0" smtClean="0"/>
                <a:t>石英</a:t>
              </a:r>
              <a:endParaRPr kumimoji="1" lang="en-US" altLang="ja-JP" sz="1600" dirty="0" smtClean="0"/>
            </a:p>
            <a:p>
              <a:pPr algn="ctr"/>
              <a:r>
                <a:rPr kumimoji="1" lang="ja-JP" altLang="en-US" sz="1600" dirty="0" smtClean="0"/>
                <a:t>（</a:t>
              </a:r>
              <a:r>
                <a:rPr kumimoji="1" lang="en-US" altLang="ja-JP" sz="1600" dirty="0"/>
                <a:t>200mm</a:t>
              </a:r>
              <a:r>
                <a:rPr kumimoji="1" lang="ja-JP" altLang="en-US" sz="1600" dirty="0"/>
                <a:t>角）</a:t>
              </a: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 flipV="1">
              <a:off x="1905002" y="1571629"/>
              <a:ext cx="0" cy="468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 flipV="1">
              <a:off x="1724025" y="1143000"/>
              <a:ext cx="0" cy="468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 flipV="1">
              <a:off x="2190750" y="923925"/>
              <a:ext cx="0" cy="468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 flipV="1">
              <a:off x="2324100" y="1400175"/>
              <a:ext cx="0" cy="468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6" y="1527456"/>
            <a:ext cx="4009776" cy="262162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173105"/>
            <a:ext cx="2644472" cy="271227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59903" y="836712"/>
            <a:ext cx="459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FF"/>
                </a:solidFill>
              </a:rPr>
              <a:t>TMT</a:t>
            </a:r>
            <a:r>
              <a:rPr lang="ja-JP" altLang="en-US" sz="3200" b="1" dirty="0" smtClean="0">
                <a:solidFill>
                  <a:srgbClr val="FF00FF"/>
                </a:solidFill>
              </a:rPr>
              <a:t>補償光学系</a:t>
            </a:r>
            <a:r>
              <a:rPr kumimoji="1" lang="en-US" altLang="ja-JP" sz="3200" b="1" dirty="0" smtClean="0">
                <a:solidFill>
                  <a:srgbClr val="FF00FF"/>
                </a:solidFill>
              </a:rPr>
              <a:t>IRIS</a:t>
            </a:r>
            <a:endParaRPr kumimoji="1" lang="ja-JP" altLang="en-US" sz="3200" b="1" dirty="0">
              <a:solidFill>
                <a:srgbClr val="FF00FF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979712" y="3325898"/>
            <a:ext cx="288032" cy="1183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2987824" y="4468206"/>
            <a:ext cx="872480" cy="760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3860304" y="3917509"/>
            <a:ext cx="976214" cy="5916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右矢印 26"/>
          <p:cNvSpPr/>
          <p:nvPr/>
        </p:nvSpPr>
        <p:spPr>
          <a:xfrm rot="5400000">
            <a:off x="6407427" y="5450981"/>
            <a:ext cx="330570" cy="607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00947" y="5869721"/>
            <a:ext cx="4795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接着</a:t>
            </a:r>
            <a:r>
              <a:rPr kumimoji="1" lang="en-US" altLang="ja-JP" sz="2400" dirty="0" smtClean="0"/>
              <a:t>TEST</a:t>
            </a:r>
            <a:r>
              <a:rPr kumimoji="1" lang="ja-JP" altLang="en-US" sz="2400" dirty="0" smtClean="0"/>
              <a:t>の為、</a:t>
            </a:r>
            <a:endParaRPr kumimoji="1" lang="en-US" altLang="ja-JP" sz="2400" dirty="0" smtClean="0"/>
          </a:p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IC-DX</a:t>
            </a:r>
            <a:r>
              <a:rPr kumimoji="1" lang="ja-JP" altLang="en-US" sz="2800" dirty="0" smtClean="0"/>
              <a:t>のサンプルを納品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9387" y="33258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パッド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Page28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0313" y="332656"/>
            <a:ext cx="517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FF"/>
                </a:solidFill>
              </a:rPr>
              <a:t>TMT</a:t>
            </a:r>
            <a:r>
              <a:rPr kumimoji="1" lang="ja-JP" altLang="en-US" sz="3200" b="1" dirty="0" smtClean="0">
                <a:solidFill>
                  <a:srgbClr val="FF00FF"/>
                </a:solidFill>
              </a:rPr>
              <a:t>主鏡の</a:t>
            </a:r>
            <a:r>
              <a:rPr kumimoji="1" lang="en-US" altLang="ja-JP" sz="3200" b="1" dirty="0" smtClean="0">
                <a:solidFill>
                  <a:srgbClr val="FF00FF"/>
                </a:solidFill>
              </a:rPr>
              <a:t>Diaphragm</a:t>
            </a:r>
            <a:r>
              <a:rPr kumimoji="1" lang="ja-JP" altLang="en-US" sz="3200" b="1" dirty="0" smtClean="0">
                <a:solidFill>
                  <a:srgbClr val="FF00FF"/>
                </a:solidFill>
              </a:rPr>
              <a:t>等</a:t>
            </a:r>
            <a:endParaRPr kumimoji="1" lang="ja-JP" altLang="en-US" sz="3200" b="1" dirty="0">
              <a:solidFill>
                <a:srgbClr val="FF00FF"/>
              </a:solidFill>
            </a:endParaRPr>
          </a:p>
        </p:txBody>
      </p:sp>
      <p:pic>
        <p:nvPicPr>
          <p:cNvPr id="3" name="Picture 6" descr="guide flex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/>
          <a:stretch>
            <a:fillRect/>
          </a:stretch>
        </p:blipFill>
        <p:spPr bwMode="auto">
          <a:xfrm>
            <a:off x="2291489" y="2420888"/>
            <a:ext cx="5160830" cy="37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30821" y="2636912"/>
            <a:ext cx="18091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Mirror Segment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543169" y="3625860"/>
            <a:ext cx="973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Moving</a:t>
            </a:r>
          </a:p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Frame</a:t>
            </a:r>
          </a:p>
        </p:txBody>
      </p:sp>
      <p:pic>
        <p:nvPicPr>
          <p:cNvPr id="7" name="Picture 9" descr="mirror_rod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1" t="2452" r="31201" b="1525"/>
          <a:stretch/>
        </p:blipFill>
        <p:spPr bwMode="auto">
          <a:xfrm>
            <a:off x="259903" y="2132856"/>
            <a:ext cx="16764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/>
          </p:cNvSpPr>
          <p:nvPr/>
        </p:nvSpPr>
        <p:spPr bwMode="auto">
          <a:xfrm>
            <a:off x="107504" y="4780978"/>
            <a:ext cx="914400" cy="609600"/>
          </a:xfrm>
          <a:prstGeom prst="callout2">
            <a:avLst>
              <a:gd name="adj1" fmla="val 77084"/>
              <a:gd name="adj2" fmla="val 31945"/>
              <a:gd name="adj3" fmla="val 120833"/>
              <a:gd name="adj4" fmla="val 31074"/>
              <a:gd name="adj5" fmla="val 168750"/>
              <a:gd name="adj6" fmla="val 1125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Vent</a:t>
            </a:r>
          </a:p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Hole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75047" y="2373882"/>
            <a:ext cx="6594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Mirror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7503" y="5842843"/>
            <a:ext cx="763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dirty="0">
                <a:latin typeface="+mn-lt"/>
                <a:ea typeface="ＭＳ Ｐゴシック" charset="-128"/>
              </a:rPr>
              <a:t>WT</a:t>
            </a:r>
          </a:p>
          <a:p>
            <a:pPr eaLnBrk="1" hangingPunct="1"/>
            <a:r>
              <a:rPr lang="en-US" altLang="ja-JP" dirty="0">
                <a:latin typeface="+mn-lt"/>
                <a:ea typeface="ＭＳ Ｐゴシック" charset="-128"/>
              </a:rPr>
              <a:t>Triangle</a:t>
            </a:r>
          </a:p>
        </p:txBody>
      </p:sp>
      <p:pic>
        <p:nvPicPr>
          <p:cNvPr id="11" name="Picture 4" descr="diaphrg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8983" r="6737" b="23794"/>
          <a:stretch/>
        </p:blipFill>
        <p:spPr bwMode="auto">
          <a:xfrm>
            <a:off x="6129408" y="692696"/>
            <a:ext cx="2645822" cy="150487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5"/>
          <p:cNvSpPr>
            <a:spLocks/>
          </p:cNvSpPr>
          <p:nvPr/>
        </p:nvSpPr>
        <p:spPr bwMode="auto">
          <a:xfrm>
            <a:off x="8050088" y="2459360"/>
            <a:ext cx="914400" cy="609600"/>
          </a:xfrm>
          <a:prstGeom prst="callout2">
            <a:avLst>
              <a:gd name="adj1" fmla="val 39583"/>
              <a:gd name="adj2" fmla="val -11111"/>
              <a:gd name="adj3" fmla="val 41666"/>
              <a:gd name="adj4" fmla="val -184722"/>
              <a:gd name="adj5" fmla="val 104166"/>
              <a:gd name="adj6" fmla="val -20347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Guide</a:t>
            </a:r>
          </a:p>
          <a:p>
            <a:pPr algn="l" eaLnBrk="1" hangingPunct="1"/>
            <a:r>
              <a:rPr lang="en-US" altLang="ja-JP" dirty="0">
                <a:latin typeface="+mn-lt"/>
                <a:ea typeface="ＭＳ Ｐゴシック" charset="-128"/>
              </a:rPr>
              <a:t>Flexure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5220072" y="1956275"/>
            <a:ext cx="1080120" cy="80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579293" y="2066821"/>
            <a:ext cx="1809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-128"/>
              </a:rPr>
              <a:t>Diaphragm</a:t>
            </a:r>
            <a:endParaRPr lang="en-US" altLang="ja-JP" sz="2000" dirty="0">
              <a:solidFill>
                <a:srgbClr val="FF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75048" y="2803226"/>
            <a:ext cx="646112" cy="485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1259632" y="4653136"/>
            <a:ext cx="259228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64704" y="3274144"/>
            <a:ext cx="1809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ＭＳ Ｐゴシック" charset="-128"/>
              </a:rPr>
              <a:t>Puck</a:t>
            </a:r>
            <a:endParaRPr lang="en-US" altLang="ja-JP" sz="2000" dirty="0">
              <a:solidFill>
                <a:srgbClr val="FF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9512" y="980728"/>
            <a:ext cx="6039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主鏡の</a:t>
            </a:r>
            <a:r>
              <a:rPr kumimoji="1" lang="en-US" altLang="ja-JP" sz="2800" dirty="0" smtClean="0"/>
              <a:t>Diaphragm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Puck</a:t>
            </a:r>
            <a:r>
              <a:rPr kumimoji="1" lang="ja-JP" altLang="en-US" sz="2800" dirty="0" smtClean="0"/>
              <a:t>部分に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海外メーカーの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Invar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合金</a:t>
            </a:r>
            <a:r>
              <a:rPr kumimoji="1" lang="ja-JP" altLang="en-US" sz="2800" dirty="0" smtClean="0"/>
              <a:t>が使用される</a:t>
            </a:r>
            <a:endParaRPr kumimoji="1" lang="en-US" altLang="ja-JP" sz="28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440492" y="6309320"/>
            <a:ext cx="6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引用：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TMT </a:t>
            </a:r>
            <a:r>
              <a:rPr lang="en-US" altLang="ja-JP" sz="1400" dirty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M1 Segment Support Assembly (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SSA)</a:t>
            </a:r>
          </a:p>
          <a:p>
            <a:r>
              <a:rPr lang="ja-JP" altLang="en-US" sz="1400" dirty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　</a:t>
            </a:r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　　　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Preliminary </a:t>
            </a:r>
            <a:r>
              <a:rPr lang="en-US" altLang="ja-JP" sz="1400" dirty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Design Review (PDR)</a:t>
            </a:r>
            <a:br>
              <a:rPr lang="en-US" altLang="ja-JP" sz="1400" dirty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</a:br>
            <a:endParaRPr lang="ja-JP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Page29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0313" y="332656"/>
            <a:ext cx="517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FF"/>
                </a:solidFill>
              </a:rPr>
              <a:t>スバル</a:t>
            </a:r>
            <a:r>
              <a:rPr kumimoji="1" lang="ja-JP" altLang="en-US" sz="3200" b="1" dirty="0" smtClean="0">
                <a:solidFill>
                  <a:srgbClr val="FF00FF"/>
                </a:solidFill>
              </a:rPr>
              <a:t>主鏡のスリーブ</a:t>
            </a:r>
            <a:endParaRPr kumimoji="1" lang="ja-JP" altLang="en-US" sz="3200" b="1" dirty="0">
              <a:solidFill>
                <a:srgbClr val="FF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5252"/>
            <a:ext cx="3959601" cy="41980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64" y="1879228"/>
            <a:ext cx="3933081" cy="13898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12" y="3554715"/>
            <a:ext cx="3789784" cy="261058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13821" y="1052736"/>
            <a:ext cx="506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海外</a:t>
            </a:r>
            <a:r>
              <a:rPr lang="ja-JP" altLang="en-US" sz="2800" dirty="0" smtClean="0"/>
              <a:t>製の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Super Invar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合金</a:t>
            </a:r>
            <a:r>
              <a:rPr lang="ja-JP" altLang="en-US" sz="2800" dirty="0" smtClean="0"/>
              <a:t>を使用</a:t>
            </a:r>
            <a:endParaRPr lang="en-US" altLang="ja-JP" sz="2800" dirty="0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6485152" y="2784696"/>
            <a:ext cx="84553" cy="64807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241563" y="1710586"/>
            <a:ext cx="107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断面図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8703" y="5733256"/>
            <a:ext cx="107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261</a:t>
            </a:r>
            <a:r>
              <a:rPr kumimoji="1" lang="ja-JP" altLang="en-US" dirty="0" smtClean="0"/>
              <a:t>個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212470" y="6444044"/>
            <a:ext cx="1752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</a:rPr>
              <a:t>引用：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Carpenter</a:t>
            </a:r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</a:rPr>
              <a:t>社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HP</a:t>
            </a:r>
            <a:endParaRPr lang="ja-JP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Page30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0313" y="332656"/>
            <a:ext cx="776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FF"/>
                </a:solidFill>
              </a:rPr>
              <a:t>JASMINE</a:t>
            </a:r>
            <a:r>
              <a:rPr lang="zh-TW" altLang="en-US" sz="3200" b="1" dirty="0">
                <a:solidFill>
                  <a:srgbClr val="FF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赤外線位置天文観測衛星</a:t>
            </a:r>
            <a:r>
              <a:rPr lang="ja-JP" altLang="en-US" sz="3200" b="1" dirty="0" smtClean="0">
                <a:solidFill>
                  <a:srgbClr val="FF00FF"/>
                </a:solidFill>
              </a:rPr>
              <a:t>望遠鏡</a:t>
            </a:r>
            <a:endParaRPr kumimoji="1" lang="ja-JP" altLang="en-US" sz="3200" b="1" dirty="0">
              <a:solidFill>
                <a:srgbClr val="FF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272" y="1007685"/>
            <a:ext cx="5040000" cy="445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65" y="1294460"/>
            <a:ext cx="2633506" cy="180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 flipH="1">
            <a:off x="4602063" y="1198802"/>
            <a:ext cx="933209" cy="1911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5067612" y="2453264"/>
            <a:ext cx="1432266" cy="6419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22" idx="1"/>
          </p:cNvCxnSpPr>
          <p:nvPr/>
        </p:nvCxnSpPr>
        <p:spPr>
          <a:xfrm flipH="1">
            <a:off x="5068668" y="1748384"/>
            <a:ext cx="1019447" cy="320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6139838" y="3579254"/>
            <a:ext cx="1008112" cy="4502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3155765" y="4365104"/>
            <a:ext cx="840171" cy="649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508104" y="940658"/>
            <a:ext cx="2097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副鏡支持パネル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88115" y="1548329"/>
            <a:ext cx="244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副鏡支持ストラット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454262" y="2204864"/>
            <a:ext cx="2097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主鏡支持パネル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875028" y="5045114"/>
            <a:ext cx="2608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検出器支持パネル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499878" y="3140968"/>
            <a:ext cx="2608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検出器支持ストラット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5496" y="5445224"/>
            <a:ext cx="9073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当社の耐極寒用ゼロインバー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IC-LTX</a:t>
            </a:r>
            <a:r>
              <a:rPr lang="ja-JP" altLang="en-US" sz="2800" dirty="0" smtClean="0"/>
              <a:t>を地上評価用で納品</a:t>
            </a:r>
            <a:endParaRPr lang="en-US" altLang="ja-JP" sz="2800" dirty="0" smtClean="0"/>
          </a:p>
          <a:p>
            <a:pPr algn="ctr"/>
            <a:r>
              <a:rPr lang="en-US" altLang="ja-JP" sz="2400" dirty="0" smtClean="0"/>
              <a:t>※</a:t>
            </a:r>
            <a:r>
              <a:rPr lang="en-US" altLang="ja-JP" sz="2400" dirty="0" err="1" smtClean="0"/>
              <a:t>Ms</a:t>
            </a:r>
            <a:r>
              <a:rPr lang="ja-JP" altLang="en-US" sz="2400" dirty="0"/>
              <a:t>点が低く、万が一のヒータ故障時もインバ</a:t>
            </a:r>
            <a:r>
              <a:rPr lang="en-US" altLang="ja-JP" sz="2400" dirty="0"/>
              <a:t>―</a:t>
            </a:r>
            <a:r>
              <a:rPr lang="ja-JP" altLang="en-US" sz="2400" dirty="0"/>
              <a:t>特性を保持する</a:t>
            </a:r>
            <a:endParaRPr lang="en-US" altLang="ja-JP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323638" y="6525344"/>
            <a:ext cx="2784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</a:rPr>
              <a:t>引用：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JAXA</a:t>
            </a:r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  <a:latin typeface="AR P丸ゴシック体M" pitchFamily="50" charset="-128"/>
                <a:ea typeface="AR P丸ゴシック体M" pitchFamily="50" charset="-128"/>
              </a:rPr>
              <a:t>相模原</a:t>
            </a:r>
            <a:r>
              <a:rPr lang="ja-JP" altLang="en-US" sz="1400" dirty="0">
                <a:solidFill>
                  <a:schemeClr val="bg2">
                    <a:lumMod val="75000"/>
                  </a:schemeClr>
                </a:solidFill>
                <a:latin typeface="AR P丸ゴシック体M" pitchFamily="50" charset="-128"/>
                <a:ea typeface="AR P丸ゴシック体M" pitchFamily="50" charset="-128"/>
              </a:rPr>
              <a:t>技術交流</a:t>
            </a:r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  <a:latin typeface="AR P丸ゴシック体M" pitchFamily="50" charset="-128"/>
                <a:ea typeface="AR P丸ゴシック体M" pitchFamily="50" charset="-128"/>
              </a:rPr>
              <a:t>研究会</a:t>
            </a:r>
            <a:endParaRPr lang="en-US" altLang="ja-JP" sz="1400" dirty="0">
              <a:solidFill>
                <a:schemeClr val="bg2">
                  <a:lumMod val="75000"/>
                </a:schemeClr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Page31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0313" y="332656"/>
            <a:ext cx="870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FF"/>
                </a:solidFill>
              </a:rPr>
              <a:t>宇宙アンテナ用形状可変副鏡システム</a:t>
            </a:r>
            <a:endParaRPr lang="en-US" altLang="ja-JP" sz="3200" b="1" dirty="0" smtClean="0">
              <a:solidFill>
                <a:srgbClr val="FF00FF"/>
              </a:solidFill>
            </a:endParaRPr>
          </a:p>
          <a:p>
            <a:r>
              <a:rPr lang="ja-JP" altLang="en-US" sz="3200" b="1" dirty="0" smtClean="0">
                <a:solidFill>
                  <a:srgbClr val="FF00FF"/>
                </a:solidFill>
              </a:rPr>
              <a:t>形状制御機構付積層型圧電アクチュエーター</a:t>
            </a:r>
            <a:endParaRPr kumimoji="1" lang="ja-JP" altLang="en-US" sz="3200" b="1" dirty="0">
              <a:solidFill>
                <a:srgbClr val="FF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3" y="1628800"/>
            <a:ext cx="3505489" cy="34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1" y="1846188"/>
            <a:ext cx="4934564" cy="3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071879" y="1512080"/>
            <a:ext cx="1752745" cy="880959"/>
          </a:xfrm>
          <a:prstGeom prst="roundRect">
            <a:avLst>
              <a:gd name="adj" fmla="val 280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051721" y="3861048"/>
            <a:ext cx="1584176" cy="880959"/>
          </a:xfrm>
          <a:prstGeom prst="roundRect">
            <a:avLst>
              <a:gd name="adj" fmla="val 280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2421" y="5428381"/>
            <a:ext cx="8391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変位拡大機構＆アクチュエーターケース</a:t>
            </a:r>
            <a:r>
              <a:rPr lang="ja-JP" altLang="en-US" sz="2800" dirty="0" smtClean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en-US" altLang="ja-JP" sz="3600" b="1" dirty="0" smtClean="0">
                <a:solidFill>
                  <a:schemeClr val="accent2">
                    <a:lumMod val="50000"/>
                  </a:schemeClr>
                </a:solidFill>
              </a:rPr>
              <a:t>IC-LTX</a:t>
            </a:r>
          </a:p>
          <a:p>
            <a:r>
              <a:rPr lang="ja-JP" altLang="en-US" sz="2800" dirty="0" smtClean="0"/>
              <a:t>熱膨張調整用台座</a:t>
            </a:r>
            <a:r>
              <a:rPr lang="ja-JP" altLang="en-US" sz="2800" dirty="0" smtClean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en-US" altLang="ja-JP" sz="3600" b="1" dirty="0" smtClean="0">
                <a:solidFill>
                  <a:schemeClr val="accent4">
                    <a:lumMod val="75000"/>
                  </a:schemeClr>
                </a:solidFill>
              </a:rPr>
              <a:t>IC-364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843808" y="6525344"/>
            <a:ext cx="6372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</a:rPr>
              <a:t>引用：宇宙アンテナ形状制御機構の熱変形の評価と低減法の開発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ja-JP" altLang="en-US" sz="1400" dirty="0" smtClean="0">
                <a:solidFill>
                  <a:schemeClr val="bg2">
                    <a:lumMod val="75000"/>
                  </a:schemeClr>
                </a:solidFill>
              </a:rPr>
              <a:t>東京工業大学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ja-JP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Page32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90202" y="1234495"/>
            <a:ext cx="376577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/>
              <a:t>・</a:t>
            </a:r>
            <a:r>
              <a:rPr lang="ja-JP" altLang="en-US" sz="3200" dirty="0" smtClean="0"/>
              <a:t>半導体製造装置</a:t>
            </a:r>
            <a:endParaRPr lang="en-US" altLang="ja-JP" sz="3200" dirty="0" smtClean="0"/>
          </a:p>
          <a:p>
            <a:r>
              <a:rPr lang="ja-JP" altLang="en-US" sz="3200" dirty="0" smtClean="0"/>
              <a:t>・</a:t>
            </a:r>
            <a:r>
              <a:rPr lang="ja-JP" altLang="en-US" sz="3200" dirty="0" smtClean="0"/>
              <a:t>液晶製造装置</a:t>
            </a:r>
            <a:endParaRPr lang="en-US" altLang="ja-JP" sz="3200" dirty="0" smtClean="0"/>
          </a:p>
          <a:p>
            <a:r>
              <a:rPr lang="ja-JP" altLang="en-US" sz="3200" dirty="0" smtClean="0"/>
              <a:t>・３</a:t>
            </a:r>
            <a:r>
              <a:rPr lang="en-US" altLang="ja-JP" sz="3200" dirty="0" smtClean="0"/>
              <a:t>D</a:t>
            </a:r>
            <a:r>
              <a:rPr lang="ja-JP" altLang="en-US" sz="3200" dirty="0" smtClean="0"/>
              <a:t>測定機用ゲージ</a:t>
            </a:r>
            <a:endParaRPr lang="en-US" altLang="ja-JP" sz="3200" dirty="0" smtClean="0"/>
          </a:p>
          <a:p>
            <a:r>
              <a:rPr lang="ja-JP" altLang="en-US" sz="3200" dirty="0" smtClean="0"/>
              <a:t>・</a:t>
            </a:r>
            <a:r>
              <a:rPr lang="en-US" altLang="ja-JP" sz="3200" dirty="0" smtClean="0"/>
              <a:t>Si</a:t>
            </a:r>
            <a:r>
              <a:rPr lang="ja-JP" altLang="en-US" sz="3200" dirty="0" smtClean="0"/>
              <a:t>ウエハ研磨定盤</a:t>
            </a:r>
            <a:endParaRPr lang="en-US" altLang="ja-JP" sz="3200" dirty="0" smtClean="0"/>
          </a:p>
          <a:p>
            <a:r>
              <a:rPr lang="ja-JP" altLang="en-US" sz="3200" dirty="0" smtClean="0"/>
              <a:t>・</a:t>
            </a:r>
            <a:r>
              <a:rPr lang="en-US" altLang="ja-JP" sz="3200" dirty="0" smtClean="0"/>
              <a:t>CFRP</a:t>
            </a:r>
            <a:r>
              <a:rPr lang="ja-JP" altLang="en-US" sz="3200" dirty="0" smtClean="0"/>
              <a:t>成型金型</a:t>
            </a:r>
            <a:endParaRPr lang="en-US" altLang="ja-JP" sz="3200" dirty="0" smtClean="0"/>
          </a:p>
          <a:p>
            <a:r>
              <a:rPr lang="en-US" altLang="ja-JP" sz="3200" dirty="0" smtClean="0"/>
              <a:t>                           etc.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1717" r="17274" b="6677"/>
          <a:stretch/>
        </p:blipFill>
        <p:spPr>
          <a:xfrm>
            <a:off x="6156176" y="4777248"/>
            <a:ext cx="1771906" cy="17365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r="23127"/>
          <a:stretch/>
        </p:blipFill>
        <p:spPr>
          <a:xfrm>
            <a:off x="5004048" y="917431"/>
            <a:ext cx="3287177" cy="32403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60313" y="332656"/>
            <a:ext cx="870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FF"/>
                </a:solidFill>
                <a:latin typeface="+mn-ea"/>
              </a:rPr>
              <a:t>その他の事例</a:t>
            </a:r>
            <a:endParaRPr kumimoji="1" lang="ja-JP" altLang="en-US" sz="3200" b="1" dirty="0">
              <a:solidFill>
                <a:srgbClr val="FF00FF"/>
              </a:solidFill>
              <a:latin typeface="+mn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40777"/>
            <a:ext cx="2947424" cy="197306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Page33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166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◆</a:t>
            </a:r>
            <a:r>
              <a:rPr kumimoji="1" lang="en-US" altLang="ja-JP" sz="4800" dirty="0" smtClean="0"/>
              <a:t>IC-DX</a:t>
            </a:r>
            <a:r>
              <a:rPr lang="ja-JP" altLang="en-US" sz="4800" dirty="0"/>
              <a:t>まとめ</a:t>
            </a:r>
            <a:endParaRPr kumimoji="1" lang="ja-JP" altLang="en-US" sz="4800" dirty="0"/>
          </a:p>
        </p:txBody>
      </p:sp>
      <p:sp>
        <p:nvSpPr>
          <p:cNvPr id="3" name="コンテンツ プレースホルダー 20"/>
          <p:cNvSpPr txBox="1">
            <a:spLocks/>
          </p:cNvSpPr>
          <p:nvPr/>
        </p:nvSpPr>
        <p:spPr>
          <a:xfrm>
            <a:off x="359532" y="961256"/>
            <a:ext cx="8424936" cy="542007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Fe-Ni-Co</a:t>
            </a:r>
            <a:r>
              <a:rPr lang="ja-JP" altLang="en-US" sz="2800" dirty="0" smtClean="0"/>
              <a:t>系インバー合金ではなく、</a:t>
            </a:r>
            <a:r>
              <a:rPr lang="en-US" altLang="ja-JP" sz="2800" dirty="0" smtClean="0"/>
              <a:t>Fe-Co-Cr</a:t>
            </a:r>
            <a:r>
              <a:rPr lang="ja-JP" altLang="en-US" sz="2800" dirty="0" smtClean="0"/>
              <a:t>系</a:t>
            </a:r>
            <a:r>
              <a:rPr lang="ja-JP" altLang="en-US" sz="2800" dirty="0"/>
              <a:t>インバー</a:t>
            </a:r>
            <a:r>
              <a:rPr lang="ja-JP" altLang="en-US" sz="2800" dirty="0" smtClean="0"/>
              <a:t>合金である。</a:t>
            </a:r>
            <a:endParaRPr lang="en-US" altLang="ja-JP" sz="2800" dirty="0" smtClean="0"/>
          </a:p>
          <a:p>
            <a:r>
              <a:rPr lang="en-US" altLang="ja-JP" sz="2800" dirty="0" smtClean="0"/>
              <a:t>Fe-Co-Cr</a:t>
            </a:r>
            <a:r>
              <a:rPr lang="ja-JP" altLang="en-US" sz="2800" dirty="0" smtClean="0"/>
              <a:t>系</a:t>
            </a:r>
            <a:r>
              <a:rPr lang="ja-JP" altLang="en-US" sz="2800" dirty="0"/>
              <a:t>インバー</a:t>
            </a:r>
            <a:r>
              <a:rPr lang="ja-JP" altLang="en-US" sz="2800" dirty="0" smtClean="0"/>
              <a:t>合金により、ゼロ膨張・高ヤング率・極低温組織安定性を実現。</a:t>
            </a:r>
            <a:endParaRPr lang="en-US" altLang="ja-JP" sz="2800" dirty="0" smtClean="0"/>
          </a:p>
          <a:p>
            <a:r>
              <a:rPr lang="en-US" altLang="ja-JP" sz="2800" dirty="0" smtClean="0"/>
              <a:t>Cr</a:t>
            </a:r>
            <a:r>
              <a:rPr lang="ja-JP" altLang="en-US" sz="2800" dirty="0" smtClean="0"/>
              <a:t>含有していることから、他のインバー材より耐食性に優れている。</a:t>
            </a:r>
            <a:endParaRPr lang="en-US" altLang="ja-JP" sz="2800" dirty="0" smtClean="0"/>
          </a:p>
          <a:p>
            <a:r>
              <a:rPr lang="ja-JP" altLang="en-US" sz="2800" dirty="0" smtClean="0"/>
              <a:t>極低温域でもほぼゼロ熱膨張である。</a:t>
            </a:r>
            <a:endParaRPr lang="en-US" altLang="ja-JP" sz="2800" dirty="0" smtClean="0"/>
          </a:p>
          <a:p>
            <a:r>
              <a:rPr lang="ja-JP" altLang="en-US" sz="2800" dirty="0" smtClean="0"/>
              <a:t>極低温</a:t>
            </a:r>
            <a:r>
              <a:rPr lang="en-US" altLang="ja-JP" sz="2800" dirty="0" smtClean="0"/>
              <a:t>(20K)</a:t>
            </a:r>
            <a:r>
              <a:rPr lang="ja-JP" altLang="en-US" sz="2800" dirty="0" smtClean="0"/>
              <a:t>でもマルテンサイト組織化しない安定性</a:t>
            </a:r>
            <a:endParaRPr lang="en-US" altLang="ja-JP" sz="2800" dirty="0" smtClean="0"/>
          </a:p>
          <a:p>
            <a:r>
              <a:rPr lang="ja-JP" altLang="en-US" sz="2800" dirty="0" smtClean="0"/>
              <a:t>熱処理が炉冷であるため、残留応力が少ない</a:t>
            </a:r>
            <a:endParaRPr lang="en-US" altLang="ja-JP" sz="2800" dirty="0" smtClean="0"/>
          </a:p>
          <a:p>
            <a:r>
              <a:rPr lang="ja-JP" altLang="en-US" sz="2800" dirty="0"/>
              <a:t>低経年変化を実現する極低炭素の</a:t>
            </a:r>
            <a:r>
              <a:rPr lang="ja-JP" altLang="en-US" sz="2800" dirty="0" smtClean="0"/>
              <a:t>成分</a:t>
            </a:r>
            <a:endParaRPr lang="en-US" altLang="ja-JP" sz="2800" dirty="0" smtClean="0"/>
          </a:p>
          <a:p>
            <a:r>
              <a:rPr lang="en-US" altLang="ja-JP" sz="2800" dirty="0" smtClean="0"/>
              <a:t>IRIS</a:t>
            </a:r>
            <a:r>
              <a:rPr lang="ja-JP" altLang="en-US" sz="2800" dirty="0" smtClean="0"/>
              <a:t>のパッド部分の材料評価中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8436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Page34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864444" y="4149080"/>
            <a:ext cx="4075731" cy="1872208"/>
            <a:chOff x="4456709" y="4005064"/>
            <a:chExt cx="4075731" cy="1872208"/>
          </a:xfrm>
        </p:grpSpPr>
        <p:sp>
          <p:nvSpPr>
            <p:cNvPr id="4" name="雲形吹き出し 3"/>
            <p:cNvSpPr/>
            <p:nvPr/>
          </p:nvSpPr>
          <p:spPr>
            <a:xfrm>
              <a:off x="4860032" y="4005064"/>
              <a:ext cx="3672408" cy="1872208"/>
            </a:xfrm>
            <a:prstGeom prst="cloudCallout">
              <a:avLst>
                <a:gd name="adj1" fmla="val -47219"/>
                <a:gd name="adj2" fmla="val 632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456709" y="4293096"/>
              <a:ext cx="35716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solidFill>
                    <a:schemeClr val="bg1"/>
                  </a:solidFill>
                </a:rPr>
                <a:t>IC-DX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・インバー合金</a:t>
              </a:r>
              <a:endParaRPr lang="en-US" altLang="ja-JP" dirty="0" smtClean="0">
                <a:solidFill>
                  <a:schemeClr val="bg1"/>
                </a:solidFill>
              </a:endParaRPr>
            </a:p>
            <a:p>
              <a:pPr algn="r"/>
              <a:r>
                <a:rPr lang="ja-JP" altLang="en-US" dirty="0" smtClean="0">
                  <a:solidFill>
                    <a:schemeClr val="bg1"/>
                  </a:solidFill>
                </a:rPr>
                <a:t>こんな合金をないのか？</a:t>
              </a:r>
              <a:endParaRPr lang="en-US" altLang="ja-JP" dirty="0" smtClean="0">
                <a:solidFill>
                  <a:schemeClr val="bg1"/>
                </a:solidFill>
              </a:endParaRPr>
            </a:p>
            <a:p>
              <a:pPr algn="r"/>
              <a:r>
                <a:rPr lang="ja-JP" altLang="en-US" dirty="0" smtClean="0">
                  <a:solidFill>
                    <a:schemeClr val="bg1"/>
                  </a:solidFill>
                </a:rPr>
                <a:t>その他ご要望がある方は</a:t>
              </a:r>
            </a:p>
            <a:p>
              <a:pPr algn="r"/>
              <a:r>
                <a:rPr lang="ja-JP" altLang="en-US" dirty="0" smtClean="0">
                  <a:solidFill>
                    <a:schemeClr val="bg1"/>
                  </a:solidFill>
                </a:rPr>
                <a:t>新報国まで。</a:t>
              </a:r>
              <a:endParaRPr lang="en-US" altLang="ja-JP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683568" y="2803575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/>
              <a:t>ご清聴ありがとう</a:t>
            </a:r>
            <a:r>
              <a:rPr lang="ja-JP" altLang="en-US" sz="4800" dirty="0"/>
              <a:t>ございました</a:t>
            </a:r>
            <a:r>
              <a:rPr lang="ja-JP" altLang="en-US" sz="4400" dirty="0"/>
              <a:t>。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31425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9819" b="20024"/>
          <a:stretch/>
        </p:blipFill>
        <p:spPr>
          <a:xfrm>
            <a:off x="1592073" y="3460392"/>
            <a:ext cx="5959855" cy="2952000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691680" y="620688"/>
            <a:ext cx="5760641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+mn-lt"/>
                <a:ea typeface="+mn-ea"/>
              </a:rPr>
              <a:t>IC-DX</a:t>
            </a:r>
            <a:r>
              <a:rPr lang="ja-JP" altLang="en-US" sz="3200" dirty="0" smtClean="0">
                <a:solidFill>
                  <a:srgbClr val="000000"/>
                </a:solidFill>
                <a:latin typeface="+mn-lt"/>
                <a:ea typeface="+mn-ea"/>
              </a:rPr>
              <a:t>熱膨張測定</a:t>
            </a:r>
            <a:endParaRPr lang="ja-JP" altLang="en-US" sz="3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748305" y="4515355"/>
            <a:ext cx="1368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ea typeface="ＭＳ Ｐゴシック" panose="020B0600070205080204" pitchFamily="50" charset="-128"/>
              </a:rPr>
              <a:t>DLT(</a:t>
            </a:r>
            <a:r>
              <a:rPr lang="en-US" altLang="ja-JP" dirty="0" err="1" smtClean="0">
                <a:ea typeface="ＭＳ Ｐゴシック" panose="020B0600070205080204" pitchFamily="50" charset="-128"/>
              </a:rPr>
              <a:t>μ</a:t>
            </a:r>
            <a:r>
              <a:rPr lang="en-US" altLang="ja-JP" dirty="0" err="1">
                <a:ea typeface="ＭＳ Ｐゴシック" panose="020B0600070205080204" pitchFamily="50" charset="-128"/>
              </a:rPr>
              <a:t>m</a:t>
            </a:r>
            <a:r>
              <a:rPr kumimoji="1" lang="en-US" altLang="ja-JP" sz="2000" dirty="0" smtClean="0">
                <a:ea typeface="ＭＳ Ｐゴシック" panose="020B0600070205080204" pitchFamily="50" charset="-128"/>
              </a:rPr>
              <a:t>)</a:t>
            </a:r>
            <a:endParaRPr kumimoji="1" lang="ja-JP" altLang="en-US" sz="2000" dirty="0"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89119" y="6077907"/>
            <a:ext cx="13873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>
                <a:ea typeface="HGｺﾞｼｯｸM" panose="020B0609000000000000" pitchFamily="49" charset="-128"/>
              </a:rPr>
              <a:t>温度</a:t>
            </a:r>
            <a:r>
              <a:rPr kumimoji="1" lang="en-US" altLang="ja-JP" dirty="0" smtClean="0">
                <a:ea typeface="HGｺﾞｼｯｸM" panose="020B0609000000000000" pitchFamily="49" charset="-128"/>
              </a:rPr>
              <a:t>(</a:t>
            </a:r>
            <a:r>
              <a:rPr lang="ja-JP" altLang="en-US" dirty="0">
                <a:ea typeface="HGｺﾞｼｯｸM" panose="020B0609000000000000" pitchFamily="49" charset="-128"/>
              </a:rPr>
              <a:t>℃</a:t>
            </a:r>
            <a:r>
              <a:rPr kumimoji="1" lang="en-US" altLang="ja-JP" dirty="0" smtClean="0">
                <a:ea typeface="HGｺﾞｼｯｸM" panose="020B0609000000000000" pitchFamily="49" charset="-128"/>
              </a:rPr>
              <a:t>)</a:t>
            </a:r>
            <a:endParaRPr kumimoji="1" lang="ja-JP" altLang="en-US" dirty="0">
              <a:ea typeface="HGｺﾞｼｯｸM" panose="020B06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514" y="1124744"/>
            <a:ext cx="8488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ea typeface="+mj-ea"/>
              </a:rPr>
              <a:t>測定機：</a:t>
            </a:r>
            <a:r>
              <a:rPr kumimoji="1" lang="en-US" altLang="ja-JP" sz="2800" dirty="0" smtClean="0">
                <a:ea typeface="+mj-ea"/>
              </a:rPr>
              <a:t>NETZSCH</a:t>
            </a:r>
            <a:r>
              <a:rPr kumimoji="1" lang="ja-JP" altLang="en-US" sz="2800" dirty="0" smtClean="0">
                <a:ea typeface="+mj-ea"/>
              </a:rPr>
              <a:t>製</a:t>
            </a:r>
            <a:r>
              <a:rPr kumimoji="1" lang="en-US" altLang="ja-JP" sz="2800" dirty="0" smtClean="0">
                <a:ea typeface="+mj-ea"/>
              </a:rPr>
              <a:t>DIL402C</a:t>
            </a:r>
          </a:p>
          <a:p>
            <a:r>
              <a:rPr lang="ja-JP" altLang="en-US" sz="2800" dirty="0" smtClean="0">
                <a:ea typeface="+mj-ea"/>
              </a:rPr>
              <a:t>測定方法：全膨脹式</a:t>
            </a:r>
            <a:endParaRPr lang="en-US" altLang="ja-JP" sz="2800" dirty="0" smtClean="0">
              <a:ea typeface="+mj-ea"/>
            </a:endParaRPr>
          </a:p>
          <a:p>
            <a:r>
              <a:rPr lang="ja-JP" altLang="en-US" sz="2800" dirty="0" smtClean="0">
                <a:ea typeface="+mj-ea"/>
              </a:rPr>
              <a:t>試験片サイズ：</a:t>
            </a:r>
            <a:r>
              <a:rPr lang="en-US" altLang="ja-JP" sz="2800" dirty="0" smtClean="0">
                <a:ea typeface="+mj-ea"/>
              </a:rPr>
              <a:t>φ6×25L</a:t>
            </a:r>
          </a:p>
          <a:p>
            <a:r>
              <a:rPr lang="ja-JP" altLang="en-US" sz="2800" dirty="0" smtClean="0"/>
              <a:t>最小</a:t>
            </a:r>
            <a:r>
              <a:rPr lang="ja-JP" altLang="en-US" sz="2800" dirty="0"/>
              <a:t>分解能：</a:t>
            </a:r>
            <a:r>
              <a:rPr lang="en-US" altLang="ja-JP" sz="2800" dirty="0" smtClean="0"/>
              <a:t>0.125nm</a:t>
            </a:r>
            <a:endParaRPr lang="en-US" altLang="ja-JP" sz="2800" dirty="0">
              <a:ea typeface="+mj-ea"/>
            </a:endParaRPr>
          </a:p>
          <a:p>
            <a:r>
              <a:rPr lang="ja-JP" altLang="en-US" sz="2800" dirty="0" smtClean="0">
                <a:ea typeface="+mj-ea"/>
              </a:rPr>
              <a:t>測定可能下限温度：</a:t>
            </a:r>
            <a:r>
              <a:rPr lang="en-US" altLang="ja-JP" sz="2800" dirty="0" smtClean="0">
                <a:ea typeface="+mj-ea"/>
              </a:rPr>
              <a:t>-175</a:t>
            </a:r>
            <a:r>
              <a:rPr lang="ja-JP" altLang="en-US" sz="2800" dirty="0" smtClean="0">
                <a:ea typeface="+mj-ea"/>
              </a:rPr>
              <a:t>℃</a:t>
            </a:r>
            <a:endParaRPr lang="en-US" altLang="ja-JP" sz="2800" dirty="0" smtClean="0">
              <a:ea typeface="+mj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7" t="3698" r="2293" b="17209"/>
          <a:stretch/>
        </p:blipFill>
        <p:spPr>
          <a:xfrm>
            <a:off x="5231219" y="1196752"/>
            <a:ext cx="3774557" cy="2232248"/>
          </a:xfrm>
          <a:prstGeom prst="ellipse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411760" y="64440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ea typeface="ＭＳ Ｐゴシック" panose="020B0600070205080204" pitchFamily="50" charset="-128"/>
              </a:rPr>
              <a:t>IC-DX</a:t>
            </a:r>
            <a:r>
              <a:rPr kumimoji="1" lang="ja-JP" altLang="en-US" sz="2000" dirty="0" smtClean="0">
                <a:ea typeface="ＭＳ Ｐゴシック" panose="020B0600070205080204" pitchFamily="50" charset="-128"/>
              </a:rPr>
              <a:t>当社熱膨張測定結果</a:t>
            </a:r>
            <a:r>
              <a:rPr kumimoji="1" lang="en-US" altLang="ja-JP" sz="2000" dirty="0" smtClean="0">
                <a:ea typeface="ＭＳ Ｐゴシック" panose="020B0600070205080204" pitchFamily="50" charset="-128"/>
              </a:rPr>
              <a:t>(-175</a:t>
            </a:r>
            <a:r>
              <a:rPr kumimoji="1" lang="ja-JP" altLang="en-US" sz="2000" dirty="0" smtClean="0">
                <a:ea typeface="ＭＳ Ｐゴシック" panose="020B0600070205080204" pitchFamily="50" charset="-128"/>
              </a:rPr>
              <a:t>～</a:t>
            </a:r>
            <a:r>
              <a:rPr kumimoji="1" lang="en-US" altLang="ja-JP" sz="2000" dirty="0" smtClean="0">
                <a:ea typeface="ＭＳ Ｐゴシック" panose="020B0600070205080204" pitchFamily="50" charset="-128"/>
              </a:rPr>
              <a:t>70</a:t>
            </a:r>
            <a:r>
              <a:rPr kumimoji="1" lang="ja-JP" altLang="en-US" sz="2000" dirty="0" smtClean="0">
                <a:ea typeface="ＭＳ Ｐゴシック" panose="020B0600070205080204" pitchFamily="50" charset="-128"/>
              </a:rPr>
              <a:t>℃</a:t>
            </a:r>
            <a:r>
              <a:rPr kumimoji="1" lang="en-US" altLang="ja-JP" sz="2000" dirty="0" smtClean="0">
                <a:ea typeface="ＭＳ Ｐゴシック" panose="020B0600070205080204" pitchFamily="50" charset="-128"/>
              </a:rPr>
              <a:t>)</a:t>
            </a:r>
            <a:endParaRPr kumimoji="1" lang="ja-JP" altLang="en-US" sz="20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2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グラフ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35158"/>
              </p:ext>
            </p:extLst>
          </p:nvPr>
        </p:nvGraphicFramePr>
        <p:xfrm>
          <a:off x="700314" y="1586469"/>
          <a:ext cx="7427168" cy="47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7200" y="144463"/>
            <a:ext cx="8229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3200" dirty="0">
                <a:solidFill>
                  <a:schemeClr val="tx1"/>
                </a:solidFill>
                <a:latin typeface="+mn-ea"/>
                <a:ea typeface="+mn-ea"/>
              </a:rPr>
              <a:t>インバー特性原理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0306" y="100715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何故</a:t>
            </a:r>
            <a:r>
              <a:rPr kumimoji="1" lang="en-US" altLang="ja-JP" sz="2800" dirty="0" smtClean="0">
                <a:latin typeface="+mn-ea"/>
              </a:rPr>
              <a:t>36%Ni</a:t>
            </a:r>
            <a:r>
              <a:rPr kumimoji="1" lang="ja-JP" altLang="en-US" sz="2800" dirty="0" smtClean="0">
                <a:latin typeface="+mn-ea"/>
              </a:rPr>
              <a:t>付近で熱膨張が低いのかというと、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95736" y="2866679"/>
            <a:ext cx="29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99FF"/>
                </a:solidFill>
                <a:latin typeface="+mn-ea"/>
              </a:rPr>
              <a:t>金属材料の熱伸び</a:t>
            </a:r>
            <a:endParaRPr kumimoji="1" lang="ja-JP" altLang="en-US" sz="2400" b="1" dirty="0">
              <a:solidFill>
                <a:srgbClr val="FF99FF"/>
              </a:solidFill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03648" y="5343599"/>
            <a:ext cx="603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FFFF"/>
                </a:solidFill>
                <a:latin typeface="+mn-ea"/>
              </a:rPr>
              <a:t>インバー</a:t>
            </a:r>
            <a:r>
              <a:rPr lang="ja-JP" altLang="en-US" sz="2400" b="1" dirty="0" smtClean="0">
                <a:solidFill>
                  <a:srgbClr val="00FFFF"/>
                </a:solidFill>
                <a:latin typeface="+mn-ea"/>
              </a:rPr>
              <a:t>材は磁歪による収縮も同時に起こる</a:t>
            </a:r>
            <a:endParaRPr kumimoji="1" lang="ja-JP" altLang="en-US" sz="2400" b="1" dirty="0">
              <a:solidFill>
                <a:srgbClr val="00FFFF"/>
              </a:solidFill>
              <a:latin typeface="+mn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37113" y="3968189"/>
            <a:ext cx="169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1DF756"/>
                </a:solidFill>
                <a:latin typeface="+mn-ea"/>
              </a:rPr>
              <a:t>インバー</a:t>
            </a:r>
            <a:r>
              <a:rPr lang="ja-JP" altLang="en-US" sz="2400" b="1" dirty="0" smtClean="0">
                <a:solidFill>
                  <a:srgbClr val="1DF756"/>
                </a:solidFill>
                <a:latin typeface="+mn-ea"/>
              </a:rPr>
              <a:t>材</a:t>
            </a:r>
            <a:endParaRPr kumimoji="1" lang="ja-JP" altLang="en-US" sz="2400" b="1" dirty="0">
              <a:solidFill>
                <a:srgbClr val="1DF756"/>
              </a:solidFill>
              <a:latin typeface="+mn-ea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326104" y="3717032"/>
            <a:ext cx="2044622" cy="1119892"/>
            <a:chOff x="2326104" y="3717032"/>
            <a:chExt cx="2044622" cy="1119892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3347864" y="3749268"/>
              <a:ext cx="0" cy="399812"/>
            </a:xfrm>
            <a:prstGeom prst="straightConnector1">
              <a:avLst/>
            </a:prstGeom>
            <a:ln>
              <a:solidFill>
                <a:srgbClr val="FF99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3347864" y="4437112"/>
              <a:ext cx="0" cy="399812"/>
            </a:xfrm>
            <a:prstGeom prst="straightConnector1">
              <a:avLst/>
            </a:prstGeom>
            <a:ln>
              <a:solidFill>
                <a:srgbClr val="00FF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861224" y="3717032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FF99FF"/>
                  </a:solidFill>
                </a:rPr>
                <a:t>＋</a:t>
              </a:r>
              <a:endParaRPr kumimoji="1" lang="ja-JP" altLang="en-US" sz="2400" b="1" dirty="0">
                <a:solidFill>
                  <a:srgbClr val="FF99FF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857456" y="4365104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00FFFF"/>
                  </a:solidFill>
                </a:rPr>
                <a:t>－</a:t>
              </a:r>
              <a:endParaRPr kumimoji="1" lang="ja-JP" altLang="en-US" sz="2400" b="1" dirty="0">
                <a:solidFill>
                  <a:srgbClr val="00FFFF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326104" y="4081158"/>
              <a:ext cx="20446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</a:rPr>
                <a:t>打ち消し合う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0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series"/>
        </p:bldSub>
      </p:bldGraphic>
      <p:bldP spid="29" grpId="0" uiExpand="1"/>
      <p:bldP spid="35" grpId="0" uiExpan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0074" t="9115" r="9684" b="3581"/>
          <a:stretch/>
        </p:blipFill>
        <p:spPr>
          <a:xfrm>
            <a:off x="1381742" y="1349479"/>
            <a:ext cx="6380517" cy="39429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76470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Super Invar</a:t>
            </a:r>
            <a:r>
              <a:rPr lang="ja-JP" altLang="en-US" sz="3200" dirty="0" smtClean="0"/>
              <a:t>の熱膨張曲線</a:t>
            </a:r>
            <a:r>
              <a:rPr lang="ja-JP" altLang="en-US" sz="3200" dirty="0"/>
              <a:t>（</a:t>
            </a:r>
            <a:r>
              <a:rPr kumimoji="1" lang="en-US" altLang="ja-JP" sz="3200" dirty="0" smtClean="0"/>
              <a:t>R.T.</a:t>
            </a:r>
            <a:r>
              <a:rPr kumimoji="1" lang="ja-JP" altLang="en-US" sz="3200" dirty="0" smtClean="0"/>
              <a:t>～</a:t>
            </a:r>
            <a:r>
              <a:rPr kumimoji="1" lang="en-US" altLang="ja-JP" sz="3200" dirty="0" smtClean="0"/>
              <a:t>330</a:t>
            </a:r>
            <a:r>
              <a:rPr kumimoji="1" lang="ja-JP" altLang="en-US" sz="3200" dirty="0" smtClean="0"/>
              <a:t>℃）</a:t>
            </a:r>
            <a:endParaRPr kumimoji="1" lang="ja-JP" altLang="en-US" sz="32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142969" y="2797213"/>
            <a:ext cx="216000" cy="3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211960" y="2427881"/>
            <a:ext cx="15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屈曲</a:t>
            </a:r>
            <a:r>
              <a:rPr lang="ja-JP" altLang="en-US" dirty="0">
                <a:solidFill>
                  <a:srgbClr val="FF0000"/>
                </a:solidFill>
              </a:rPr>
              <a:t>点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896" y="529159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  <a:ea typeface="HGPｺﾞｼｯｸE" panose="020B0900000000000000" pitchFamily="50" charset="-128"/>
                <a:cs typeface="Ebrima" panose="02000000000000000000" pitchFamily="2" charset="0"/>
              </a:rPr>
              <a:t>TEMPERATURE</a:t>
            </a:r>
            <a:endParaRPr kumimoji="1" lang="ja-JP" altLang="en-US" sz="1600" dirty="0">
              <a:solidFill>
                <a:srgbClr val="FF0000"/>
              </a:solidFill>
              <a:ea typeface="HGPｺﾞｼｯｸE" panose="020B0900000000000000" pitchFamily="50" charset="-128"/>
              <a:cs typeface="Ebrima" panose="02000000000000000000" pitchFamily="2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1632" y="2564904"/>
            <a:ext cx="430887" cy="11916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  <a:ea typeface="HGｺﾞｼｯｸE" panose="020B0909000000000000" pitchFamily="49" charset="-128"/>
                <a:cs typeface="Ebrima" panose="02000000000000000000" pitchFamily="2" charset="0"/>
              </a:rPr>
              <a:t>DLT(</a:t>
            </a:r>
            <a:r>
              <a:rPr kumimoji="1" lang="en-US" altLang="ja-JP" sz="1600" dirty="0" err="1" smtClean="0">
                <a:solidFill>
                  <a:srgbClr val="0000FF"/>
                </a:solidFill>
                <a:ea typeface="HGｺﾞｼｯｸE" panose="020B0909000000000000" pitchFamily="49" charset="-128"/>
                <a:cs typeface="Ebrima" panose="02000000000000000000" pitchFamily="2" charset="0"/>
              </a:rPr>
              <a:t>μm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Ebrima" panose="02000000000000000000" pitchFamily="2" charset="0"/>
              </a:rPr>
              <a:t>)</a:t>
            </a:r>
            <a:endParaRPr kumimoji="1" lang="ja-JP" altLang="en-US" sz="1600" dirty="0">
              <a:solidFill>
                <a:srgbClr val="0000FF"/>
              </a:solidFill>
              <a:latin typeface="HGｺﾞｼｯｸE" panose="020B0909000000000000" pitchFamily="49" charset="-128"/>
              <a:ea typeface="HGｺﾞｼｯｸE" panose="020B0909000000000000" pitchFamily="49" charset="-128"/>
              <a:cs typeface="Ebrima" panose="02000000000000000000" pitchFamily="2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68344" y="2276872"/>
            <a:ext cx="430887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FF66FF"/>
                </a:solidFill>
                <a:ea typeface="HGｺﾞｼｯｸE" panose="020B0909000000000000" pitchFamily="49" charset="-128"/>
                <a:cs typeface="Ebrima" panose="02000000000000000000" pitchFamily="2" charset="0"/>
              </a:rPr>
              <a:t>CTE(×10</a:t>
            </a:r>
            <a:r>
              <a:rPr kumimoji="1" lang="en-US" altLang="ja-JP" sz="1600" baseline="30000" dirty="0" smtClean="0">
                <a:solidFill>
                  <a:srgbClr val="FF66FF"/>
                </a:solidFill>
                <a:ea typeface="HGｺﾞｼｯｸE" panose="020B0909000000000000" pitchFamily="49" charset="-128"/>
                <a:cs typeface="Ebrima" panose="02000000000000000000" pitchFamily="2" charset="0"/>
              </a:rPr>
              <a:t>-6</a:t>
            </a:r>
            <a:r>
              <a:rPr kumimoji="1" lang="en-US" altLang="ja-JP" sz="1600" dirty="0" smtClean="0">
                <a:solidFill>
                  <a:srgbClr val="FF66FF"/>
                </a:solidFill>
                <a:ea typeface="HGｺﾞｼｯｸE" panose="020B0909000000000000" pitchFamily="49" charset="-128"/>
                <a:cs typeface="Ebrima" panose="02000000000000000000" pitchFamily="2" charset="0"/>
              </a:rPr>
              <a:t>/K)</a:t>
            </a:r>
            <a:endParaRPr kumimoji="1" lang="ja-JP" altLang="en-US" sz="1600" dirty="0">
              <a:solidFill>
                <a:srgbClr val="FF66FF"/>
              </a:solidFill>
              <a:ea typeface="HGｺﾞｼｯｸE" panose="020B0909000000000000" pitchFamily="49" charset="-128"/>
              <a:cs typeface="Ebrima" panose="02000000000000000000" pitchFamily="2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5805264"/>
            <a:ext cx="84969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熱による伸び　－　磁歪による収縮　＝　低熱膨張特性</a:t>
            </a:r>
            <a:endParaRPr lang="en-US" altLang="ja-JP" sz="2800" dirty="0" smtClean="0"/>
          </a:p>
          <a:p>
            <a:pPr algn="ctr"/>
            <a:endParaRPr lang="en-US" altLang="ja-JP" sz="900" dirty="0" smtClean="0"/>
          </a:p>
          <a:p>
            <a:pPr algn="ctr"/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屈曲</a:t>
            </a:r>
            <a:r>
              <a:rPr lang="ja-JP" altLang="en-US" sz="2000" dirty="0" smtClean="0"/>
              <a:t>点以上の温度では磁歪は消失し、低熱膨張性は失われる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6490884"/>
            <a:ext cx="9144000" cy="367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25"/>
          </a:p>
        </p:txBody>
      </p:sp>
      <p:sp>
        <p:nvSpPr>
          <p:cNvPr id="13" name="テキスト ボックス 12">
            <a:hlinkClick r:id="rId3" action="ppaction://hlinksldjump"/>
          </p:cNvPr>
          <p:cNvSpPr txBox="1"/>
          <p:nvPr/>
        </p:nvSpPr>
        <p:spPr>
          <a:xfrm>
            <a:off x="289890" y="6503571"/>
            <a:ext cx="2525948" cy="31745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63" b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SHINHOKOKU STEEL CO.</a:t>
            </a:r>
          </a:p>
        </p:txBody>
      </p:sp>
      <p:pic>
        <p:nvPicPr>
          <p:cNvPr id="17" name="図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" y="6288296"/>
            <a:ext cx="300052" cy="5408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18" y="908720"/>
            <a:ext cx="4785762" cy="51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106718" y="5321189"/>
            <a:ext cx="47857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熱膨張と自発体積磁気ひずみによる</a:t>
            </a:r>
            <a:endParaRPr kumimoji="1"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インバー特性の出現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3751" y="4928506"/>
            <a:ext cx="2127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温度，</a:t>
            </a:r>
            <a:r>
              <a:rPr kumimoji="1" lang="ja-JP" altLang="en-US" i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Ｔ</a:t>
            </a:r>
            <a:r>
              <a:rPr kumimoji="1"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/K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5400000" flipH="1" flipV="1">
            <a:off x="2923232" y="2910835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体積膨張率，</a:t>
            </a:r>
            <a:r>
              <a:rPr kumimoji="1" lang="ja-JP" altLang="en-US" i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⊿Ｖ</a:t>
            </a:r>
            <a:r>
              <a:rPr kumimoji="1" lang="en-US" altLang="ja-JP" i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/</a:t>
            </a:r>
            <a:r>
              <a:rPr kumimoji="1" lang="ja-JP" altLang="en-US" i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Ｖ</a:t>
            </a:r>
            <a:endParaRPr kumimoji="1" lang="ja-JP" altLang="en-US" i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6191" y="4018479"/>
            <a:ext cx="2127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体積磁気ひずみ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8395" y="3249816"/>
            <a:ext cx="36215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結晶の格子振動による</a:t>
            </a:r>
            <a:r>
              <a:rPr lang="ja-JP" altLang="en-US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熱膨張</a:t>
            </a:r>
            <a:r>
              <a:rPr lang="en-US" altLang="ja-JP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＋</a:t>
            </a:r>
            <a:r>
              <a:rPr lang="en-US" altLang="ja-JP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endParaRPr lang="en-US" altLang="ja-JP" dirty="0" smtClean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dirty="0" smtClean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自発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磁化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の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減少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により</a:t>
            </a:r>
            <a:r>
              <a:rPr lang="ja-JP" altLang="en-US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体積収縮</a:t>
            </a:r>
            <a:r>
              <a:rPr lang="en-US" altLang="ja-JP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－</a:t>
            </a:r>
            <a:r>
              <a:rPr lang="en-US" altLang="ja-JP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)</a:t>
            </a:r>
          </a:p>
          <a:p>
            <a:endParaRPr lang="en-US" altLang="ja-JP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＝ </a:t>
            </a:r>
            <a:r>
              <a:rPr lang="ja-JP" altLang="en-US" sz="2400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低熱膨張性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が発現</a:t>
            </a:r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18395" y="1412776"/>
            <a:ext cx="3655385" cy="1569660"/>
            <a:chOff x="25320" y="1507040"/>
            <a:chExt cx="3960000" cy="1264292"/>
          </a:xfrm>
        </p:grpSpPr>
        <p:sp>
          <p:nvSpPr>
            <p:cNvPr id="15" name="正方形/長方形 14"/>
            <p:cNvSpPr/>
            <p:nvPr/>
          </p:nvSpPr>
          <p:spPr>
            <a:xfrm>
              <a:off x="25320" y="1507040"/>
              <a:ext cx="3960000" cy="126429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endParaRPr lang="en-US" altLang="ja-JP" sz="2400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  <a:p>
              <a:r>
                <a:rPr lang="ja-JP" altLang="en-US" sz="2400" dirty="0" smtClean="0">
                  <a:solidFill>
                    <a:srgbClr val="FF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温度の</a:t>
              </a:r>
              <a:r>
                <a:rPr lang="ja-JP" altLang="en-US" sz="2400" dirty="0">
                  <a:solidFill>
                    <a:srgbClr val="FF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上昇</a:t>
              </a:r>
              <a:r>
                <a:rPr lang="ja-JP" altLang="en-US" sz="2400" dirty="0" smtClean="0">
                  <a:latin typeface="HGP明朝E" panose="02020900000000000000" pitchFamily="18" charset="-128"/>
                  <a:ea typeface="HGP明朝E" panose="02020900000000000000" pitchFamily="18" charset="-128"/>
                </a:rPr>
                <a:t>に</a:t>
              </a:r>
              <a:r>
                <a:rPr lang="ja-JP" altLang="en-US" sz="24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伴う磁気秩序、</a:t>
              </a:r>
              <a:r>
                <a:rPr lang="ja-JP" altLang="en-US" sz="2400" dirty="0" smtClean="0">
                  <a:latin typeface="HGP明朝E" panose="02020900000000000000" pitchFamily="18" charset="-128"/>
                  <a:ea typeface="HGP明朝E" panose="02020900000000000000" pitchFamily="18" charset="-128"/>
                </a:rPr>
                <a:t>つまり自発</a:t>
              </a:r>
              <a:r>
                <a:rPr lang="ja-JP" altLang="en-US" sz="24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磁化</a:t>
              </a:r>
              <a:r>
                <a:rPr lang="ja-JP" altLang="en-US" sz="2400" dirty="0" smtClean="0">
                  <a:latin typeface="HGP明朝E" panose="02020900000000000000" pitchFamily="18" charset="-128"/>
                  <a:ea typeface="HGP明朝E" panose="02020900000000000000" pitchFamily="18" charset="-128"/>
                </a:rPr>
                <a:t>の</a:t>
              </a:r>
              <a:r>
                <a:rPr lang="ja-JP" altLang="en-US" sz="24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減少</a:t>
              </a:r>
              <a:r>
                <a:rPr lang="ja-JP" altLang="en-US" sz="2400" dirty="0" smtClean="0">
                  <a:latin typeface="HGP明朝E" panose="02020900000000000000" pitchFamily="18" charset="-128"/>
                  <a:ea typeface="HGP明朝E" panose="02020900000000000000" pitchFamily="18" charset="-128"/>
                </a:rPr>
                <a:t>により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体積収縮</a:t>
              </a:r>
              <a:r>
                <a:rPr lang="ja-JP" altLang="en-US" sz="2400" dirty="0" smtClean="0">
                  <a:latin typeface="HGP明朝E" panose="02020900000000000000" pitchFamily="18" charset="-128"/>
                  <a:ea typeface="HGP明朝E" panose="02020900000000000000" pitchFamily="18" charset="-128"/>
                </a:rPr>
                <a:t>する</a:t>
              </a:r>
              <a:endParaRPr lang="en-US" altLang="ja-JP" sz="2400" dirty="0"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7614" y="1509732"/>
              <a:ext cx="2501032" cy="34795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体積磁気ひずみ</a:t>
              </a:r>
              <a:endParaRPr lang="ja-JP" alt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直線矢印コネクタ 20"/>
          <p:cNvCxnSpPr/>
          <p:nvPr/>
        </p:nvCxnSpPr>
        <p:spPr>
          <a:xfrm flipH="1">
            <a:off x="6300192" y="4228047"/>
            <a:ext cx="531751" cy="71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6646192" y="3247248"/>
            <a:ext cx="584566" cy="70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552051" y="3346593"/>
            <a:ext cx="1810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02305" y="3102916"/>
            <a:ext cx="1810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結晶の格子振動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16254"/>
              </p:ext>
            </p:extLst>
          </p:nvPr>
        </p:nvGraphicFramePr>
        <p:xfrm>
          <a:off x="967183" y="1196752"/>
          <a:ext cx="7444521" cy="518457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71631"/>
                <a:gridCol w="3036481"/>
                <a:gridCol w="699928"/>
                <a:gridCol w="3036481"/>
              </a:tblGrid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Ni%</a:t>
                      </a:r>
                      <a:endParaRPr lang="ja-JP" sz="1600" b="0" kern="100" dirty="0" smtClean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32.27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34.15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34.38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Ni%</a:t>
                      </a:r>
                      <a:endParaRPr lang="ja-JP" sz="1600" b="0" kern="100" dirty="0" smtClean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34.68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</a:tr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34.83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  <a:cs typeface="Times New Roman" panose="02020603050405020304" pitchFamily="18" charset="0"/>
                        </a:rPr>
                        <a:t>35.15</a:t>
                      </a:r>
                      <a:endParaRPr lang="ja-JP" sz="16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100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461" marR="61461" marT="0" marB="0" anchor="ctr"/>
                </a:tc>
              </a:tr>
            </a:tbl>
          </a:graphicData>
        </a:graphic>
      </p:graphicFrame>
      <p:pic>
        <p:nvPicPr>
          <p:cNvPr id="10" name="図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5" y="1268763"/>
            <a:ext cx="1993509" cy="1619885"/>
          </a:xfrm>
          <a:prstGeom prst="rect">
            <a:avLst/>
          </a:prstGeom>
        </p:spPr>
      </p:pic>
      <p:pic>
        <p:nvPicPr>
          <p:cNvPr id="11" name="図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66" y="1268762"/>
            <a:ext cx="1993509" cy="1619885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4" y="2996953"/>
            <a:ext cx="1993509" cy="1619885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79" y="2996954"/>
            <a:ext cx="1993509" cy="1619885"/>
          </a:xfrm>
          <a:prstGeom prst="rect">
            <a:avLst/>
          </a:prstGeom>
        </p:spPr>
      </p:pic>
      <p:pic>
        <p:nvPicPr>
          <p:cNvPr id="14" name="図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5" y="4725146"/>
            <a:ext cx="1993509" cy="1619885"/>
          </a:xfrm>
          <a:prstGeom prst="rect">
            <a:avLst/>
          </a:prstGeom>
        </p:spPr>
      </p:pic>
      <p:pic>
        <p:nvPicPr>
          <p:cNvPr id="15" name="図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66" y="4725146"/>
            <a:ext cx="1993509" cy="1619885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695376" y="1988842"/>
            <a:ext cx="1595534" cy="751499"/>
            <a:chOff x="2378223" y="1761142"/>
            <a:chExt cx="1728495" cy="751499"/>
          </a:xfrm>
        </p:grpSpPr>
        <p:cxnSp>
          <p:nvCxnSpPr>
            <p:cNvPr id="4" name="直線矢印コネクタ 3"/>
            <p:cNvCxnSpPr>
              <a:stCxn id="7" idx="0"/>
            </p:cNvCxnSpPr>
            <p:nvPr/>
          </p:nvCxnSpPr>
          <p:spPr>
            <a:xfrm flipH="1" flipV="1">
              <a:off x="3040407" y="1761142"/>
              <a:ext cx="202064" cy="4437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378223" y="2204864"/>
              <a:ext cx="1728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  <a:cs typeface="Times New Roman" panose="02020603050405020304" pitchFamily="18" charset="0"/>
                </a:rPr>
                <a:t>マルテンサイト</a:t>
              </a: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0" y="6490884"/>
            <a:ext cx="9144000" cy="367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25"/>
          </a:p>
        </p:txBody>
      </p:sp>
      <p:sp>
        <p:nvSpPr>
          <p:cNvPr id="21" name="テキスト ボックス 20">
            <a:hlinkClick r:id="" action="ppaction://noaction"/>
          </p:cNvPr>
          <p:cNvSpPr txBox="1"/>
          <p:nvPr/>
        </p:nvSpPr>
        <p:spPr>
          <a:xfrm>
            <a:off x="289890" y="6503571"/>
            <a:ext cx="2525948" cy="31745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63" b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SHINHOKOKU STEEL CO.</a:t>
            </a:r>
          </a:p>
        </p:txBody>
      </p:sp>
      <p:pic>
        <p:nvPicPr>
          <p:cNvPr id="22" name="図 21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" y="6288296"/>
            <a:ext cx="300052" cy="5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55679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経年変化測定光源</a:t>
            </a:r>
            <a:endParaRPr kumimoji="1" lang="en-US" altLang="ja-JP" dirty="0" smtClean="0"/>
          </a:p>
          <a:p>
            <a:r>
              <a:rPr lang="ja-JP" altLang="en-US" dirty="0" smtClean="0"/>
              <a:t>波長安定化</a:t>
            </a:r>
            <a:r>
              <a:rPr lang="en-US" altLang="ja-JP" dirty="0" smtClean="0"/>
              <a:t>He-Ne</a:t>
            </a:r>
            <a:r>
              <a:rPr lang="ja-JP" altLang="en-US" dirty="0" smtClean="0"/>
              <a:t>レーザー</a:t>
            </a:r>
            <a:r>
              <a:rPr lang="en-US" altLang="ja-JP" dirty="0" smtClean="0"/>
              <a:t>(633nm)</a:t>
            </a:r>
          </a:p>
          <a:p>
            <a:r>
              <a:rPr lang="ja-JP" altLang="en-US" dirty="0" smtClean="0"/>
              <a:t>波長安定化</a:t>
            </a:r>
            <a:r>
              <a:rPr lang="en-US" altLang="ja-JP" dirty="0" err="1" smtClean="0"/>
              <a:t>Nd:YAG</a:t>
            </a:r>
            <a:r>
              <a:rPr lang="ja-JP" altLang="en-US" dirty="0" smtClean="0"/>
              <a:t>レーザー</a:t>
            </a:r>
            <a:r>
              <a:rPr lang="en-US" altLang="ja-JP" dirty="0" smtClean="0"/>
              <a:t>(532nm)</a:t>
            </a:r>
          </a:p>
          <a:p>
            <a:r>
              <a:rPr lang="ja-JP" altLang="en-US" dirty="0" smtClean="0"/>
              <a:t>波長安定化</a:t>
            </a:r>
            <a:r>
              <a:rPr lang="en-US" altLang="ja-JP" dirty="0" err="1" smtClean="0"/>
              <a:t>Rb</a:t>
            </a:r>
            <a:r>
              <a:rPr lang="en-US" altLang="ja-JP" dirty="0" smtClean="0"/>
              <a:t>:</a:t>
            </a:r>
            <a:r>
              <a:rPr lang="ja-JP" altLang="en-US" dirty="0" smtClean="0"/>
              <a:t>半導体レーザー</a:t>
            </a:r>
            <a:r>
              <a:rPr lang="en-US" altLang="ja-JP" dirty="0" smtClean="0"/>
              <a:t>(780nm)</a:t>
            </a:r>
            <a:r>
              <a:rPr lang="ja-JP" altLang="en-US" dirty="0" smtClean="0"/>
              <a:t>　　三波長を用いた合致法による絶対測定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経年変化の不確かさ　</a:t>
            </a:r>
            <a:r>
              <a:rPr lang="en-US" altLang="ja-JP" dirty="0" smtClean="0"/>
              <a:t>0.05×10</a:t>
            </a:r>
            <a:r>
              <a:rPr lang="en-US" altLang="ja-JP" baseline="30000" dirty="0" smtClean="0"/>
              <a:t>-6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397893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極低温熱膨張測定光源</a:t>
            </a:r>
            <a:endParaRPr kumimoji="1" lang="en-US" altLang="ja-JP" dirty="0" smtClean="0"/>
          </a:p>
          <a:p>
            <a:r>
              <a:rPr lang="ja-JP" altLang="en-US" dirty="0"/>
              <a:t>波長安定化</a:t>
            </a:r>
            <a:r>
              <a:rPr lang="en-US" altLang="ja-JP" dirty="0"/>
              <a:t>He-Ne</a:t>
            </a:r>
            <a:r>
              <a:rPr lang="ja-JP" altLang="en-US" dirty="0" smtClean="0"/>
              <a:t>レーザー？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経年変化の不確かさ　</a:t>
            </a:r>
            <a:r>
              <a:rPr lang="en-US" altLang="ja-JP" dirty="0" smtClean="0"/>
              <a:t>0.0X×10</a:t>
            </a:r>
            <a:r>
              <a:rPr lang="en-US" altLang="ja-JP" baseline="30000" dirty="0" smtClean="0"/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7529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1166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◆インバー合金の開発の歴史</a:t>
            </a:r>
            <a:endParaRPr kumimoji="1" lang="ja-JP" altLang="en-US" sz="4800" dirty="0"/>
          </a:p>
        </p:txBody>
      </p:sp>
      <p:sp>
        <p:nvSpPr>
          <p:cNvPr id="2" name="正方形/長方形 1"/>
          <p:cNvSpPr/>
          <p:nvPr/>
        </p:nvSpPr>
        <p:spPr>
          <a:xfrm>
            <a:off x="1259632" y="1124744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ja-JP" altLang="en-US" sz="2400" dirty="0" smtClean="0">
                <a:solidFill>
                  <a:sysClr val="windowText" lastClr="000000"/>
                </a:solidFill>
              </a:rPr>
              <a:t>ギョーム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先生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(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スイス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)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に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より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Invar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合金を発見</a:t>
            </a: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US" altLang="ja-JP" sz="2400" dirty="0" smtClean="0">
                <a:solidFill>
                  <a:sysClr val="windowText" lastClr="000000"/>
                </a:solidFill>
              </a:rPr>
              <a:t>※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鉄鋼材料でノーベル賞受賞は初であり、現在でも他にはいない</a:t>
            </a: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ja-JP" altLang="en-US" sz="2400" dirty="0" smtClean="0">
                <a:solidFill>
                  <a:sysClr val="windowText" lastClr="000000"/>
                </a:solidFill>
              </a:rPr>
              <a:t>増本量先生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(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東北大学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)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により</a:t>
            </a:r>
            <a:r>
              <a:rPr lang="en-US" altLang="ja-JP" sz="2400" dirty="0"/>
              <a:t>Super Invar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合金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(Fe-Ni-Co)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を発見</a:t>
            </a: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2400" dirty="0" smtClean="0">
                <a:solidFill>
                  <a:sysClr val="windowText" lastClr="000000"/>
                </a:solidFill>
              </a:rPr>
              <a:t>増本先生により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Stainless Invar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合金</a:t>
            </a:r>
            <a:r>
              <a:rPr lang="en-US" altLang="ja-JP" sz="2400" dirty="0">
                <a:solidFill>
                  <a:sysClr val="windowText" lastClr="000000"/>
                </a:solidFill>
              </a:rPr>
              <a:t>(Fe-Co-Cr</a:t>
            </a:r>
            <a:r>
              <a:rPr lang="en-US" altLang="ja-JP" sz="2400" dirty="0" smtClean="0">
                <a:solidFill>
                  <a:sysClr val="windowText" lastClr="000000"/>
                </a:solidFill>
              </a:rPr>
              <a:t>)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を発見</a:t>
            </a: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ja-JP" altLang="en-US" sz="2400" dirty="0" smtClean="0">
                <a:solidFill>
                  <a:sysClr val="windowText" lastClr="000000"/>
                </a:solidFill>
                <a:ea typeface="HGP明朝E" panose="02020900000000000000" pitchFamily="18" charset="-128"/>
              </a:rPr>
              <a:t>　</a:t>
            </a:r>
            <a:endParaRPr lang="en-US" altLang="ja-JP" sz="2400" dirty="0">
              <a:solidFill>
                <a:sysClr val="windowText" lastClr="000000"/>
              </a:solidFill>
              <a:ea typeface="HGP明朝E" panose="020209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7504" y="1124744"/>
            <a:ext cx="1296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en-US" altLang="ja-JP" sz="2400" dirty="0">
                <a:solidFill>
                  <a:sysClr val="windowText" lastClr="000000"/>
                </a:solidFill>
              </a:rPr>
              <a:t>1897</a:t>
            </a:r>
            <a:r>
              <a:rPr lang="ja-JP" altLang="en-US" sz="2400" dirty="0">
                <a:solidFill>
                  <a:sysClr val="windowText" lastClr="000000"/>
                </a:solidFill>
              </a:rPr>
              <a:t>年　</a:t>
            </a: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r>
              <a:rPr lang="en-US" altLang="ja-JP" sz="2400" dirty="0" smtClean="0">
                <a:solidFill>
                  <a:sysClr val="windowText" lastClr="000000"/>
                </a:solidFill>
              </a:rPr>
              <a:t>1932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年</a:t>
            </a: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defRPr/>
            </a:pPr>
            <a:r>
              <a:rPr lang="en-US" altLang="ja-JP" sz="2400" dirty="0" smtClean="0">
                <a:solidFill>
                  <a:sysClr val="windowText" lastClr="000000"/>
                </a:solidFill>
              </a:rPr>
              <a:t>1938</a:t>
            </a:r>
            <a:r>
              <a:rPr lang="ja-JP" altLang="en-US" sz="2400" dirty="0" smtClean="0">
                <a:solidFill>
                  <a:sysClr val="windowText" lastClr="000000"/>
                </a:solidFill>
              </a:rPr>
              <a:t>年</a:t>
            </a:r>
            <a:endParaRPr lang="en-US" altLang="ja-JP" sz="2400" dirty="0">
              <a:solidFill>
                <a:sysClr val="windowText" lastClr="000000"/>
              </a:solidFill>
              <a:ea typeface="HGP明朝E" panose="020209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52736"/>
            <a:ext cx="1080120" cy="15674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r="13298"/>
          <a:stretch/>
        </p:blipFill>
        <p:spPr>
          <a:xfrm>
            <a:off x="7817123" y="2819068"/>
            <a:ext cx="1025574" cy="154603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544" y="450912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400" b="1" dirty="0" smtClean="0">
                <a:solidFill>
                  <a:sysClr val="windowText" lastClr="000000"/>
                </a:solidFill>
              </a:rPr>
              <a:t>Super Invar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や</a:t>
            </a:r>
            <a:r>
              <a:rPr lang="en-US" altLang="ja-JP" sz="2400" b="1" dirty="0" smtClean="0">
                <a:solidFill>
                  <a:sysClr val="windowText" lastClr="000000"/>
                </a:solidFill>
              </a:rPr>
              <a:t>Stainless Invar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で熱膨張＝</a:t>
            </a:r>
            <a:r>
              <a:rPr lang="en-US" altLang="ja-JP" sz="2400" b="1" dirty="0" smtClean="0">
                <a:solidFill>
                  <a:sysClr val="windowText" lastClr="000000"/>
                </a:solidFill>
              </a:rPr>
              <a:t>0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を実験室レベルでは達成していたが、市場ニーズ及び製品化の困難さにより産業</a:t>
            </a:r>
            <a:r>
              <a:rPr lang="ja-JP" altLang="en-US" sz="2400" b="1" dirty="0">
                <a:solidFill>
                  <a:sysClr val="windowText" lastClr="000000"/>
                </a:solidFill>
              </a:rPr>
              <a:t>ベースでは実用化に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至らなかったが、近年のニーズや技術向上により</a:t>
            </a:r>
            <a:r>
              <a:rPr lang="en-US" altLang="ja-JP" sz="2400" b="1" dirty="0" smtClean="0">
                <a:solidFill>
                  <a:sysClr val="windowText" lastClr="000000"/>
                </a:solidFill>
              </a:rPr>
              <a:t>Zero Invar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が実用化されてきています。</a:t>
            </a:r>
            <a:endParaRPr lang="en-US" altLang="ja-JP" sz="2400" b="1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ja-JP" altLang="en-US" sz="2400" b="1" dirty="0">
                <a:solidFill>
                  <a:sysClr val="windowText" lastClr="000000"/>
                </a:solidFill>
              </a:rPr>
              <a:t>尚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、</a:t>
            </a:r>
            <a:r>
              <a:rPr lang="en-US" altLang="ja-JP" sz="2400" b="1" dirty="0">
                <a:solidFill>
                  <a:sysClr val="windowText" lastClr="000000"/>
                </a:solidFill>
              </a:rPr>
              <a:t>Stainless Invar</a:t>
            </a:r>
            <a:r>
              <a:rPr lang="ja-JP" altLang="en-US" sz="2400" b="1" dirty="0" smtClean="0">
                <a:solidFill>
                  <a:sysClr val="windowText" lastClr="000000"/>
                </a:solidFill>
              </a:rPr>
              <a:t>に関しては低熱膨張がなかなか再現されず、現在もまったく普及していません。</a:t>
            </a:r>
            <a:endParaRPr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Page3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251520" y="548680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 smtClean="0">
                <a:latin typeface="+mn-ea"/>
                <a:ea typeface="+mn-ea"/>
              </a:rPr>
              <a:t>新報国製鉄株式会社の概要</a:t>
            </a:r>
            <a:endParaRPr lang="ja-JP" altLang="en-US" sz="3200" dirty="0">
              <a:latin typeface="+mn-ea"/>
              <a:ea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67433"/>
              </p:ext>
            </p:extLst>
          </p:nvPr>
        </p:nvGraphicFramePr>
        <p:xfrm>
          <a:off x="431540" y="1268760"/>
          <a:ext cx="8280920" cy="541803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84276"/>
                <a:gridCol w="5796644"/>
              </a:tblGrid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 smtClean="0">
                          <a:latin typeface="+mn-lt"/>
                        </a:rPr>
                        <a:t>代表者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dirty="0" smtClean="0">
                          <a:latin typeface="+mn-lt"/>
                        </a:rPr>
                        <a:t> 成瀬　正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 smtClean="0">
                          <a:latin typeface="+mn-lt"/>
                        </a:rPr>
                        <a:t>資本金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altLang="ja-JP" sz="2800" baseline="0" dirty="0" smtClean="0">
                          <a:latin typeface="+mn-lt"/>
                        </a:rPr>
                        <a:t>1</a:t>
                      </a:r>
                      <a:r>
                        <a:rPr lang="ja-JP" altLang="en-US" sz="2800" baseline="0" dirty="0" smtClean="0">
                          <a:latin typeface="+mn-lt"/>
                        </a:rPr>
                        <a:t>億</a:t>
                      </a:r>
                      <a:r>
                        <a:rPr lang="en-US" altLang="ja-JP" sz="2800" baseline="0" dirty="0" smtClean="0">
                          <a:latin typeface="+mn-lt"/>
                        </a:rPr>
                        <a:t>7550</a:t>
                      </a:r>
                      <a:r>
                        <a:rPr lang="ja-JP" altLang="en-US" sz="2800" baseline="0" dirty="0" smtClean="0">
                          <a:latin typeface="+mn-lt"/>
                        </a:rPr>
                        <a:t>万円　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 smtClean="0">
                          <a:latin typeface="+mn-lt"/>
                        </a:rPr>
                        <a:t>設立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altLang="ja-JP" sz="2800" baseline="0" dirty="0" smtClean="0">
                          <a:latin typeface="+mn-lt"/>
                        </a:rPr>
                        <a:t>1939</a:t>
                      </a:r>
                      <a:r>
                        <a:rPr lang="ja-JP" altLang="en-US" sz="2800" baseline="0" dirty="0" smtClean="0">
                          <a:latin typeface="+mn-lt"/>
                        </a:rPr>
                        <a:t>年 </a:t>
                      </a:r>
                      <a:r>
                        <a:rPr lang="en-US" altLang="ja-JP" sz="2800" baseline="0" dirty="0" smtClean="0">
                          <a:latin typeface="+mn-lt"/>
                        </a:rPr>
                        <a:t>(</a:t>
                      </a:r>
                      <a:r>
                        <a:rPr lang="ja-JP" altLang="en-US" sz="2800" baseline="0" dirty="0" smtClean="0">
                          <a:latin typeface="+mn-lt"/>
                        </a:rPr>
                        <a:t>設立</a:t>
                      </a:r>
                      <a:r>
                        <a:rPr lang="en-US" altLang="ja-JP" sz="2800" baseline="0" dirty="0" smtClean="0">
                          <a:latin typeface="+mn-lt"/>
                        </a:rPr>
                        <a:t>78</a:t>
                      </a:r>
                      <a:r>
                        <a:rPr lang="ja-JP" altLang="en-US" sz="2800" baseline="0" dirty="0" smtClean="0">
                          <a:latin typeface="+mn-lt"/>
                        </a:rPr>
                        <a:t>年</a:t>
                      </a:r>
                      <a:r>
                        <a:rPr lang="en-US" altLang="ja-JP" sz="2800" baseline="0" dirty="0" smtClean="0">
                          <a:latin typeface="+mn-lt"/>
                        </a:rPr>
                        <a:t>)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010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 smtClean="0">
                          <a:latin typeface="+mn-lt"/>
                        </a:rPr>
                        <a:t>所在地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baseline="0" dirty="0" smtClean="0">
                          <a:latin typeface="+mn-lt"/>
                        </a:rPr>
                        <a:t> 本社・研究所　埼玉県川越市</a:t>
                      </a:r>
                      <a:endParaRPr lang="en-US" altLang="ja-JP" sz="2800" baseline="0" dirty="0" smtClean="0">
                        <a:latin typeface="+mn-lt"/>
                      </a:endParaRPr>
                    </a:p>
                    <a:p>
                      <a:pPr marL="2238375" indent="-2238375" algn="l"/>
                      <a:r>
                        <a:rPr lang="ja-JP" altLang="en-US" sz="2800" baseline="0" dirty="0" smtClean="0">
                          <a:latin typeface="+mn-lt"/>
                        </a:rPr>
                        <a:t> </a:t>
                      </a:r>
                      <a:r>
                        <a:rPr lang="ja-JP" altLang="en-US" sz="2800" dirty="0" smtClean="0">
                          <a:latin typeface="+mn-lt"/>
                        </a:rPr>
                        <a:t>工場　三重県川越町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latin typeface="+mn-lt"/>
                        </a:rPr>
                        <a:t>従業員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dirty="0" smtClean="0">
                          <a:latin typeface="+mn-lt"/>
                        </a:rPr>
                        <a:t> 約</a:t>
                      </a:r>
                      <a:r>
                        <a:rPr lang="en-US" altLang="ja-JP" sz="2800" dirty="0" smtClean="0">
                          <a:latin typeface="+mn-lt"/>
                        </a:rPr>
                        <a:t>100</a:t>
                      </a:r>
                      <a:r>
                        <a:rPr lang="ja-JP" altLang="en-US" sz="2800" dirty="0" smtClean="0">
                          <a:latin typeface="+mn-lt"/>
                        </a:rPr>
                        <a:t>名（埼玉</a:t>
                      </a:r>
                      <a:r>
                        <a:rPr lang="en-US" altLang="ja-JP" sz="2800" dirty="0" smtClean="0">
                          <a:latin typeface="+mn-lt"/>
                        </a:rPr>
                        <a:t>=40</a:t>
                      </a:r>
                      <a:r>
                        <a:rPr lang="ja-JP" altLang="en-US" sz="2800" dirty="0" smtClean="0">
                          <a:latin typeface="+mn-lt"/>
                        </a:rPr>
                        <a:t>名</a:t>
                      </a:r>
                      <a:r>
                        <a:rPr lang="ja-JP" altLang="en-US" sz="2800" baseline="0" dirty="0" smtClean="0">
                          <a:latin typeface="+mn-lt"/>
                        </a:rPr>
                        <a:t> 三重</a:t>
                      </a:r>
                      <a:r>
                        <a:rPr lang="en-US" altLang="ja-JP" sz="2800" baseline="0" dirty="0" smtClean="0">
                          <a:latin typeface="+mn-lt"/>
                        </a:rPr>
                        <a:t>=60</a:t>
                      </a:r>
                      <a:r>
                        <a:rPr lang="ja-JP" altLang="en-US" sz="2800" baseline="0" dirty="0" smtClean="0">
                          <a:latin typeface="+mn-lt"/>
                        </a:rPr>
                        <a:t>名</a:t>
                      </a:r>
                      <a:r>
                        <a:rPr lang="ja-JP" altLang="en-US" sz="2800" dirty="0" smtClean="0">
                          <a:latin typeface="+mn-lt"/>
                        </a:rPr>
                        <a:t>）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latin typeface="+mn-lt"/>
                        </a:rPr>
                        <a:t>株式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dirty="0" smtClean="0">
                          <a:latin typeface="+mn-lt"/>
                        </a:rPr>
                        <a:t> 東証</a:t>
                      </a:r>
                      <a:r>
                        <a:rPr lang="en-US" altLang="ja-JP" sz="2800" dirty="0">
                          <a:latin typeface="+mn-lt"/>
                        </a:rPr>
                        <a:t>JASDAQ</a:t>
                      </a:r>
                      <a:r>
                        <a:rPr lang="ja-JP" altLang="en-US" sz="2800" dirty="0">
                          <a:latin typeface="+mn-lt"/>
                        </a:rPr>
                        <a:t>スタンダード （</a:t>
                      </a:r>
                      <a:r>
                        <a:rPr lang="en-US" altLang="ja-JP" sz="2800" dirty="0">
                          <a:latin typeface="+mn-lt"/>
                        </a:rPr>
                        <a:t>5542</a:t>
                      </a:r>
                      <a:r>
                        <a:rPr lang="ja-JP" altLang="en-US" sz="2800" dirty="0">
                          <a:latin typeface="+mn-lt"/>
                        </a:rPr>
                        <a:t>）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>
                          <a:latin typeface="+mn-lt"/>
                        </a:rPr>
                        <a:t>ISO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2800" dirty="0" smtClean="0">
                          <a:latin typeface="+mn-lt"/>
                        </a:rPr>
                        <a:t> ISO9001</a:t>
                      </a:r>
                      <a:r>
                        <a:rPr lang="ja-JP" altLang="en-US" sz="2800" dirty="0" err="1" smtClean="0">
                          <a:latin typeface="+mn-lt"/>
                        </a:rPr>
                        <a:t>、</a:t>
                      </a:r>
                      <a:r>
                        <a:rPr lang="en-US" altLang="ja-JP" sz="2800" dirty="0" smtClean="0">
                          <a:latin typeface="+mn-lt"/>
                        </a:rPr>
                        <a:t>ISO14001</a:t>
                      </a:r>
                      <a:r>
                        <a:rPr lang="ja-JP" altLang="en-US" sz="2800" dirty="0" smtClean="0">
                          <a:latin typeface="+mn-lt"/>
                        </a:rPr>
                        <a:t>取得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>
                          <a:latin typeface="+mn-lt"/>
                        </a:rPr>
                        <a:t>事業内容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dirty="0" smtClean="0">
                          <a:latin typeface="+mn-lt"/>
                        </a:rPr>
                        <a:t> 特殊鋼の</a:t>
                      </a:r>
                      <a:r>
                        <a:rPr lang="ja-JP" altLang="en-US" sz="2800" dirty="0">
                          <a:latin typeface="+mn-lt"/>
                        </a:rPr>
                        <a:t>開発、製造、販売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49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 smtClean="0">
                          <a:latin typeface="+mn-lt"/>
                        </a:rPr>
                        <a:t>月産能力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2800" dirty="0" smtClean="0">
                          <a:latin typeface="+mn-lt"/>
                        </a:rPr>
                        <a:t> </a:t>
                      </a:r>
                      <a:r>
                        <a:rPr lang="ja-JP" altLang="en-US" sz="2800" dirty="0" smtClean="0">
                          <a:latin typeface="+mn-lt"/>
                        </a:rPr>
                        <a:t>鋳鋼品＝</a:t>
                      </a:r>
                      <a:r>
                        <a:rPr lang="en-US" altLang="ja-JP" sz="2800" dirty="0" smtClean="0">
                          <a:latin typeface="+mn-lt"/>
                        </a:rPr>
                        <a:t>150</a:t>
                      </a:r>
                      <a:r>
                        <a:rPr lang="ja-JP" altLang="en-US" sz="2800" dirty="0" smtClean="0">
                          <a:latin typeface="+mn-lt"/>
                        </a:rPr>
                        <a:t>トン　鍛鋼品＝</a:t>
                      </a:r>
                      <a:r>
                        <a:rPr lang="en-US" altLang="ja-JP" sz="2800" dirty="0" smtClean="0">
                          <a:latin typeface="+mn-lt"/>
                        </a:rPr>
                        <a:t>200</a:t>
                      </a:r>
                      <a:r>
                        <a:rPr lang="ja-JP" altLang="en-US" sz="2800" dirty="0" smtClean="0">
                          <a:latin typeface="+mn-lt"/>
                        </a:rPr>
                        <a:t>トン</a:t>
                      </a:r>
                      <a:endParaRPr lang="ja-JP" altLang="en-US" sz="2800" b="1" dirty="0">
                        <a:solidFill>
                          <a:schemeClr val="tx1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Page4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7544" y="1124744"/>
            <a:ext cx="8496944" cy="5688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dirty="0" smtClean="0">
                <a:solidFill>
                  <a:sysClr val="windowText" lastClr="000000"/>
                </a:solidFill>
              </a:rPr>
              <a:t>1984</a:t>
            </a:r>
            <a:r>
              <a:rPr lang="ja-JP" altLang="en-US" sz="2000" dirty="0" smtClean="0">
                <a:solidFill>
                  <a:sysClr val="windowText" lastClr="000000"/>
                </a:solidFill>
              </a:rPr>
              <a:t>年　　</a:t>
            </a:r>
            <a:r>
              <a:rPr lang="en-US" altLang="ja-JP" sz="2000" dirty="0" smtClean="0">
                <a:solidFill>
                  <a:sysClr val="windowText" lastClr="000000"/>
                </a:solidFill>
              </a:rPr>
              <a:t>Invar</a:t>
            </a:r>
            <a:r>
              <a:rPr lang="ja-JP" altLang="en-US" sz="2000" dirty="0" smtClean="0">
                <a:solidFill>
                  <a:sysClr val="windowText" lastClr="000000"/>
                </a:solidFill>
              </a:rPr>
              <a:t>鋳鋼・</a:t>
            </a:r>
            <a:r>
              <a:rPr lang="en-US" altLang="ja-JP" sz="2000" dirty="0" smtClean="0">
                <a:solidFill>
                  <a:sysClr val="windowText" lastClr="000000"/>
                </a:solidFill>
              </a:rPr>
              <a:t>Super Invar</a:t>
            </a:r>
            <a:r>
              <a:rPr lang="ja-JP" altLang="en-US" sz="2000" dirty="0" smtClean="0">
                <a:solidFill>
                  <a:sysClr val="windowText" lastClr="000000"/>
                </a:solidFill>
              </a:rPr>
              <a:t>鋳鋼を実用化　</a:t>
            </a:r>
            <a:r>
              <a:rPr lang="en-US" altLang="ja-JP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【IC-36】</a:t>
            </a:r>
            <a:r>
              <a:rPr lang="ja-JP" altLang="en-US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・</a:t>
            </a:r>
            <a:r>
              <a:rPr lang="en-US" altLang="ja-JP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【IC-36S】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4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　　　　　　</a:t>
            </a:r>
            <a:r>
              <a:rPr lang="en-US" altLang="ja-JP" sz="2000" dirty="0" smtClean="0">
                <a:solidFill>
                  <a:srgbClr val="000000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2000" dirty="0" smtClean="0">
                <a:solidFill>
                  <a:srgbClr val="000000"/>
                </a:solidFill>
                <a:cs typeface="Meiryo UI" panose="020B0604030504040204" pitchFamily="50" charset="-128"/>
              </a:rPr>
              <a:t>日本で初めてインバー合金の鋳鋼</a:t>
            </a:r>
            <a:r>
              <a:rPr lang="en-US" altLang="ja-JP" sz="2000" dirty="0" smtClean="0">
                <a:solidFill>
                  <a:srgbClr val="000000"/>
                </a:solidFill>
                <a:cs typeface="Meiryo UI" panose="020B0604030504040204" pitchFamily="50" charset="-128"/>
              </a:rPr>
              <a:t>(</a:t>
            </a:r>
            <a:r>
              <a:rPr lang="ja-JP" altLang="en-US" sz="2000" dirty="0" smtClean="0">
                <a:solidFill>
                  <a:srgbClr val="000000"/>
                </a:solidFill>
                <a:cs typeface="Meiryo UI" panose="020B0604030504040204" pitchFamily="50" charset="-128"/>
              </a:rPr>
              <a:t>鋳物</a:t>
            </a:r>
            <a:r>
              <a:rPr lang="en-US" altLang="ja-JP" sz="2000" dirty="0" smtClean="0">
                <a:solidFill>
                  <a:srgbClr val="000000"/>
                </a:solidFill>
                <a:cs typeface="Meiryo UI" panose="020B0604030504040204" pitchFamily="50" charset="-128"/>
              </a:rPr>
              <a:t>)</a:t>
            </a:r>
            <a:r>
              <a:rPr lang="ja-JP" altLang="en-US" sz="2000" dirty="0" smtClean="0">
                <a:solidFill>
                  <a:srgbClr val="000000"/>
                </a:solidFill>
                <a:cs typeface="Meiryo UI" panose="020B0604030504040204" pitchFamily="50" charset="-128"/>
              </a:rPr>
              <a:t>を開発製造</a:t>
            </a:r>
            <a:endParaRPr lang="en-US" altLang="ja-JP" sz="2000" dirty="0" smtClean="0">
              <a:solidFill>
                <a:srgbClr val="000000"/>
              </a:solidFill>
              <a:cs typeface="Meiryo UI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ja-JP" sz="1000" i="1" dirty="0" smtClean="0">
              <a:solidFill>
                <a:sysClr val="windowText" lastClr="000000"/>
              </a:solidFill>
              <a:cs typeface="Meiryo UI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dirty="0" smtClean="0">
                <a:solidFill>
                  <a:sysClr val="windowText" lastClr="000000"/>
                </a:solidFill>
              </a:rPr>
              <a:t>1989</a:t>
            </a:r>
            <a:r>
              <a:rPr lang="ja-JP" altLang="en-US" sz="2000" dirty="0" smtClean="0">
                <a:solidFill>
                  <a:sysClr val="windowText" lastClr="000000"/>
                </a:solidFill>
              </a:rPr>
              <a:t>年　　快削性</a:t>
            </a:r>
            <a:r>
              <a:rPr lang="en-US" altLang="ja-JP" sz="2000" dirty="0" smtClean="0">
                <a:solidFill>
                  <a:sysClr val="windowText" lastClr="000000"/>
                </a:solidFill>
              </a:rPr>
              <a:t>Super Invar</a:t>
            </a:r>
            <a:r>
              <a:rPr lang="ja-JP" altLang="en-US" sz="2000" dirty="0" smtClean="0">
                <a:solidFill>
                  <a:sysClr val="windowText" lastClr="000000"/>
                </a:solidFill>
              </a:rPr>
              <a:t>鋳鋼を実用化　</a:t>
            </a:r>
            <a:r>
              <a:rPr lang="en-US" altLang="ja-JP" sz="2600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【</a:t>
            </a:r>
            <a:r>
              <a:rPr lang="en-US" altLang="ja-JP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IC-36FS】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ja-JP" sz="1000" i="1" dirty="0" smtClean="0">
              <a:solidFill>
                <a:sysClr val="windowText" lastClr="000000"/>
              </a:solidFill>
              <a:cs typeface="Meiryo UI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dirty="0" smtClean="0"/>
              <a:t>2014</a:t>
            </a:r>
            <a:r>
              <a:rPr lang="ja-JP" altLang="en-US" sz="2000" dirty="0" smtClean="0"/>
              <a:t>年　　液晶製造装置の大型鋳物で、高剛性</a:t>
            </a:r>
            <a:r>
              <a:rPr lang="en-US" altLang="ja-JP" sz="2000" dirty="0" smtClean="0"/>
              <a:t>Invar</a:t>
            </a:r>
            <a:r>
              <a:rPr lang="ja-JP" altLang="en-US" sz="2000" dirty="0" smtClean="0"/>
              <a:t>を実用化</a:t>
            </a:r>
            <a:r>
              <a:rPr lang="ja-JP" altLang="en-US" sz="2000" dirty="0" smtClean="0">
                <a:solidFill>
                  <a:sysClr val="windowText" lastClr="000000"/>
                </a:solidFill>
              </a:rPr>
              <a:t>　</a:t>
            </a:r>
            <a:r>
              <a:rPr lang="en-US" altLang="ja-JP" sz="2600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【</a:t>
            </a:r>
            <a:r>
              <a:rPr lang="en-US" altLang="ja-JP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IC-EX1】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000" dirty="0" smtClean="0"/>
              <a:t>　　　　　　　</a:t>
            </a:r>
            <a:r>
              <a:rPr lang="en-US" altLang="ja-JP" sz="2000" dirty="0" smtClean="0"/>
              <a:t>※</a:t>
            </a:r>
            <a:r>
              <a:rPr lang="ja-JP" altLang="en-US" sz="2000" dirty="0" smtClean="0"/>
              <a:t>特許取得</a:t>
            </a:r>
            <a:endParaRPr lang="en-US" altLang="ja-JP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ja-JP" sz="1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2000" dirty="0" smtClean="0"/>
              <a:t>2015</a:t>
            </a:r>
            <a:r>
              <a:rPr lang="ja-JP" altLang="en-US" sz="2000" dirty="0" smtClean="0"/>
              <a:t>年　　大型鋳物で高剛性</a:t>
            </a:r>
            <a:r>
              <a:rPr lang="en-US" altLang="ja-JP" sz="2000" dirty="0" smtClean="0"/>
              <a:t>Zero Invar</a:t>
            </a:r>
            <a:r>
              <a:rPr lang="ja-JP" altLang="en-US" sz="2000" dirty="0" smtClean="0"/>
              <a:t>を実用化　</a:t>
            </a:r>
            <a:r>
              <a:rPr lang="en-US" altLang="ja-JP" sz="2600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【</a:t>
            </a:r>
            <a:r>
              <a:rPr lang="en-US" altLang="ja-JP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IC-ZX】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400" b="1" dirty="0">
                <a:solidFill>
                  <a:srgbClr val="0000FF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sz="2000" dirty="0" smtClean="0"/>
              <a:t>　　　　</a:t>
            </a:r>
            <a:r>
              <a:rPr lang="en-US" altLang="ja-JP" sz="2000" dirty="0" smtClean="0"/>
              <a:t>※</a:t>
            </a:r>
            <a:r>
              <a:rPr lang="ja-JP" altLang="en-US" sz="2000" dirty="0" smtClean="0"/>
              <a:t>特許出願</a:t>
            </a:r>
            <a:endParaRPr lang="en-US" altLang="ja-JP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ja-JP" sz="1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2000" dirty="0" smtClean="0"/>
              <a:t>2016</a:t>
            </a:r>
            <a:r>
              <a:rPr lang="ja-JP" altLang="en-US" sz="2000" dirty="0" smtClean="0"/>
              <a:t>年　　耐極寒用</a:t>
            </a:r>
            <a:r>
              <a:rPr lang="en-US" altLang="ja-JP" sz="2000" dirty="0"/>
              <a:t>Zero </a:t>
            </a:r>
            <a:r>
              <a:rPr lang="en-US" altLang="ja-JP" sz="2000" dirty="0" smtClean="0"/>
              <a:t>Invar</a:t>
            </a:r>
            <a:r>
              <a:rPr lang="ja-JP" altLang="en-US" sz="2000" dirty="0" smtClean="0"/>
              <a:t>を実用化</a:t>
            </a:r>
            <a:r>
              <a:rPr lang="ja-JP" altLang="en-US" sz="2000" dirty="0"/>
              <a:t>　</a:t>
            </a:r>
            <a:r>
              <a:rPr lang="en-US" altLang="ja-JP" sz="2600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【</a:t>
            </a:r>
            <a:r>
              <a:rPr lang="en-US" altLang="ja-JP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IC-LTX】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ja-JP" altLang="en-US" sz="2400" b="1" dirty="0">
                <a:solidFill>
                  <a:srgbClr val="0000FF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　 </a:t>
            </a:r>
            <a:r>
              <a:rPr lang="en-US" altLang="ja-JP" sz="2400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 　　</a:t>
            </a:r>
            <a:r>
              <a:rPr lang="en-US" altLang="ja-JP" sz="2000" dirty="0" smtClean="0">
                <a:solidFill>
                  <a:prstClr val="black"/>
                </a:solidFill>
              </a:rPr>
              <a:t>※</a:t>
            </a:r>
            <a:r>
              <a:rPr lang="ja-JP" altLang="en-US" sz="2000" dirty="0" smtClean="0">
                <a:solidFill>
                  <a:prstClr val="black"/>
                </a:solidFill>
              </a:rPr>
              <a:t>特許出願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ja-JP" sz="1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2000" dirty="0" smtClean="0"/>
              <a:t>2017</a:t>
            </a:r>
            <a:r>
              <a:rPr lang="ja-JP" altLang="en-US" sz="2000" dirty="0" smtClean="0"/>
              <a:t>年  　</a:t>
            </a:r>
            <a:r>
              <a:rPr lang="en-US" altLang="ja-JP" sz="2600" dirty="0" smtClean="0">
                <a:solidFill>
                  <a:srgbClr val="FF0000"/>
                </a:solidFill>
                <a:cs typeface="Meiryo UI" panose="020B0604030504040204" pitchFamily="50" charset="-128"/>
              </a:rPr>
              <a:t>【</a:t>
            </a:r>
            <a:r>
              <a:rPr lang="en-US" altLang="ja-JP" sz="2600" b="1" dirty="0" smtClean="0">
                <a:solidFill>
                  <a:srgbClr val="FF0000"/>
                </a:solidFill>
                <a:cs typeface="Meiryo UI" panose="020B0604030504040204" pitchFamily="50" charset="-128"/>
              </a:rPr>
              <a:t>IC-DX】</a:t>
            </a:r>
            <a:r>
              <a:rPr lang="ja-JP" altLang="en-US" sz="2000" dirty="0" smtClean="0">
                <a:cs typeface="Meiryo UI" panose="020B0604030504040204" pitchFamily="50" charset="-128"/>
              </a:rPr>
              <a:t>を実用化　 </a:t>
            </a:r>
            <a:endParaRPr lang="en-US" altLang="ja-JP" sz="2000" dirty="0" smtClean="0">
              <a:cs typeface="Meiryo UI" panose="020B0604030504040204" pitchFamily="50" charset="-128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ja-JP" altLang="en-US" sz="2000" dirty="0"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cs typeface="Meiryo UI" panose="020B0604030504040204" pitchFamily="50" charset="-128"/>
              </a:rPr>
              <a:t>　　　　　　</a:t>
            </a:r>
            <a:r>
              <a:rPr lang="en-US" altLang="ja-JP" sz="2000" dirty="0" smtClean="0"/>
              <a:t>※</a:t>
            </a:r>
            <a:r>
              <a:rPr lang="ja-JP" altLang="en-US" sz="2000" dirty="0"/>
              <a:t>特許</a:t>
            </a:r>
            <a:r>
              <a:rPr lang="ja-JP" altLang="en-US" sz="2000" dirty="0" smtClean="0"/>
              <a:t>出願</a:t>
            </a:r>
            <a:endParaRPr lang="en-US" altLang="ja-JP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5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000" dirty="0" smtClean="0"/>
              <a:t>　　　　　 　</a:t>
            </a:r>
            <a:r>
              <a:rPr lang="en-US" altLang="ja-JP" sz="2000" dirty="0" smtClean="0"/>
              <a:t>CFRP</a:t>
            </a:r>
            <a:r>
              <a:rPr lang="ja-JP" altLang="en-US" sz="2000" dirty="0" smtClean="0"/>
              <a:t>成型用低熱膨張金型材を実用化 </a:t>
            </a:r>
            <a:r>
              <a:rPr lang="ja-JP" altLang="en-US" sz="2000" dirty="0"/>
              <a:t> </a:t>
            </a:r>
            <a:r>
              <a:rPr lang="en-US" altLang="ja-JP" sz="2600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【</a:t>
            </a:r>
            <a:r>
              <a:rPr lang="en-US" altLang="ja-JP" sz="2600" b="1" dirty="0" smtClean="0">
                <a:solidFill>
                  <a:srgbClr val="0000FF"/>
                </a:solidFill>
                <a:cs typeface="Meiryo UI" panose="020B0604030504040204" pitchFamily="50" charset="-128"/>
              </a:rPr>
              <a:t>IC-HS4】</a:t>
            </a:r>
            <a:endParaRPr lang="en-US" altLang="ja-JP" sz="2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000" dirty="0" smtClean="0"/>
              <a:t>　　　　　　　</a:t>
            </a:r>
            <a:r>
              <a:rPr lang="en-US" altLang="ja-JP" sz="2000" dirty="0" smtClean="0"/>
              <a:t>※</a:t>
            </a:r>
            <a:r>
              <a:rPr lang="ja-JP" altLang="en-US" sz="2000" dirty="0" smtClean="0"/>
              <a:t>特許出願</a:t>
            </a:r>
            <a:endParaRPr lang="ja-JP" altLang="en-US" sz="20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40616" y="620688"/>
            <a:ext cx="8513402" cy="62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 smtClean="0">
                <a:latin typeface="+mn-ea"/>
                <a:ea typeface="+mn-ea"/>
                <a:cs typeface="Meiryo UI" panose="020B0604030504040204" pitchFamily="50" charset="-128"/>
              </a:rPr>
              <a:t>新報国製鉄のインバー合金開発の歴史</a:t>
            </a:r>
            <a:endParaRPr lang="ja-JP" altLang="en-US" sz="3200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Page5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52978"/>
              </p:ext>
            </p:extLst>
          </p:nvPr>
        </p:nvGraphicFramePr>
        <p:xfrm>
          <a:off x="323529" y="1268760"/>
          <a:ext cx="8505230" cy="42357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8180"/>
                <a:gridCol w="1214755"/>
                <a:gridCol w="1206817"/>
                <a:gridCol w="1084580"/>
                <a:gridCol w="1322705"/>
                <a:gridCol w="1728193"/>
              </a:tblGrid>
              <a:tr h="6662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特徴</a:t>
                      </a:r>
                      <a:endParaRPr kumimoji="1" lang="ja-JP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鋼種名</a:t>
                      </a:r>
                      <a:endParaRPr kumimoji="1" lang="ja-JP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熱膨張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(×10</a:t>
                      </a:r>
                      <a:r>
                        <a:rPr kumimoji="1" lang="en-US" altLang="ja-JP" b="0" baseline="30000" dirty="0" smtClean="0"/>
                        <a:t>-6</a:t>
                      </a:r>
                      <a:r>
                        <a:rPr kumimoji="1" lang="en-US" altLang="ja-JP" b="0" dirty="0" smtClean="0"/>
                        <a:t>/K)</a:t>
                      </a:r>
                      <a:endParaRPr kumimoji="1" lang="ja-JP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ヤング率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en-US" altLang="ja-JP" b="0" dirty="0" smtClean="0"/>
                        <a:t>(</a:t>
                      </a:r>
                      <a:r>
                        <a:rPr kumimoji="1" lang="en-US" altLang="ja-JP" b="0" dirty="0" err="1" smtClean="0"/>
                        <a:t>GPa</a:t>
                      </a:r>
                      <a:r>
                        <a:rPr kumimoji="1" lang="en-US" altLang="ja-JP" b="0" dirty="0" smtClean="0"/>
                        <a:t>)</a:t>
                      </a:r>
                      <a:endParaRPr kumimoji="1" lang="ja-JP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/>
                        <a:t>使用可能</a:t>
                      </a:r>
                      <a:endParaRPr kumimoji="1" lang="en-US" altLang="ja-JP" b="0" dirty="0" smtClean="0"/>
                    </a:p>
                    <a:p>
                      <a:pPr algn="ctr"/>
                      <a:r>
                        <a:rPr kumimoji="1" lang="ja-JP" altLang="en-US" b="0" dirty="0" smtClean="0"/>
                        <a:t>温度域</a:t>
                      </a:r>
                      <a:r>
                        <a:rPr kumimoji="1" lang="en-US" altLang="ja-JP" b="0" dirty="0" smtClean="0"/>
                        <a:t>(</a:t>
                      </a:r>
                      <a:r>
                        <a:rPr kumimoji="1" lang="ja-JP" altLang="en-US" b="0" dirty="0" smtClean="0"/>
                        <a:t>℃</a:t>
                      </a:r>
                      <a:r>
                        <a:rPr kumimoji="1" lang="en-US" altLang="ja-JP" b="0" dirty="0" smtClean="0"/>
                        <a:t>)</a:t>
                      </a:r>
                      <a:endParaRPr kumimoji="1" lang="ja-JP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/>
                        <a:t>主な用途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Invar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IC-36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&lt;2.0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120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≧</a:t>
                      </a:r>
                      <a:r>
                        <a:rPr kumimoji="1" lang="en-US" altLang="ja-JP" sz="2300" dirty="0" smtClean="0"/>
                        <a:t>-196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－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3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Super Invar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IC-36S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&lt;1.0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120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≧</a:t>
                      </a:r>
                      <a:r>
                        <a:rPr kumimoji="1" lang="en-US" altLang="ja-JP" sz="2300" dirty="0" smtClean="0"/>
                        <a:t>-30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半導体製造装置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快削性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IC-36FS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&lt;1.0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120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≧</a:t>
                      </a:r>
                      <a:r>
                        <a:rPr kumimoji="1" lang="en-US" altLang="ja-JP" sz="2300" dirty="0" smtClean="0"/>
                        <a:t>-30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半導体製造装置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5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Stainless Invar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SLE-2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5.0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170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―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研磨定盤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高剛性</a:t>
                      </a:r>
                      <a:r>
                        <a:rPr kumimoji="1" lang="en-US" altLang="ja-JP" sz="2300" baseline="30000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endParaRPr kumimoji="1" lang="ja-JP" altLang="en-US" sz="23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IC-EX1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1.5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145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―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液晶製造装置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耐極寒用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IC-LTX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&lt;0.1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130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≧</a:t>
                      </a:r>
                      <a:r>
                        <a:rPr kumimoji="1" lang="en-US" altLang="ja-JP" sz="2300" dirty="0" smtClean="0"/>
                        <a:t>-100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宇宙関係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ゼロ膨張</a:t>
                      </a:r>
                      <a:r>
                        <a:rPr kumimoji="1" lang="en-US" altLang="ja-JP" sz="2300" baseline="30000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endParaRPr kumimoji="1" lang="ja-JP" altLang="en-US" sz="23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IC-ZX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130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≧</a:t>
                      </a:r>
                      <a:r>
                        <a:rPr kumimoji="1" lang="en-US" altLang="ja-JP" sz="2300" dirty="0" smtClean="0"/>
                        <a:t>-20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半導体製造装置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7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究極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IC-DX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&lt;0.3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160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300" dirty="0" smtClean="0"/>
                        <a:t>≧</a:t>
                      </a:r>
                      <a:r>
                        <a:rPr kumimoji="1" lang="en-US" altLang="ja-JP" sz="2300" dirty="0" smtClean="0"/>
                        <a:t>-253</a:t>
                      </a:r>
                      <a:endParaRPr kumimoji="1" lang="ja-JP" altLang="en-US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TMT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340616" y="634336"/>
            <a:ext cx="8513402" cy="62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 smtClean="0">
                <a:latin typeface="+mn-ea"/>
                <a:ea typeface="+mn-ea"/>
                <a:cs typeface="Meiryo UI" panose="020B0604030504040204" pitchFamily="50" charset="-128"/>
              </a:rPr>
              <a:t>新報国製鉄のインバー合金主要ラインナップ</a:t>
            </a:r>
            <a:endParaRPr lang="ja-JP" altLang="en-US" sz="3200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/>
        </p:nvSpPr>
        <p:spPr>
          <a:xfrm>
            <a:off x="323528" y="5517232"/>
            <a:ext cx="6768752" cy="465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クライオ</a:t>
            </a:r>
            <a:r>
              <a:rPr lang="en-US" altLang="ja-JP" sz="18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ja-JP" altLang="en-US" sz="1800" dirty="0">
                <a:solidFill>
                  <a:srgbClr val="FF0000"/>
                </a:solidFill>
                <a:latin typeface="+mn-ea"/>
              </a:rPr>
              <a:t>深冷</a:t>
            </a:r>
            <a:r>
              <a:rPr lang="en-US" altLang="ja-JP" sz="18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処理</a:t>
            </a:r>
            <a:r>
              <a:rPr lang="en-US" altLang="ja-JP" sz="18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再結晶処理により高剛性を実現しております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5496" y="5760552"/>
            <a:ext cx="917856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  <a:cs typeface="Meiryo UI" panose="020B0604030504040204" pitchFamily="50" charset="-128"/>
              </a:rPr>
              <a:t>インバー合金は全部で</a:t>
            </a:r>
            <a:r>
              <a:rPr lang="en-US" altLang="ja-JP" sz="3200" dirty="0" smtClean="0">
                <a:latin typeface="+mn-ea"/>
                <a:ea typeface="+mn-ea"/>
                <a:cs typeface="Meiryo UI" panose="020B0604030504040204" pitchFamily="50" charset="-128"/>
              </a:rPr>
              <a:t>33</a:t>
            </a:r>
            <a:r>
              <a:rPr lang="ja-JP" altLang="en-US" sz="3200" dirty="0" smtClean="0">
                <a:latin typeface="+mn-ea"/>
                <a:ea typeface="+mn-ea"/>
                <a:cs typeface="Meiryo UI" panose="020B0604030504040204" pitchFamily="50" charset="-128"/>
              </a:rPr>
              <a:t>材質を有しており、メニューの多さ</a:t>
            </a:r>
            <a:r>
              <a:rPr lang="en-US" altLang="ja-JP" sz="2800" dirty="0" smtClean="0">
                <a:latin typeface="+mn-ea"/>
                <a:ea typeface="+mn-ea"/>
                <a:cs typeface="Meiryo UI" panose="020B0604030504040204" pitchFamily="50" charset="-128"/>
              </a:rPr>
              <a:t>(</a:t>
            </a:r>
            <a:r>
              <a:rPr lang="ja-JP" altLang="en-US" sz="2800" dirty="0" smtClean="0">
                <a:latin typeface="+mn-ea"/>
                <a:ea typeface="+mn-ea"/>
                <a:cs typeface="Meiryo UI" panose="020B0604030504040204" pitchFamily="50" charset="-128"/>
              </a:rPr>
              <a:t>技術も</a:t>
            </a:r>
            <a:r>
              <a:rPr lang="en-US" altLang="ja-JP" sz="2800" dirty="0" smtClean="0">
                <a:latin typeface="+mn-ea"/>
                <a:ea typeface="+mn-ea"/>
                <a:cs typeface="Meiryo UI" panose="020B0604030504040204" pitchFamily="50" charset="-128"/>
              </a:rPr>
              <a:t>)</a:t>
            </a:r>
            <a:r>
              <a:rPr lang="ja-JP" altLang="en-US" sz="3200" dirty="0" smtClean="0">
                <a:latin typeface="+mn-ea"/>
                <a:ea typeface="+mn-ea"/>
                <a:cs typeface="Meiryo UI" panose="020B0604030504040204" pitchFamily="50" charset="-128"/>
              </a:rPr>
              <a:t>では世界一と自負しております。</a:t>
            </a:r>
            <a:endParaRPr lang="ja-JP" altLang="en-US" sz="3200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Page6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◆インバー合金の主な課題</a:t>
            </a:r>
            <a:endParaRPr kumimoji="1" lang="ja-JP" altLang="en-US" sz="4800" dirty="0"/>
          </a:p>
        </p:txBody>
      </p:sp>
      <p:sp>
        <p:nvSpPr>
          <p:cNvPr id="22" name="弦 21"/>
          <p:cNvSpPr/>
          <p:nvPr/>
        </p:nvSpPr>
        <p:spPr>
          <a:xfrm flipH="1">
            <a:off x="-3722568" y="1427011"/>
            <a:ext cx="4932000" cy="5612269"/>
          </a:xfrm>
          <a:prstGeom prst="chord">
            <a:avLst>
              <a:gd name="adj1" fmla="val 7493187"/>
              <a:gd name="adj2" fmla="val 14134542"/>
            </a:avLst>
          </a:prstGeom>
          <a:pattFill prst="openDmnd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145145607"/>
              </p:ext>
            </p:extLst>
          </p:nvPr>
        </p:nvGraphicFramePr>
        <p:xfrm>
          <a:off x="179512" y="836712"/>
          <a:ext cx="381642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90724" y="3127320"/>
            <a:ext cx="677108" cy="223224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1" lang="ja-JP" altLang="en-US" sz="3200" dirty="0" smtClean="0"/>
              <a:t>課題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105273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インバー合金の課題</a:t>
            </a:r>
            <a:endParaRPr lang="en-US" altLang="ja-JP" sz="32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9184" y="2335232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7584" y="3429000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41232" y="4535255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0038" y="5643832"/>
            <a:ext cx="5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23928" y="23024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低温域でのマルテンサイト変態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3928" y="341535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長期間による寸法変化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23928" y="452276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鉄鋼材料の</a:t>
            </a:r>
            <a:r>
              <a:rPr kumimoji="1" lang="en-US" altLang="ja-JP" sz="2800" dirty="0" smtClean="0"/>
              <a:t>6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7</a:t>
            </a:r>
            <a:r>
              <a:rPr kumimoji="1" lang="ja-JP" altLang="en-US" sz="2800" dirty="0" smtClean="0"/>
              <a:t>割程度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23928" y="56110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ステンレス鋼には及ばない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44408" y="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chemeClr val="bg1"/>
                </a:solidFill>
              </a:rPr>
              <a:t>Page7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リゾート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エッセンシャル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エッセンシャル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エッセンシャル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2613</TotalTime>
  <Words>2245</Words>
  <Application>Microsoft Office PowerPoint</Application>
  <PresentationFormat>画面に合わせる (4:3)</PresentationFormat>
  <Paragraphs>655</Paragraphs>
  <Slides>42</Slides>
  <Notes>41</Notes>
  <HiddenSlides>5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60" baseType="lpstr">
      <vt:lpstr>AR P丸ゴシック体M</vt:lpstr>
      <vt:lpstr>HGPｺﾞｼｯｸE</vt:lpstr>
      <vt:lpstr>HGP明朝E</vt:lpstr>
      <vt:lpstr>HGS行書体</vt:lpstr>
      <vt:lpstr>HGS創英角ｺﾞｼｯｸUB</vt:lpstr>
      <vt:lpstr>HGｺﾞｼｯｸE</vt:lpstr>
      <vt:lpstr>HGｺﾞｼｯｸM</vt:lpstr>
      <vt:lpstr>HG明朝E</vt:lpstr>
      <vt:lpstr>Meiryo UI</vt:lpstr>
      <vt:lpstr>ＭＳ Ｐゴシック</vt:lpstr>
      <vt:lpstr>ＭＳ Ｐ明朝</vt:lpstr>
      <vt:lpstr>ＭＳ 明朝</vt:lpstr>
      <vt:lpstr>Arial</vt:lpstr>
      <vt:lpstr>Calibri</vt:lpstr>
      <vt:lpstr>Ebrima</vt:lpstr>
      <vt:lpstr>Times New Roman</vt:lpstr>
      <vt:lpstr>Wingdings 2</vt:lpstr>
      <vt:lpstr>リゾート</vt:lpstr>
      <vt:lpstr>究極のインバー合金IC-DX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経年変化測定①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究極のインバー合金IC-DX</dc:title>
  <dc:creator>坂口 直輝</dc:creator>
  <cp:lastModifiedBy>鎌田</cp:lastModifiedBy>
  <cp:revision>214</cp:revision>
  <cp:lastPrinted>2017-10-17T06:44:30Z</cp:lastPrinted>
  <dcterms:created xsi:type="dcterms:W3CDTF">2017-10-04T01:47:12Z</dcterms:created>
  <dcterms:modified xsi:type="dcterms:W3CDTF">2017-11-16T23:52:25Z</dcterms:modified>
</cp:coreProperties>
</file>