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21" r:id="rId3"/>
    <p:sldId id="320" r:id="rId4"/>
    <p:sldId id="261" r:id="rId5"/>
    <p:sldId id="334" r:id="rId6"/>
    <p:sldId id="262" r:id="rId7"/>
    <p:sldId id="305" r:id="rId8"/>
    <p:sldId id="292" r:id="rId9"/>
    <p:sldId id="322" r:id="rId10"/>
    <p:sldId id="323" r:id="rId11"/>
    <p:sldId id="324" r:id="rId12"/>
    <p:sldId id="325" r:id="rId13"/>
    <p:sldId id="332" r:id="rId14"/>
    <p:sldId id="331" r:id="rId15"/>
    <p:sldId id="333" r:id="rId16"/>
    <p:sldId id="327" r:id="rId17"/>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1" autoAdjust="0"/>
    <p:restoredTop sz="86406" autoAdjust="0"/>
  </p:normalViewPr>
  <p:slideViewPr>
    <p:cSldViewPr snapToGrid="0">
      <p:cViewPr varScale="1">
        <p:scale>
          <a:sx n="58" d="100"/>
          <a:sy n="58" d="100"/>
        </p:scale>
        <p:origin x="14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3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7372E3-492A-4566-8C34-A1ED21D205C8}" type="datetimeFigureOut">
              <a:rPr kumimoji="1" lang="ja-JP" altLang="en-US" smtClean="0"/>
              <a:t>2017/11/16</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8191A5E-37BF-46E4-9855-9B7E86BB7E1E}" type="slidenum">
              <a:rPr kumimoji="1" lang="ja-JP" altLang="en-US" smtClean="0"/>
              <a:t>‹#›</a:t>
            </a:fld>
            <a:endParaRPr kumimoji="1" lang="ja-JP" altLang="en-US"/>
          </a:p>
        </p:txBody>
      </p:sp>
    </p:spTree>
    <p:extLst>
      <p:ext uri="{BB962C8B-B14F-4D97-AF65-F5344CB8AC3E}">
        <p14:creationId xmlns:p14="http://schemas.microsoft.com/office/powerpoint/2010/main" val="26279166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1</a:t>
            </a:fld>
            <a:endParaRPr kumimoji="1" lang="ja-JP" altLang="en-US"/>
          </a:p>
        </p:txBody>
      </p:sp>
    </p:spTree>
    <p:extLst>
      <p:ext uri="{BB962C8B-B14F-4D97-AF65-F5344CB8AC3E}">
        <p14:creationId xmlns:p14="http://schemas.microsoft.com/office/powerpoint/2010/main" val="330453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4</a:t>
            </a:fld>
            <a:endParaRPr kumimoji="1" lang="ja-JP" altLang="en-US"/>
          </a:p>
        </p:txBody>
      </p:sp>
    </p:spTree>
    <p:extLst>
      <p:ext uri="{BB962C8B-B14F-4D97-AF65-F5344CB8AC3E}">
        <p14:creationId xmlns:p14="http://schemas.microsoft.com/office/powerpoint/2010/main" val="342092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6</a:t>
            </a:fld>
            <a:endParaRPr kumimoji="1" lang="ja-JP" altLang="en-US"/>
          </a:p>
        </p:txBody>
      </p:sp>
    </p:spTree>
    <p:extLst>
      <p:ext uri="{BB962C8B-B14F-4D97-AF65-F5344CB8AC3E}">
        <p14:creationId xmlns:p14="http://schemas.microsoft.com/office/powerpoint/2010/main" val="141752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14</a:t>
            </a:fld>
            <a:endParaRPr kumimoji="1" lang="ja-JP" altLang="en-US"/>
          </a:p>
        </p:txBody>
      </p:sp>
    </p:spTree>
    <p:extLst>
      <p:ext uri="{BB962C8B-B14F-4D97-AF65-F5344CB8AC3E}">
        <p14:creationId xmlns:p14="http://schemas.microsoft.com/office/powerpoint/2010/main" val="218337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15</a:t>
            </a:fld>
            <a:endParaRPr kumimoji="1" lang="ja-JP" altLang="en-US"/>
          </a:p>
        </p:txBody>
      </p:sp>
    </p:spTree>
    <p:extLst>
      <p:ext uri="{BB962C8B-B14F-4D97-AF65-F5344CB8AC3E}">
        <p14:creationId xmlns:p14="http://schemas.microsoft.com/office/powerpoint/2010/main" val="156930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1BC75-0E5B-4EB9-9962-269DB2427915}" type="slidenum">
              <a:rPr lang="en-US" smtClean="0"/>
              <a:t>16</a:t>
            </a:fld>
            <a:endParaRPr lang="en-US"/>
          </a:p>
        </p:txBody>
      </p:sp>
    </p:spTree>
    <p:extLst>
      <p:ext uri="{BB962C8B-B14F-4D97-AF65-F5344CB8AC3E}">
        <p14:creationId xmlns:p14="http://schemas.microsoft.com/office/powerpoint/2010/main" val="368563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8229600" cy="990600"/>
          </a:xfrm>
          <a:prstGeom prst="rect">
            <a:avLst/>
          </a:prstGeom>
        </p:spPr>
        <p:txBody>
          <a:bodyPr/>
          <a:lstStyle>
            <a:lvl1pPr>
              <a:defRPr/>
            </a:lvl1pPr>
          </a:lstStyle>
          <a:p>
            <a:r>
              <a:rPr lang="en-US" dirty="0"/>
              <a:t>Instructions</a:t>
            </a:r>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marL="457200" indent="-457200">
              <a:buFont typeface="Arial" panose="020B0604020202020204" pitchFamily="34" charset="0"/>
              <a:buChar cha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r>
              <a:rPr lang="en-US" dirty="0"/>
              <a:t>The footers and headers should only be modified in the Master Slide view. Do not modify the slide directly.</a:t>
            </a:r>
          </a:p>
          <a:p>
            <a:pPr lvl="1"/>
            <a:r>
              <a:rPr lang="en-US" dirty="0"/>
              <a:t>From “View” menu select “Master” and “Slide Master”</a:t>
            </a:r>
          </a:p>
          <a:p>
            <a:pPr lvl="1"/>
            <a:r>
              <a:rPr lang="en-US" dirty="0"/>
              <a:t>Edit the document number on the first slide.</a:t>
            </a:r>
          </a:p>
          <a:p>
            <a:pPr lvl="1"/>
            <a:r>
              <a:rPr lang="en-US" dirty="0"/>
              <a:t>Click on “Close”</a:t>
            </a:r>
          </a:p>
          <a:p>
            <a:r>
              <a:rPr lang="en-US" dirty="0"/>
              <a:t>Use only red or blue text for emphasis.</a:t>
            </a:r>
          </a:p>
          <a:p>
            <a:pPr lvl="0"/>
            <a:endParaRPr lang="en-US" dirty="0"/>
          </a:p>
        </p:txBody>
      </p:sp>
      <p:sp>
        <p:nvSpPr>
          <p:cNvPr id="4" name="日付プレースホルダー 5"/>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2017/11/16,17</a:t>
            </a:r>
            <a:endParaRPr kumimoji="1" lang="ja-JP" altLang="en-US"/>
          </a:p>
        </p:txBody>
      </p:sp>
      <p:sp>
        <p:nvSpPr>
          <p:cNvPr id="5" name="フッター プレースホルダー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可視赤外線装置開発技術ワークショップ</a:t>
            </a:r>
          </a:p>
        </p:txBody>
      </p:sp>
      <p:sp>
        <p:nvSpPr>
          <p:cNvPr id="6" name="スライド番号プレースホルダー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ED654-0E50-4278-A318-A32B12F487D0}" type="slidenum">
              <a:rPr kumimoji="1" lang="ja-JP" altLang="en-US" smtClean="0"/>
              <a:t>‹#›</a:t>
            </a:fld>
            <a:endParaRPr kumimoji="1" lang="ja-JP" altLang="en-US"/>
          </a:p>
        </p:txBody>
      </p:sp>
    </p:spTree>
    <p:extLst>
      <p:ext uri="{BB962C8B-B14F-4D97-AF65-F5344CB8AC3E}">
        <p14:creationId xmlns:p14="http://schemas.microsoft.com/office/powerpoint/2010/main" val="134277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rious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a:prstGeom prst="rect">
            <a:avLst/>
          </a:prstGeom>
        </p:spPr>
        <p:txBody>
          <a:bodyPr/>
          <a:lstStyle>
            <a:lvl1pPr>
              <a:defRPr sz="2800"/>
            </a:lvl1pPr>
            <a:lvl2pPr>
              <a:defRPr sz="2400"/>
            </a:lvl2pPr>
            <a:lvl3pPr>
              <a:defRPr sz="2000"/>
            </a:lvl3pPr>
            <a:lvl4pPr>
              <a:defRPr sz="1800"/>
            </a:lvl4pPr>
            <a:lvl5pPr>
              <a:defRPr lang="en-US" dirty="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itle 1"/>
          <p:cNvSpPr>
            <a:spLocks noGrp="1"/>
          </p:cNvSpPr>
          <p:nvPr>
            <p:ph type="title"/>
          </p:nvPr>
        </p:nvSpPr>
        <p:spPr>
          <a:xfrm>
            <a:off x="457200" y="228600"/>
            <a:ext cx="8229600" cy="1054100"/>
          </a:xfrm>
          <a:prstGeom prst="rect">
            <a:avLst/>
          </a:prstGeo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39675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mpty with title">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a:prstGeom prst="rect">
            <a:avLst/>
          </a:prstGeo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4973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k">
    <p:spTree>
      <p:nvGrpSpPr>
        <p:cNvPr id="1" name=""/>
        <p:cNvGrpSpPr/>
        <p:nvPr/>
      </p:nvGrpSpPr>
      <p:grpSpPr>
        <a:xfrm>
          <a:off x="0" y="0"/>
          <a:ext cx="0" cy="0"/>
          <a:chOff x="0" y="0"/>
          <a:chExt cx="0" cy="0"/>
        </a:xfrm>
      </p:grpSpPr>
      <p:sp>
        <p:nvSpPr>
          <p:cNvPr id="2" name="Text Placeholder 2"/>
          <p:cNvSpPr>
            <a:spLocks noGrp="1"/>
          </p:cNvSpPr>
          <p:nvPr>
            <p:ph type="body" sz="half" idx="2"/>
          </p:nvPr>
        </p:nvSpPr>
        <p:spPr>
          <a:xfrm>
            <a:off x="441960" y="1676400"/>
            <a:ext cx="8168640" cy="4511040"/>
          </a:xfrm>
          <a:prstGeom prst="rect">
            <a:avLst/>
          </a:prstGeom>
        </p:spPr>
        <p:txBody>
          <a:bodyPr>
            <a:normAutofit lnSpcReduction="10000"/>
          </a:bodyPr>
          <a:lstStyle>
            <a:lvl1pPr marL="0" indent="0">
              <a:buNone/>
              <a:defRPr/>
            </a:lvl1pPr>
          </a:lstStyle>
          <a:p>
            <a:pPr lvl="0" algn="ctr"/>
            <a:r>
              <a:rPr lang="ja-JP" altLang="en-US" sz="2200">
                <a:latin typeface="Calibri" panose="020F0502020204030204" pitchFamily="34" charset="0"/>
              </a:rPr>
              <a:t>マスター テキストの書式設定</a:t>
            </a:r>
          </a:p>
        </p:txBody>
      </p:sp>
      <p:sp>
        <p:nvSpPr>
          <p:cNvPr id="3" name="Title 3"/>
          <p:cNvSpPr>
            <a:spLocks noGrp="1"/>
          </p:cNvSpPr>
          <p:nvPr>
            <p:ph type="title"/>
          </p:nvPr>
        </p:nvSpPr>
        <p:spPr>
          <a:xfrm>
            <a:off x="441960" y="304800"/>
            <a:ext cx="8229600" cy="914400"/>
          </a:xfrm>
          <a:prstGeom prst="rect">
            <a:avLst/>
          </a:prstGeo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12464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295400"/>
            <a:ext cx="8229600" cy="4267200"/>
          </a:xfrm>
          <a:prstGeom prst="rect">
            <a:avLst/>
          </a:prstGeo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5638800"/>
            <a:ext cx="82296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457200" y="258762"/>
            <a:ext cx="8229600" cy="103663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81467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a:prstGeom prst="rect">
            <a:avLst/>
          </a:prstGeom>
        </p:spPr>
        <p:txBody>
          <a:bodyPr/>
          <a:lstStyle/>
          <a:p>
            <a:r>
              <a:rPr lang="ja-JP" altLang="en-US"/>
              <a:t>マスター タイトルの書式設定</a:t>
            </a:r>
            <a:endParaRPr lang="en-US" dirty="0"/>
          </a:p>
        </p:txBody>
      </p:sp>
      <p:sp>
        <p:nvSpPr>
          <p:cNvPr id="3" name="Subtitle 2"/>
          <p:cNvSpPr>
            <a:spLocks noGrp="1"/>
          </p:cNvSpPr>
          <p:nvPr>
            <p:ph type="subTitle" idx="1"/>
          </p:nvPr>
        </p:nvSpPr>
        <p:spPr>
          <a:xfrm>
            <a:off x="1371600" y="3886200"/>
            <a:ext cx="6400800" cy="1752600"/>
          </a:xfrm>
          <a:prstGeom prst="rect">
            <a:avLst/>
          </a:prstGeom>
          <a:effectLst>
            <a:outerShdw blurRad="25400" dist="25400" dir="2700000" algn="tl" rotWithShape="0">
              <a:prstClr val="black"/>
            </a:outerShdw>
          </a:effectLst>
        </p:spPr>
        <p:txBody>
          <a:bodyPr>
            <a:normAutofit/>
          </a:bodyPr>
          <a:lstStyle>
            <a:lvl1pPr marL="0" indent="0" algn="ctr">
              <a:buNone/>
              <a:defRPr sz="2800">
                <a:solidFill>
                  <a:schemeClr val="bg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日付プレースホルダー 5"/>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2017/11/16,17</a:t>
            </a:r>
            <a:endParaRPr kumimoji="1" lang="ja-JP" altLang="en-US"/>
          </a:p>
        </p:txBody>
      </p:sp>
      <p:sp>
        <p:nvSpPr>
          <p:cNvPr id="5" name="フッター プレースホルダー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可視赤外線装置開発技術ワークショップ</a:t>
            </a:r>
          </a:p>
        </p:txBody>
      </p:sp>
      <p:sp>
        <p:nvSpPr>
          <p:cNvPr id="6" name="スライド番号プレースホルダー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ED654-0E50-4278-A318-A32B12F487D0}" type="slidenum">
              <a:rPr kumimoji="1" lang="ja-JP" altLang="en-US" smtClean="0"/>
              <a:t>‹#›</a:t>
            </a:fld>
            <a:endParaRPr kumimoji="1" lang="ja-JP" altLang="en-US"/>
          </a:p>
        </p:txBody>
      </p:sp>
    </p:spTree>
    <p:extLst>
      <p:ext uri="{BB962C8B-B14F-4D97-AF65-F5344CB8AC3E}">
        <p14:creationId xmlns:p14="http://schemas.microsoft.com/office/powerpoint/2010/main" val="81268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66787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ft picture with bullet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447800"/>
            <a:ext cx="4114800" cy="4648200"/>
          </a:xfrm>
          <a:prstGeom prst="rect">
            <a:avLst/>
          </a:prstGeo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8" name="Title 1"/>
          <p:cNvSpPr>
            <a:spLocks noGrp="1"/>
          </p:cNvSpPr>
          <p:nvPr>
            <p:ph type="title"/>
          </p:nvPr>
        </p:nvSpPr>
        <p:spPr>
          <a:xfrm>
            <a:off x="457200" y="381000"/>
            <a:ext cx="8229600" cy="914400"/>
          </a:xfrm>
          <a:prstGeom prst="rect">
            <a:avLst/>
          </a:prstGeom>
        </p:spPr>
        <p:txBody>
          <a:bodyPr/>
          <a:lstStyle/>
          <a:p>
            <a:r>
              <a:rPr lang="ja-JP" altLang="en-US"/>
              <a:t>マスター タイトルの書式設定</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64169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ight picture with bullet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178" y="1447800"/>
            <a:ext cx="4114800" cy="4648200"/>
          </a:xfrm>
          <a:prstGeom prst="rect">
            <a:avLst/>
          </a:prstGeo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8" name="Title 1"/>
          <p:cNvSpPr>
            <a:spLocks noGrp="1"/>
          </p:cNvSpPr>
          <p:nvPr>
            <p:ph type="title"/>
          </p:nvPr>
        </p:nvSpPr>
        <p:spPr>
          <a:xfrm>
            <a:off x="457200" y="357477"/>
            <a:ext cx="8229600" cy="937923"/>
          </a:xfrm>
          <a:prstGeom prst="rect">
            <a:avLst/>
          </a:prstGeom>
        </p:spPr>
        <p:txBody>
          <a:bodyPr/>
          <a:lstStyle/>
          <a:p>
            <a:r>
              <a:rPr lang="ja-JP" altLang="en-US"/>
              <a:t>マスター タイトルの書式設定</a:t>
            </a:r>
            <a:endParaRPr lang="en-US" dirty="0"/>
          </a:p>
        </p:txBody>
      </p:sp>
      <p:sp>
        <p:nvSpPr>
          <p:cNvPr id="5" name="Text Placeholder 4"/>
          <p:cNvSpPr>
            <a:spLocks noGrp="1"/>
          </p:cNvSpPr>
          <p:nvPr>
            <p:ph type="body" sz="quarter" idx="3"/>
          </p:nvPr>
        </p:nvSpPr>
        <p:spPr>
          <a:xfrm>
            <a:off x="457200"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57200"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07128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7" name="Title Placeholder 1"/>
          <p:cNvSpPr txBox="1">
            <a:spLocks/>
          </p:cNvSpPr>
          <p:nvPr/>
        </p:nvSpPr>
        <p:spPr>
          <a:xfrm>
            <a:off x="533400" y="152400"/>
            <a:ext cx="8229600" cy="1066800"/>
          </a:xfrm>
          <a:prstGeom prst="rect">
            <a:avLst/>
          </a:prstGeom>
          <a:effectLst>
            <a:outerShdw blurRad="25400" dist="254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yriad Pro" pitchFamily="34" charset="0"/>
                <a:ea typeface="+mj-ea"/>
                <a:cs typeface="+mj-cs"/>
              </a:defRPr>
            </a:lvl1pPr>
          </a:lstStyle>
          <a:p>
            <a:r>
              <a:rPr lang="en-US" dirty="0"/>
              <a:t>Click to edit Master title style</a:t>
            </a:r>
          </a:p>
        </p:txBody>
      </p:sp>
      <p:sp>
        <p:nvSpPr>
          <p:cNvPr id="8" name="Title 1"/>
          <p:cNvSpPr txBox="1">
            <a:spLocks/>
          </p:cNvSpPr>
          <p:nvPr/>
        </p:nvSpPr>
        <p:spPr>
          <a:xfrm>
            <a:off x="685800" y="2130425"/>
            <a:ext cx="7772400" cy="1470025"/>
          </a:xfrm>
          <a:prstGeom prst="rect">
            <a:avLst/>
          </a:prstGeom>
          <a:effectLst/>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yriad Pro" pitchFamily="34" charset="0"/>
                <a:ea typeface="+mj-ea"/>
                <a:cs typeface="+mj-cs"/>
              </a:defRPr>
            </a:lvl1pPr>
          </a:lstStyle>
          <a:p>
            <a:r>
              <a:rPr lang="en-US" dirty="0">
                <a:solidFill>
                  <a:schemeClr val="tx1"/>
                </a:solidFill>
                <a:latin typeface="+mj-lt"/>
              </a:rPr>
              <a:t>Click to edit Master title style</a:t>
            </a:r>
          </a:p>
        </p:txBody>
      </p:sp>
      <p:sp>
        <p:nvSpPr>
          <p:cNvPr id="9" name="Subtitle 2"/>
          <p:cNvSpPr>
            <a:spLocks noGrp="1"/>
          </p:cNvSpPr>
          <p:nvPr>
            <p:ph type="subTitle" idx="1"/>
          </p:nvPr>
        </p:nvSpPr>
        <p:spPr>
          <a:xfrm>
            <a:off x="1371600" y="3886200"/>
            <a:ext cx="6400800" cy="1752600"/>
          </a:xfrm>
          <a:prstGeom prst="rect">
            <a:avLst/>
          </a:prstGeom>
          <a:effectLst/>
        </p:spPr>
        <p:txBody>
          <a:bodyPr>
            <a:normAutofit/>
          </a:bodyPr>
          <a:lstStyle>
            <a:lvl1pPr marL="0" indent="0" algn="ctr">
              <a:buNone/>
              <a:defRPr sz="2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Tree>
    <p:extLst>
      <p:ext uri="{BB962C8B-B14F-4D97-AF65-F5344CB8AC3E}">
        <p14:creationId xmlns:p14="http://schemas.microsoft.com/office/powerpoint/2010/main" val="54824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295400"/>
            <a:ext cx="8229600" cy="4267200"/>
          </a:xfrm>
          <a:prstGeom prst="rect">
            <a:avLst/>
          </a:prstGeo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5638800"/>
            <a:ext cx="82296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Title 1"/>
          <p:cNvSpPr>
            <a:spLocks noGrp="1"/>
          </p:cNvSpPr>
          <p:nvPr>
            <p:ph type="title"/>
          </p:nvPr>
        </p:nvSpPr>
        <p:spPr>
          <a:xfrm>
            <a:off x="457200" y="258762"/>
            <a:ext cx="8229600" cy="1036638"/>
          </a:xfrm>
          <a:prstGeom prst="rect">
            <a:avLst/>
          </a:prstGeo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56593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box side-by-s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42249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box side-by-side + 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a:prstGeom prst="rect">
            <a:avLst/>
          </a:prstGeo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52628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7696200" y="6502946"/>
            <a:ext cx="1105680" cy="307777"/>
          </a:xfrm>
          <a:prstGeom prst="rect">
            <a:avLst/>
          </a:prstGeom>
          <a:noFill/>
        </p:spPr>
        <p:txBody>
          <a:bodyPr wrap="square" rtlCol="0">
            <a:spAutoFit/>
          </a:bodyPr>
          <a:lstStyle/>
          <a:p>
            <a:pPr algn="r"/>
            <a:fld id="{60FF15B5-A97F-4410-8223-FFD69BAB2ADB}" type="slidenum">
              <a:rPr lang="en-US" sz="1400" b="1" smtClean="0">
                <a:solidFill>
                  <a:srgbClr val="3B7CFF"/>
                </a:solidFill>
                <a:latin typeface="Myriad Pro" pitchFamily="34" charset="0"/>
              </a:rPr>
              <a:t>‹#›</a:t>
            </a:fld>
            <a:endParaRPr lang="en-US" sz="1400" b="1" dirty="0">
              <a:solidFill>
                <a:srgbClr val="3B7CFF"/>
              </a:solidFill>
              <a:latin typeface="Myriad Pro" pitchFamily="34" charset="0"/>
            </a:endParaRPr>
          </a:p>
        </p:txBody>
      </p:sp>
      <p:sp>
        <p:nvSpPr>
          <p:cNvPr id="4" name="Title Placeholder 3"/>
          <p:cNvSpPr>
            <a:spLocks noGrp="1"/>
          </p:cNvSpPr>
          <p:nvPr>
            <p:ph type="title"/>
          </p:nvPr>
        </p:nvSpPr>
        <p:spPr>
          <a:xfrm>
            <a:off x="685800" y="228600"/>
            <a:ext cx="7886700" cy="1006475"/>
          </a:xfrm>
          <a:prstGeom prst="rect">
            <a:avLst/>
          </a:prstGeom>
          <a:effectLst>
            <a:outerShdw blurRad="25400" dist="25400" dir="2700000" algn="ctr" rotWithShape="0">
              <a:srgbClr val="000000"/>
            </a:outerShdw>
          </a:effectLst>
        </p:spPr>
        <p:txBody>
          <a:bodyPr vert="horz" lIns="91440" tIns="45720" rIns="91440" bIns="45720" rtlCol="0" anchor="ctr">
            <a:normAutofit/>
          </a:bodyPr>
          <a:lstStyle/>
          <a:p>
            <a:r>
              <a:rPr lang="ja-JP" altLang="en-US"/>
              <a:t>マスター タイトルの書式設定</a:t>
            </a:r>
            <a:endParaRPr lang="en-US" dirty="0"/>
          </a:p>
        </p:txBody>
      </p:sp>
      <p:pic>
        <p:nvPicPr>
          <p:cNvPr id="8" name="図 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540406" y="335793"/>
            <a:ext cx="1261474" cy="792088"/>
          </a:xfrm>
          <a:prstGeom prst="rect">
            <a:avLst/>
          </a:prstGeom>
        </p:spPr>
      </p:pic>
      <p:sp>
        <p:nvSpPr>
          <p:cNvPr id="6" name="日付プレースホルダー 5"/>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2017/11/16,17</a:t>
            </a:r>
            <a:endParaRPr kumimoji="1" lang="ja-JP" altLang="en-US"/>
          </a:p>
        </p:txBody>
      </p:sp>
      <p:sp>
        <p:nvSpPr>
          <p:cNvPr id="7" name="フッター プレースホルダー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可視赤外線装置開発技術ワークショップ</a:t>
            </a:r>
          </a:p>
        </p:txBody>
      </p:sp>
      <p:sp>
        <p:nvSpPr>
          <p:cNvPr id="9" name="スライド番号プレースホルダー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ED654-0E50-4278-A318-A32B12F487D0}" type="slidenum">
              <a:rPr kumimoji="1" lang="ja-JP" altLang="en-US" smtClean="0"/>
              <a:t>‹#›</a:t>
            </a:fld>
            <a:endParaRPr kumimoji="1" lang="ja-JP" altLang="en-US"/>
          </a:p>
        </p:txBody>
      </p:sp>
    </p:spTree>
    <p:extLst>
      <p:ext uri="{BB962C8B-B14F-4D97-AF65-F5344CB8AC3E}">
        <p14:creationId xmlns:p14="http://schemas.microsoft.com/office/powerpoint/2010/main" val="24246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p:txStyles>
    <p:titleStyle>
      <a:lvl1pPr algn="ctr" defTabSz="914400" rtl="0" eaLnBrk="1" latinLnBrk="0" hangingPunct="1">
        <a:spcBef>
          <a:spcPct val="0"/>
        </a:spcBef>
        <a:buNone/>
        <a:defRPr kumimoji="1" sz="3200" b="1" kern="120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FontTx/>
        <a:buBlip>
          <a:blip r:embed="rId17"/>
        </a:buBlip>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8"/>
        </a:buBlip>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17"/>
        </a:buBlip>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18"/>
        </a:buBlip>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17"/>
        </a:buBlip>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333045"/>
            <a:ext cx="7772400" cy="2059885"/>
          </a:xfrm>
        </p:spPr>
        <p:txBody>
          <a:bodyPr>
            <a:noAutofit/>
          </a:bodyPr>
          <a:lstStyle/>
          <a:p>
            <a:r>
              <a:rPr lang="en-US" altLang="ja-JP" sz="6000" dirty="0"/>
              <a:t>TMT</a:t>
            </a:r>
            <a:r>
              <a:rPr lang="ja-JP" altLang="en-US" sz="6000" dirty="0"/>
              <a:t>第１期観測装置　</a:t>
            </a:r>
            <a:r>
              <a:rPr lang="en-US" altLang="ja-JP" sz="6000" dirty="0"/>
              <a:t>WFOS</a:t>
            </a:r>
            <a:r>
              <a:rPr lang="ja-JP" altLang="en-US" sz="6000" dirty="0"/>
              <a:t>の検討状況報告</a:t>
            </a:r>
            <a:endParaRPr kumimoji="1" lang="ja-JP" altLang="en-US" sz="6000" dirty="0"/>
          </a:p>
        </p:txBody>
      </p:sp>
      <p:sp>
        <p:nvSpPr>
          <p:cNvPr id="3" name="サブタイトル 2"/>
          <p:cNvSpPr>
            <a:spLocks noGrp="1"/>
          </p:cNvSpPr>
          <p:nvPr>
            <p:ph type="subTitle" idx="1"/>
          </p:nvPr>
        </p:nvSpPr>
        <p:spPr>
          <a:xfrm>
            <a:off x="1371600" y="4663440"/>
            <a:ext cx="7232848" cy="1752600"/>
          </a:xfrm>
        </p:spPr>
        <p:txBody>
          <a:bodyPr>
            <a:normAutofit/>
          </a:bodyPr>
          <a:lstStyle/>
          <a:p>
            <a:r>
              <a:rPr lang="ja-JP" altLang="en-US" dirty="0"/>
              <a:t>尾崎忍夫（国立天文台）</a:t>
            </a:r>
          </a:p>
        </p:txBody>
      </p:sp>
      <p:sp>
        <p:nvSpPr>
          <p:cNvPr id="4" name="日付プレースホルダー 3"/>
          <p:cNvSpPr>
            <a:spLocks noGrp="1"/>
          </p:cNvSpPr>
          <p:nvPr>
            <p:ph type="dt" sz="half" idx="2"/>
          </p:nvPr>
        </p:nvSpPr>
        <p:spPr/>
        <p:txBody>
          <a:bodyPr/>
          <a:lstStyle/>
          <a:p>
            <a:r>
              <a:rPr kumimoji="1" lang="en-US" altLang="ja-JP"/>
              <a:t>2017/11/16,17</a:t>
            </a:r>
            <a:endParaRPr kumimoji="1" lang="ja-JP" altLang="en-US"/>
          </a:p>
        </p:txBody>
      </p:sp>
      <p:sp>
        <p:nvSpPr>
          <p:cNvPr id="5" name="フッター プレースホルダー 4">
            <a:extLst>
              <a:ext uri="{FF2B5EF4-FFF2-40B4-BE49-F238E27FC236}">
                <a16:creationId xmlns:a16="http://schemas.microsoft.com/office/drawing/2014/main" id="{3D52E0B3-338B-480D-8717-F83E32BC6713}"/>
              </a:ext>
            </a:extLst>
          </p:cNvPr>
          <p:cNvSpPr>
            <a:spLocks noGrp="1"/>
          </p:cNvSpPr>
          <p:nvPr>
            <p:ph type="ftr" sz="quarter" idx="3"/>
          </p:nvPr>
        </p:nvSpPr>
        <p:spPr/>
        <p:txBody>
          <a:bodyPr/>
          <a:lstStyle/>
          <a:p>
            <a:r>
              <a:rPr kumimoji="1" lang="ja-JP" altLang="en-US"/>
              <a:t>可視赤外線装置開発技術ワークショップ</a:t>
            </a:r>
          </a:p>
        </p:txBody>
      </p:sp>
    </p:spTree>
    <p:extLst>
      <p:ext uri="{BB962C8B-B14F-4D97-AF65-F5344CB8AC3E}">
        <p14:creationId xmlns:p14="http://schemas.microsoft.com/office/powerpoint/2010/main" val="266388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59A6FFFE-EAA3-485B-AB08-8E9891CF3AD6}"/>
              </a:ext>
            </a:extLst>
          </p:cNvPr>
          <p:cNvSpPr>
            <a:spLocks noGrp="1"/>
          </p:cNvSpPr>
          <p:nvPr>
            <p:ph type="title"/>
          </p:nvPr>
        </p:nvSpPr>
        <p:spPr>
          <a:xfrm>
            <a:off x="1011555" y="2316480"/>
            <a:ext cx="7349490" cy="1844040"/>
          </a:xfrm>
        </p:spPr>
        <p:txBody>
          <a:bodyPr>
            <a:noAutofit/>
          </a:bodyPr>
          <a:lstStyle/>
          <a:p>
            <a:r>
              <a:rPr lang="ja-JP" altLang="en-US" sz="4800" b="0" dirty="0">
                <a:solidFill>
                  <a:schemeClr val="tx1"/>
                </a:solidFill>
                <a:latin typeface="+mj-ea"/>
              </a:rPr>
              <a:t>３</a:t>
            </a:r>
            <a:r>
              <a:rPr kumimoji="1" lang="ja-JP" altLang="en-US" sz="4800" b="0" dirty="0">
                <a:solidFill>
                  <a:schemeClr val="tx1"/>
                </a:solidFill>
                <a:latin typeface="+mj-ea"/>
              </a:rPr>
              <a:t>、新たな装置コンセプト</a:t>
            </a:r>
          </a:p>
        </p:txBody>
      </p:sp>
      <p:sp>
        <p:nvSpPr>
          <p:cNvPr id="9" name="テキスト ボックス 8">
            <a:extLst>
              <a:ext uri="{FF2B5EF4-FFF2-40B4-BE49-F238E27FC236}">
                <a16:creationId xmlns:a16="http://schemas.microsoft.com/office/drawing/2014/main" id="{C53B201A-66E3-4D34-B1FC-3D369A0D6315}"/>
              </a:ext>
            </a:extLst>
          </p:cNvPr>
          <p:cNvSpPr txBox="1"/>
          <p:nvPr/>
        </p:nvSpPr>
        <p:spPr>
          <a:xfrm>
            <a:off x="2628900" y="3931920"/>
            <a:ext cx="4697730" cy="107721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3200" dirty="0"/>
              <a:t>Fiber-WFOS</a:t>
            </a:r>
          </a:p>
          <a:p>
            <a:pPr marL="285750" indent="-285750">
              <a:buFont typeface="Arial" panose="020B0604020202020204" pitchFamily="34" charset="0"/>
              <a:buChar char="•"/>
            </a:pPr>
            <a:r>
              <a:rPr lang="en-US" altLang="ja-JP" sz="3200" dirty="0"/>
              <a:t>Slicer-WFOS</a:t>
            </a:r>
            <a:endParaRPr kumimoji="1" lang="ja-JP" altLang="en-US" sz="3200" dirty="0"/>
          </a:p>
        </p:txBody>
      </p:sp>
    </p:spTree>
    <p:extLst>
      <p:ext uri="{BB962C8B-B14F-4D97-AF65-F5344CB8AC3E}">
        <p14:creationId xmlns:p14="http://schemas.microsoft.com/office/powerpoint/2010/main" val="251601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25FEF8-32F6-4E5A-884D-3081A32EC11E}"/>
              </a:ext>
            </a:extLst>
          </p:cNvPr>
          <p:cNvSpPr>
            <a:spLocks noGrp="1"/>
          </p:cNvSpPr>
          <p:nvPr>
            <p:ph type="title"/>
          </p:nvPr>
        </p:nvSpPr>
        <p:spPr/>
        <p:txBody>
          <a:bodyPr/>
          <a:lstStyle/>
          <a:p>
            <a:r>
              <a:rPr kumimoji="1" lang="en-US" altLang="ja-JP" dirty="0"/>
              <a:t>Fiber-WFOS</a:t>
            </a:r>
            <a:endParaRPr kumimoji="1" lang="ja-JP" altLang="en-US" dirty="0"/>
          </a:p>
        </p:txBody>
      </p:sp>
      <p:sp>
        <p:nvSpPr>
          <p:cNvPr id="3" name="コンテンツ プレースホルダー 2">
            <a:extLst>
              <a:ext uri="{FF2B5EF4-FFF2-40B4-BE49-F238E27FC236}">
                <a16:creationId xmlns:a16="http://schemas.microsoft.com/office/drawing/2014/main" id="{2AB43C5C-BBEE-4199-B0F7-45ADEA8B8D01}"/>
              </a:ext>
            </a:extLst>
          </p:cNvPr>
          <p:cNvSpPr>
            <a:spLocks noGrp="1"/>
          </p:cNvSpPr>
          <p:nvPr>
            <p:ph idx="1"/>
          </p:nvPr>
        </p:nvSpPr>
        <p:spPr/>
        <p:txBody>
          <a:bodyPr/>
          <a:lstStyle/>
          <a:p>
            <a:r>
              <a:rPr kumimoji="1" lang="ja-JP" altLang="en-US" dirty="0"/>
              <a:t>同時取得天体数： </a:t>
            </a:r>
            <a:r>
              <a:rPr kumimoji="1" lang="en-US" altLang="ja-JP" dirty="0"/>
              <a:t>~700</a:t>
            </a:r>
            <a:endParaRPr kumimoji="1" lang="ja-JP" altLang="en-US" dirty="0"/>
          </a:p>
        </p:txBody>
      </p:sp>
      <p:pic>
        <p:nvPicPr>
          <p:cNvPr id="4" name="図 3">
            <a:extLst>
              <a:ext uri="{FF2B5EF4-FFF2-40B4-BE49-F238E27FC236}">
                <a16:creationId xmlns:a16="http://schemas.microsoft.com/office/drawing/2014/main" id="{69DC9D70-2144-4DCB-941C-61EA7F356B48}"/>
              </a:ext>
            </a:extLst>
          </p:cNvPr>
          <p:cNvPicPr>
            <a:picLocks noChangeAspect="1"/>
          </p:cNvPicPr>
          <p:nvPr/>
        </p:nvPicPr>
        <p:blipFill>
          <a:blip r:embed="rId2"/>
          <a:stretch>
            <a:fillRect/>
          </a:stretch>
        </p:blipFill>
        <p:spPr>
          <a:xfrm>
            <a:off x="0" y="2037528"/>
            <a:ext cx="9144000" cy="4204138"/>
          </a:xfrm>
          <a:prstGeom prst="rect">
            <a:avLst/>
          </a:prstGeom>
        </p:spPr>
      </p:pic>
      <p:sp>
        <p:nvSpPr>
          <p:cNvPr id="5" name="テキスト ボックス 4">
            <a:extLst>
              <a:ext uri="{FF2B5EF4-FFF2-40B4-BE49-F238E27FC236}">
                <a16:creationId xmlns:a16="http://schemas.microsoft.com/office/drawing/2014/main" id="{26134A60-59BE-4BFD-9F37-BEF72E2153F8}"/>
              </a:ext>
            </a:extLst>
          </p:cNvPr>
          <p:cNvSpPr txBox="1"/>
          <p:nvPr/>
        </p:nvSpPr>
        <p:spPr>
          <a:xfrm>
            <a:off x="2610998" y="6241666"/>
            <a:ext cx="4660135" cy="369332"/>
          </a:xfrm>
          <a:prstGeom prst="rect">
            <a:avLst/>
          </a:prstGeom>
          <a:noFill/>
        </p:spPr>
        <p:txBody>
          <a:bodyPr wrap="square" rtlCol="0">
            <a:spAutoFit/>
          </a:bodyPr>
          <a:lstStyle/>
          <a:p>
            <a:r>
              <a:rPr kumimoji="1" lang="ja-JP" altLang="en-US" dirty="0">
                <a:solidFill>
                  <a:srgbClr val="FF0000"/>
                </a:solidFill>
              </a:rPr>
              <a:t>ファイバーを用いたときの安定性が問題</a:t>
            </a:r>
          </a:p>
        </p:txBody>
      </p:sp>
    </p:spTree>
    <p:extLst>
      <p:ext uri="{BB962C8B-B14F-4D97-AF65-F5344CB8AC3E}">
        <p14:creationId xmlns:p14="http://schemas.microsoft.com/office/powerpoint/2010/main" val="1574443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01DFEF-3147-491F-9D01-93A57555EF01}"/>
              </a:ext>
            </a:extLst>
          </p:cNvPr>
          <p:cNvSpPr>
            <a:spLocks noGrp="1"/>
          </p:cNvSpPr>
          <p:nvPr>
            <p:ph type="title"/>
          </p:nvPr>
        </p:nvSpPr>
        <p:spPr/>
        <p:txBody>
          <a:bodyPr/>
          <a:lstStyle/>
          <a:p>
            <a:r>
              <a:rPr kumimoji="1" lang="en-US" altLang="ja-JP" dirty="0"/>
              <a:t>Slicer-WFOS</a:t>
            </a:r>
            <a:endParaRPr kumimoji="1" lang="ja-JP" altLang="en-US" dirty="0"/>
          </a:p>
        </p:txBody>
      </p:sp>
      <p:sp>
        <p:nvSpPr>
          <p:cNvPr id="3" name="コンテンツ プレースホルダー 2">
            <a:extLst>
              <a:ext uri="{FF2B5EF4-FFF2-40B4-BE49-F238E27FC236}">
                <a16:creationId xmlns:a16="http://schemas.microsoft.com/office/drawing/2014/main" id="{A6D8CE71-8694-460B-B6C7-51492B3C1D92}"/>
              </a:ext>
            </a:extLst>
          </p:cNvPr>
          <p:cNvSpPr>
            <a:spLocks noGrp="1"/>
          </p:cNvSpPr>
          <p:nvPr>
            <p:ph idx="1"/>
          </p:nvPr>
        </p:nvSpPr>
        <p:spPr>
          <a:xfrm>
            <a:off x="259879" y="1295400"/>
            <a:ext cx="8542421" cy="5369805"/>
          </a:xfrm>
        </p:spPr>
        <p:txBody>
          <a:bodyPr/>
          <a:lstStyle/>
          <a:p>
            <a:r>
              <a:rPr lang="ja-JP" altLang="en-US" dirty="0"/>
              <a:t>低分散モード　</a:t>
            </a:r>
            <a:r>
              <a:rPr lang="en-US" altLang="ja-JP" dirty="0"/>
              <a:t>R~1500</a:t>
            </a:r>
          </a:p>
          <a:p>
            <a:pPr lvl="1"/>
            <a:r>
              <a:rPr lang="ja-JP" altLang="en-US" dirty="0"/>
              <a:t>同時天体取得数：</a:t>
            </a:r>
            <a:r>
              <a:rPr lang="en-US" altLang="ja-JP" dirty="0"/>
              <a:t>~100</a:t>
            </a:r>
          </a:p>
          <a:p>
            <a:r>
              <a:rPr lang="ja-JP" altLang="en-US" dirty="0"/>
              <a:t>高分散モード　</a:t>
            </a:r>
            <a:r>
              <a:rPr lang="en-US" altLang="ja-JP" dirty="0"/>
              <a:t>R~4500</a:t>
            </a:r>
            <a:endParaRPr kumimoji="1" lang="en-US" altLang="ja-JP" dirty="0"/>
          </a:p>
          <a:p>
            <a:pPr lvl="1"/>
            <a:r>
              <a:rPr lang="ja-JP" altLang="en-US" dirty="0"/>
              <a:t>同時天体取得数：</a:t>
            </a:r>
            <a:r>
              <a:rPr lang="en-US" altLang="ja-JP" dirty="0"/>
              <a:t>~23</a:t>
            </a:r>
          </a:p>
          <a:p>
            <a:pPr lvl="1"/>
            <a:r>
              <a:rPr kumimoji="1" lang="ja-JP" altLang="en-US" dirty="0"/>
              <a:t>イメージスライサーで</a:t>
            </a:r>
            <a:r>
              <a:rPr kumimoji="1" lang="en-US" altLang="ja-JP" dirty="0"/>
              <a:t>0.75”</a:t>
            </a:r>
            <a:r>
              <a:rPr kumimoji="1" lang="ja-JP" altLang="en-US" dirty="0"/>
              <a:t>幅を３分割</a:t>
            </a:r>
            <a:endParaRPr kumimoji="1" lang="en-US" altLang="ja-JP" dirty="0"/>
          </a:p>
          <a:p>
            <a:pPr lvl="1"/>
            <a:r>
              <a:rPr kumimoji="1" lang="ja-JP" altLang="en-US" dirty="0"/>
              <a:t>低分散モードと同じ分散素子を利用</a:t>
            </a:r>
            <a:endParaRPr kumimoji="1" lang="en-US" altLang="ja-JP" dirty="0"/>
          </a:p>
          <a:p>
            <a:pPr lvl="2"/>
            <a:r>
              <a:rPr lang="ja-JP" altLang="en-US" dirty="0"/>
              <a:t>分散素子交換機構が不要になる</a:t>
            </a:r>
            <a:endParaRPr lang="en-US" altLang="ja-JP" dirty="0"/>
          </a:p>
          <a:p>
            <a:pPr lvl="2"/>
            <a:r>
              <a:rPr kumimoji="1" lang="ja-JP" altLang="en-US" dirty="0"/>
              <a:t>透過型</a:t>
            </a:r>
            <a:r>
              <a:rPr kumimoji="1" lang="en-US" altLang="ja-JP" dirty="0"/>
              <a:t>VPH</a:t>
            </a:r>
            <a:r>
              <a:rPr kumimoji="1" lang="ja-JP" altLang="en-US" dirty="0"/>
              <a:t>グレーティンが使用可能になる。</a:t>
            </a:r>
            <a:endParaRPr kumimoji="1" lang="en-US" altLang="ja-JP" dirty="0"/>
          </a:p>
          <a:p>
            <a:pPr lvl="3"/>
            <a:r>
              <a:rPr kumimoji="1" lang="ja-JP" altLang="en-US" dirty="0"/>
              <a:t>効率高い</a:t>
            </a:r>
            <a:endParaRPr kumimoji="1" lang="en-US" altLang="ja-JP" dirty="0"/>
          </a:p>
          <a:p>
            <a:pPr lvl="3"/>
            <a:r>
              <a:rPr kumimoji="1" lang="ja-JP" altLang="en-US" dirty="0"/>
              <a:t>リトロー条件で使用可能</a:t>
            </a:r>
            <a:endParaRPr kumimoji="1" lang="en-US" altLang="ja-JP" dirty="0"/>
          </a:p>
          <a:p>
            <a:pPr lvl="4"/>
            <a:r>
              <a:rPr lang="ja-JP" altLang="en-US" dirty="0"/>
              <a:t>カメラへの入射瞳形状が</a:t>
            </a:r>
            <a:r>
              <a:rPr lang="en-US" altLang="ja-JP" dirty="0"/>
              <a:t>φ300</a:t>
            </a:r>
            <a:r>
              <a:rPr lang="ja-JP" altLang="en-US" dirty="0"/>
              <a:t>丸（</a:t>
            </a:r>
            <a:r>
              <a:rPr kumimoji="1" lang="ja-JP" altLang="en-US" dirty="0"/>
              <a:t>以前</a:t>
            </a:r>
            <a:r>
              <a:rPr lang="ja-JP" altLang="en-US" dirty="0"/>
              <a:t>のコンセプトでは</a:t>
            </a:r>
            <a:r>
              <a:rPr lang="en-US" altLang="ja-JP" dirty="0"/>
              <a:t>450x300</a:t>
            </a:r>
            <a:r>
              <a:rPr lang="ja-JP" altLang="en-US" dirty="0"/>
              <a:t>の楕円）</a:t>
            </a:r>
            <a:endParaRPr lang="en-US" altLang="ja-JP" dirty="0"/>
          </a:p>
          <a:p>
            <a:pPr lvl="3"/>
            <a:r>
              <a:rPr kumimoji="1" lang="ja-JP" altLang="en-US" dirty="0"/>
              <a:t>カメラを入射瞳に近づけられる。　</a:t>
            </a:r>
            <a:r>
              <a:rPr kumimoji="1" lang="en-US" altLang="ja-JP" dirty="0"/>
              <a:t>620mm -&gt; 75mm</a:t>
            </a:r>
          </a:p>
          <a:p>
            <a:pPr lvl="1"/>
            <a:r>
              <a:rPr kumimoji="1" lang="en-US" altLang="ja-JP" dirty="0"/>
              <a:t>1/3</a:t>
            </a:r>
            <a:r>
              <a:rPr kumimoji="1" lang="ja-JP" altLang="en-US" dirty="0"/>
              <a:t>のスリット幅をシャープに結像する必要あり。</a:t>
            </a:r>
            <a:endParaRPr kumimoji="1" lang="en-US" altLang="ja-JP" dirty="0"/>
          </a:p>
          <a:p>
            <a:endParaRPr kumimoji="1" lang="ja-JP" altLang="en-US" dirty="0"/>
          </a:p>
        </p:txBody>
      </p:sp>
    </p:spTree>
    <p:extLst>
      <p:ext uri="{BB962C8B-B14F-4D97-AF65-F5344CB8AC3E}">
        <p14:creationId xmlns:p14="http://schemas.microsoft.com/office/powerpoint/2010/main" val="230547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D453C6-A16D-4B4D-A6A1-BC8E03504EF7}"/>
              </a:ext>
            </a:extLst>
          </p:cNvPr>
          <p:cNvSpPr>
            <a:spLocks noGrp="1"/>
          </p:cNvSpPr>
          <p:nvPr>
            <p:ph type="title"/>
          </p:nvPr>
        </p:nvSpPr>
        <p:spPr>
          <a:xfrm>
            <a:off x="1431362" y="96831"/>
            <a:ext cx="3463291" cy="1437783"/>
          </a:xfrm>
        </p:spPr>
        <p:txBody>
          <a:bodyPr>
            <a:normAutofit/>
          </a:bodyPr>
          <a:lstStyle/>
          <a:p>
            <a:r>
              <a:rPr kumimoji="1" lang="ja-JP" altLang="en-US" dirty="0"/>
              <a:t>イメージスライサーモジュール</a:t>
            </a:r>
          </a:p>
        </p:txBody>
      </p:sp>
      <p:sp>
        <p:nvSpPr>
          <p:cNvPr id="3" name="コンテンツ プレースホルダー 2">
            <a:extLst>
              <a:ext uri="{FF2B5EF4-FFF2-40B4-BE49-F238E27FC236}">
                <a16:creationId xmlns:a16="http://schemas.microsoft.com/office/drawing/2014/main" id="{FC97C4D0-CB04-4E40-96C8-F0D650397E12}"/>
              </a:ext>
            </a:extLst>
          </p:cNvPr>
          <p:cNvSpPr>
            <a:spLocks noGrp="1"/>
          </p:cNvSpPr>
          <p:nvPr>
            <p:ph idx="1"/>
          </p:nvPr>
        </p:nvSpPr>
        <p:spPr>
          <a:xfrm>
            <a:off x="457200" y="1600201"/>
            <a:ext cx="4149095" cy="1714500"/>
          </a:xfrm>
        </p:spPr>
        <p:txBody>
          <a:bodyPr/>
          <a:lstStyle/>
          <a:p>
            <a:r>
              <a:rPr kumimoji="1" lang="ja-JP" altLang="en-US" dirty="0"/>
              <a:t>中央スライスは素通し</a:t>
            </a:r>
            <a:endParaRPr kumimoji="1" lang="en-US" altLang="ja-JP" dirty="0"/>
          </a:p>
          <a:p>
            <a:r>
              <a:rPr lang="ja-JP" altLang="en-US" dirty="0"/>
              <a:t>両端のスライスは４面のミラーで再結像</a:t>
            </a:r>
            <a:endParaRPr kumimoji="1" lang="ja-JP" altLang="en-US" dirty="0"/>
          </a:p>
        </p:txBody>
      </p:sp>
      <p:sp>
        <p:nvSpPr>
          <p:cNvPr id="24" name="星: 5 pt 23">
            <a:extLst>
              <a:ext uri="{FF2B5EF4-FFF2-40B4-BE49-F238E27FC236}">
                <a16:creationId xmlns:a16="http://schemas.microsoft.com/office/drawing/2014/main" id="{02C0DEB1-B201-455F-BE7E-50833E5E4487}"/>
              </a:ext>
            </a:extLst>
          </p:cNvPr>
          <p:cNvSpPr/>
          <p:nvPr/>
        </p:nvSpPr>
        <p:spPr>
          <a:xfrm>
            <a:off x="1924262" y="4762501"/>
            <a:ext cx="270398" cy="28654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0AB4053E-0B71-4DFA-97C3-8D4A7CDD6478}"/>
              </a:ext>
            </a:extLst>
          </p:cNvPr>
          <p:cNvGrpSpPr/>
          <p:nvPr/>
        </p:nvGrpSpPr>
        <p:grpSpPr>
          <a:xfrm>
            <a:off x="4894653" y="565097"/>
            <a:ext cx="4149095" cy="6292903"/>
            <a:chOff x="325621" y="0"/>
            <a:chExt cx="4149095" cy="6292903"/>
          </a:xfrm>
        </p:grpSpPr>
        <p:pic>
          <p:nvPicPr>
            <p:cNvPr id="5" name="図 4">
              <a:extLst>
                <a:ext uri="{FF2B5EF4-FFF2-40B4-BE49-F238E27FC236}">
                  <a16:creationId xmlns:a16="http://schemas.microsoft.com/office/drawing/2014/main" id="{BB7659B5-D0C6-48C3-B94C-363B01E3109F}"/>
                </a:ext>
              </a:extLst>
            </p:cNvPr>
            <p:cNvPicPr>
              <a:picLocks noChangeAspect="1"/>
            </p:cNvPicPr>
            <p:nvPr/>
          </p:nvPicPr>
          <p:blipFill rotWithShape="1">
            <a:blip r:embed="rId2"/>
            <a:srcRect b="4697"/>
            <a:stretch/>
          </p:blipFill>
          <p:spPr>
            <a:xfrm>
              <a:off x="325621" y="0"/>
              <a:ext cx="4149095" cy="6213764"/>
            </a:xfrm>
            <a:prstGeom prst="rect">
              <a:avLst/>
            </a:prstGeom>
          </p:spPr>
        </p:pic>
        <p:sp>
          <p:nvSpPr>
            <p:cNvPr id="6" name="テキスト ボックス 5">
              <a:extLst>
                <a:ext uri="{FF2B5EF4-FFF2-40B4-BE49-F238E27FC236}">
                  <a16:creationId xmlns:a16="http://schemas.microsoft.com/office/drawing/2014/main" id="{4437616C-8A07-477A-AFCE-8577BD192606}"/>
                </a:ext>
              </a:extLst>
            </p:cNvPr>
            <p:cNvSpPr txBox="1"/>
            <p:nvPr/>
          </p:nvSpPr>
          <p:spPr>
            <a:xfrm>
              <a:off x="1784827" y="5923571"/>
              <a:ext cx="795130" cy="369332"/>
            </a:xfrm>
            <a:prstGeom prst="rect">
              <a:avLst/>
            </a:prstGeom>
            <a:noFill/>
          </p:spPr>
          <p:txBody>
            <a:bodyPr wrap="square" rtlCol="0">
              <a:spAutoFit/>
            </a:bodyPr>
            <a:lstStyle/>
            <a:p>
              <a:r>
                <a:rPr kumimoji="1" lang="en-US" altLang="ja-JP" dirty="0"/>
                <a:t>Slicer</a:t>
              </a:r>
              <a:endParaRPr kumimoji="1" lang="ja-JP" altLang="en-US" dirty="0"/>
            </a:p>
          </p:txBody>
        </p:sp>
        <p:sp>
          <p:nvSpPr>
            <p:cNvPr id="7" name="テキスト ボックス 6">
              <a:extLst>
                <a:ext uri="{FF2B5EF4-FFF2-40B4-BE49-F238E27FC236}">
                  <a16:creationId xmlns:a16="http://schemas.microsoft.com/office/drawing/2014/main" id="{38285003-5C84-40FB-80DA-B55C6134A8EF}"/>
                </a:ext>
              </a:extLst>
            </p:cNvPr>
            <p:cNvSpPr txBox="1"/>
            <p:nvPr/>
          </p:nvSpPr>
          <p:spPr>
            <a:xfrm>
              <a:off x="2996798" y="969517"/>
              <a:ext cx="1338469" cy="369332"/>
            </a:xfrm>
            <a:prstGeom prst="rect">
              <a:avLst/>
            </a:prstGeom>
            <a:noFill/>
          </p:spPr>
          <p:txBody>
            <a:bodyPr wrap="square" rtlCol="0">
              <a:spAutoFit/>
            </a:bodyPr>
            <a:lstStyle/>
            <a:p>
              <a:r>
                <a:rPr kumimoji="1" lang="en-US" altLang="ja-JP" dirty="0"/>
                <a:t>2</a:t>
              </a:r>
              <a:r>
                <a:rPr kumimoji="1" lang="en-US" altLang="ja-JP" baseline="30000" dirty="0"/>
                <a:t>nd</a:t>
              </a:r>
              <a:r>
                <a:rPr kumimoji="1" lang="en-US" altLang="ja-JP" dirty="0"/>
                <a:t> mirror </a:t>
              </a:r>
              <a:endParaRPr kumimoji="1" lang="ja-JP" altLang="en-US" dirty="0"/>
            </a:p>
          </p:txBody>
        </p:sp>
        <p:sp>
          <p:nvSpPr>
            <p:cNvPr id="8" name="テキスト ボックス 7">
              <a:extLst>
                <a:ext uri="{FF2B5EF4-FFF2-40B4-BE49-F238E27FC236}">
                  <a16:creationId xmlns:a16="http://schemas.microsoft.com/office/drawing/2014/main" id="{BBE171A3-8BE5-4E7C-B6BC-BA76745CFFD3}"/>
                </a:ext>
              </a:extLst>
            </p:cNvPr>
            <p:cNvSpPr txBox="1"/>
            <p:nvPr/>
          </p:nvSpPr>
          <p:spPr>
            <a:xfrm>
              <a:off x="2680703" y="5771924"/>
              <a:ext cx="1338469" cy="369332"/>
            </a:xfrm>
            <a:prstGeom prst="rect">
              <a:avLst/>
            </a:prstGeom>
            <a:noFill/>
          </p:spPr>
          <p:txBody>
            <a:bodyPr wrap="square" rtlCol="0">
              <a:spAutoFit/>
            </a:bodyPr>
            <a:lstStyle/>
            <a:p>
              <a:r>
                <a:rPr lang="en-US" altLang="ja-JP" dirty="0"/>
                <a:t>3</a:t>
              </a:r>
              <a:r>
                <a:rPr lang="en-US" altLang="ja-JP" baseline="30000" dirty="0"/>
                <a:t>rd</a:t>
              </a:r>
              <a:r>
                <a:rPr kumimoji="1" lang="en-US" altLang="ja-JP" dirty="0"/>
                <a:t> mirror </a:t>
              </a:r>
              <a:endParaRPr kumimoji="1" lang="ja-JP" altLang="en-US" dirty="0"/>
            </a:p>
          </p:txBody>
        </p:sp>
        <p:sp>
          <p:nvSpPr>
            <p:cNvPr id="9" name="テキスト ボックス 8">
              <a:extLst>
                <a:ext uri="{FF2B5EF4-FFF2-40B4-BE49-F238E27FC236}">
                  <a16:creationId xmlns:a16="http://schemas.microsoft.com/office/drawing/2014/main" id="{0CA4050A-4BC3-41A5-931C-4FEFDC4EA966}"/>
                </a:ext>
              </a:extLst>
            </p:cNvPr>
            <p:cNvSpPr txBox="1"/>
            <p:nvPr/>
          </p:nvSpPr>
          <p:spPr>
            <a:xfrm>
              <a:off x="618183" y="1177486"/>
              <a:ext cx="1338469" cy="369332"/>
            </a:xfrm>
            <a:prstGeom prst="rect">
              <a:avLst/>
            </a:prstGeom>
            <a:noFill/>
          </p:spPr>
          <p:txBody>
            <a:bodyPr wrap="square" rtlCol="0">
              <a:spAutoFit/>
            </a:bodyPr>
            <a:lstStyle/>
            <a:p>
              <a:r>
                <a:rPr lang="en-US" altLang="ja-JP" dirty="0"/>
                <a:t>4</a:t>
              </a:r>
              <a:r>
                <a:rPr lang="en-US" altLang="ja-JP" baseline="30000" dirty="0"/>
                <a:t>th</a:t>
              </a:r>
              <a:r>
                <a:rPr lang="en-US" altLang="ja-JP" dirty="0"/>
                <a:t> </a:t>
              </a:r>
              <a:r>
                <a:rPr kumimoji="1" lang="en-US" altLang="ja-JP" dirty="0"/>
                <a:t>mirror </a:t>
              </a:r>
              <a:endParaRPr kumimoji="1" lang="ja-JP" altLang="en-US" dirty="0"/>
            </a:p>
          </p:txBody>
        </p:sp>
        <p:sp>
          <p:nvSpPr>
            <p:cNvPr id="10" name="テキスト ボックス 9">
              <a:extLst>
                <a:ext uri="{FF2B5EF4-FFF2-40B4-BE49-F238E27FC236}">
                  <a16:creationId xmlns:a16="http://schemas.microsoft.com/office/drawing/2014/main" id="{ADDE5DDA-5F89-4858-AF8F-442E5DC4FAC4}"/>
                </a:ext>
              </a:extLst>
            </p:cNvPr>
            <p:cNvSpPr txBox="1"/>
            <p:nvPr/>
          </p:nvSpPr>
          <p:spPr>
            <a:xfrm>
              <a:off x="2795452" y="4846323"/>
              <a:ext cx="1593669" cy="646331"/>
            </a:xfrm>
            <a:prstGeom prst="rect">
              <a:avLst/>
            </a:prstGeom>
            <a:noFill/>
          </p:spPr>
          <p:txBody>
            <a:bodyPr wrap="square" rtlCol="0">
              <a:spAutoFit/>
            </a:bodyPr>
            <a:lstStyle/>
            <a:p>
              <a:r>
                <a:rPr kumimoji="1" lang="en-US" altLang="ja-JP" dirty="0"/>
                <a:t>All mirrors are spherical.</a:t>
              </a:r>
              <a:endParaRPr kumimoji="1" lang="ja-JP" altLang="en-US" dirty="0"/>
            </a:p>
          </p:txBody>
        </p:sp>
      </p:grpSp>
      <p:sp>
        <p:nvSpPr>
          <p:cNvPr id="14" name="正方形/長方形 13">
            <a:extLst>
              <a:ext uri="{FF2B5EF4-FFF2-40B4-BE49-F238E27FC236}">
                <a16:creationId xmlns:a16="http://schemas.microsoft.com/office/drawing/2014/main" id="{1470E4EE-1F3C-4C89-8124-BB6CF8440F3E}"/>
              </a:ext>
            </a:extLst>
          </p:cNvPr>
          <p:cNvSpPr/>
          <p:nvPr/>
        </p:nvSpPr>
        <p:spPr>
          <a:xfrm>
            <a:off x="1268218" y="4150241"/>
            <a:ext cx="506078" cy="2175852"/>
          </a:xfrm>
          <a:prstGeom prst="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F2CDCE3-1A32-4150-84CE-116812456E4F}"/>
              </a:ext>
            </a:extLst>
          </p:cNvPr>
          <p:cNvSpPr/>
          <p:nvPr/>
        </p:nvSpPr>
        <p:spPr>
          <a:xfrm>
            <a:off x="2343501" y="3490735"/>
            <a:ext cx="506078" cy="2175852"/>
          </a:xfrm>
          <a:prstGeom prst="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652DDC48-727A-4EE6-8279-9E82EDD65325}"/>
              </a:ext>
            </a:extLst>
          </p:cNvPr>
          <p:cNvSpPr/>
          <p:nvPr/>
        </p:nvSpPr>
        <p:spPr>
          <a:xfrm>
            <a:off x="1802966" y="3832203"/>
            <a:ext cx="506078" cy="2175852"/>
          </a:xfrm>
          <a:prstGeom prst="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28A93AD-64C0-4749-8602-BFAA4D0E53C5}"/>
              </a:ext>
            </a:extLst>
          </p:cNvPr>
          <p:cNvSpPr/>
          <p:nvPr/>
        </p:nvSpPr>
        <p:spPr bwMode="auto">
          <a:xfrm rot="16200000">
            <a:off x="2020380" y="4655282"/>
            <a:ext cx="75891" cy="513010"/>
          </a:xfrm>
          <a:prstGeom prst="rect">
            <a:avLst/>
          </a:prstGeom>
          <a:noFill/>
          <a:ln w="19050">
            <a:solidFill>
              <a:srgbClr val="FF0000"/>
            </a:solidFill>
            <a:miter lim="800000"/>
            <a:headEnd/>
            <a:tailEnd/>
          </a:ln>
          <a:effectLst/>
        </p:spPr>
        <p:txBody>
          <a:bodyPr wrap="none" rtlCol="0" anchor="ctr"/>
          <a:lstStyle/>
          <a:p>
            <a:pPr algn="ctr"/>
            <a:endParaRPr lang="ja-JP" altLang="en-US"/>
          </a:p>
        </p:txBody>
      </p:sp>
      <p:sp>
        <p:nvSpPr>
          <p:cNvPr id="17" name="正方形/長方形 16">
            <a:extLst>
              <a:ext uri="{FF2B5EF4-FFF2-40B4-BE49-F238E27FC236}">
                <a16:creationId xmlns:a16="http://schemas.microsoft.com/office/drawing/2014/main" id="{CFBA6DDF-B152-4506-B9E1-FBFE5B6CD551}"/>
              </a:ext>
            </a:extLst>
          </p:cNvPr>
          <p:cNvSpPr/>
          <p:nvPr/>
        </p:nvSpPr>
        <p:spPr bwMode="auto">
          <a:xfrm rot="16200000">
            <a:off x="2024709" y="4743212"/>
            <a:ext cx="75891" cy="513010"/>
          </a:xfrm>
          <a:prstGeom prst="rect">
            <a:avLst/>
          </a:prstGeom>
          <a:noFill/>
          <a:ln w="19050">
            <a:solidFill>
              <a:srgbClr val="FF0000"/>
            </a:solidFill>
            <a:miter lim="800000"/>
            <a:headEnd/>
            <a:tailEnd/>
          </a:ln>
          <a:effectLst/>
        </p:spPr>
        <p:txBody>
          <a:bodyPr wrap="none" rtlCol="0" anchor="ctr"/>
          <a:lstStyle/>
          <a:p>
            <a:pPr algn="ctr"/>
            <a:endParaRPr lang="ja-JP" altLang="en-US"/>
          </a:p>
        </p:txBody>
      </p:sp>
      <p:sp>
        <p:nvSpPr>
          <p:cNvPr id="19" name="正方形/長方形 18">
            <a:extLst>
              <a:ext uri="{FF2B5EF4-FFF2-40B4-BE49-F238E27FC236}">
                <a16:creationId xmlns:a16="http://schemas.microsoft.com/office/drawing/2014/main" id="{35352542-218F-47E0-A3AA-BEF603589BC5}"/>
              </a:ext>
            </a:extLst>
          </p:cNvPr>
          <p:cNvSpPr/>
          <p:nvPr/>
        </p:nvSpPr>
        <p:spPr bwMode="auto">
          <a:xfrm rot="16200000">
            <a:off x="2018061" y="4563300"/>
            <a:ext cx="75889" cy="513010"/>
          </a:xfrm>
          <a:prstGeom prst="rect">
            <a:avLst/>
          </a:prstGeom>
          <a:noFill/>
          <a:ln w="19050">
            <a:solidFill>
              <a:srgbClr val="FF0000"/>
            </a:solidFill>
            <a:miter lim="800000"/>
            <a:headEnd/>
            <a:tailEnd/>
          </a:ln>
          <a:effectLst/>
        </p:spPr>
        <p:txBody>
          <a:bodyPr wrap="none" rtlCol="0" anchor="ctr"/>
          <a:lstStyle/>
          <a:p>
            <a:pPr algn="ctr"/>
            <a:endParaRPr lang="ja-JP" altLang="en-US"/>
          </a:p>
        </p:txBody>
      </p:sp>
    </p:spTree>
    <p:extLst>
      <p:ext uri="{BB962C8B-B14F-4D97-AF65-F5344CB8AC3E}">
        <p14:creationId xmlns:p14="http://schemas.microsoft.com/office/powerpoint/2010/main" val="294311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1" nodeType="afterEffect">
                                  <p:stCondLst>
                                    <p:cond delay="1000"/>
                                  </p:stCondLst>
                                  <p:childTnLst>
                                    <p:animMotion origin="layout" path="M 3.61111E-6 2.22222E-6 L 0.05902 -0.0419 " pathEditMode="relative" rAng="0" ptsTypes="AA">
                                      <p:cBhvr>
                                        <p:cTn id="13" dur="2000" fill="hold"/>
                                        <p:tgtEl>
                                          <p:spTgt spid="19"/>
                                        </p:tgtEl>
                                        <p:attrNameLst>
                                          <p:attrName>ppt_x</p:attrName>
                                          <p:attrName>ppt_y</p:attrName>
                                        </p:attrNameLst>
                                      </p:cBhvr>
                                      <p:rCtr x="2951" y="-2106"/>
                                    </p:animMotion>
                                  </p:childTnLst>
                                </p:cTn>
                              </p:par>
                              <p:par>
                                <p:cTn id="14" presetID="42" presetClass="path" presetSubtype="0" accel="50000" decel="50000" fill="hold" grpId="1" nodeType="withEffect">
                                  <p:stCondLst>
                                    <p:cond delay="1000"/>
                                  </p:stCondLst>
                                  <p:childTnLst>
                                    <p:animMotion origin="layout" path="M -0.00069 4.81481E-6 L -0.0618 0.04166 " pathEditMode="relative" rAng="0" ptsTypes="AA">
                                      <p:cBhvr>
                                        <p:cTn id="15" dur="2000" fill="hold"/>
                                        <p:tgtEl>
                                          <p:spTgt spid="17"/>
                                        </p:tgtEl>
                                        <p:attrNameLst>
                                          <p:attrName>ppt_x</p:attrName>
                                          <p:attrName>ppt_y</p:attrName>
                                        </p:attrNameLst>
                                      </p:cBhvr>
                                      <p:rCtr x="-3056" y="2083"/>
                                    </p:animMotion>
                                  </p:childTnLst>
                                </p:cTn>
                              </p:par>
                            </p:childTnLst>
                          </p:cTn>
                        </p:par>
                        <p:par>
                          <p:cTn id="16" fill="hold">
                            <p:stCondLst>
                              <p:cond delay="3000"/>
                            </p:stCondLst>
                            <p:childTnLst>
                              <p:par>
                                <p:cTn id="17" presetID="10" presetClass="entr"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4500"/>
                            </p:stCondLst>
                            <p:childTnLst>
                              <p:par>
                                <p:cTn id="27" presetID="10" presetClass="entr" presetSubtype="0" fill="hold" nodeType="afterEffect">
                                  <p:stCondLst>
                                    <p:cond delay="10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3" grpId="0" animBg="1"/>
      <p:bldP spid="15" grpId="0" animBg="1"/>
      <p:bldP spid="18" grpId="0" animBg="1"/>
      <p:bldP spid="17" grpId="0" animBg="1"/>
      <p:bldP spid="17" grpId="1" animBg="1"/>
      <p:bldP spid="19" grpId="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90BFB3-81BD-4873-ABB3-F7B5A89F1B8D}"/>
              </a:ext>
            </a:extLst>
          </p:cNvPr>
          <p:cNvSpPr>
            <a:spLocks noGrp="1"/>
          </p:cNvSpPr>
          <p:nvPr>
            <p:ph type="title"/>
          </p:nvPr>
        </p:nvSpPr>
        <p:spPr/>
        <p:txBody>
          <a:bodyPr/>
          <a:lstStyle/>
          <a:p>
            <a:r>
              <a:rPr lang="ja-JP" altLang="en-US" dirty="0"/>
              <a:t>概念光学レイアウト</a:t>
            </a:r>
            <a:endParaRPr kumimoji="1" lang="ja-JP" altLang="en-US" dirty="0"/>
          </a:p>
        </p:txBody>
      </p:sp>
      <p:pic>
        <p:nvPicPr>
          <p:cNvPr id="5" name="コンテンツ プレースホルダー 4">
            <a:extLst>
              <a:ext uri="{FF2B5EF4-FFF2-40B4-BE49-F238E27FC236}">
                <a16:creationId xmlns:a16="http://schemas.microsoft.com/office/drawing/2014/main" id="{934EFC9A-2D92-480D-B56D-B1AECEDC9D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7779" y="1600200"/>
            <a:ext cx="7948442" cy="4525963"/>
          </a:xfrm>
        </p:spPr>
      </p:pic>
      <p:sp>
        <p:nvSpPr>
          <p:cNvPr id="6" name="テキスト ボックス 5">
            <a:extLst>
              <a:ext uri="{FF2B5EF4-FFF2-40B4-BE49-F238E27FC236}">
                <a16:creationId xmlns:a16="http://schemas.microsoft.com/office/drawing/2014/main" id="{38EC88D8-38F9-4DEA-875C-D88AA67E8489}"/>
              </a:ext>
            </a:extLst>
          </p:cNvPr>
          <p:cNvSpPr txBox="1"/>
          <p:nvPr/>
        </p:nvSpPr>
        <p:spPr>
          <a:xfrm>
            <a:off x="4983480" y="4872990"/>
            <a:ext cx="1623060" cy="369332"/>
          </a:xfrm>
          <a:prstGeom prst="rect">
            <a:avLst/>
          </a:prstGeom>
          <a:noFill/>
        </p:spPr>
        <p:txBody>
          <a:bodyPr wrap="square" rtlCol="0">
            <a:spAutoFit/>
          </a:bodyPr>
          <a:lstStyle/>
          <a:p>
            <a:r>
              <a:rPr lang="ja-JP" altLang="en-US" dirty="0"/>
              <a:t>青側カメラ</a:t>
            </a:r>
            <a:endParaRPr kumimoji="1" lang="en-US" altLang="ja-JP" dirty="0"/>
          </a:p>
        </p:txBody>
      </p:sp>
      <p:sp>
        <p:nvSpPr>
          <p:cNvPr id="7" name="テキスト ボックス 6">
            <a:extLst>
              <a:ext uri="{FF2B5EF4-FFF2-40B4-BE49-F238E27FC236}">
                <a16:creationId xmlns:a16="http://schemas.microsoft.com/office/drawing/2014/main" id="{C60DA7D2-A701-4775-937D-39B8704ECEA7}"/>
              </a:ext>
            </a:extLst>
          </p:cNvPr>
          <p:cNvSpPr txBox="1"/>
          <p:nvPr/>
        </p:nvSpPr>
        <p:spPr>
          <a:xfrm>
            <a:off x="7284720" y="1889760"/>
            <a:ext cx="1623060" cy="369332"/>
          </a:xfrm>
          <a:prstGeom prst="rect">
            <a:avLst/>
          </a:prstGeom>
          <a:noFill/>
        </p:spPr>
        <p:txBody>
          <a:bodyPr wrap="square" rtlCol="0">
            <a:spAutoFit/>
          </a:bodyPr>
          <a:lstStyle/>
          <a:p>
            <a:r>
              <a:rPr lang="en-US" altLang="ja-JP" dirty="0"/>
              <a:t>TMT</a:t>
            </a:r>
            <a:r>
              <a:rPr lang="ja-JP" altLang="en-US" dirty="0"/>
              <a:t>焦点面</a:t>
            </a:r>
            <a:endParaRPr kumimoji="1" lang="en-US" altLang="ja-JP" dirty="0"/>
          </a:p>
        </p:txBody>
      </p:sp>
      <p:sp>
        <p:nvSpPr>
          <p:cNvPr id="8" name="テキスト ボックス 7">
            <a:extLst>
              <a:ext uri="{FF2B5EF4-FFF2-40B4-BE49-F238E27FC236}">
                <a16:creationId xmlns:a16="http://schemas.microsoft.com/office/drawing/2014/main" id="{5F32BE45-725D-419F-AF01-EFCCF24A2CF5}"/>
              </a:ext>
            </a:extLst>
          </p:cNvPr>
          <p:cNvSpPr txBox="1"/>
          <p:nvPr/>
        </p:nvSpPr>
        <p:spPr>
          <a:xfrm>
            <a:off x="5303520" y="2918697"/>
            <a:ext cx="2133600" cy="369332"/>
          </a:xfrm>
          <a:prstGeom prst="rect">
            <a:avLst/>
          </a:prstGeom>
          <a:noFill/>
        </p:spPr>
        <p:txBody>
          <a:bodyPr wrap="square" rtlCol="0">
            <a:spAutoFit/>
          </a:bodyPr>
          <a:lstStyle/>
          <a:p>
            <a:r>
              <a:rPr kumimoji="1" lang="ja-JP" altLang="en-US" dirty="0"/>
              <a:t>ダイクロイックミラー</a:t>
            </a:r>
            <a:endParaRPr kumimoji="1" lang="en-US" altLang="ja-JP" dirty="0"/>
          </a:p>
        </p:txBody>
      </p:sp>
      <p:sp>
        <p:nvSpPr>
          <p:cNvPr id="9" name="テキスト ボックス 8">
            <a:extLst>
              <a:ext uri="{FF2B5EF4-FFF2-40B4-BE49-F238E27FC236}">
                <a16:creationId xmlns:a16="http://schemas.microsoft.com/office/drawing/2014/main" id="{FEEDC162-22A2-4126-B6F3-66C9A2D6249A}"/>
              </a:ext>
            </a:extLst>
          </p:cNvPr>
          <p:cNvSpPr txBox="1"/>
          <p:nvPr/>
        </p:nvSpPr>
        <p:spPr>
          <a:xfrm>
            <a:off x="895350" y="3581400"/>
            <a:ext cx="1623060" cy="369332"/>
          </a:xfrm>
          <a:prstGeom prst="rect">
            <a:avLst/>
          </a:prstGeom>
          <a:noFill/>
        </p:spPr>
        <p:txBody>
          <a:bodyPr wrap="square" rtlCol="0">
            <a:spAutoFit/>
          </a:bodyPr>
          <a:lstStyle/>
          <a:p>
            <a:r>
              <a:rPr kumimoji="1" lang="ja-JP" altLang="en-US" dirty="0"/>
              <a:t>コリメータ</a:t>
            </a:r>
            <a:r>
              <a:rPr lang="ja-JP" altLang="en-US" dirty="0"/>
              <a:t>ー</a:t>
            </a:r>
            <a:endParaRPr kumimoji="1" lang="en-US" altLang="ja-JP" dirty="0"/>
          </a:p>
        </p:txBody>
      </p:sp>
      <p:sp>
        <p:nvSpPr>
          <p:cNvPr id="11" name="テキスト ボックス 10">
            <a:extLst>
              <a:ext uri="{FF2B5EF4-FFF2-40B4-BE49-F238E27FC236}">
                <a16:creationId xmlns:a16="http://schemas.microsoft.com/office/drawing/2014/main" id="{13B11079-0F6E-486D-9BA4-89C42796B9B5}"/>
              </a:ext>
            </a:extLst>
          </p:cNvPr>
          <p:cNvSpPr txBox="1"/>
          <p:nvPr/>
        </p:nvSpPr>
        <p:spPr>
          <a:xfrm>
            <a:off x="4572000" y="3754637"/>
            <a:ext cx="1623060" cy="369332"/>
          </a:xfrm>
          <a:prstGeom prst="rect">
            <a:avLst/>
          </a:prstGeom>
          <a:noFill/>
        </p:spPr>
        <p:txBody>
          <a:bodyPr wrap="square" rtlCol="0">
            <a:spAutoFit/>
          </a:bodyPr>
          <a:lstStyle/>
          <a:p>
            <a:r>
              <a:rPr lang="ja-JP" altLang="en-US" dirty="0"/>
              <a:t>青側コレクター</a:t>
            </a:r>
            <a:endParaRPr kumimoji="1" lang="en-US" altLang="ja-JP" dirty="0"/>
          </a:p>
        </p:txBody>
      </p:sp>
      <p:sp>
        <p:nvSpPr>
          <p:cNvPr id="12" name="テキスト ボックス 11">
            <a:extLst>
              <a:ext uri="{FF2B5EF4-FFF2-40B4-BE49-F238E27FC236}">
                <a16:creationId xmlns:a16="http://schemas.microsoft.com/office/drawing/2014/main" id="{E95F3BFC-7954-4B3B-9306-2974307FC2C7}"/>
              </a:ext>
            </a:extLst>
          </p:cNvPr>
          <p:cNvSpPr txBox="1"/>
          <p:nvPr/>
        </p:nvSpPr>
        <p:spPr>
          <a:xfrm>
            <a:off x="5035111" y="4112041"/>
            <a:ext cx="1623060" cy="369332"/>
          </a:xfrm>
          <a:prstGeom prst="rect">
            <a:avLst/>
          </a:prstGeom>
          <a:noFill/>
        </p:spPr>
        <p:txBody>
          <a:bodyPr wrap="square" rtlCol="0">
            <a:spAutoFit/>
          </a:bodyPr>
          <a:lstStyle/>
          <a:p>
            <a:r>
              <a:rPr lang="ja-JP" altLang="en-US" dirty="0"/>
              <a:t>青側</a:t>
            </a:r>
            <a:r>
              <a:rPr lang="en-US" altLang="ja-JP" dirty="0"/>
              <a:t>VPH</a:t>
            </a:r>
            <a:endParaRPr kumimoji="1" lang="en-US" altLang="ja-JP" dirty="0"/>
          </a:p>
        </p:txBody>
      </p:sp>
      <p:sp>
        <p:nvSpPr>
          <p:cNvPr id="13" name="テキスト ボックス 12">
            <a:extLst>
              <a:ext uri="{FF2B5EF4-FFF2-40B4-BE49-F238E27FC236}">
                <a16:creationId xmlns:a16="http://schemas.microsoft.com/office/drawing/2014/main" id="{90127EE9-39F7-43F9-B05F-803753AE2261}"/>
              </a:ext>
            </a:extLst>
          </p:cNvPr>
          <p:cNvSpPr txBox="1"/>
          <p:nvPr/>
        </p:nvSpPr>
        <p:spPr>
          <a:xfrm>
            <a:off x="7001461" y="4605062"/>
            <a:ext cx="1676400" cy="369332"/>
          </a:xfrm>
          <a:prstGeom prst="rect">
            <a:avLst/>
          </a:prstGeom>
          <a:noFill/>
        </p:spPr>
        <p:txBody>
          <a:bodyPr wrap="square" rtlCol="0">
            <a:spAutoFit/>
          </a:bodyPr>
          <a:lstStyle/>
          <a:p>
            <a:r>
              <a:rPr kumimoji="1" lang="ja-JP" altLang="en-US" dirty="0"/>
              <a:t>赤側チャンネル</a:t>
            </a:r>
            <a:endParaRPr kumimoji="1" lang="en-US" altLang="ja-JP" dirty="0"/>
          </a:p>
        </p:txBody>
      </p:sp>
      <p:sp>
        <p:nvSpPr>
          <p:cNvPr id="14" name="テキスト ボックス 13">
            <a:extLst>
              <a:ext uri="{FF2B5EF4-FFF2-40B4-BE49-F238E27FC236}">
                <a16:creationId xmlns:a16="http://schemas.microsoft.com/office/drawing/2014/main" id="{2DEEC30A-FF87-43F8-BBFF-270CCB3CCF82}"/>
              </a:ext>
            </a:extLst>
          </p:cNvPr>
          <p:cNvSpPr txBox="1"/>
          <p:nvPr/>
        </p:nvSpPr>
        <p:spPr>
          <a:xfrm>
            <a:off x="5608320" y="5547122"/>
            <a:ext cx="1676400" cy="369332"/>
          </a:xfrm>
          <a:prstGeom prst="rect">
            <a:avLst/>
          </a:prstGeom>
          <a:noFill/>
        </p:spPr>
        <p:txBody>
          <a:bodyPr wrap="square" rtlCol="0">
            <a:spAutoFit/>
          </a:bodyPr>
          <a:lstStyle/>
          <a:p>
            <a:r>
              <a:rPr lang="ja-JP" altLang="en-US" dirty="0"/>
              <a:t>青</a:t>
            </a:r>
            <a:r>
              <a:rPr kumimoji="1" lang="ja-JP" altLang="en-US" dirty="0"/>
              <a:t>側チャンネル</a:t>
            </a:r>
            <a:endParaRPr kumimoji="1" lang="en-US" altLang="ja-JP" dirty="0"/>
          </a:p>
        </p:txBody>
      </p:sp>
    </p:spTree>
    <p:extLst>
      <p:ext uri="{BB962C8B-B14F-4D97-AF65-F5344CB8AC3E}">
        <p14:creationId xmlns:p14="http://schemas.microsoft.com/office/powerpoint/2010/main" val="222058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dirty="0"/>
              <a:t>Timeline</a:t>
            </a:r>
            <a:endParaRPr kumimoji="1" lang="ja-JP" altLang="en-US" sz="4800" dirty="0"/>
          </a:p>
        </p:txBody>
      </p:sp>
      <p:sp>
        <p:nvSpPr>
          <p:cNvPr id="3" name="コンテンツ プレースホルダー 2"/>
          <p:cNvSpPr>
            <a:spLocks noGrp="1"/>
          </p:cNvSpPr>
          <p:nvPr>
            <p:ph idx="1"/>
          </p:nvPr>
        </p:nvSpPr>
        <p:spPr>
          <a:xfrm>
            <a:off x="446856" y="1261241"/>
            <a:ext cx="8229600" cy="5596759"/>
          </a:xfrm>
        </p:spPr>
        <p:txBody>
          <a:bodyPr>
            <a:normAutofit fontScale="62500" lnSpcReduction="20000"/>
          </a:bodyPr>
          <a:lstStyle/>
          <a:p>
            <a:pPr>
              <a:lnSpc>
                <a:spcPct val="120000"/>
              </a:lnSpc>
            </a:pPr>
            <a:r>
              <a:rPr lang="en-US" altLang="ja-JP" dirty="0"/>
              <a:t>2008/6 – 2008/12	Feasibility study phase</a:t>
            </a:r>
          </a:p>
          <a:p>
            <a:pPr>
              <a:lnSpc>
                <a:spcPct val="120000"/>
              </a:lnSpc>
            </a:pPr>
            <a:r>
              <a:rPr lang="en-US" altLang="ja-JP" dirty="0"/>
              <a:t>Conceptual design phase (CDP)</a:t>
            </a:r>
          </a:p>
          <a:p>
            <a:pPr lvl="1">
              <a:lnSpc>
                <a:spcPct val="120000"/>
              </a:lnSpc>
            </a:pPr>
            <a:r>
              <a:rPr lang="en-US" altLang="ja-JP" dirty="0"/>
              <a:t>2009/6 – 2010/6	CDP Stage 1</a:t>
            </a:r>
          </a:p>
          <a:p>
            <a:pPr lvl="2">
              <a:lnSpc>
                <a:spcPct val="120000"/>
              </a:lnSpc>
            </a:pPr>
            <a:r>
              <a:rPr lang="en-US" altLang="ja-JP" dirty="0">
                <a:solidFill>
                  <a:srgbClr val="FF0000"/>
                </a:solidFill>
              </a:rPr>
              <a:t>2010</a:t>
            </a:r>
            <a:r>
              <a:rPr lang="ja-JP" altLang="en-US" dirty="0">
                <a:solidFill>
                  <a:srgbClr val="FF0000"/>
                </a:solidFill>
              </a:rPr>
              <a:t> </a:t>
            </a:r>
            <a:r>
              <a:rPr lang="en-US" altLang="ja-JP" dirty="0">
                <a:solidFill>
                  <a:srgbClr val="FF0000"/>
                </a:solidFill>
              </a:rPr>
              <a:t>NAOJ joined</a:t>
            </a:r>
            <a:endParaRPr lang="ja-JP" altLang="en-US" dirty="0">
              <a:solidFill>
                <a:srgbClr val="FF0000"/>
              </a:solidFill>
            </a:endParaRPr>
          </a:p>
          <a:p>
            <a:pPr lvl="1">
              <a:lnSpc>
                <a:spcPct val="120000"/>
              </a:lnSpc>
            </a:pPr>
            <a:r>
              <a:rPr lang="en-US" altLang="ja-JP" dirty="0"/>
              <a:t>2012/3 – 2013/8	CDP Stage 2</a:t>
            </a:r>
          </a:p>
          <a:p>
            <a:pPr lvl="1">
              <a:lnSpc>
                <a:spcPct val="120000"/>
              </a:lnSpc>
            </a:pPr>
            <a:r>
              <a:rPr lang="en-US" altLang="ja-JP" dirty="0"/>
              <a:t>2013/10/29,30	Handover workshop  (</a:t>
            </a:r>
            <a:r>
              <a:rPr lang="en-US" altLang="ja-JP" dirty="0">
                <a:solidFill>
                  <a:srgbClr val="FF0000"/>
                </a:solidFill>
              </a:rPr>
              <a:t>PI and PM</a:t>
            </a:r>
            <a:r>
              <a:rPr lang="ja-JP" altLang="en-US" dirty="0">
                <a:solidFill>
                  <a:srgbClr val="FF0000"/>
                </a:solidFill>
              </a:rPr>
              <a:t>　</a:t>
            </a:r>
            <a:r>
              <a:rPr lang="en-US" altLang="ja-JP" dirty="0">
                <a:solidFill>
                  <a:srgbClr val="FF0000"/>
                </a:solidFill>
              </a:rPr>
              <a:t>moved to GMT</a:t>
            </a:r>
            <a:r>
              <a:rPr lang="en-US" altLang="ja-JP" dirty="0"/>
              <a:t>.)</a:t>
            </a:r>
          </a:p>
          <a:p>
            <a:pPr lvl="1">
              <a:lnSpc>
                <a:spcPct val="120000"/>
              </a:lnSpc>
            </a:pPr>
            <a:r>
              <a:rPr lang="en-US" altLang="ja-JP" dirty="0"/>
              <a:t>2014/5 – 2015/4	mini-study phase</a:t>
            </a:r>
          </a:p>
          <a:p>
            <a:pPr lvl="1">
              <a:lnSpc>
                <a:spcPct val="120000"/>
              </a:lnSpc>
            </a:pPr>
            <a:r>
              <a:rPr lang="en-US" altLang="ja-JP" dirty="0"/>
              <a:t>2015/4/14-17	mini-study review</a:t>
            </a:r>
          </a:p>
          <a:p>
            <a:pPr lvl="1">
              <a:lnSpc>
                <a:spcPct val="120000"/>
              </a:lnSpc>
            </a:pPr>
            <a:r>
              <a:rPr lang="en-US" altLang="ja-JP" dirty="0"/>
              <a:t>2016/1 – 2017/5	</a:t>
            </a:r>
            <a:r>
              <a:rPr lang="en-US" altLang="ja-JP" dirty="0" err="1"/>
              <a:t>Opt</a:t>
            </a:r>
            <a:r>
              <a:rPr lang="en-US" altLang="ja-JP" dirty="0"/>
              <a:t>-Mechanical Designs and Requirements (OMDR) Phase</a:t>
            </a:r>
          </a:p>
          <a:p>
            <a:pPr lvl="1">
              <a:lnSpc>
                <a:spcPct val="120000"/>
              </a:lnSpc>
            </a:pPr>
            <a:r>
              <a:rPr lang="en-US" altLang="ja-JP" dirty="0"/>
              <a:t>2017/9-2018/3	</a:t>
            </a:r>
            <a:r>
              <a:rPr lang="en-US" altLang="ja-JP" dirty="0" err="1"/>
              <a:t>CoDP</a:t>
            </a:r>
            <a:r>
              <a:rPr lang="en-US" altLang="ja-JP" dirty="0"/>
              <a:t> Phase1 </a:t>
            </a:r>
            <a:r>
              <a:rPr lang="ja-JP" altLang="en-US" dirty="0"/>
              <a:t>（ダウンセレクト）</a:t>
            </a:r>
            <a:endParaRPr lang="en-US" altLang="ja-JP" dirty="0"/>
          </a:p>
          <a:p>
            <a:pPr lvl="1">
              <a:lnSpc>
                <a:spcPct val="120000"/>
              </a:lnSpc>
            </a:pPr>
            <a:r>
              <a:rPr lang="en-US" altLang="ja-JP" dirty="0"/>
              <a:t>2018/4-2019/9	 </a:t>
            </a:r>
            <a:r>
              <a:rPr lang="en-US" altLang="ja-JP" dirty="0" err="1"/>
              <a:t>CoDP</a:t>
            </a:r>
            <a:r>
              <a:rPr lang="en-US" altLang="ja-JP" dirty="0"/>
              <a:t> Phase2</a:t>
            </a:r>
          </a:p>
          <a:p>
            <a:pPr>
              <a:lnSpc>
                <a:spcPct val="120000"/>
              </a:lnSpc>
            </a:pPr>
            <a:r>
              <a:rPr lang="en-US" altLang="ja-JP" dirty="0"/>
              <a:t>2019/Q3? 		Preliminary design phase (PDP)</a:t>
            </a:r>
          </a:p>
          <a:p>
            <a:pPr>
              <a:lnSpc>
                <a:spcPct val="120000"/>
              </a:lnSpc>
            </a:pPr>
            <a:r>
              <a:rPr lang="en-US" altLang="ja-JP" dirty="0"/>
              <a:t>2020/Q3? -		Final design phase (FDP)</a:t>
            </a:r>
          </a:p>
          <a:p>
            <a:pPr>
              <a:lnSpc>
                <a:spcPct val="120000"/>
              </a:lnSpc>
            </a:pPr>
            <a:r>
              <a:rPr lang="en-US" altLang="ja-JP" dirty="0"/>
              <a:t>2022/Q2? - 		Fabrication (FAB)</a:t>
            </a:r>
          </a:p>
          <a:p>
            <a:pPr>
              <a:lnSpc>
                <a:spcPct val="120000"/>
              </a:lnSpc>
            </a:pPr>
            <a:r>
              <a:rPr lang="en-US" altLang="ja-JP" dirty="0"/>
              <a:t>2025/Q2? - 		Integration (INT)</a:t>
            </a:r>
          </a:p>
          <a:p>
            <a:pPr>
              <a:lnSpc>
                <a:spcPct val="120000"/>
              </a:lnSpc>
            </a:pPr>
            <a:r>
              <a:rPr lang="en-US" altLang="ja-JP" dirty="0"/>
              <a:t>2026/Q3? - 		Assembly, Integration and Verification (AIV)</a:t>
            </a:r>
          </a:p>
          <a:p>
            <a:pPr>
              <a:lnSpc>
                <a:spcPct val="120000"/>
              </a:lnSpc>
            </a:pPr>
            <a:r>
              <a:rPr lang="en-US" altLang="ja-JP" dirty="0"/>
              <a:t>2026/Q4? -		Commissioning (COMM)</a:t>
            </a:r>
          </a:p>
        </p:txBody>
      </p:sp>
      <p:sp>
        <p:nvSpPr>
          <p:cNvPr id="4" name="日付プレースホルダー 3"/>
          <p:cNvSpPr>
            <a:spLocks noGrp="1"/>
          </p:cNvSpPr>
          <p:nvPr>
            <p:ph type="dt" sz="half" idx="2"/>
          </p:nvPr>
        </p:nvSpPr>
        <p:spPr/>
        <p:txBody>
          <a:bodyPr/>
          <a:lstStyle/>
          <a:p>
            <a:r>
              <a:rPr kumimoji="1" lang="en-US" altLang="ja-JP"/>
              <a:t>2017/11/16,17</a:t>
            </a:r>
            <a:endParaRPr kumimoji="1" lang="ja-JP" altLang="en-US"/>
          </a:p>
        </p:txBody>
      </p:sp>
      <p:sp>
        <p:nvSpPr>
          <p:cNvPr id="5" name="フッター プレースホルダー 4">
            <a:extLst>
              <a:ext uri="{FF2B5EF4-FFF2-40B4-BE49-F238E27FC236}">
                <a16:creationId xmlns:a16="http://schemas.microsoft.com/office/drawing/2014/main" id="{A742AE14-B2C4-4724-BEB0-C1F91DE3339A}"/>
              </a:ext>
            </a:extLst>
          </p:cNvPr>
          <p:cNvSpPr>
            <a:spLocks noGrp="1"/>
          </p:cNvSpPr>
          <p:nvPr>
            <p:ph type="ftr" sz="quarter" idx="3"/>
          </p:nvPr>
        </p:nvSpPr>
        <p:spPr/>
        <p:txBody>
          <a:bodyPr/>
          <a:lstStyle/>
          <a:p>
            <a:r>
              <a:rPr kumimoji="1" lang="ja-JP" altLang="en-US"/>
              <a:t>可視赤外線装置開発技術ワークショップ</a:t>
            </a:r>
          </a:p>
        </p:txBody>
      </p:sp>
    </p:spTree>
    <p:extLst>
      <p:ext uri="{BB962C8B-B14F-4D97-AF65-F5344CB8AC3E}">
        <p14:creationId xmlns:p14="http://schemas.microsoft.com/office/powerpoint/2010/main" val="1006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3400" y="1828800"/>
            <a:ext cx="8077200" cy="4267200"/>
          </a:xfrm>
        </p:spPr>
        <p:txBody>
          <a:bodyPr>
            <a:normAutofit fontScale="92500" lnSpcReduction="20000"/>
          </a:bodyPr>
          <a:lstStyle/>
          <a:p>
            <a:pPr algn="just"/>
            <a:r>
              <a:rPr lang="en-US" sz="2400" dirty="0"/>
              <a:t>The TMT Project gratefully acknowledges the support of the TMT collaborating institutions.  They are the California Institute of Technology, the University of California, the National Astronomical Observatory of Japan, the National Astronomical Observatories of China and their consortium partners, the Department of Science and Technology of India and their supported institutes, and the National Research Council of Canada.  This work was supported as well by the Gordon and Betty Moore Foundation, the Canada Foundation for Innovation, the Ontario Ministry of Research and Innovation, the Natural Sciences and Engineering Research Council of Canada, the British Columbia Knowledge Development Fund, the Association of Canadian Universities for Research in Astronomy (ACURA), the Association of Universities for Research in Astronomy (AURA), the U.S. National Science Foundation, the National Institutes of Natural Sciences of Japan, and the Department of Atomic Energy of India.</a:t>
            </a:r>
          </a:p>
        </p:txBody>
      </p:sp>
      <p:sp>
        <p:nvSpPr>
          <p:cNvPr id="4" name="Title 3"/>
          <p:cNvSpPr>
            <a:spLocks noGrp="1"/>
          </p:cNvSpPr>
          <p:nvPr>
            <p:ph type="title"/>
          </p:nvPr>
        </p:nvSpPr>
        <p:spPr/>
        <p:txBody>
          <a:bodyPr/>
          <a:lstStyle/>
          <a:p>
            <a:r>
              <a:rPr lang="en-US" dirty="0"/>
              <a:t>Acknowledgments</a:t>
            </a:r>
          </a:p>
        </p:txBody>
      </p:sp>
    </p:spTree>
    <p:extLst>
      <p:ext uri="{BB962C8B-B14F-4D97-AF65-F5344CB8AC3E}">
        <p14:creationId xmlns:p14="http://schemas.microsoft.com/office/powerpoint/2010/main" val="8542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a:t>イントロ</a:t>
            </a:r>
            <a:endParaRPr lang="en-US" altLang="ja-JP" dirty="0"/>
          </a:p>
          <a:p>
            <a:pPr marL="514350" indent="-514350">
              <a:buFont typeface="+mj-lt"/>
              <a:buAutoNum type="arabicPeriod"/>
            </a:pPr>
            <a:r>
              <a:rPr lang="ja-JP" altLang="en-US" dirty="0">
                <a:latin typeface="+mj-ea"/>
              </a:rPr>
              <a:t>以前の装置コンセプトと問題点</a:t>
            </a:r>
            <a:endParaRPr lang="en-US" altLang="ja-JP" dirty="0">
              <a:latin typeface="+mj-ea"/>
            </a:endParaRPr>
          </a:p>
          <a:p>
            <a:pPr marL="514350" indent="-514350">
              <a:buFont typeface="+mj-lt"/>
              <a:buAutoNum type="arabicPeriod"/>
            </a:pPr>
            <a:r>
              <a:rPr lang="ja-JP" altLang="en-US" dirty="0">
                <a:latin typeface="+mj-ea"/>
              </a:rPr>
              <a:t>新たな装置コンセプト</a:t>
            </a:r>
            <a:endParaRPr kumimoji="1" lang="ja-JP" altLang="en-US" dirty="0"/>
          </a:p>
        </p:txBody>
      </p:sp>
      <p:sp>
        <p:nvSpPr>
          <p:cNvPr id="4" name="日付プレースホルダー 3"/>
          <p:cNvSpPr>
            <a:spLocks noGrp="1"/>
          </p:cNvSpPr>
          <p:nvPr>
            <p:ph type="dt" sz="half" idx="2"/>
          </p:nvPr>
        </p:nvSpPr>
        <p:spPr/>
        <p:txBody>
          <a:bodyPr/>
          <a:lstStyle/>
          <a:p>
            <a:r>
              <a:rPr kumimoji="1" lang="en-US" altLang="ja-JP"/>
              <a:t>2017/11/16,17</a:t>
            </a:r>
            <a:endParaRPr kumimoji="1" lang="ja-JP" altLang="en-US"/>
          </a:p>
        </p:txBody>
      </p:sp>
      <p:sp>
        <p:nvSpPr>
          <p:cNvPr id="5" name="フッター プレースホルダー 4">
            <a:extLst>
              <a:ext uri="{FF2B5EF4-FFF2-40B4-BE49-F238E27FC236}">
                <a16:creationId xmlns:a16="http://schemas.microsoft.com/office/drawing/2014/main" id="{9BF99B03-EBD3-4935-A39E-9C0B98670192}"/>
              </a:ext>
            </a:extLst>
          </p:cNvPr>
          <p:cNvSpPr>
            <a:spLocks noGrp="1"/>
          </p:cNvSpPr>
          <p:nvPr>
            <p:ph type="ftr" sz="quarter" idx="3"/>
          </p:nvPr>
        </p:nvSpPr>
        <p:spPr/>
        <p:txBody>
          <a:bodyPr/>
          <a:lstStyle/>
          <a:p>
            <a:r>
              <a:rPr kumimoji="1" lang="ja-JP" altLang="en-US"/>
              <a:t>可視赤外線装置開発技術ワークショップ</a:t>
            </a:r>
          </a:p>
        </p:txBody>
      </p:sp>
    </p:spTree>
    <p:extLst>
      <p:ext uri="{BB962C8B-B14F-4D97-AF65-F5344CB8AC3E}">
        <p14:creationId xmlns:p14="http://schemas.microsoft.com/office/powerpoint/2010/main" val="33680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770" y="3025140"/>
            <a:ext cx="8229600" cy="990600"/>
          </a:xfrm>
        </p:spPr>
        <p:txBody>
          <a:bodyPr>
            <a:noAutofit/>
          </a:bodyPr>
          <a:lstStyle/>
          <a:p>
            <a:r>
              <a:rPr kumimoji="1" lang="en-US" altLang="ja-JP" sz="7200" b="0" dirty="0">
                <a:solidFill>
                  <a:schemeClr val="tx1"/>
                </a:solidFill>
                <a:latin typeface="+mj-ea"/>
              </a:rPr>
              <a:t>1, </a:t>
            </a:r>
            <a:r>
              <a:rPr kumimoji="1" lang="ja-JP" altLang="en-US" sz="7200" b="0" dirty="0">
                <a:solidFill>
                  <a:schemeClr val="tx1"/>
                </a:solidFill>
                <a:latin typeface="+mj-ea"/>
              </a:rPr>
              <a:t>イントロ</a:t>
            </a:r>
          </a:p>
        </p:txBody>
      </p:sp>
      <p:sp>
        <p:nvSpPr>
          <p:cNvPr id="3" name="日付プレースホルダー 2"/>
          <p:cNvSpPr>
            <a:spLocks noGrp="1"/>
          </p:cNvSpPr>
          <p:nvPr>
            <p:ph type="dt" sz="half" idx="2"/>
          </p:nvPr>
        </p:nvSpPr>
        <p:spPr/>
        <p:txBody>
          <a:bodyPr/>
          <a:lstStyle/>
          <a:p>
            <a:r>
              <a:rPr kumimoji="1" lang="en-US" altLang="ja-JP"/>
              <a:t>2017/11/16,17</a:t>
            </a:r>
            <a:endParaRPr kumimoji="1" lang="ja-JP" altLang="en-US"/>
          </a:p>
        </p:txBody>
      </p:sp>
      <p:sp>
        <p:nvSpPr>
          <p:cNvPr id="4" name="フッター プレースホルダー 3">
            <a:extLst>
              <a:ext uri="{FF2B5EF4-FFF2-40B4-BE49-F238E27FC236}">
                <a16:creationId xmlns:a16="http://schemas.microsoft.com/office/drawing/2014/main" id="{E542B2C7-14B7-4BEA-8EC1-B4B4B9459AA8}"/>
              </a:ext>
            </a:extLst>
          </p:cNvPr>
          <p:cNvSpPr>
            <a:spLocks noGrp="1"/>
          </p:cNvSpPr>
          <p:nvPr>
            <p:ph type="ftr" sz="quarter" idx="3"/>
          </p:nvPr>
        </p:nvSpPr>
        <p:spPr/>
        <p:txBody>
          <a:bodyPr/>
          <a:lstStyle/>
          <a:p>
            <a:r>
              <a:rPr kumimoji="1" lang="ja-JP" altLang="en-US"/>
              <a:t>可視赤外線装置開発技術ワークショップ</a:t>
            </a:r>
          </a:p>
        </p:txBody>
      </p:sp>
    </p:spTree>
    <p:extLst>
      <p:ext uri="{BB962C8B-B14F-4D97-AF65-F5344CB8AC3E}">
        <p14:creationId xmlns:p14="http://schemas.microsoft.com/office/powerpoint/2010/main" val="137970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2080" y="304800"/>
            <a:ext cx="6172200" cy="990600"/>
          </a:xfrm>
        </p:spPr>
        <p:txBody>
          <a:bodyPr>
            <a:normAutofit fontScale="90000"/>
          </a:bodyPr>
          <a:lstStyle/>
          <a:p>
            <a:r>
              <a:rPr lang="en-US" altLang="ja-JP" dirty="0"/>
              <a:t>Wide Field Optical Spectrograph (</a:t>
            </a:r>
            <a:r>
              <a:rPr kumimoji="1" lang="en-US" altLang="ja-JP" dirty="0"/>
              <a:t>WFOS)</a:t>
            </a:r>
            <a:endParaRPr kumimoji="1" lang="ja-JP" altLang="en-US" dirty="0"/>
          </a:p>
        </p:txBody>
      </p:sp>
      <p:sp>
        <p:nvSpPr>
          <p:cNvPr id="3" name="コンテンツ プレースホルダー 2"/>
          <p:cNvSpPr>
            <a:spLocks noGrp="1"/>
          </p:cNvSpPr>
          <p:nvPr>
            <p:ph idx="1"/>
          </p:nvPr>
        </p:nvSpPr>
        <p:spPr>
          <a:xfrm>
            <a:off x="467544" y="1426703"/>
            <a:ext cx="8229600" cy="2328157"/>
          </a:xfrm>
        </p:spPr>
        <p:txBody>
          <a:bodyPr>
            <a:normAutofit fontScale="85000" lnSpcReduction="20000"/>
          </a:bodyPr>
          <a:lstStyle/>
          <a:p>
            <a:pPr>
              <a:lnSpc>
                <a:spcPct val="120000"/>
              </a:lnSpc>
            </a:pPr>
            <a:r>
              <a:rPr lang="en-US" altLang="ja-JP" dirty="0"/>
              <a:t>TMT</a:t>
            </a:r>
            <a:r>
              <a:rPr lang="ja-JP" altLang="en-US" dirty="0"/>
              <a:t>第一期観測装置の一つ</a:t>
            </a:r>
            <a:endParaRPr lang="en-US" altLang="ja-JP" dirty="0"/>
          </a:p>
          <a:p>
            <a:pPr>
              <a:lnSpc>
                <a:spcPct val="120000"/>
              </a:lnSpc>
            </a:pPr>
            <a:r>
              <a:rPr lang="ja-JP" altLang="en-US" dirty="0"/>
              <a:t>国際共同開発</a:t>
            </a:r>
            <a:endParaRPr lang="en-US" altLang="ja-JP" dirty="0"/>
          </a:p>
          <a:p>
            <a:pPr lvl="1">
              <a:lnSpc>
                <a:spcPct val="120000"/>
              </a:lnSpc>
            </a:pPr>
            <a:r>
              <a:rPr lang="en-US" altLang="ja-JP" dirty="0"/>
              <a:t>UCSC (US), Caltech(US), NIAOT (China), IIA (India), NAOJ (Japan)</a:t>
            </a:r>
          </a:p>
          <a:p>
            <a:pPr lvl="2">
              <a:lnSpc>
                <a:spcPct val="120000"/>
              </a:lnSpc>
            </a:pPr>
            <a:r>
              <a:rPr lang="en-US" altLang="ja-JP" dirty="0"/>
              <a:t>NIAOT: Nanjing Institute of Astronomical Optics and Technology</a:t>
            </a:r>
          </a:p>
          <a:p>
            <a:pPr lvl="2">
              <a:lnSpc>
                <a:spcPct val="120000"/>
              </a:lnSpc>
            </a:pPr>
            <a:r>
              <a:rPr lang="en-US" altLang="ja-JP" dirty="0"/>
              <a:t>IIA: Indian Institute of Astrophysics</a:t>
            </a:r>
          </a:p>
          <a:p>
            <a:pPr>
              <a:lnSpc>
                <a:spcPct val="120000"/>
              </a:lnSpc>
            </a:pPr>
            <a:r>
              <a:rPr lang="ja-JP" altLang="en-US" dirty="0"/>
              <a:t>今後、その他の機関も参加予定</a:t>
            </a:r>
            <a:endParaRPr lang="en-US" altLang="ja-JP" dirty="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89727" y="3754860"/>
            <a:ext cx="4493950" cy="302433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8" name="Picture 2" descr="F:\Users\ozaki\Documents\instruments\TMT\MOBIE\3Dmodel\MOBIE_whole\MOBIE SolidWorks Model for Mini Studies\Obsolete\MOBIE-ASSY-Handoff-workshop-OCT2013-4.t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964" y="4102460"/>
            <a:ext cx="4127609" cy="2328157"/>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2"/>
          </p:nvPr>
        </p:nvSpPr>
        <p:spPr/>
        <p:txBody>
          <a:bodyPr/>
          <a:lstStyle/>
          <a:p>
            <a:r>
              <a:rPr kumimoji="1" lang="en-US" altLang="ja-JP"/>
              <a:t>2017/11/16,17</a:t>
            </a:r>
            <a:endParaRPr kumimoji="1" lang="ja-JP" altLang="en-US"/>
          </a:p>
        </p:txBody>
      </p:sp>
      <p:sp>
        <p:nvSpPr>
          <p:cNvPr id="6" name="フッター プレースホルダー 5">
            <a:extLst>
              <a:ext uri="{FF2B5EF4-FFF2-40B4-BE49-F238E27FC236}">
                <a16:creationId xmlns:a16="http://schemas.microsoft.com/office/drawing/2014/main" id="{FF66E338-01A2-4BF5-A1EC-610241AF6EC4}"/>
              </a:ext>
            </a:extLst>
          </p:cNvPr>
          <p:cNvSpPr>
            <a:spLocks noGrp="1"/>
          </p:cNvSpPr>
          <p:nvPr>
            <p:ph type="ftr" sz="quarter" idx="3"/>
          </p:nvPr>
        </p:nvSpPr>
        <p:spPr/>
        <p:txBody>
          <a:bodyPr/>
          <a:lstStyle/>
          <a:p>
            <a:r>
              <a:rPr kumimoji="1" lang="ja-JP" altLang="en-US"/>
              <a:t>可視赤外線装置開発技術ワークショップ</a:t>
            </a:r>
          </a:p>
        </p:txBody>
      </p:sp>
    </p:spTree>
    <p:extLst>
      <p:ext uri="{BB962C8B-B14F-4D97-AF65-F5344CB8AC3E}">
        <p14:creationId xmlns:p14="http://schemas.microsoft.com/office/powerpoint/2010/main" val="404191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35F214-5FCC-41A0-B4F7-BA40B73723A1}"/>
              </a:ext>
            </a:extLst>
          </p:cNvPr>
          <p:cNvSpPr>
            <a:spLocks noGrp="1"/>
          </p:cNvSpPr>
          <p:nvPr>
            <p:ph type="title"/>
          </p:nvPr>
        </p:nvSpPr>
        <p:spPr>
          <a:xfrm>
            <a:off x="457200" y="125730"/>
            <a:ext cx="8229600" cy="1265356"/>
          </a:xfrm>
        </p:spPr>
        <p:txBody>
          <a:bodyPr>
            <a:normAutofit/>
          </a:bodyPr>
          <a:lstStyle/>
          <a:p>
            <a:r>
              <a:rPr kumimoji="1" lang="ja-JP" altLang="en-US" dirty="0"/>
              <a:t>サイエンス例</a:t>
            </a:r>
            <a:br>
              <a:rPr kumimoji="1" lang="en-US" altLang="ja-JP" dirty="0"/>
            </a:br>
            <a:r>
              <a:rPr kumimoji="1" lang="ja-JP" altLang="en-US" dirty="0"/>
              <a:t>銀河間ガスの空間分布</a:t>
            </a:r>
          </a:p>
        </p:txBody>
      </p:sp>
      <p:sp>
        <p:nvSpPr>
          <p:cNvPr id="3" name="コンテンツ プレースホルダー 2">
            <a:extLst>
              <a:ext uri="{FF2B5EF4-FFF2-40B4-BE49-F238E27FC236}">
                <a16:creationId xmlns:a16="http://schemas.microsoft.com/office/drawing/2014/main" id="{68772E9E-E2F1-47D3-9101-D806DF0FCA52}"/>
              </a:ext>
            </a:extLst>
          </p:cNvPr>
          <p:cNvSpPr>
            <a:spLocks noGrp="1"/>
          </p:cNvSpPr>
          <p:nvPr>
            <p:ph idx="1"/>
          </p:nvPr>
        </p:nvSpPr>
        <p:spPr>
          <a:xfrm>
            <a:off x="457200" y="1600201"/>
            <a:ext cx="8229600" cy="990600"/>
          </a:xfrm>
        </p:spPr>
        <p:txBody>
          <a:bodyPr>
            <a:normAutofit fontScale="77500" lnSpcReduction="20000"/>
          </a:bodyPr>
          <a:lstStyle/>
          <a:p>
            <a:r>
              <a:rPr kumimoji="1" lang="en-US" altLang="ja-JP" dirty="0"/>
              <a:t>8-10m</a:t>
            </a:r>
            <a:r>
              <a:rPr kumimoji="1" lang="ja-JP" altLang="en-US" dirty="0"/>
              <a:t>望遠鏡では主に明るい</a:t>
            </a:r>
            <a:r>
              <a:rPr kumimoji="1" lang="en-US" altLang="ja-JP" dirty="0"/>
              <a:t>QSO</a:t>
            </a:r>
            <a:r>
              <a:rPr kumimoji="1" lang="ja-JP" altLang="en-US" dirty="0"/>
              <a:t>を背景光にしていた。</a:t>
            </a:r>
            <a:endParaRPr kumimoji="1" lang="en-US" altLang="ja-JP" dirty="0"/>
          </a:p>
          <a:p>
            <a:r>
              <a:rPr kumimoji="1" lang="en-US" altLang="ja-JP" dirty="0"/>
              <a:t>TMT</a:t>
            </a:r>
            <a:r>
              <a:rPr kumimoji="1" lang="ja-JP" altLang="en-US" dirty="0"/>
              <a:t>では銀河も背景光として利用できる。</a:t>
            </a:r>
            <a:endParaRPr kumimoji="1" lang="en-US" altLang="ja-JP" dirty="0"/>
          </a:p>
          <a:p>
            <a:pPr lvl="1"/>
            <a:r>
              <a:rPr lang="ja-JP" altLang="en-US" dirty="0"/>
              <a:t>密度</a:t>
            </a:r>
            <a:r>
              <a:rPr lang="en-US" altLang="ja-JP" dirty="0"/>
              <a:t>100</a:t>
            </a:r>
            <a:r>
              <a:rPr lang="ja-JP" altLang="en-US" dirty="0"/>
              <a:t>倍程度でサンプルできる。</a:t>
            </a:r>
            <a:endParaRPr kumimoji="1" lang="ja-JP" altLang="en-US" dirty="0"/>
          </a:p>
        </p:txBody>
      </p:sp>
      <p:sp>
        <p:nvSpPr>
          <p:cNvPr id="4" name="日付プレースホルダー 3">
            <a:extLst>
              <a:ext uri="{FF2B5EF4-FFF2-40B4-BE49-F238E27FC236}">
                <a16:creationId xmlns:a16="http://schemas.microsoft.com/office/drawing/2014/main" id="{DE5FB3C2-412A-4264-BE55-875D35064D9D}"/>
              </a:ext>
            </a:extLst>
          </p:cNvPr>
          <p:cNvSpPr>
            <a:spLocks noGrp="1"/>
          </p:cNvSpPr>
          <p:nvPr>
            <p:ph type="dt" sz="half" idx="2"/>
          </p:nvPr>
        </p:nvSpPr>
        <p:spPr/>
        <p:txBody>
          <a:bodyPr/>
          <a:lstStyle/>
          <a:p>
            <a:r>
              <a:rPr kumimoji="1" lang="en-US" altLang="ja-JP"/>
              <a:t>2017/11/16,17</a:t>
            </a:r>
            <a:endParaRPr kumimoji="1" lang="ja-JP" altLang="en-US"/>
          </a:p>
        </p:txBody>
      </p:sp>
      <p:sp>
        <p:nvSpPr>
          <p:cNvPr id="5" name="フッター プレースホルダー 4">
            <a:extLst>
              <a:ext uri="{FF2B5EF4-FFF2-40B4-BE49-F238E27FC236}">
                <a16:creationId xmlns:a16="http://schemas.microsoft.com/office/drawing/2014/main" id="{57E4E75D-C12C-475B-AFB2-ED837E51F165}"/>
              </a:ext>
            </a:extLst>
          </p:cNvPr>
          <p:cNvSpPr>
            <a:spLocks noGrp="1"/>
          </p:cNvSpPr>
          <p:nvPr>
            <p:ph type="ftr" sz="quarter" idx="3"/>
          </p:nvPr>
        </p:nvSpPr>
        <p:spPr/>
        <p:txBody>
          <a:bodyPr/>
          <a:lstStyle/>
          <a:p>
            <a:r>
              <a:rPr kumimoji="1" lang="ja-JP" altLang="en-US"/>
              <a:t>可視赤外線装置開発技術ワークショップ</a:t>
            </a:r>
          </a:p>
        </p:txBody>
      </p:sp>
      <p:pic>
        <p:nvPicPr>
          <p:cNvPr id="1026" name="Picture 2" descr="WFOS_IGM_tomo">
            <a:extLst>
              <a:ext uri="{FF2B5EF4-FFF2-40B4-BE49-F238E27FC236}">
                <a16:creationId xmlns:a16="http://schemas.microsoft.com/office/drawing/2014/main" id="{EF430DBA-773E-4B8C-8795-43FB7321B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7" y="2708476"/>
            <a:ext cx="4160359" cy="425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ED832A9E-9823-4D8F-A17D-D4CBE45814BE}"/>
              </a:ext>
            </a:extLst>
          </p:cNvPr>
          <p:cNvPicPr>
            <a:picLocks noChangeAspect="1"/>
          </p:cNvPicPr>
          <p:nvPr/>
        </p:nvPicPr>
        <p:blipFill>
          <a:blip r:embed="rId3"/>
          <a:stretch>
            <a:fillRect/>
          </a:stretch>
        </p:blipFill>
        <p:spPr>
          <a:xfrm>
            <a:off x="4248552" y="2708476"/>
            <a:ext cx="4895448" cy="4123611"/>
          </a:xfrm>
          <a:prstGeom prst="rect">
            <a:avLst/>
          </a:prstGeom>
        </p:spPr>
      </p:pic>
      <p:cxnSp>
        <p:nvCxnSpPr>
          <p:cNvPr id="8" name="直線コネクタ 7">
            <a:extLst>
              <a:ext uri="{FF2B5EF4-FFF2-40B4-BE49-F238E27FC236}">
                <a16:creationId xmlns:a16="http://schemas.microsoft.com/office/drawing/2014/main" id="{92F7A0D0-5F9C-4A71-83C1-43E9288A2744}"/>
              </a:ext>
            </a:extLst>
          </p:cNvPr>
          <p:cNvCxnSpPr/>
          <p:nvPr/>
        </p:nvCxnSpPr>
        <p:spPr>
          <a:xfrm flipV="1">
            <a:off x="7585035" y="2893671"/>
            <a:ext cx="0" cy="33520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3513B09-02F6-4808-8B15-6A19476012B0}"/>
              </a:ext>
            </a:extLst>
          </p:cNvPr>
          <p:cNvCxnSpPr/>
          <p:nvPr/>
        </p:nvCxnSpPr>
        <p:spPr>
          <a:xfrm flipV="1">
            <a:off x="6468705" y="2914408"/>
            <a:ext cx="0" cy="33520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4583D44-647E-4DBD-AA61-785C362D3501}"/>
              </a:ext>
            </a:extLst>
          </p:cNvPr>
          <p:cNvSpPr txBox="1"/>
          <p:nvPr/>
        </p:nvSpPr>
        <p:spPr>
          <a:xfrm rot="16200000">
            <a:off x="5518229" y="3244334"/>
            <a:ext cx="1531620" cy="369332"/>
          </a:xfrm>
          <a:prstGeom prst="rect">
            <a:avLst/>
          </a:prstGeom>
          <a:noFill/>
        </p:spPr>
        <p:txBody>
          <a:bodyPr wrap="square" rtlCol="0">
            <a:spAutoFit/>
          </a:bodyPr>
          <a:lstStyle/>
          <a:p>
            <a:r>
              <a:rPr kumimoji="1" lang="en-US" altLang="ja-JP" dirty="0">
                <a:solidFill>
                  <a:srgbClr val="00B050"/>
                </a:solidFill>
              </a:rPr>
              <a:t>8-10m</a:t>
            </a:r>
            <a:endParaRPr kumimoji="1" lang="ja-JP" altLang="en-US" dirty="0">
              <a:solidFill>
                <a:srgbClr val="00B050"/>
              </a:solidFill>
            </a:endParaRPr>
          </a:p>
        </p:txBody>
      </p:sp>
      <p:sp>
        <p:nvSpPr>
          <p:cNvPr id="11" name="テキスト ボックス 10">
            <a:extLst>
              <a:ext uri="{FF2B5EF4-FFF2-40B4-BE49-F238E27FC236}">
                <a16:creationId xmlns:a16="http://schemas.microsoft.com/office/drawing/2014/main" id="{7DF677D5-9E61-4773-899C-5825A624CB88}"/>
              </a:ext>
            </a:extLst>
          </p:cNvPr>
          <p:cNvSpPr txBox="1"/>
          <p:nvPr/>
        </p:nvSpPr>
        <p:spPr>
          <a:xfrm rot="16200000">
            <a:off x="6634559" y="5171587"/>
            <a:ext cx="1531620" cy="369332"/>
          </a:xfrm>
          <a:prstGeom prst="rect">
            <a:avLst/>
          </a:prstGeom>
          <a:noFill/>
        </p:spPr>
        <p:txBody>
          <a:bodyPr wrap="square" rtlCol="0">
            <a:spAutoFit/>
          </a:bodyPr>
          <a:lstStyle/>
          <a:p>
            <a:r>
              <a:rPr lang="en-US" altLang="ja-JP" dirty="0">
                <a:solidFill>
                  <a:srgbClr val="00B050"/>
                </a:solidFill>
              </a:rPr>
              <a:t>TMT</a:t>
            </a:r>
            <a:endParaRPr kumimoji="1" lang="ja-JP" altLang="en-US" dirty="0">
              <a:solidFill>
                <a:srgbClr val="00B050"/>
              </a:solidFill>
            </a:endParaRPr>
          </a:p>
        </p:txBody>
      </p:sp>
    </p:spTree>
    <p:extLst>
      <p:ext uri="{BB962C8B-B14F-4D97-AF65-F5344CB8AC3E}">
        <p14:creationId xmlns:p14="http://schemas.microsoft.com/office/powerpoint/2010/main" val="403774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Parameters</a:t>
            </a:r>
            <a:endParaRPr kumimoji="1" lang="ja-JP" altLang="en-US" dirty="0"/>
          </a:p>
        </p:txBody>
      </p:sp>
      <p:graphicFrame>
        <p:nvGraphicFramePr>
          <p:cNvPr id="4" name="表プレースホルダー 2"/>
          <p:cNvGraphicFramePr>
            <a:graphicFrameLocks/>
          </p:cNvGraphicFramePr>
          <p:nvPr>
            <p:extLst>
              <p:ext uri="{D42A27DB-BD31-4B8C-83A1-F6EECF244321}">
                <p14:modId xmlns:p14="http://schemas.microsoft.com/office/powerpoint/2010/main" val="1294986250"/>
              </p:ext>
            </p:extLst>
          </p:nvPr>
        </p:nvGraphicFramePr>
        <p:xfrm>
          <a:off x="899592" y="1844565"/>
          <a:ext cx="7596336" cy="4162097"/>
        </p:xfrm>
        <a:graphic>
          <a:graphicData uri="http://schemas.openxmlformats.org/drawingml/2006/table">
            <a:tbl>
              <a:tblPr firstRow="1" firstCol="1" lastRow="1" lastCol="1" bandRow="1" bandCol="1">
                <a:tableStyleId>{2D5ABB26-0587-4C30-8999-92F81FD0307C}</a:tableStyleId>
              </a:tblPr>
              <a:tblGrid>
                <a:gridCol w="2546600">
                  <a:extLst>
                    <a:ext uri="{9D8B030D-6E8A-4147-A177-3AD203B41FA5}">
                      <a16:colId xmlns:a16="http://schemas.microsoft.com/office/drawing/2014/main" val="20000"/>
                    </a:ext>
                  </a:extLst>
                </a:gridCol>
                <a:gridCol w="5049736">
                  <a:extLst>
                    <a:ext uri="{9D8B030D-6E8A-4147-A177-3AD203B41FA5}">
                      <a16:colId xmlns:a16="http://schemas.microsoft.com/office/drawing/2014/main" val="20001"/>
                    </a:ext>
                  </a:extLst>
                </a:gridCol>
              </a:tblGrid>
              <a:tr h="937117">
                <a:tc>
                  <a:txBody>
                    <a:bodyPr/>
                    <a:lstStyle/>
                    <a:p>
                      <a:pPr algn="just">
                        <a:lnSpc>
                          <a:spcPct val="100000"/>
                        </a:lnSpc>
                        <a:spcBef>
                          <a:spcPts val="600"/>
                        </a:spcBef>
                        <a:spcAft>
                          <a:spcPts val="0"/>
                        </a:spcAft>
                      </a:pPr>
                      <a:r>
                        <a:rPr lang="en-US" altLang="ja-JP" sz="1800" kern="100" dirty="0">
                          <a:effectLst/>
                          <a:latin typeface="+mj-lt"/>
                          <a:ea typeface="+mj-ea"/>
                          <a:cs typeface="+mn-cs"/>
                        </a:rPr>
                        <a:t>Field</a:t>
                      </a:r>
                      <a:r>
                        <a:rPr lang="en-US" altLang="ja-JP" sz="1800" kern="100" baseline="0" dirty="0">
                          <a:effectLst/>
                          <a:latin typeface="+mj-lt"/>
                          <a:ea typeface="+mj-ea"/>
                          <a:cs typeface="+mn-cs"/>
                        </a:rPr>
                        <a:t> of View</a:t>
                      </a:r>
                      <a:endParaRPr lang="ja-JP" sz="1800" kern="100" dirty="0">
                        <a:effectLst/>
                        <a:latin typeface="+mj-lt"/>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0"/>
                        </a:spcAft>
                      </a:pPr>
                      <a:r>
                        <a:rPr lang="en-US" altLang="ja-JP" sz="1800" kern="100" dirty="0">
                          <a:effectLst/>
                          <a:latin typeface="+mj-lt"/>
                          <a:ea typeface="+mj-ea"/>
                        </a:rPr>
                        <a:t>8.3</a:t>
                      </a:r>
                      <a:r>
                        <a:rPr lang="ja-JP" sz="1800" kern="100" dirty="0">
                          <a:effectLst/>
                          <a:latin typeface="+mj-lt"/>
                          <a:ea typeface="+mj-ea"/>
                        </a:rPr>
                        <a:t>×</a:t>
                      </a:r>
                      <a:r>
                        <a:rPr lang="en-US" altLang="ja-JP" sz="1800" kern="100" dirty="0">
                          <a:effectLst/>
                          <a:latin typeface="+mj-lt"/>
                          <a:ea typeface="+mj-ea"/>
                        </a:rPr>
                        <a:t>3</a:t>
                      </a:r>
                      <a:r>
                        <a:rPr lang="en-US" sz="1800" kern="100" dirty="0">
                          <a:effectLst/>
                          <a:latin typeface="+mj-lt"/>
                          <a:ea typeface="+mj-ea"/>
                        </a:rPr>
                        <a:t> arcmin</a:t>
                      </a:r>
                      <a:r>
                        <a:rPr lang="en-US" sz="1800" kern="100" baseline="30000" dirty="0">
                          <a:effectLst/>
                          <a:latin typeface="+mj-lt"/>
                          <a:ea typeface="+mj-ea"/>
                        </a:rPr>
                        <a:t>2</a:t>
                      </a:r>
                      <a:r>
                        <a:rPr lang="ja-JP" altLang="en-US" sz="1800" kern="100" dirty="0">
                          <a:effectLst/>
                          <a:latin typeface="+mj-lt"/>
                          <a:ea typeface="+mj-ea"/>
                        </a:rPr>
                        <a:t>　</a:t>
                      </a:r>
                      <a:endParaRPr lang="en-US" altLang="ja-JP" sz="1800" kern="100" dirty="0">
                        <a:effectLst/>
                        <a:latin typeface="+mj-lt"/>
                        <a:ea typeface="+mj-ea"/>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21423">
                <a:tc>
                  <a:txBody>
                    <a:bodyPr/>
                    <a:lstStyle/>
                    <a:p>
                      <a:pPr algn="just">
                        <a:lnSpc>
                          <a:spcPct val="100000"/>
                        </a:lnSpc>
                        <a:spcBef>
                          <a:spcPts val="600"/>
                        </a:spcBef>
                        <a:spcAft>
                          <a:spcPts val="0"/>
                        </a:spcAft>
                      </a:pPr>
                      <a:r>
                        <a:rPr lang="en-US" altLang="ja-JP" sz="1800" kern="100" dirty="0">
                          <a:effectLst/>
                          <a:latin typeface="+mj-lt"/>
                          <a:ea typeface="+mj-ea"/>
                          <a:cs typeface="+mn-cs"/>
                        </a:rPr>
                        <a:t>Wavelength</a:t>
                      </a:r>
                      <a:r>
                        <a:rPr lang="en-US" altLang="ja-JP" sz="1800" kern="100" baseline="0" dirty="0">
                          <a:effectLst/>
                          <a:latin typeface="+mj-lt"/>
                          <a:ea typeface="+mj-ea"/>
                          <a:cs typeface="+mn-cs"/>
                        </a:rPr>
                        <a:t> coverage</a:t>
                      </a:r>
                      <a:endParaRPr lang="ja-JP" sz="1800" kern="100" dirty="0">
                        <a:effectLst/>
                        <a:latin typeface="+mj-lt"/>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0"/>
                        </a:spcAft>
                      </a:pPr>
                      <a:r>
                        <a:rPr lang="en-US" sz="1800" kern="100" dirty="0">
                          <a:effectLst/>
                          <a:latin typeface="+mj-lt"/>
                          <a:ea typeface="+mj-ea"/>
                        </a:rPr>
                        <a:t>310 – 1,000 nm</a:t>
                      </a:r>
                      <a:endParaRPr lang="ja-JP" sz="1800" kern="100" dirty="0">
                        <a:effectLst/>
                        <a:latin typeface="+mj-lt"/>
                        <a:ea typeface="+mj-ea"/>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82134">
                <a:tc>
                  <a:txBody>
                    <a:bodyPr/>
                    <a:lstStyle/>
                    <a:p>
                      <a:pPr algn="just">
                        <a:lnSpc>
                          <a:spcPct val="100000"/>
                        </a:lnSpc>
                        <a:spcBef>
                          <a:spcPts val="600"/>
                        </a:spcBef>
                        <a:spcAft>
                          <a:spcPts val="0"/>
                        </a:spcAft>
                      </a:pPr>
                      <a:r>
                        <a:rPr lang="en-US" altLang="ja-JP" sz="1800" kern="100" dirty="0">
                          <a:effectLst/>
                          <a:latin typeface="+mj-lt"/>
                          <a:ea typeface="+mj-ea"/>
                          <a:cs typeface="+mn-cs"/>
                        </a:rPr>
                        <a:t>Observation</a:t>
                      </a:r>
                      <a:r>
                        <a:rPr lang="en-US" altLang="ja-JP" sz="1800" kern="100" baseline="0" dirty="0">
                          <a:effectLst/>
                          <a:latin typeface="+mj-lt"/>
                          <a:ea typeface="+mj-ea"/>
                          <a:cs typeface="+mn-cs"/>
                        </a:rPr>
                        <a:t> mode</a:t>
                      </a:r>
                      <a:endParaRPr lang="ja-JP" sz="1800" kern="100" dirty="0">
                        <a:effectLst/>
                        <a:latin typeface="+mj-lt"/>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0"/>
                        </a:spcAft>
                      </a:pPr>
                      <a:r>
                        <a:rPr lang="en-US" altLang="ja-JP" sz="1800" kern="100" dirty="0">
                          <a:effectLst/>
                          <a:latin typeface="+mj-lt"/>
                          <a:ea typeface="+mj-ea"/>
                        </a:rPr>
                        <a:t>Imaging</a:t>
                      </a:r>
                      <a:endParaRPr lang="ja-JP" sz="1800" kern="100" dirty="0">
                        <a:effectLst/>
                        <a:latin typeface="+mj-lt"/>
                        <a:ea typeface="+mj-ea"/>
                      </a:endParaRPr>
                    </a:p>
                    <a:p>
                      <a:pPr algn="just">
                        <a:lnSpc>
                          <a:spcPct val="100000"/>
                        </a:lnSpc>
                        <a:spcBef>
                          <a:spcPts val="600"/>
                        </a:spcBef>
                        <a:spcAft>
                          <a:spcPts val="0"/>
                        </a:spcAft>
                      </a:pPr>
                      <a:r>
                        <a:rPr lang="en-US" altLang="ja-JP" sz="1800" kern="100" dirty="0">
                          <a:effectLst/>
                          <a:latin typeface="+mj-lt"/>
                          <a:ea typeface="+mj-ea"/>
                        </a:rPr>
                        <a:t>Long</a:t>
                      </a:r>
                      <a:r>
                        <a:rPr lang="en-US" altLang="ja-JP" sz="1800" kern="100" baseline="0" dirty="0">
                          <a:effectLst/>
                          <a:latin typeface="+mj-lt"/>
                          <a:ea typeface="+mj-ea"/>
                        </a:rPr>
                        <a:t> slit spectroscopy</a:t>
                      </a:r>
                      <a:endParaRPr lang="en-US" altLang="ja-JP" sz="1800" kern="100" dirty="0">
                        <a:effectLst/>
                        <a:latin typeface="+mj-lt"/>
                        <a:ea typeface="+mj-ea"/>
                      </a:endParaRPr>
                    </a:p>
                    <a:p>
                      <a:pPr algn="just">
                        <a:lnSpc>
                          <a:spcPct val="100000"/>
                        </a:lnSpc>
                        <a:spcBef>
                          <a:spcPts val="600"/>
                        </a:spcBef>
                        <a:spcAft>
                          <a:spcPts val="0"/>
                        </a:spcAft>
                      </a:pPr>
                      <a:r>
                        <a:rPr lang="en-US" altLang="ja-JP" sz="1800" kern="100" dirty="0">
                          <a:effectLst/>
                          <a:latin typeface="+mj-lt"/>
                          <a:ea typeface="+mj-ea"/>
                          <a:cs typeface="+mn-cs"/>
                        </a:rPr>
                        <a:t>Multi</a:t>
                      </a:r>
                      <a:r>
                        <a:rPr lang="en-US" altLang="ja-JP" sz="1800" kern="100" baseline="0" dirty="0">
                          <a:effectLst/>
                          <a:latin typeface="+mj-lt"/>
                          <a:ea typeface="+mj-ea"/>
                          <a:cs typeface="+mn-cs"/>
                        </a:rPr>
                        <a:t> slit spectroscopy</a:t>
                      </a:r>
                      <a:endParaRPr lang="ja-JP" sz="1800" kern="100" dirty="0">
                        <a:effectLst/>
                        <a:latin typeface="+mj-lt"/>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21423">
                <a:tc>
                  <a:txBody>
                    <a:bodyPr/>
                    <a:lstStyle/>
                    <a:p>
                      <a:pPr algn="just">
                        <a:lnSpc>
                          <a:spcPct val="100000"/>
                        </a:lnSpc>
                        <a:spcBef>
                          <a:spcPts val="600"/>
                        </a:spcBef>
                        <a:spcAft>
                          <a:spcPts val="0"/>
                        </a:spcAft>
                      </a:pPr>
                      <a:r>
                        <a:rPr lang="en-US" altLang="ja-JP" sz="1800" kern="100" dirty="0">
                          <a:effectLst/>
                          <a:latin typeface="+mj-lt"/>
                          <a:ea typeface="+mj-ea"/>
                          <a:cs typeface="+mn-cs"/>
                        </a:rPr>
                        <a:t>Spectral</a:t>
                      </a:r>
                      <a:r>
                        <a:rPr lang="en-US" altLang="ja-JP" sz="1800" kern="100" baseline="0" dirty="0">
                          <a:effectLst/>
                          <a:latin typeface="+mj-lt"/>
                          <a:ea typeface="+mj-ea"/>
                          <a:cs typeface="+mn-cs"/>
                        </a:rPr>
                        <a:t> resolution</a:t>
                      </a:r>
                      <a:endParaRPr lang="ja-JP" sz="1800" kern="100" dirty="0">
                        <a:effectLst/>
                        <a:latin typeface="+mj-lt"/>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0"/>
                        </a:spcAft>
                      </a:pPr>
                      <a:r>
                        <a:rPr lang="en-US" sz="1800" kern="100" dirty="0">
                          <a:effectLst/>
                          <a:latin typeface="+mj-lt"/>
                          <a:ea typeface="+mj-ea"/>
                        </a:rPr>
                        <a:t>R~1000, 5000</a:t>
                      </a:r>
                      <a:r>
                        <a:rPr lang="ja-JP" altLang="en-US" sz="1800" kern="100" dirty="0">
                          <a:effectLst/>
                          <a:latin typeface="+mj-lt"/>
                          <a:ea typeface="+mj-ea"/>
                        </a:rPr>
                        <a:t> </a:t>
                      </a:r>
                      <a:r>
                        <a:rPr lang="en-US" sz="1800" kern="100" dirty="0">
                          <a:effectLst/>
                          <a:latin typeface="+mj-lt"/>
                          <a:ea typeface="+mj-ea"/>
                        </a:rPr>
                        <a:t>for 0.75” slit width</a:t>
                      </a:r>
                      <a:endParaRPr lang="ja-JP" sz="1800" kern="100" dirty="0">
                        <a:effectLst/>
                        <a:latin typeface="+mj-lt"/>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日付プレースホルダー 2"/>
          <p:cNvSpPr>
            <a:spLocks noGrp="1"/>
          </p:cNvSpPr>
          <p:nvPr>
            <p:ph type="dt" sz="half" idx="2"/>
          </p:nvPr>
        </p:nvSpPr>
        <p:spPr/>
        <p:txBody>
          <a:bodyPr/>
          <a:lstStyle/>
          <a:p>
            <a:r>
              <a:rPr kumimoji="1" lang="en-US" altLang="ja-JP"/>
              <a:t>2017/11/16,17</a:t>
            </a:r>
            <a:endParaRPr kumimoji="1" lang="ja-JP" altLang="en-US"/>
          </a:p>
        </p:txBody>
      </p:sp>
      <p:sp>
        <p:nvSpPr>
          <p:cNvPr id="5" name="フッター プレースホルダー 4">
            <a:extLst>
              <a:ext uri="{FF2B5EF4-FFF2-40B4-BE49-F238E27FC236}">
                <a16:creationId xmlns:a16="http://schemas.microsoft.com/office/drawing/2014/main" id="{FAD455E8-A447-43E5-97F8-D2376AF5A273}"/>
              </a:ext>
            </a:extLst>
          </p:cNvPr>
          <p:cNvSpPr>
            <a:spLocks noGrp="1"/>
          </p:cNvSpPr>
          <p:nvPr>
            <p:ph type="ftr" sz="quarter" idx="3"/>
          </p:nvPr>
        </p:nvSpPr>
        <p:spPr/>
        <p:txBody>
          <a:bodyPr/>
          <a:lstStyle/>
          <a:p>
            <a:r>
              <a:rPr kumimoji="1" lang="ja-JP" altLang="en-US"/>
              <a:t>可視赤外線装置開発技術ワークショップ</a:t>
            </a:r>
          </a:p>
        </p:txBody>
      </p:sp>
    </p:spTree>
    <p:extLst>
      <p:ext uri="{BB962C8B-B14F-4D97-AF65-F5344CB8AC3E}">
        <p14:creationId xmlns:p14="http://schemas.microsoft.com/office/powerpoint/2010/main" val="346316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7255" y="3002280"/>
            <a:ext cx="7349490" cy="1844040"/>
          </a:xfrm>
        </p:spPr>
        <p:txBody>
          <a:bodyPr>
            <a:noAutofit/>
          </a:bodyPr>
          <a:lstStyle/>
          <a:p>
            <a:r>
              <a:rPr kumimoji="1" lang="ja-JP" altLang="en-US" sz="4800" b="0" dirty="0">
                <a:solidFill>
                  <a:schemeClr val="tx1"/>
                </a:solidFill>
                <a:latin typeface="+mj-ea"/>
              </a:rPr>
              <a:t>２、以前の装置コンセプトと問題点</a:t>
            </a:r>
          </a:p>
        </p:txBody>
      </p:sp>
      <p:sp>
        <p:nvSpPr>
          <p:cNvPr id="3" name="日付プレースホルダー 2"/>
          <p:cNvSpPr>
            <a:spLocks noGrp="1"/>
          </p:cNvSpPr>
          <p:nvPr>
            <p:ph type="dt" sz="half" idx="2"/>
          </p:nvPr>
        </p:nvSpPr>
        <p:spPr/>
        <p:txBody>
          <a:bodyPr/>
          <a:lstStyle/>
          <a:p>
            <a:r>
              <a:rPr kumimoji="1" lang="en-US" altLang="ja-JP"/>
              <a:t>2017/11/16,17</a:t>
            </a:r>
            <a:endParaRPr kumimoji="1" lang="ja-JP" altLang="en-US"/>
          </a:p>
        </p:txBody>
      </p:sp>
      <p:sp>
        <p:nvSpPr>
          <p:cNvPr id="4" name="フッター プレースホルダー 3">
            <a:extLst>
              <a:ext uri="{FF2B5EF4-FFF2-40B4-BE49-F238E27FC236}">
                <a16:creationId xmlns:a16="http://schemas.microsoft.com/office/drawing/2014/main" id="{335AC9CC-A5CF-4462-BE18-29B667AA2E36}"/>
              </a:ext>
            </a:extLst>
          </p:cNvPr>
          <p:cNvSpPr>
            <a:spLocks noGrp="1"/>
          </p:cNvSpPr>
          <p:nvPr>
            <p:ph type="ftr" sz="quarter" idx="3"/>
          </p:nvPr>
        </p:nvSpPr>
        <p:spPr/>
        <p:txBody>
          <a:bodyPr/>
          <a:lstStyle/>
          <a:p>
            <a:r>
              <a:rPr kumimoji="1" lang="ja-JP" altLang="en-US"/>
              <a:t>可視赤外線装置開発技術ワークショップ</a:t>
            </a:r>
          </a:p>
        </p:txBody>
      </p:sp>
    </p:spTree>
    <p:extLst>
      <p:ext uri="{BB962C8B-B14F-4D97-AF65-F5344CB8AC3E}">
        <p14:creationId xmlns:p14="http://schemas.microsoft.com/office/powerpoint/2010/main" val="412287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Optical layout</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1599215"/>
            <a:ext cx="731520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日付プレースホルダー 2"/>
          <p:cNvSpPr>
            <a:spLocks noGrp="1"/>
          </p:cNvSpPr>
          <p:nvPr>
            <p:ph type="dt" sz="half" idx="2"/>
          </p:nvPr>
        </p:nvSpPr>
        <p:spPr/>
        <p:txBody>
          <a:bodyPr/>
          <a:lstStyle/>
          <a:p>
            <a:r>
              <a:rPr kumimoji="1" lang="en-US" altLang="ja-JP"/>
              <a:t>2017/11/16,17</a:t>
            </a:r>
            <a:endParaRPr kumimoji="1" lang="ja-JP" altLang="en-US"/>
          </a:p>
        </p:txBody>
      </p:sp>
      <p:sp>
        <p:nvSpPr>
          <p:cNvPr id="4" name="フッター プレースホルダー 3">
            <a:extLst>
              <a:ext uri="{FF2B5EF4-FFF2-40B4-BE49-F238E27FC236}">
                <a16:creationId xmlns:a16="http://schemas.microsoft.com/office/drawing/2014/main" id="{B92DA6A4-2EB0-43A6-9DED-99F98A17E7B9}"/>
              </a:ext>
            </a:extLst>
          </p:cNvPr>
          <p:cNvSpPr>
            <a:spLocks noGrp="1"/>
          </p:cNvSpPr>
          <p:nvPr>
            <p:ph type="ftr" sz="quarter" idx="3"/>
          </p:nvPr>
        </p:nvSpPr>
        <p:spPr/>
        <p:txBody>
          <a:bodyPr/>
          <a:lstStyle/>
          <a:p>
            <a:r>
              <a:rPr kumimoji="1" lang="ja-JP" altLang="en-US"/>
              <a:t>可視赤外線装置開発技術ワークショップ</a:t>
            </a:r>
          </a:p>
        </p:txBody>
      </p:sp>
    </p:spTree>
    <p:extLst>
      <p:ext uri="{BB962C8B-B14F-4D97-AF65-F5344CB8AC3E}">
        <p14:creationId xmlns:p14="http://schemas.microsoft.com/office/powerpoint/2010/main" val="2670646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87100-16F8-49A1-A621-21C3824B9B6D}"/>
              </a:ext>
            </a:extLst>
          </p:cNvPr>
          <p:cNvSpPr>
            <a:spLocks noGrp="1"/>
          </p:cNvSpPr>
          <p:nvPr>
            <p:ph type="title"/>
          </p:nvPr>
        </p:nvSpPr>
        <p:spPr/>
        <p:txBody>
          <a:bodyPr/>
          <a:lstStyle/>
          <a:p>
            <a:r>
              <a:rPr kumimoji="1" lang="ja-JP" altLang="en-US" dirty="0"/>
              <a:t>これまでの装置コンセプトの問題点</a:t>
            </a:r>
          </a:p>
        </p:txBody>
      </p:sp>
      <p:sp>
        <p:nvSpPr>
          <p:cNvPr id="3" name="コンテンツ プレースホルダー 2">
            <a:extLst>
              <a:ext uri="{FF2B5EF4-FFF2-40B4-BE49-F238E27FC236}">
                <a16:creationId xmlns:a16="http://schemas.microsoft.com/office/drawing/2014/main" id="{93581EBC-9F9F-44B1-BA17-79E79D70CAC2}"/>
              </a:ext>
            </a:extLst>
          </p:cNvPr>
          <p:cNvSpPr>
            <a:spLocks noGrp="1"/>
          </p:cNvSpPr>
          <p:nvPr>
            <p:ph idx="1"/>
          </p:nvPr>
        </p:nvSpPr>
        <p:spPr>
          <a:xfrm>
            <a:off x="457200" y="1490133"/>
            <a:ext cx="8686800" cy="1858004"/>
          </a:xfrm>
        </p:spPr>
        <p:txBody>
          <a:bodyPr>
            <a:normAutofit/>
          </a:bodyPr>
          <a:lstStyle/>
          <a:p>
            <a:pPr>
              <a:lnSpc>
                <a:spcPct val="120000"/>
              </a:lnSpc>
            </a:pPr>
            <a:r>
              <a:rPr kumimoji="1" lang="el-GR" altLang="ja-JP" dirty="0"/>
              <a:t>Φ</a:t>
            </a:r>
            <a:r>
              <a:rPr kumimoji="1" lang="en-US" altLang="ja-JP" dirty="0"/>
              <a:t>420mm</a:t>
            </a:r>
            <a:r>
              <a:rPr lang="ja-JP" altLang="en-US" dirty="0"/>
              <a:t>有効径のカメラをもってしても視野端で</a:t>
            </a:r>
            <a:r>
              <a:rPr lang="en-US" altLang="ja-JP" dirty="0"/>
              <a:t>30%</a:t>
            </a:r>
            <a:r>
              <a:rPr lang="ja-JP" altLang="en-US" dirty="0"/>
              <a:t>程度のケラレが生じる。</a:t>
            </a:r>
            <a:endParaRPr lang="en-US" altLang="ja-JP" dirty="0"/>
          </a:p>
          <a:p>
            <a:pPr>
              <a:lnSpc>
                <a:spcPct val="120000"/>
              </a:lnSpc>
            </a:pPr>
            <a:r>
              <a:rPr kumimoji="1" lang="ja-JP" altLang="en-US" dirty="0"/>
              <a:t>有効径</a:t>
            </a:r>
            <a:r>
              <a:rPr kumimoji="1" lang="en-US" altLang="ja-JP" dirty="0"/>
              <a:t>φ420mm</a:t>
            </a:r>
            <a:r>
              <a:rPr lang="ja-JP" altLang="en-US" dirty="0"/>
              <a:t>のカメラレンズはコストが高い。</a:t>
            </a:r>
            <a:endParaRPr lang="en-US" altLang="ja-JP" dirty="0"/>
          </a:p>
        </p:txBody>
      </p:sp>
      <p:sp>
        <p:nvSpPr>
          <p:cNvPr id="4" name="日付プレースホルダー 3">
            <a:extLst>
              <a:ext uri="{FF2B5EF4-FFF2-40B4-BE49-F238E27FC236}">
                <a16:creationId xmlns:a16="http://schemas.microsoft.com/office/drawing/2014/main" id="{3E71C7FE-8EFD-419D-B78A-2EC1FBD10C28}"/>
              </a:ext>
            </a:extLst>
          </p:cNvPr>
          <p:cNvSpPr>
            <a:spLocks noGrp="1"/>
          </p:cNvSpPr>
          <p:nvPr>
            <p:ph type="dt" sz="half" idx="2"/>
          </p:nvPr>
        </p:nvSpPr>
        <p:spPr/>
        <p:txBody>
          <a:bodyPr/>
          <a:lstStyle/>
          <a:p>
            <a:r>
              <a:rPr kumimoji="1" lang="en-US" altLang="ja-JP"/>
              <a:t>2017/11/16,17</a:t>
            </a:r>
            <a:endParaRPr kumimoji="1" lang="ja-JP" altLang="en-US"/>
          </a:p>
        </p:txBody>
      </p:sp>
      <p:pic>
        <p:nvPicPr>
          <p:cNvPr id="5" name="図 4">
            <a:extLst>
              <a:ext uri="{FF2B5EF4-FFF2-40B4-BE49-F238E27FC236}">
                <a16:creationId xmlns:a16="http://schemas.microsoft.com/office/drawing/2014/main" id="{D60B0CA2-6914-455F-A4AE-D779944886F3}"/>
              </a:ext>
            </a:extLst>
          </p:cNvPr>
          <p:cNvPicPr>
            <a:picLocks noChangeAspect="1"/>
          </p:cNvPicPr>
          <p:nvPr/>
        </p:nvPicPr>
        <p:blipFill>
          <a:blip r:embed="rId2"/>
          <a:stretch>
            <a:fillRect/>
          </a:stretch>
        </p:blipFill>
        <p:spPr>
          <a:xfrm>
            <a:off x="192505" y="3484662"/>
            <a:ext cx="9116751" cy="3373338"/>
          </a:xfrm>
          <a:prstGeom prst="rect">
            <a:avLst/>
          </a:prstGeom>
        </p:spPr>
      </p:pic>
      <p:sp>
        <p:nvSpPr>
          <p:cNvPr id="6" name="フッター プレースホルダー 5">
            <a:extLst>
              <a:ext uri="{FF2B5EF4-FFF2-40B4-BE49-F238E27FC236}">
                <a16:creationId xmlns:a16="http://schemas.microsoft.com/office/drawing/2014/main" id="{65610B74-19AE-4AE2-9276-146F7C26CA57}"/>
              </a:ext>
            </a:extLst>
          </p:cNvPr>
          <p:cNvSpPr>
            <a:spLocks noGrp="1"/>
          </p:cNvSpPr>
          <p:nvPr>
            <p:ph type="ftr" sz="quarter" idx="3"/>
          </p:nvPr>
        </p:nvSpPr>
        <p:spPr/>
        <p:txBody>
          <a:bodyPr/>
          <a:lstStyle/>
          <a:p>
            <a:r>
              <a:rPr kumimoji="1" lang="ja-JP" altLang="en-US"/>
              <a:t>可視赤外線装置開発技術ワークショップ</a:t>
            </a:r>
          </a:p>
        </p:txBody>
      </p:sp>
    </p:spTree>
    <p:extLst>
      <p:ext uri="{BB962C8B-B14F-4D97-AF65-F5344CB8AC3E}">
        <p14:creationId xmlns:p14="http://schemas.microsoft.com/office/powerpoint/2010/main" val="603105090"/>
      </p:ext>
    </p:extLst>
  </p:cSld>
  <p:clrMapOvr>
    <a:masterClrMapping/>
  </p:clrMapOvr>
</p:sld>
</file>

<file path=ppt/theme/theme1.xml><?xml version="1.0" encoding="utf-8"?>
<a:theme xmlns:a="http://schemas.openxmlformats.org/drawingml/2006/main" name="TMTJ">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MTJ2015.potx" id="{A3E92FD9-58A8-4A76-BCD3-C00ABEA2808A}" vid="{831BDBA6-F805-41A0-B529-8840B1DBAEF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TMTJ</Template>
  <TotalTime>1953</TotalTime>
  <Words>510</Words>
  <Application>Microsoft Office PowerPoint</Application>
  <PresentationFormat>画面に合わせる (4:3)</PresentationFormat>
  <Paragraphs>119</Paragraphs>
  <Slides>16</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ＭＳ Ｐゴシック</vt:lpstr>
      <vt:lpstr>Myriad Pro</vt:lpstr>
      <vt:lpstr>Arial</vt:lpstr>
      <vt:lpstr>Calibri</vt:lpstr>
      <vt:lpstr>Times New Roman</vt:lpstr>
      <vt:lpstr>TMTJ</vt:lpstr>
      <vt:lpstr>TMT第１期観測装置　WFOSの検討状況報告</vt:lpstr>
      <vt:lpstr>アウトライン</vt:lpstr>
      <vt:lpstr>1, イントロ</vt:lpstr>
      <vt:lpstr>Wide Field Optical Spectrograph (WFOS)</vt:lpstr>
      <vt:lpstr>サイエンス例 銀河間ガスの空間分布</vt:lpstr>
      <vt:lpstr>Parameters</vt:lpstr>
      <vt:lpstr>２、以前の装置コンセプトと問題点</vt:lpstr>
      <vt:lpstr>Optical layout</vt:lpstr>
      <vt:lpstr>これまでの装置コンセプトの問題点</vt:lpstr>
      <vt:lpstr>３、新たな装置コンセプト</vt:lpstr>
      <vt:lpstr>Fiber-WFOS</vt:lpstr>
      <vt:lpstr>Slicer-WFOS</vt:lpstr>
      <vt:lpstr>イメージスライサーモジュール</vt:lpstr>
      <vt:lpstr>概念光学レイアウト</vt:lpstr>
      <vt:lpstr>Timeline</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ozaki</dc:creator>
  <cp:lastModifiedBy>ozaki</cp:lastModifiedBy>
  <cp:revision>332</cp:revision>
  <cp:lastPrinted>2016-07-26T04:01:11Z</cp:lastPrinted>
  <dcterms:created xsi:type="dcterms:W3CDTF">2015-09-09T22:47:23Z</dcterms:created>
  <dcterms:modified xsi:type="dcterms:W3CDTF">2017-11-16T04:42:14Z</dcterms:modified>
</cp:coreProperties>
</file>