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0"/>
  </p:notesMasterIdLst>
  <p:handoutMasterIdLst>
    <p:handoutMasterId r:id="rId41"/>
  </p:handoutMasterIdLst>
  <p:sldIdLst>
    <p:sldId id="448" r:id="rId2"/>
    <p:sldId id="549" r:id="rId3"/>
    <p:sldId id="513" r:id="rId4"/>
    <p:sldId id="468" r:id="rId5"/>
    <p:sldId id="515" r:id="rId6"/>
    <p:sldId id="514" r:id="rId7"/>
    <p:sldId id="486" r:id="rId8"/>
    <p:sldId id="479" r:id="rId9"/>
    <p:sldId id="559" r:id="rId10"/>
    <p:sldId id="561" r:id="rId11"/>
    <p:sldId id="575" r:id="rId12"/>
    <p:sldId id="576" r:id="rId13"/>
    <p:sldId id="529" r:id="rId14"/>
    <p:sldId id="488" r:id="rId15"/>
    <p:sldId id="531" r:id="rId16"/>
    <p:sldId id="526" r:id="rId17"/>
    <p:sldId id="568" r:id="rId18"/>
    <p:sldId id="489" r:id="rId19"/>
    <p:sldId id="522" r:id="rId20"/>
    <p:sldId id="523" r:id="rId21"/>
    <p:sldId id="494" r:id="rId22"/>
    <p:sldId id="495" r:id="rId23"/>
    <p:sldId id="577" r:id="rId24"/>
    <p:sldId id="496" r:id="rId25"/>
    <p:sldId id="535" r:id="rId26"/>
    <p:sldId id="540" r:id="rId27"/>
    <p:sldId id="503" r:id="rId28"/>
    <p:sldId id="504" r:id="rId29"/>
    <p:sldId id="487" r:id="rId30"/>
    <p:sldId id="473" r:id="rId31"/>
    <p:sldId id="542" r:id="rId32"/>
    <p:sldId id="570" r:id="rId33"/>
    <p:sldId id="485" r:id="rId34"/>
    <p:sldId id="498" r:id="rId35"/>
    <p:sldId id="481" r:id="rId36"/>
    <p:sldId id="547" r:id="rId37"/>
    <p:sldId id="490" r:id="rId38"/>
    <p:sldId id="447" r:id="rId3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Helvetica Condensed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pos="5375">
          <p15:clr>
            <a:srgbClr val="A4A3A4"/>
          </p15:clr>
        </p15:guide>
        <p15:guide id="6" pos="385">
          <p15:clr>
            <a:srgbClr val="A4A3A4"/>
          </p15:clr>
        </p15:guide>
        <p15:guide id="7" pos="2789">
          <p15:clr>
            <a:srgbClr val="A4A3A4"/>
          </p15:clr>
        </p15:guide>
        <p15:guide id="8" pos="2971">
          <p15:clr>
            <a:srgbClr val="A4A3A4"/>
          </p15:clr>
        </p15:guide>
        <p15:guide id="9" pos="2109">
          <p15:clr>
            <a:srgbClr val="A4A3A4"/>
          </p15:clr>
        </p15:guide>
        <p15:guide id="10" pos="1927">
          <p15:clr>
            <a:srgbClr val="A4A3A4"/>
          </p15:clr>
        </p15:guide>
        <p15:guide id="11" pos="3651">
          <p15:clr>
            <a:srgbClr val="A4A3A4"/>
          </p15:clr>
        </p15:guide>
        <p15:guide id="12" pos="3833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0000"/>
    <a:srgbClr val="FFCCCC"/>
    <a:srgbClr val="006699"/>
    <a:srgbClr val="0099CC"/>
    <a:srgbClr val="33CCCC"/>
    <a:srgbClr val="FF6600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0929"/>
  </p:normalViewPr>
  <p:slideViewPr>
    <p:cSldViewPr>
      <p:cViewPr varScale="1">
        <p:scale>
          <a:sx n="64" d="100"/>
          <a:sy n="64" d="100"/>
        </p:scale>
        <p:origin x="-588" y="-108"/>
      </p:cViewPr>
      <p:guideLst>
        <p:guide orient="horz" pos="845"/>
        <p:guide orient="horz" pos="3884"/>
        <p:guide orient="horz" pos="2296"/>
        <p:guide orient="horz" pos="2432"/>
        <p:guide pos="5375"/>
        <p:guide pos="385"/>
        <p:guide pos="2789"/>
        <p:guide pos="2971"/>
        <p:guide pos="2109"/>
        <p:guide pos="1927"/>
        <p:guide pos="3651"/>
        <p:guide pos="38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774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AST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Sheet1!$C$3:$C$84</c:f>
              <c:numCache>
                <c:formatCode>General</c:formatCode>
                <c:ptCount val="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</c:numCache>
            </c:numRef>
          </c:xVal>
          <c:yVal>
            <c:numRef>
              <c:f>Sheet1!$G$3:$G$84</c:f>
              <c:numCache>
                <c:formatCode>General</c:formatCode>
                <c:ptCount val="82"/>
                <c:pt idx="0">
                  <c:v>-3.758883</c:v>
                </c:pt>
                <c:pt idx="1">
                  <c:v>-2.8214009999999998</c:v>
                </c:pt>
                <c:pt idx="2">
                  <c:v>-8.424042</c:v>
                </c:pt>
                <c:pt idx="3">
                  <c:v>-6.5624159999999998</c:v>
                </c:pt>
                <c:pt idx="4">
                  <c:v>-6.5624159999999998</c:v>
                </c:pt>
                <c:pt idx="5">
                  <c:v>-14.893528999999999</c:v>
                </c:pt>
                <c:pt idx="6">
                  <c:v>-12.129656000000001</c:v>
                </c:pt>
                <c:pt idx="7">
                  <c:v>-11.205450000000001</c:v>
                </c:pt>
                <c:pt idx="8">
                  <c:v>-12.129656000000001</c:v>
                </c:pt>
                <c:pt idx="9">
                  <c:v>-23.107136000000001</c:v>
                </c:pt>
                <c:pt idx="10">
                  <c:v>-19.47101</c:v>
                </c:pt>
                <c:pt idx="11">
                  <c:v>-17.644345000000001</c:v>
                </c:pt>
                <c:pt idx="12">
                  <c:v>-17.644345000000001</c:v>
                </c:pt>
                <c:pt idx="13">
                  <c:v>-19.47101</c:v>
                </c:pt>
                <c:pt idx="14">
                  <c:v>-32.989581999999999</c:v>
                </c:pt>
                <c:pt idx="15">
                  <c:v>-28.518668999999999</c:v>
                </c:pt>
                <c:pt idx="16">
                  <c:v>-25.819269999999999</c:v>
                </c:pt>
                <c:pt idx="17">
                  <c:v>-24.916644000000002</c:v>
                </c:pt>
                <c:pt idx="18">
                  <c:v>-25.819269999999999</c:v>
                </c:pt>
                <c:pt idx="19">
                  <c:v>-28.518668999999999</c:v>
                </c:pt>
                <c:pt idx="20">
                  <c:v>-44.451996999999999</c:v>
                </c:pt>
                <c:pt idx="21">
                  <c:v>-39.190483</c:v>
                </c:pt>
                <c:pt idx="22">
                  <c:v>-35.655405000000002</c:v>
                </c:pt>
                <c:pt idx="23">
                  <c:v>-33.879578000000002</c:v>
                </c:pt>
                <c:pt idx="24">
                  <c:v>-33.879578000000002</c:v>
                </c:pt>
                <c:pt idx="25">
                  <c:v>-35.655405000000002</c:v>
                </c:pt>
                <c:pt idx="26">
                  <c:v>-39.190483</c:v>
                </c:pt>
                <c:pt idx="27">
                  <c:v>-57.393636000000001</c:v>
                </c:pt>
                <c:pt idx="28">
                  <c:v>-51.391562</c:v>
                </c:pt>
                <c:pt idx="29">
                  <c:v>-47.064422</c:v>
                </c:pt>
                <c:pt idx="30">
                  <c:v>-44.451996999999999</c:v>
                </c:pt>
                <c:pt idx="31">
                  <c:v>-43.578482000000001</c:v>
                </c:pt>
                <c:pt idx="32">
                  <c:v>-44.451996999999999</c:v>
                </c:pt>
                <c:pt idx="33">
                  <c:v>-47.064422</c:v>
                </c:pt>
                <c:pt idx="34">
                  <c:v>-51.391562</c:v>
                </c:pt>
                <c:pt idx="35">
                  <c:v>-71.703750999999997</c:v>
                </c:pt>
                <c:pt idx="36">
                  <c:v>-65.016075999999998</c:v>
                </c:pt>
                <c:pt idx="37">
                  <c:v>-59.946184000000002</c:v>
                </c:pt>
                <c:pt idx="38">
                  <c:v>-56.540160999999998</c:v>
                </c:pt>
                <c:pt idx="39">
                  <c:v>-54.829258000000003</c:v>
                </c:pt>
                <c:pt idx="40">
                  <c:v>-54.829258000000003</c:v>
                </c:pt>
                <c:pt idx="41">
                  <c:v>-56.540160999999998</c:v>
                </c:pt>
                <c:pt idx="42">
                  <c:v>-59.946184000000002</c:v>
                </c:pt>
                <c:pt idx="43">
                  <c:v>-65.016075999999998</c:v>
                </c:pt>
                <c:pt idx="44">
                  <c:v>-87.263577999999995</c:v>
                </c:pt>
                <c:pt idx="45">
                  <c:v>-79.949190000000002</c:v>
                </c:pt>
                <c:pt idx="46">
                  <c:v>-74.190601999999998</c:v>
                </c:pt>
                <c:pt idx="47">
                  <c:v>-70.039503999999994</c:v>
                </c:pt>
                <c:pt idx="48">
                  <c:v>-67.533563000000001</c:v>
                </c:pt>
                <c:pt idx="49">
                  <c:v>-66.695687000000007</c:v>
                </c:pt>
                <c:pt idx="50">
                  <c:v>-67.533563000000001</c:v>
                </c:pt>
                <c:pt idx="51">
                  <c:v>-70.039503999999994</c:v>
                </c:pt>
                <c:pt idx="52">
                  <c:v>-74.190601999999998</c:v>
                </c:pt>
                <c:pt idx="53">
                  <c:v>-79.949190000000002</c:v>
                </c:pt>
                <c:pt idx="54">
                  <c:v>-103.948365</c:v>
                </c:pt>
                <c:pt idx="55">
                  <c:v>-96.069067000000004</c:v>
                </c:pt>
                <c:pt idx="56">
                  <c:v>-89.679610999999994</c:v>
                </c:pt>
                <c:pt idx="57">
                  <c:v>-84.836539999999999</c:v>
                </c:pt>
                <c:pt idx="58">
                  <c:v>-81.583258999999998</c:v>
                </c:pt>
                <c:pt idx="59">
                  <c:v>-79.949190000000002</c:v>
                </c:pt>
                <c:pt idx="60">
                  <c:v>-79.949190000000002</c:v>
                </c:pt>
                <c:pt idx="61">
                  <c:v>-81.583258999999998</c:v>
                </c:pt>
                <c:pt idx="62">
                  <c:v>-84.836539999999999</c:v>
                </c:pt>
                <c:pt idx="63">
                  <c:v>-89.679610999999994</c:v>
                </c:pt>
                <c:pt idx="64">
                  <c:v>-96.069067000000004</c:v>
                </c:pt>
                <c:pt idx="65">
                  <c:v>-113.24890499999999</c:v>
                </c:pt>
                <c:pt idx="66">
                  <c:v>-106.28917800000001</c:v>
                </c:pt>
                <c:pt idx="67">
                  <c:v>-100.81085</c:v>
                </c:pt>
                <c:pt idx="68">
                  <c:v>-96.862341000000001</c:v>
                </c:pt>
                <c:pt idx="69">
                  <c:v>-94.478927999999996</c:v>
                </c:pt>
                <c:pt idx="70">
                  <c:v>-93.682057999999998</c:v>
                </c:pt>
                <c:pt idx="71">
                  <c:v>-94.478927999999996</c:v>
                </c:pt>
                <c:pt idx="72">
                  <c:v>-96.862341000000001</c:v>
                </c:pt>
                <c:pt idx="73">
                  <c:v>-100.81085</c:v>
                </c:pt>
                <c:pt idx="74">
                  <c:v>-106.28917800000001</c:v>
                </c:pt>
                <c:pt idx="75">
                  <c:v>-113.24890499999999</c:v>
                </c:pt>
                <c:pt idx="76">
                  <c:v>-113.24890499999999</c:v>
                </c:pt>
                <c:pt idx="77">
                  <c:v>-110.16724600000001</c:v>
                </c:pt>
                <c:pt idx="78">
                  <c:v>-108.61949799999999</c:v>
                </c:pt>
                <c:pt idx="79">
                  <c:v>-108.61949799999999</c:v>
                </c:pt>
                <c:pt idx="80">
                  <c:v>-110.16724600000001</c:v>
                </c:pt>
                <c:pt idx="81">
                  <c:v>-113.24890499999999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B7-468B-937A-621887705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25280"/>
        <c:axId val="137427968"/>
      </c:scatterChart>
      <c:valAx>
        <c:axId val="13742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7427968"/>
        <c:crosses val="autoZero"/>
        <c:crossBetween val="midCat"/>
      </c:valAx>
      <c:valAx>
        <c:axId val="13742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7425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80446194225728"/>
          <c:y val="0.27575223097112861"/>
          <c:w val="0.1214724409448819"/>
          <c:h val="0.1500010498687664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567147856517937E-2"/>
          <c:y val="9.7777777777777783E-2"/>
          <c:w val="0.87021062992125986"/>
          <c:h val="0.804444444444444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CMA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Sheet1!$C$3:$C$84</c:f>
              <c:numCache>
                <c:formatCode>General</c:formatCode>
                <c:ptCount val="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</c:numCache>
            </c:numRef>
          </c:xVal>
          <c:yVal>
            <c:numRef>
              <c:f>Sheet1!$H$3:$H$84</c:f>
              <c:numCache>
                <c:formatCode>General</c:formatCode>
                <c:ptCount val="82"/>
                <c:pt idx="0">
                  <c:v>-0.71872499999999995</c:v>
                </c:pt>
                <c:pt idx="1">
                  <c:v>-0.62322299999999997</c:v>
                </c:pt>
                <c:pt idx="2">
                  <c:v>-1.071291</c:v>
                </c:pt>
                <c:pt idx="3">
                  <c:v>-0.94718000000000002</c:v>
                </c:pt>
                <c:pt idx="4">
                  <c:v>-0.94718000000000002</c:v>
                </c:pt>
                <c:pt idx="5">
                  <c:v>-1.415851</c:v>
                </c:pt>
                <c:pt idx="6">
                  <c:v>-1.2810550000000001</c:v>
                </c:pt>
                <c:pt idx="7">
                  <c:v>-1.2323489999999999</c:v>
                </c:pt>
                <c:pt idx="8">
                  <c:v>-1.2810550000000001</c:v>
                </c:pt>
                <c:pt idx="9">
                  <c:v>-1.749978</c:v>
                </c:pt>
                <c:pt idx="10">
                  <c:v>-1.6119220000000001</c:v>
                </c:pt>
                <c:pt idx="11">
                  <c:v>-1.5370900000000001</c:v>
                </c:pt>
                <c:pt idx="12">
                  <c:v>-1.5370900000000001</c:v>
                </c:pt>
                <c:pt idx="13">
                  <c:v>-1.6119220000000001</c:v>
                </c:pt>
                <c:pt idx="14">
                  <c:v>-2.0714429999999999</c:v>
                </c:pt>
                <c:pt idx="15">
                  <c:v>-1.9341820000000001</c:v>
                </c:pt>
                <c:pt idx="16">
                  <c:v>-1.8450869999999999</c:v>
                </c:pt>
                <c:pt idx="17">
                  <c:v>-1.8140989999999999</c:v>
                </c:pt>
                <c:pt idx="18">
                  <c:v>-1.8450869999999999</c:v>
                </c:pt>
                <c:pt idx="19">
                  <c:v>-1.9341820000000001</c:v>
                </c:pt>
                <c:pt idx="20">
                  <c:v>-2.3782489999999998</c:v>
                </c:pt>
                <c:pt idx="21">
                  <c:v>-2.2443939999999998</c:v>
                </c:pt>
                <c:pt idx="22">
                  <c:v>-2.148037</c:v>
                </c:pt>
                <c:pt idx="23">
                  <c:v>-2.0974170000000001</c:v>
                </c:pt>
                <c:pt idx="24">
                  <c:v>-2.0974170000000001</c:v>
                </c:pt>
                <c:pt idx="25">
                  <c:v>-2.148037</c:v>
                </c:pt>
                <c:pt idx="26">
                  <c:v>-2.2443939999999998</c:v>
                </c:pt>
                <c:pt idx="27">
                  <c:v>-2.66866</c:v>
                </c:pt>
                <c:pt idx="28">
                  <c:v>-2.5400559999999999</c:v>
                </c:pt>
                <c:pt idx="29">
                  <c:v>-2.4409740000000002</c:v>
                </c:pt>
                <c:pt idx="30">
                  <c:v>-2.3782489999999998</c:v>
                </c:pt>
                <c:pt idx="31">
                  <c:v>-2.3567480000000001</c:v>
                </c:pt>
                <c:pt idx="32">
                  <c:v>-2.3782489999999998</c:v>
                </c:pt>
                <c:pt idx="33">
                  <c:v>-2.4409740000000002</c:v>
                </c:pt>
                <c:pt idx="34">
                  <c:v>-2.5400559999999999</c:v>
                </c:pt>
                <c:pt idx="35">
                  <c:v>-2.9412229999999999</c:v>
                </c:pt>
                <c:pt idx="36">
                  <c:v>-2.8192300000000001</c:v>
                </c:pt>
                <c:pt idx="37">
                  <c:v>-2.720567</c:v>
                </c:pt>
                <c:pt idx="38">
                  <c:v>-2.6509490000000002</c:v>
                </c:pt>
                <c:pt idx="39">
                  <c:v>-2.6148859999999998</c:v>
                </c:pt>
                <c:pt idx="40">
                  <c:v>-2.6148859999999998</c:v>
                </c:pt>
                <c:pt idx="41">
                  <c:v>-2.6509490000000002</c:v>
                </c:pt>
                <c:pt idx="42">
                  <c:v>-2.720567</c:v>
                </c:pt>
                <c:pt idx="43">
                  <c:v>-2.8192300000000001</c:v>
                </c:pt>
                <c:pt idx="44">
                  <c:v>-3.1947760000000001</c:v>
                </c:pt>
                <c:pt idx="45">
                  <c:v>-3.0804109999999998</c:v>
                </c:pt>
                <c:pt idx="46">
                  <c:v>-2.9844349999999999</c:v>
                </c:pt>
                <c:pt idx="47">
                  <c:v>-2.9116740000000001</c:v>
                </c:pt>
                <c:pt idx="48">
                  <c:v>-2.8661859999999999</c:v>
                </c:pt>
                <c:pt idx="49">
                  <c:v>-2.8507009999999999</c:v>
                </c:pt>
                <c:pt idx="50">
                  <c:v>-2.8661859999999999</c:v>
                </c:pt>
                <c:pt idx="51">
                  <c:v>-2.9116740000000001</c:v>
                </c:pt>
                <c:pt idx="52">
                  <c:v>-2.9844349999999999</c:v>
                </c:pt>
                <c:pt idx="53">
                  <c:v>-3.0804109999999998</c:v>
                </c:pt>
                <c:pt idx="54">
                  <c:v>-3.4284539999999999</c:v>
                </c:pt>
                <c:pt idx="55">
                  <c:v>-3.3224610000000001</c:v>
                </c:pt>
                <c:pt idx="56">
                  <c:v>-3.230845</c:v>
                </c:pt>
                <c:pt idx="57">
                  <c:v>-3.1577109999999999</c:v>
                </c:pt>
                <c:pt idx="58">
                  <c:v>-3.1066639999999999</c:v>
                </c:pt>
                <c:pt idx="59">
                  <c:v>-3.0804109999999998</c:v>
                </c:pt>
                <c:pt idx="60">
                  <c:v>-3.0804109999999998</c:v>
                </c:pt>
                <c:pt idx="61">
                  <c:v>-3.1066639999999999</c:v>
                </c:pt>
                <c:pt idx="62">
                  <c:v>-3.1577109999999999</c:v>
                </c:pt>
                <c:pt idx="63">
                  <c:v>-3.230845</c:v>
                </c:pt>
                <c:pt idx="64">
                  <c:v>-3.3224610000000001</c:v>
                </c:pt>
                <c:pt idx="65">
                  <c:v>-3.544581</c:v>
                </c:pt>
                <c:pt idx="66">
                  <c:v>-3.4585590000000002</c:v>
                </c:pt>
                <c:pt idx="67">
                  <c:v>-3.3871280000000001</c:v>
                </c:pt>
                <c:pt idx="68">
                  <c:v>-3.3334709999999999</c:v>
                </c:pt>
                <c:pt idx="69">
                  <c:v>-3.3001550000000002</c:v>
                </c:pt>
                <c:pt idx="70">
                  <c:v>-3.288856</c:v>
                </c:pt>
                <c:pt idx="71">
                  <c:v>-3.3001550000000002</c:v>
                </c:pt>
                <c:pt idx="72">
                  <c:v>-3.3334709999999999</c:v>
                </c:pt>
                <c:pt idx="73">
                  <c:v>-3.3871280000000001</c:v>
                </c:pt>
                <c:pt idx="74">
                  <c:v>-3.4585590000000002</c:v>
                </c:pt>
                <c:pt idx="75">
                  <c:v>-3.544581</c:v>
                </c:pt>
                <c:pt idx="76">
                  <c:v>-3.544581</c:v>
                </c:pt>
                <c:pt idx="77">
                  <c:v>-3.5071210000000002</c:v>
                </c:pt>
                <c:pt idx="78">
                  <c:v>-3.487933</c:v>
                </c:pt>
                <c:pt idx="79">
                  <c:v>-3.487933</c:v>
                </c:pt>
                <c:pt idx="80">
                  <c:v>-3.5071210000000002</c:v>
                </c:pt>
                <c:pt idx="81">
                  <c:v>-3.544581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76-469C-9C04-AD3463413C7C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TRE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Sheet1!$C$3:$C$84</c:f>
              <c:numCache>
                <c:formatCode>General</c:formatCode>
                <c:ptCount val="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</c:numCache>
            </c:numRef>
          </c:xVal>
          <c:yVal>
            <c:numRef>
              <c:f>Sheet1!$I$3:$I$84</c:f>
              <c:numCache>
                <c:formatCode>General</c:formatCode>
                <c:ptCount val="82"/>
                <c:pt idx="0">
                  <c:v>9.3999999999999997E-4</c:v>
                </c:pt>
                <c:pt idx="1">
                  <c:v>6.1200000000000002E-4</c:v>
                </c:pt>
                <c:pt idx="2">
                  <c:v>3.1489999999999999E-3</c:v>
                </c:pt>
                <c:pt idx="3">
                  <c:v>2.1670000000000001E-3</c:v>
                </c:pt>
                <c:pt idx="4">
                  <c:v>2.1670000000000001E-3</c:v>
                </c:pt>
                <c:pt idx="5">
                  <c:v>7.3860000000000002E-3</c:v>
                </c:pt>
                <c:pt idx="6">
                  <c:v>5.4339999999999996E-3</c:v>
                </c:pt>
                <c:pt idx="7">
                  <c:v>4.8269999999999997E-3</c:v>
                </c:pt>
                <c:pt idx="8">
                  <c:v>5.4339999999999996E-3</c:v>
                </c:pt>
                <c:pt idx="9">
                  <c:v>1.4233000000000001E-2</c:v>
                </c:pt>
                <c:pt idx="10">
                  <c:v>1.1024000000000001E-2</c:v>
                </c:pt>
                <c:pt idx="11">
                  <c:v>9.5149999999999992E-3</c:v>
                </c:pt>
                <c:pt idx="12">
                  <c:v>9.5149999999999992E-3</c:v>
                </c:pt>
                <c:pt idx="13">
                  <c:v>1.1024000000000001E-2</c:v>
                </c:pt>
                <c:pt idx="14">
                  <c:v>2.4194E-2</c:v>
                </c:pt>
                <c:pt idx="15">
                  <c:v>1.9477999999999999E-2</c:v>
                </c:pt>
                <c:pt idx="16">
                  <c:v>1.6795000000000001E-2</c:v>
                </c:pt>
                <c:pt idx="17">
                  <c:v>1.5927E-2</c:v>
                </c:pt>
                <c:pt idx="18">
                  <c:v>1.6795000000000001E-2</c:v>
                </c:pt>
                <c:pt idx="19">
                  <c:v>1.9477999999999999E-2</c:v>
                </c:pt>
                <c:pt idx="20">
                  <c:v>3.7686999999999998E-2</c:v>
                </c:pt>
                <c:pt idx="21">
                  <c:v>3.1257E-2</c:v>
                </c:pt>
                <c:pt idx="22">
                  <c:v>2.7158999999999999E-2</c:v>
                </c:pt>
                <c:pt idx="23">
                  <c:v>2.5172E-2</c:v>
                </c:pt>
                <c:pt idx="24">
                  <c:v>2.5172E-2</c:v>
                </c:pt>
                <c:pt idx="25">
                  <c:v>2.7158999999999999E-2</c:v>
                </c:pt>
                <c:pt idx="26">
                  <c:v>3.1257E-2</c:v>
                </c:pt>
                <c:pt idx="27">
                  <c:v>5.5030000000000003E-2</c:v>
                </c:pt>
                <c:pt idx="28">
                  <c:v>4.6730000000000001E-2</c:v>
                </c:pt>
                <c:pt idx="29">
                  <c:v>4.1019E-2</c:v>
                </c:pt>
                <c:pt idx="30">
                  <c:v>3.7686999999999998E-2</c:v>
                </c:pt>
                <c:pt idx="31">
                  <c:v>3.6593000000000001E-2</c:v>
                </c:pt>
                <c:pt idx="32">
                  <c:v>3.7686999999999998E-2</c:v>
                </c:pt>
                <c:pt idx="33">
                  <c:v>4.1019E-2</c:v>
                </c:pt>
                <c:pt idx="34">
                  <c:v>4.6730000000000001E-2</c:v>
                </c:pt>
                <c:pt idx="35">
                  <c:v>7.6439999999999994E-2</c:v>
                </c:pt>
                <c:pt idx="36">
                  <c:v>6.6163E-2</c:v>
                </c:pt>
                <c:pt idx="37">
                  <c:v>5.8687000000000003E-2</c:v>
                </c:pt>
                <c:pt idx="38">
                  <c:v>5.3823999999999997E-2</c:v>
                </c:pt>
                <c:pt idx="39">
                  <c:v>5.1431999999999999E-2</c:v>
                </c:pt>
                <c:pt idx="40">
                  <c:v>5.1431999999999999E-2</c:v>
                </c:pt>
                <c:pt idx="41">
                  <c:v>5.3823999999999997E-2</c:v>
                </c:pt>
                <c:pt idx="42">
                  <c:v>5.8687000000000003E-2</c:v>
                </c:pt>
                <c:pt idx="43">
                  <c:v>6.6163E-2</c:v>
                </c:pt>
                <c:pt idx="44">
                  <c:v>0.10202899999999999</c:v>
                </c:pt>
                <c:pt idx="45">
                  <c:v>8.9720999999999995E-2</c:v>
                </c:pt>
                <c:pt idx="46">
                  <c:v>8.0377000000000004E-2</c:v>
                </c:pt>
                <c:pt idx="47">
                  <c:v>7.3840000000000003E-2</c:v>
                </c:pt>
                <c:pt idx="48">
                  <c:v>6.9977999999999999E-2</c:v>
                </c:pt>
                <c:pt idx="49">
                  <c:v>6.8700999999999998E-2</c:v>
                </c:pt>
                <c:pt idx="50">
                  <c:v>6.9977999999999999E-2</c:v>
                </c:pt>
                <c:pt idx="51">
                  <c:v>7.3840000000000003E-2</c:v>
                </c:pt>
                <c:pt idx="52">
                  <c:v>8.0377000000000004E-2</c:v>
                </c:pt>
                <c:pt idx="53">
                  <c:v>8.9720999999999995E-2</c:v>
                </c:pt>
                <c:pt idx="54">
                  <c:v>0.13180700000000001</c:v>
                </c:pt>
                <c:pt idx="55">
                  <c:v>0.117462</c:v>
                </c:pt>
                <c:pt idx="56">
                  <c:v>0.106199</c:v>
                </c:pt>
                <c:pt idx="57">
                  <c:v>9.7892000000000007E-2</c:v>
                </c:pt>
                <c:pt idx="58">
                  <c:v>9.2428999999999997E-2</c:v>
                </c:pt>
                <c:pt idx="59">
                  <c:v>8.9720999999999995E-2</c:v>
                </c:pt>
                <c:pt idx="60">
                  <c:v>8.9720999999999995E-2</c:v>
                </c:pt>
                <c:pt idx="61">
                  <c:v>9.2428999999999997E-2</c:v>
                </c:pt>
                <c:pt idx="62">
                  <c:v>9.7892000000000007E-2</c:v>
                </c:pt>
                <c:pt idx="63">
                  <c:v>0.106199</c:v>
                </c:pt>
                <c:pt idx="64">
                  <c:v>0.117462</c:v>
                </c:pt>
                <c:pt idx="65">
                  <c:v>0.14934900000000001</c:v>
                </c:pt>
                <c:pt idx="66">
                  <c:v>0.13616200000000001</c:v>
                </c:pt>
                <c:pt idx="67">
                  <c:v>0.12603700000000001</c:v>
                </c:pt>
                <c:pt idx="68">
                  <c:v>0.118884</c:v>
                </c:pt>
                <c:pt idx="69">
                  <c:v>0.11462700000000001</c:v>
                </c:pt>
                <c:pt idx="70">
                  <c:v>0.113215</c:v>
                </c:pt>
                <c:pt idx="71">
                  <c:v>0.11462700000000001</c:v>
                </c:pt>
                <c:pt idx="72">
                  <c:v>0.118884</c:v>
                </c:pt>
                <c:pt idx="73">
                  <c:v>0.12603700000000001</c:v>
                </c:pt>
                <c:pt idx="74">
                  <c:v>0.13616200000000001</c:v>
                </c:pt>
                <c:pt idx="75">
                  <c:v>0.14934900000000001</c:v>
                </c:pt>
                <c:pt idx="76">
                  <c:v>0.14934900000000001</c:v>
                </c:pt>
                <c:pt idx="77">
                  <c:v>0.14346600000000001</c:v>
                </c:pt>
                <c:pt idx="78">
                  <c:v>0.140537</c:v>
                </c:pt>
                <c:pt idx="79">
                  <c:v>0.140537</c:v>
                </c:pt>
                <c:pt idx="80">
                  <c:v>0.14346600000000001</c:v>
                </c:pt>
                <c:pt idx="81">
                  <c:v>0.14934900000000001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76-469C-9C04-AD3463413C7C}"/>
            </c:ext>
          </c:extLst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SPH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Sheet1!$C$3:$C$84</c:f>
              <c:numCache>
                <c:formatCode>General</c:formatCode>
                <c:ptCount val="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</c:numCache>
            </c:numRef>
          </c:xVal>
          <c:yVal>
            <c:numRef>
              <c:f>Sheet1!$J$3:$J$84</c:f>
              <c:numCache>
                <c:formatCode>General</c:formatCode>
                <c:ptCount val="82"/>
                <c:pt idx="0">
                  <c:v>1.1E-4</c:v>
                </c:pt>
                <c:pt idx="1">
                  <c:v>7.7000000000000001E-5</c:v>
                </c:pt>
                <c:pt idx="2">
                  <c:v>2.7599999999999999E-4</c:v>
                </c:pt>
                <c:pt idx="3">
                  <c:v>2.1000000000000001E-4</c:v>
                </c:pt>
                <c:pt idx="4">
                  <c:v>2.1000000000000001E-4</c:v>
                </c:pt>
                <c:pt idx="5">
                  <c:v>5.0299999999999997E-4</c:v>
                </c:pt>
                <c:pt idx="6">
                  <c:v>4.0700000000000003E-4</c:v>
                </c:pt>
                <c:pt idx="7">
                  <c:v>3.7399999999999998E-4</c:v>
                </c:pt>
                <c:pt idx="8">
                  <c:v>4.0700000000000003E-4</c:v>
                </c:pt>
                <c:pt idx="9">
                  <c:v>7.8600000000000002E-4</c:v>
                </c:pt>
                <c:pt idx="10">
                  <c:v>6.6200000000000005E-4</c:v>
                </c:pt>
                <c:pt idx="11">
                  <c:v>5.9900000000000003E-4</c:v>
                </c:pt>
                <c:pt idx="12">
                  <c:v>5.9900000000000003E-4</c:v>
                </c:pt>
                <c:pt idx="13">
                  <c:v>6.6200000000000005E-4</c:v>
                </c:pt>
                <c:pt idx="14">
                  <c:v>1.1199999999999999E-3</c:v>
                </c:pt>
                <c:pt idx="15">
                  <c:v>9.7000000000000005E-4</c:v>
                </c:pt>
                <c:pt idx="16">
                  <c:v>8.7900000000000001E-4</c:v>
                </c:pt>
                <c:pt idx="17">
                  <c:v>8.4800000000000001E-4</c:v>
                </c:pt>
                <c:pt idx="18">
                  <c:v>8.7900000000000001E-4</c:v>
                </c:pt>
                <c:pt idx="19">
                  <c:v>9.7000000000000005E-4</c:v>
                </c:pt>
                <c:pt idx="20">
                  <c:v>1.4959999999999999E-3</c:v>
                </c:pt>
                <c:pt idx="21">
                  <c:v>1.325E-3</c:v>
                </c:pt>
                <c:pt idx="22">
                  <c:v>1.2080000000000001E-3</c:v>
                </c:pt>
                <c:pt idx="23">
                  <c:v>1.1490000000000001E-3</c:v>
                </c:pt>
                <c:pt idx="24">
                  <c:v>1.1490000000000001E-3</c:v>
                </c:pt>
                <c:pt idx="25">
                  <c:v>1.2080000000000001E-3</c:v>
                </c:pt>
                <c:pt idx="26">
                  <c:v>1.325E-3</c:v>
                </c:pt>
                <c:pt idx="27">
                  <c:v>1.9090000000000001E-3</c:v>
                </c:pt>
                <c:pt idx="28">
                  <c:v>1.719E-3</c:v>
                </c:pt>
                <c:pt idx="29">
                  <c:v>1.5809999999999999E-3</c:v>
                </c:pt>
                <c:pt idx="30">
                  <c:v>1.4959999999999999E-3</c:v>
                </c:pt>
                <c:pt idx="31">
                  <c:v>1.4679999999999999E-3</c:v>
                </c:pt>
                <c:pt idx="32">
                  <c:v>1.4959999999999999E-3</c:v>
                </c:pt>
                <c:pt idx="33">
                  <c:v>1.5809999999999999E-3</c:v>
                </c:pt>
                <c:pt idx="34">
                  <c:v>1.719E-3</c:v>
                </c:pt>
                <c:pt idx="35">
                  <c:v>2.349E-3</c:v>
                </c:pt>
                <c:pt idx="36">
                  <c:v>2.1450000000000002E-3</c:v>
                </c:pt>
                <c:pt idx="37">
                  <c:v>1.9880000000000002E-3</c:v>
                </c:pt>
                <c:pt idx="38">
                  <c:v>1.882E-3</c:v>
                </c:pt>
                <c:pt idx="39">
                  <c:v>1.828E-3</c:v>
                </c:pt>
                <c:pt idx="40">
                  <c:v>1.828E-3</c:v>
                </c:pt>
                <c:pt idx="41">
                  <c:v>1.882E-3</c:v>
                </c:pt>
                <c:pt idx="42">
                  <c:v>1.9880000000000002E-3</c:v>
                </c:pt>
                <c:pt idx="43">
                  <c:v>2.1450000000000002E-3</c:v>
                </c:pt>
                <c:pt idx="44">
                  <c:v>2.8089999999999999E-3</c:v>
                </c:pt>
                <c:pt idx="45">
                  <c:v>2.5950000000000001E-3</c:v>
                </c:pt>
                <c:pt idx="46">
                  <c:v>2.4229999999999998E-3</c:v>
                </c:pt>
                <c:pt idx="47">
                  <c:v>2.2980000000000001E-3</c:v>
                </c:pt>
                <c:pt idx="48">
                  <c:v>2.222E-3</c:v>
                </c:pt>
                <c:pt idx="49">
                  <c:v>2.1970000000000002E-3</c:v>
                </c:pt>
                <c:pt idx="50">
                  <c:v>2.222E-3</c:v>
                </c:pt>
                <c:pt idx="51">
                  <c:v>2.2980000000000001E-3</c:v>
                </c:pt>
                <c:pt idx="52">
                  <c:v>2.4229999999999998E-3</c:v>
                </c:pt>
                <c:pt idx="53">
                  <c:v>2.5950000000000001E-3</c:v>
                </c:pt>
                <c:pt idx="54">
                  <c:v>3.2799999999999999E-3</c:v>
                </c:pt>
                <c:pt idx="55">
                  <c:v>3.0599999999999998E-3</c:v>
                </c:pt>
                <c:pt idx="56">
                  <c:v>2.8779999999999999E-3</c:v>
                </c:pt>
                <c:pt idx="57">
                  <c:v>2.738E-3</c:v>
                </c:pt>
                <c:pt idx="58">
                  <c:v>2.643E-3</c:v>
                </c:pt>
                <c:pt idx="59">
                  <c:v>2.5950000000000001E-3</c:v>
                </c:pt>
                <c:pt idx="60">
                  <c:v>2.5950000000000001E-3</c:v>
                </c:pt>
                <c:pt idx="61">
                  <c:v>2.643E-3</c:v>
                </c:pt>
                <c:pt idx="62">
                  <c:v>2.738E-3</c:v>
                </c:pt>
                <c:pt idx="63">
                  <c:v>2.8779999999999999E-3</c:v>
                </c:pt>
                <c:pt idx="64">
                  <c:v>3.0599999999999998E-3</c:v>
                </c:pt>
                <c:pt idx="65">
                  <c:v>3.5330000000000001E-3</c:v>
                </c:pt>
                <c:pt idx="66">
                  <c:v>3.3449999999999999E-3</c:v>
                </c:pt>
                <c:pt idx="67">
                  <c:v>3.1930000000000001E-3</c:v>
                </c:pt>
                <c:pt idx="68">
                  <c:v>3.0829999999999998E-3</c:v>
                </c:pt>
                <c:pt idx="69">
                  <c:v>3.0149999999999999E-3</c:v>
                </c:pt>
                <c:pt idx="70">
                  <c:v>2.993E-3</c:v>
                </c:pt>
                <c:pt idx="71">
                  <c:v>3.0149999999999999E-3</c:v>
                </c:pt>
                <c:pt idx="72">
                  <c:v>3.0829999999999998E-3</c:v>
                </c:pt>
                <c:pt idx="73">
                  <c:v>3.1930000000000001E-3</c:v>
                </c:pt>
                <c:pt idx="74">
                  <c:v>3.3449999999999999E-3</c:v>
                </c:pt>
                <c:pt idx="75">
                  <c:v>3.5330000000000001E-3</c:v>
                </c:pt>
                <c:pt idx="76">
                  <c:v>3.5330000000000001E-3</c:v>
                </c:pt>
                <c:pt idx="77">
                  <c:v>3.4499999999999999E-3</c:v>
                </c:pt>
                <c:pt idx="78">
                  <c:v>3.408E-3</c:v>
                </c:pt>
                <c:pt idx="79">
                  <c:v>3.408E-3</c:v>
                </c:pt>
                <c:pt idx="80">
                  <c:v>3.4499999999999999E-3</c:v>
                </c:pt>
                <c:pt idx="81">
                  <c:v>3.5330000000000001E-3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E76-469C-9C04-AD3463413C7C}"/>
            </c:ext>
          </c:extLst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Sec.AST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Sheet1!$C$3:$C$84</c:f>
              <c:numCache>
                <c:formatCode>General</c:formatCode>
                <c:ptCount val="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</c:numCache>
            </c:numRef>
          </c:xVal>
          <c:yVal>
            <c:numRef>
              <c:f>Sheet1!$K$3:$K$84</c:f>
              <c:numCache>
                <c:formatCode>General</c:formatCode>
                <c:ptCount val="82"/>
                <c:pt idx="0">
                  <c:v>1.35E-4</c:v>
                </c:pt>
                <c:pt idx="1">
                  <c:v>1.01E-4</c:v>
                </c:pt>
                <c:pt idx="2">
                  <c:v>2.9999999999999997E-4</c:v>
                </c:pt>
                <c:pt idx="3">
                  <c:v>2.34E-4</c:v>
                </c:pt>
                <c:pt idx="4">
                  <c:v>2.34E-4</c:v>
                </c:pt>
                <c:pt idx="5">
                  <c:v>5.2400000000000005E-4</c:v>
                </c:pt>
                <c:pt idx="6">
                  <c:v>4.2900000000000002E-4</c:v>
                </c:pt>
                <c:pt idx="7">
                  <c:v>3.97E-4</c:v>
                </c:pt>
                <c:pt idx="8">
                  <c:v>4.2900000000000002E-4</c:v>
                </c:pt>
                <c:pt idx="9">
                  <c:v>8.0199999999999998E-4</c:v>
                </c:pt>
                <c:pt idx="10">
                  <c:v>6.8000000000000005E-4</c:v>
                </c:pt>
                <c:pt idx="11">
                  <c:v>6.1799999999999995E-4</c:v>
                </c:pt>
                <c:pt idx="12">
                  <c:v>6.1799999999999995E-4</c:v>
                </c:pt>
                <c:pt idx="13">
                  <c:v>6.8000000000000005E-4</c:v>
                </c:pt>
                <c:pt idx="14">
                  <c:v>1.126E-3</c:v>
                </c:pt>
                <c:pt idx="15">
                  <c:v>9.810000000000001E-4</c:v>
                </c:pt>
                <c:pt idx="16">
                  <c:v>8.92E-4</c:v>
                </c:pt>
                <c:pt idx="17">
                  <c:v>8.6200000000000003E-4</c:v>
                </c:pt>
                <c:pt idx="18">
                  <c:v>8.92E-4</c:v>
                </c:pt>
                <c:pt idx="19">
                  <c:v>9.810000000000001E-4</c:v>
                </c:pt>
                <c:pt idx="20">
                  <c:v>1.4890000000000001E-3</c:v>
                </c:pt>
                <c:pt idx="21">
                  <c:v>1.3240000000000001E-3</c:v>
                </c:pt>
                <c:pt idx="22">
                  <c:v>1.212E-3</c:v>
                </c:pt>
                <c:pt idx="23">
                  <c:v>1.155E-3</c:v>
                </c:pt>
                <c:pt idx="24">
                  <c:v>1.155E-3</c:v>
                </c:pt>
                <c:pt idx="25">
                  <c:v>1.212E-3</c:v>
                </c:pt>
                <c:pt idx="26">
                  <c:v>1.3240000000000001E-3</c:v>
                </c:pt>
                <c:pt idx="27">
                  <c:v>1.8799999999999999E-3</c:v>
                </c:pt>
                <c:pt idx="28">
                  <c:v>1.701E-3</c:v>
                </c:pt>
                <c:pt idx="29">
                  <c:v>1.5690000000000001E-3</c:v>
                </c:pt>
                <c:pt idx="30">
                  <c:v>1.4890000000000001E-3</c:v>
                </c:pt>
                <c:pt idx="31">
                  <c:v>1.462E-3</c:v>
                </c:pt>
                <c:pt idx="32">
                  <c:v>1.4890000000000001E-3</c:v>
                </c:pt>
                <c:pt idx="33">
                  <c:v>1.5690000000000001E-3</c:v>
                </c:pt>
                <c:pt idx="34">
                  <c:v>1.701E-3</c:v>
                </c:pt>
                <c:pt idx="35">
                  <c:v>2.2910000000000001E-3</c:v>
                </c:pt>
                <c:pt idx="36">
                  <c:v>2.1020000000000001E-3</c:v>
                </c:pt>
                <c:pt idx="37">
                  <c:v>1.9550000000000001E-3</c:v>
                </c:pt>
                <c:pt idx="38">
                  <c:v>1.8550000000000001E-3</c:v>
                </c:pt>
                <c:pt idx="39">
                  <c:v>1.804E-3</c:v>
                </c:pt>
                <c:pt idx="40">
                  <c:v>1.804E-3</c:v>
                </c:pt>
                <c:pt idx="41">
                  <c:v>1.8550000000000001E-3</c:v>
                </c:pt>
                <c:pt idx="42">
                  <c:v>1.9550000000000001E-3</c:v>
                </c:pt>
                <c:pt idx="43">
                  <c:v>2.1020000000000001E-3</c:v>
                </c:pt>
                <c:pt idx="44">
                  <c:v>2.712E-3</c:v>
                </c:pt>
                <c:pt idx="45">
                  <c:v>2.5170000000000001E-3</c:v>
                </c:pt>
                <c:pt idx="46">
                  <c:v>2.3600000000000001E-3</c:v>
                </c:pt>
                <c:pt idx="47">
                  <c:v>2.2439999999999999E-3</c:v>
                </c:pt>
                <c:pt idx="48">
                  <c:v>2.173E-3</c:v>
                </c:pt>
                <c:pt idx="49">
                  <c:v>2.15E-3</c:v>
                </c:pt>
                <c:pt idx="50">
                  <c:v>2.173E-3</c:v>
                </c:pt>
                <c:pt idx="51">
                  <c:v>2.2439999999999999E-3</c:v>
                </c:pt>
                <c:pt idx="52">
                  <c:v>2.3600000000000001E-3</c:v>
                </c:pt>
                <c:pt idx="53">
                  <c:v>2.5170000000000001E-3</c:v>
                </c:pt>
                <c:pt idx="54">
                  <c:v>3.1340000000000001E-3</c:v>
                </c:pt>
                <c:pt idx="55">
                  <c:v>2.9390000000000002E-3</c:v>
                </c:pt>
                <c:pt idx="56">
                  <c:v>2.7750000000000001E-3</c:v>
                </c:pt>
                <c:pt idx="57">
                  <c:v>2.6480000000000002E-3</c:v>
                </c:pt>
                <c:pt idx="58">
                  <c:v>2.5609999999999999E-3</c:v>
                </c:pt>
                <c:pt idx="59">
                  <c:v>2.5170000000000001E-3</c:v>
                </c:pt>
                <c:pt idx="60">
                  <c:v>2.5170000000000001E-3</c:v>
                </c:pt>
                <c:pt idx="61">
                  <c:v>2.5609999999999999E-3</c:v>
                </c:pt>
                <c:pt idx="62">
                  <c:v>2.6480000000000002E-3</c:v>
                </c:pt>
                <c:pt idx="63">
                  <c:v>2.7750000000000001E-3</c:v>
                </c:pt>
                <c:pt idx="64">
                  <c:v>2.9390000000000002E-3</c:v>
                </c:pt>
                <c:pt idx="65">
                  <c:v>3.3570000000000002E-3</c:v>
                </c:pt>
                <c:pt idx="66">
                  <c:v>3.1909999999999998E-3</c:v>
                </c:pt>
                <c:pt idx="67">
                  <c:v>3.0569999999999998E-3</c:v>
                </c:pt>
                <c:pt idx="68">
                  <c:v>2.9589999999999998E-3</c:v>
                </c:pt>
                <c:pt idx="69">
                  <c:v>2.898E-3</c:v>
                </c:pt>
                <c:pt idx="70">
                  <c:v>2.8779999999999999E-3</c:v>
                </c:pt>
                <c:pt idx="71">
                  <c:v>2.898E-3</c:v>
                </c:pt>
                <c:pt idx="72">
                  <c:v>2.9589999999999998E-3</c:v>
                </c:pt>
                <c:pt idx="73">
                  <c:v>3.0569999999999998E-3</c:v>
                </c:pt>
                <c:pt idx="74">
                  <c:v>3.1909999999999998E-3</c:v>
                </c:pt>
                <c:pt idx="75">
                  <c:v>3.3570000000000002E-3</c:v>
                </c:pt>
                <c:pt idx="76">
                  <c:v>3.3570000000000002E-3</c:v>
                </c:pt>
                <c:pt idx="77">
                  <c:v>3.284E-3</c:v>
                </c:pt>
                <c:pt idx="78">
                  <c:v>3.2469999999999999E-3</c:v>
                </c:pt>
                <c:pt idx="79">
                  <c:v>3.2469999999999999E-3</c:v>
                </c:pt>
                <c:pt idx="80">
                  <c:v>3.284E-3</c:v>
                </c:pt>
                <c:pt idx="81">
                  <c:v>3.3570000000000002E-3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E76-469C-9C04-AD3463413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54336"/>
        <c:axId val="137457024"/>
      </c:scatterChart>
      <c:valAx>
        <c:axId val="13745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7457024"/>
        <c:crosses val="autoZero"/>
        <c:crossBetween val="midCat"/>
      </c:valAx>
      <c:valAx>
        <c:axId val="13745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745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47112860892386"/>
          <c:y val="0.42837865266841646"/>
          <c:w val="0.17852887139107612"/>
          <c:h val="0.3125021872265966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9370078740152E-2"/>
          <c:y val="5.0925925925925923E-2"/>
          <c:w val="0.88748818897637793"/>
          <c:h val="0.8981481481481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Sheet1!$D$5:$F$5</c:f>
              <c:strCache>
                <c:ptCount val="3"/>
                <c:pt idx="0">
                  <c:v>研削完</c:v>
                </c:pt>
                <c:pt idx="1">
                  <c:v>SMP①</c:v>
                </c:pt>
                <c:pt idx="2">
                  <c:v>SMP②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0.9</c:v>
                </c:pt>
                <c:pt idx="1">
                  <c:v>-0.8</c:v>
                </c:pt>
                <c:pt idx="2">
                  <c:v>-0.9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AD-4126-AF8F-AA4EE584E01D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sAST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Sheet1!$D$5:$F$5</c:f>
              <c:strCache>
                <c:ptCount val="3"/>
                <c:pt idx="0">
                  <c:v>研削完</c:v>
                </c:pt>
                <c:pt idx="1">
                  <c:v>SMP①</c:v>
                </c:pt>
                <c:pt idx="2">
                  <c:v>SMP②</c:v>
                </c:pt>
              </c:strCache>
            </c:strRef>
          </c:cat>
          <c:val>
            <c:numRef>
              <c:f>Sheet1!$D$7:$F$7</c:f>
              <c:numCache>
                <c:formatCode>General</c:formatCode>
                <c:ptCount val="3"/>
                <c:pt idx="0">
                  <c:v>-0.6</c:v>
                </c:pt>
                <c:pt idx="1">
                  <c:v>-0.5</c:v>
                </c:pt>
                <c:pt idx="2">
                  <c:v>-0.2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AD-4126-AF8F-AA4EE584E01D}"/>
            </c:ext>
          </c:extLst>
        </c:ser>
        <c:ser>
          <c:idx val="2"/>
          <c:order val="2"/>
          <c:tx>
            <c:strRef>
              <c:f>Sheet1!$C$8</c:f>
              <c:strCache>
                <c:ptCount val="1"/>
                <c:pt idx="0">
                  <c:v>cCMA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Sheet1!$D$5:$F$5</c:f>
              <c:strCache>
                <c:ptCount val="3"/>
                <c:pt idx="0">
                  <c:v>研削完</c:v>
                </c:pt>
                <c:pt idx="1">
                  <c:v>SMP①</c:v>
                </c:pt>
                <c:pt idx="2">
                  <c:v>SMP②</c:v>
                </c:pt>
              </c:strCache>
            </c:strRef>
          </c:cat>
          <c:val>
            <c:numRef>
              <c:f>Sheet1!$D$8:$F$8</c:f>
              <c:numCache>
                <c:formatCode>General</c:formatCode>
                <c:ptCount val="3"/>
                <c:pt idx="0">
                  <c:v>-0.3</c:v>
                </c:pt>
                <c:pt idx="1">
                  <c:v>0.6</c:v>
                </c:pt>
                <c:pt idx="2">
                  <c:v>-0.3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AD-4126-AF8F-AA4EE584E01D}"/>
            </c:ext>
          </c:extLst>
        </c:ser>
        <c:ser>
          <c:idx val="3"/>
          <c:order val="3"/>
          <c:tx>
            <c:strRef>
              <c:f>Sheet1!$C$9</c:f>
              <c:strCache>
                <c:ptCount val="1"/>
                <c:pt idx="0">
                  <c:v>sCMA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Sheet1!$D$5:$F$5</c:f>
              <c:strCache>
                <c:ptCount val="3"/>
                <c:pt idx="0">
                  <c:v>研削完</c:v>
                </c:pt>
                <c:pt idx="1">
                  <c:v>SMP①</c:v>
                </c:pt>
                <c:pt idx="2">
                  <c:v>SMP②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0.9</c:v>
                </c:pt>
                <c:pt idx="1">
                  <c:v>0.3</c:v>
                </c:pt>
                <c:pt idx="2">
                  <c:v>-0.3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AD-4126-AF8F-AA4EE584E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98080"/>
        <c:axId val="141200000"/>
      </c:lineChart>
      <c:catAx>
        <c:axId val="1411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200000"/>
        <c:crosses val="autoZero"/>
        <c:auto val="1"/>
        <c:lblAlgn val="ctr"/>
        <c:lblOffset val="100"/>
        <c:noMultiLvlLbl val="0"/>
      </c:catAx>
      <c:valAx>
        <c:axId val="141200000"/>
        <c:scaling>
          <c:orientation val="minMax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1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19024683531876"/>
          <c:y val="4.1164604945753566E-2"/>
          <c:w val="0.1197560570191272"/>
          <c:h val="0.73380826193560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9370078740152E-2"/>
          <c:y val="5.0925925925925923E-2"/>
          <c:w val="0.88748818897637793"/>
          <c:h val="0.8981481481481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Sheet1!$F$5:$G$5</c:f>
              <c:strCache>
                <c:ptCount val="2"/>
                <c:pt idx="0">
                  <c:v>SMP②</c:v>
                </c:pt>
                <c:pt idx="1">
                  <c:v>SMP③</c:v>
                </c:pt>
              </c:strCache>
            </c:strRef>
          </c:cat>
          <c:val>
            <c:numRef>
              <c:f>Sheet1!$F$6:$G$6</c:f>
              <c:numCache>
                <c:formatCode>General</c:formatCode>
                <c:ptCount val="2"/>
                <c:pt idx="0">
                  <c:v>-0.9</c:v>
                </c:pt>
                <c:pt idx="1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73-49CF-9F5D-64F9BF10BDB5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sAST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Sheet1!$F$5:$G$5</c:f>
              <c:strCache>
                <c:ptCount val="2"/>
                <c:pt idx="0">
                  <c:v>SMP②</c:v>
                </c:pt>
                <c:pt idx="1">
                  <c:v>SMP③</c:v>
                </c:pt>
              </c:strCache>
            </c:strRef>
          </c:cat>
          <c:val>
            <c:numRef>
              <c:f>Sheet1!$F$7:$G$7</c:f>
              <c:numCache>
                <c:formatCode>General</c:formatCode>
                <c:ptCount val="2"/>
                <c:pt idx="0">
                  <c:v>-0.2</c:v>
                </c:pt>
                <c:pt idx="1">
                  <c:v>-0.1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73-49CF-9F5D-64F9BF10BDB5}"/>
            </c:ext>
          </c:extLst>
        </c:ser>
        <c:ser>
          <c:idx val="2"/>
          <c:order val="2"/>
          <c:tx>
            <c:strRef>
              <c:f>Sheet1!$C$8</c:f>
              <c:strCache>
                <c:ptCount val="1"/>
                <c:pt idx="0">
                  <c:v>cCMA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Sheet1!$F$5:$G$5</c:f>
              <c:strCache>
                <c:ptCount val="2"/>
                <c:pt idx="0">
                  <c:v>SMP②</c:v>
                </c:pt>
                <c:pt idx="1">
                  <c:v>SMP③</c:v>
                </c:pt>
              </c:strCache>
            </c:strRef>
          </c:cat>
          <c:val>
            <c:numRef>
              <c:f>Sheet1!$F$8:$G$8</c:f>
              <c:numCache>
                <c:formatCode>General</c:formatCode>
                <c:ptCount val="2"/>
                <c:pt idx="0">
                  <c:v>-0.3</c:v>
                </c:pt>
                <c:pt idx="1">
                  <c:v>-0.2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D73-49CF-9F5D-64F9BF10BDB5}"/>
            </c:ext>
          </c:extLst>
        </c:ser>
        <c:ser>
          <c:idx val="3"/>
          <c:order val="3"/>
          <c:tx>
            <c:strRef>
              <c:f>Sheet1!$C$9</c:f>
              <c:strCache>
                <c:ptCount val="1"/>
                <c:pt idx="0">
                  <c:v>sCMA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Sheet1!$F$5:$G$5</c:f>
              <c:strCache>
                <c:ptCount val="2"/>
                <c:pt idx="0">
                  <c:v>SMP②</c:v>
                </c:pt>
                <c:pt idx="1">
                  <c:v>SMP③</c:v>
                </c:pt>
              </c:strCache>
            </c:strRef>
          </c:cat>
          <c:val>
            <c:numRef>
              <c:f>Sheet1!$F$9:$G$9</c:f>
              <c:numCache>
                <c:formatCode>General</c:formatCode>
                <c:ptCount val="2"/>
                <c:pt idx="0">
                  <c:v>-0.3</c:v>
                </c:pt>
                <c:pt idx="1">
                  <c:v>-0.1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D73-49CF-9F5D-64F9BF10B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94432"/>
        <c:axId val="140995968"/>
      </c:lineChart>
      <c:catAx>
        <c:axId val="1409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995968"/>
        <c:crosses val="autoZero"/>
        <c:auto val="1"/>
        <c:lblAlgn val="ctr"/>
        <c:lblOffset val="100"/>
        <c:noMultiLvlLbl val="0"/>
      </c:catAx>
      <c:valAx>
        <c:axId val="140995968"/>
        <c:scaling>
          <c:orientation val="minMax"/>
          <c:max val="1.5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9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52308876964175"/>
          <c:y val="5.2082239720034992E-2"/>
          <c:w val="0.42938139498950717"/>
          <c:h val="0.3125021872265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983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83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96648F-6344-4E3A-9E42-4E03E64AD1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94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02B8915-CA3A-482D-958E-E332DDB4AF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64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7BBE5-1295-48A6-8ADA-25E587B2FA4C}" type="slidenum">
              <a:rPr lang="en-US" altLang="ja-JP" smtClean="0">
                <a:latin typeface="Times New Roman" pitchFamily="18" charset="0"/>
              </a:rPr>
              <a:pPr/>
              <a:t>38</a:t>
            </a:fld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06413"/>
            <a:ext cx="3368675" cy="2525712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951" y="3198972"/>
            <a:ext cx="7226412" cy="30308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65" tIns="45883" rIns="91765" bIns="45883"/>
          <a:lstStyle/>
          <a:p>
            <a:pPr eaLnBrk="1" hangingPunct="1"/>
            <a:endParaRPr lang="ja-JP" altLang="ja-JP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9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869160"/>
            <a:ext cx="7920880" cy="1440160"/>
          </a:xfrm>
        </p:spPr>
        <p:txBody>
          <a:bodyPr tIns="108000" anchorCtr="1"/>
          <a:lstStyle>
            <a:lvl1pPr marL="0" indent="0" algn="ctr">
              <a:lnSpc>
                <a:spcPct val="120000"/>
              </a:lnSpc>
              <a:buFont typeface="Wingdings 2" pitchFamily="18" charset="2"/>
              <a:buNone/>
              <a:defRPr kumimoji="0" sz="2000" b="0"/>
            </a:lvl1pPr>
          </a:lstStyle>
          <a:p>
            <a:r>
              <a:rPr lang="ja-JP" altLang="en-US" smtClean="0"/>
              <a:t>マスター サブタイトルの書式設定</a:t>
            </a:r>
            <a:endParaRPr lang="en-US" altLang="ja-JP" dirty="0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560" y="548681"/>
            <a:ext cx="7920880" cy="2160240"/>
          </a:xfrm>
        </p:spPr>
        <p:txBody>
          <a:bodyPr bIns="108000" anchor="b" anchorCtr="1"/>
          <a:lstStyle>
            <a:lvl1pPr algn="ctr">
              <a:lnSpc>
                <a:spcPct val="120000"/>
              </a:lnSpc>
              <a:defRPr kumimoji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pic>
        <p:nvPicPr>
          <p:cNvPr id="22617" name="Picture 89" descr="C:\Users\110220\Desktop\Templat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pic>
        <p:nvPicPr>
          <p:cNvPr id="9" name="Picture 89" descr="C:\Users\110220\Desktop\Templat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pic>
        <p:nvPicPr>
          <p:cNvPr id="10" name="Picture 89" descr="C:\Users\110220\Desktop\Template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sp>
        <p:nvSpPr>
          <p:cNvPr id="14" name="Line 52"/>
          <p:cNvSpPr>
            <a:spLocks noChangeShapeType="1"/>
          </p:cNvSpPr>
          <p:nvPr userDrawn="1"/>
        </p:nvSpPr>
        <p:spPr bwMode="auto">
          <a:xfrm>
            <a:off x="611560" y="6309320"/>
            <a:ext cx="792088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ja-JP" altLang="en-US"/>
          </a:p>
        </p:txBody>
      </p:sp>
      <p:sp>
        <p:nvSpPr>
          <p:cNvPr id="12" name="Rectangle 24"/>
          <p:cNvSpPr txBox="1">
            <a:spLocks noChangeArrowheads="1"/>
          </p:cNvSpPr>
          <p:nvPr userDrawn="1"/>
        </p:nvSpPr>
        <p:spPr bwMode="auto">
          <a:xfrm>
            <a:off x="7452320" y="116632"/>
            <a:ext cx="15476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0" bIns="0" numCol="1" anchor="t" anchorCtr="1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20000"/>
              </a:lnSpc>
              <a:buFont typeface="Wingdings 2" pitchFamily="18" charset="2"/>
              <a:buNone/>
              <a:defRPr kumimoji="0"/>
            </a:lvl1pPr>
          </a:lstStyle>
          <a:p>
            <a:pPr marL="0" lvl="2" indent="0"/>
            <a:r>
              <a:rPr kumimoji="1" lang="en-US" altLang="ja-JP" sz="1600" dirty="0" smtClean="0"/>
              <a:t>2017/10/17</a:t>
            </a:r>
            <a:endParaRPr kumimoji="1" lang="ja-JP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D997381-C262-4DF3-903F-80849B06496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終了（プレゼ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D997381-C262-4DF3-903F-80849B06496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  <p:pic>
        <p:nvPicPr>
          <p:cNvPr id="8" name="Picture 89" descr="C:\Users\110220\Desktop\Templat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auto">
          <a:xfrm>
            <a:off x="611933" y="3140968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0" bIns="0" numCol="1" anchor="t" anchorCtr="1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20000"/>
              </a:lnSpc>
              <a:buFont typeface="Wingdings 2" pitchFamily="18" charset="2"/>
              <a:buNone/>
              <a:defRPr kumimoji="0"/>
            </a:lvl1pPr>
          </a:lstStyle>
          <a:p>
            <a:pPr marL="0" lvl="2" indent="0"/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ご清聴ありがとうございました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  <p:pic>
        <p:nvPicPr>
          <p:cNvPr id="7" name="Picture 89" descr="C:\Users\110220\Desktop\Templat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sp>
        <p:nvSpPr>
          <p:cNvPr id="9" name="Rectangle 24"/>
          <p:cNvSpPr txBox="1">
            <a:spLocks noChangeArrowheads="1"/>
          </p:cNvSpPr>
          <p:nvPr/>
        </p:nvSpPr>
        <p:spPr bwMode="auto">
          <a:xfrm>
            <a:off x="611933" y="3140968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0" bIns="0" numCol="1" anchor="t" anchorCtr="1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20000"/>
              </a:lnSpc>
              <a:buFont typeface="Wingdings 2" pitchFamily="18" charset="2"/>
              <a:buNone/>
              <a:defRPr kumimoji="0"/>
            </a:lvl1pPr>
          </a:lstStyle>
          <a:p>
            <a:pPr marL="0" lvl="2" indent="0"/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ご清聴ありがとうございました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Condensed"/>
              <a:ea typeface="ＭＳ Ｐゴシック" pitchFamily="50" charset="-128"/>
            </a:endParaRPr>
          </a:p>
        </p:txBody>
      </p:sp>
      <p:pic>
        <p:nvPicPr>
          <p:cNvPr id="12" name="Picture 89" descr="C:\Users\110220\Desktop\Template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231775"/>
          </a:xfrm>
          <a:prstGeom prst="rect">
            <a:avLst/>
          </a:prstGeom>
          <a:noFill/>
        </p:spPr>
      </p:pic>
      <p:sp>
        <p:nvSpPr>
          <p:cNvPr id="13" name="Rectangle 24"/>
          <p:cNvSpPr txBox="1">
            <a:spLocks noChangeArrowheads="1"/>
          </p:cNvSpPr>
          <p:nvPr userDrawn="1"/>
        </p:nvSpPr>
        <p:spPr bwMode="auto">
          <a:xfrm>
            <a:off x="611933" y="3140968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0" bIns="0" numCol="1" anchor="t" anchorCtr="1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20000"/>
              </a:lnSpc>
              <a:buFont typeface="Wingdings 2" pitchFamily="18" charset="2"/>
              <a:buNone/>
              <a:defRPr kumimoji="0"/>
            </a:lvl1pPr>
          </a:lstStyle>
          <a:p>
            <a:pPr marL="0" lvl="2" indent="0"/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以下，参考資料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AF99110-D185-4E6A-B7FF-9354FE43B11F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1"/>
          </p:nvPr>
        </p:nvSpPr>
        <p:spPr>
          <a:xfrm>
            <a:off x="611560" y="1341438"/>
            <a:ext cx="7920880" cy="482441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（横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AD0DA61-136A-4018-82EE-6998B32C0538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1"/>
          </p:nvPr>
        </p:nvSpPr>
        <p:spPr>
          <a:xfrm>
            <a:off x="611188" y="1341438"/>
            <a:ext cx="3816350" cy="4824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2"/>
          </p:nvPr>
        </p:nvSpPr>
        <p:spPr>
          <a:xfrm>
            <a:off x="4716463" y="1341438"/>
            <a:ext cx="3816350" cy="4824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つのコンテンツ（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1"/>
          </p:nvPr>
        </p:nvSpPr>
        <p:spPr>
          <a:xfrm>
            <a:off x="611188" y="1341438"/>
            <a:ext cx="7921625" cy="230346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5" name="コンテンツ プレースホルダ 14"/>
          <p:cNvSpPr>
            <a:spLocks noGrp="1"/>
          </p:cNvSpPr>
          <p:nvPr>
            <p:ph sz="quarter" idx="12"/>
          </p:nvPr>
        </p:nvSpPr>
        <p:spPr>
          <a:xfrm>
            <a:off x="611188" y="3860799"/>
            <a:ext cx="7921625" cy="23050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つのコンテンツ（横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1"/>
          </p:nvPr>
        </p:nvSpPr>
        <p:spPr>
          <a:xfrm>
            <a:off x="611188" y="1341438"/>
            <a:ext cx="2447925" cy="4824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12"/>
          </p:nvPr>
        </p:nvSpPr>
        <p:spPr>
          <a:xfrm>
            <a:off x="3348038" y="1341438"/>
            <a:ext cx="2447925" cy="4824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3"/>
          </p:nvPr>
        </p:nvSpPr>
        <p:spPr>
          <a:xfrm>
            <a:off x="6084888" y="1341438"/>
            <a:ext cx="2447925" cy="4824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つのコンテンツ（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sp>
        <p:nvSpPr>
          <p:cNvPr id="4" name="コンテンツ プレースホルダ 10"/>
          <p:cNvSpPr>
            <a:spLocks noGrp="1"/>
          </p:cNvSpPr>
          <p:nvPr>
            <p:ph sz="quarter" idx="11"/>
          </p:nvPr>
        </p:nvSpPr>
        <p:spPr>
          <a:xfrm>
            <a:off x="611188" y="1341438"/>
            <a:ext cx="7921625" cy="144006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 10"/>
          <p:cNvSpPr>
            <a:spLocks noGrp="1"/>
          </p:cNvSpPr>
          <p:nvPr>
            <p:ph sz="quarter" idx="12"/>
          </p:nvPr>
        </p:nvSpPr>
        <p:spPr>
          <a:xfrm>
            <a:off x="611188" y="4725615"/>
            <a:ext cx="7921625" cy="14396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10"/>
          <p:cNvSpPr>
            <a:spLocks noGrp="1"/>
          </p:cNvSpPr>
          <p:nvPr>
            <p:ph sz="quarter" idx="13"/>
          </p:nvPr>
        </p:nvSpPr>
        <p:spPr>
          <a:xfrm>
            <a:off x="611188" y="3032931"/>
            <a:ext cx="7921625" cy="144021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1"/>
          </p:nvPr>
        </p:nvSpPr>
        <p:spPr>
          <a:xfrm>
            <a:off x="611188" y="1341439"/>
            <a:ext cx="3816350" cy="230346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2"/>
          </p:nvPr>
        </p:nvSpPr>
        <p:spPr>
          <a:xfrm>
            <a:off x="4716463" y="1341439"/>
            <a:ext cx="3816350" cy="230346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3"/>
          </p:nvPr>
        </p:nvSpPr>
        <p:spPr>
          <a:xfrm>
            <a:off x="611188" y="3860800"/>
            <a:ext cx="3816350" cy="230504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14"/>
          </p:nvPr>
        </p:nvSpPr>
        <p:spPr>
          <a:xfrm>
            <a:off x="4716463" y="3860800"/>
            <a:ext cx="3816350" cy="230504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つのコンテンツ（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1"/>
          </p:nvPr>
        </p:nvSpPr>
        <p:spPr>
          <a:xfrm>
            <a:off x="611188" y="1341439"/>
            <a:ext cx="7921252" cy="104400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 6"/>
          <p:cNvSpPr>
            <a:spLocks noGrp="1"/>
          </p:cNvSpPr>
          <p:nvPr>
            <p:ph sz="quarter" idx="15"/>
          </p:nvPr>
        </p:nvSpPr>
        <p:spPr>
          <a:xfrm>
            <a:off x="611188" y="2601394"/>
            <a:ext cx="7921252" cy="104400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" name="コンテンツ プレースホルダ 6"/>
          <p:cNvSpPr>
            <a:spLocks noGrp="1"/>
          </p:cNvSpPr>
          <p:nvPr>
            <p:ph sz="quarter" idx="16"/>
          </p:nvPr>
        </p:nvSpPr>
        <p:spPr>
          <a:xfrm>
            <a:off x="611188" y="3861349"/>
            <a:ext cx="7921252" cy="104400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2" name="コンテンツ プレースホルダ 6"/>
          <p:cNvSpPr>
            <a:spLocks noGrp="1"/>
          </p:cNvSpPr>
          <p:nvPr>
            <p:ph sz="quarter" idx="17"/>
          </p:nvPr>
        </p:nvSpPr>
        <p:spPr>
          <a:xfrm>
            <a:off x="611188" y="5121304"/>
            <a:ext cx="7921252" cy="104400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7FC0903-2556-4109-AD5D-5ED84709288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22250"/>
            <a:ext cx="7056784" cy="9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4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ja-JP" altLang="en-US" dirty="0" smtClean="0"/>
              <a:t>タイトル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341438"/>
            <a:ext cx="792088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ja-JP" altLang="en-US" dirty="0" smtClean="0"/>
              <a:t>テキスト第一階層</a:t>
            </a:r>
          </a:p>
          <a:p>
            <a:pPr lvl="1"/>
            <a:r>
              <a:rPr lang="ja-JP" altLang="en-US" dirty="0" smtClean="0"/>
              <a:t>テキスト第二階層</a:t>
            </a:r>
          </a:p>
          <a:p>
            <a:pPr lvl="2"/>
            <a:r>
              <a:rPr lang="ja-JP" altLang="en-US" dirty="0" smtClean="0"/>
              <a:t>テキスト第三階層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テキスト第四階層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テキスト第五階層</a:t>
            </a: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>
            <a:off x="611560" y="6309320"/>
            <a:ext cx="792088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noAutofit/>
          </a:bodyPr>
          <a:lstStyle/>
          <a:p>
            <a:pPr>
              <a:lnSpc>
                <a:spcPct val="120000"/>
              </a:lnSpc>
            </a:pPr>
            <a:endParaRPr lang="ja-JP" altLang="en-US"/>
          </a:p>
        </p:txBody>
      </p:sp>
      <p:sp>
        <p:nvSpPr>
          <p:cNvPr id="1137" name="Rectangle 1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2320" y="6381328"/>
            <a:ext cx="1080040" cy="2160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lnSpc>
                <a:spcPct val="120000"/>
              </a:lnSpc>
              <a:defRPr sz="1000">
                <a:latin typeface="+mn-lt"/>
              </a:defRPr>
            </a:lvl1pPr>
          </a:lstStyle>
          <a:p>
            <a:pPr algn="r"/>
            <a:fld id="{81C7DE6E-22F6-4335-A536-0B28866318A3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  <p:pic>
        <p:nvPicPr>
          <p:cNvPr id="1141" name="Picture 117" descr="C:\Users\110220\Desktop\Template\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6512"/>
          </a:xfrm>
          <a:prstGeom prst="rect">
            <a:avLst/>
          </a:prstGeom>
          <a:noFill/>
        </p:spPr>
      </p:pic>
      <p:pic>
        <p:nvPicPr>
          <p:cNvPr id="15" name="Picture 117" descr="C:\Users\110220\Desktop\Template\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24744"/>
            <a:ext cx="9144000" cy="365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/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177800" indent="-177800" algn="l" defTabSz="11430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3"/>
        </a:buClr>
        <a:buFont typeface="Wingdings 2" pitchFamily="18" charset="2"/>
        <a:buChar char="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355600" indent="-177800" algn="l" defTabSz="11430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"/>
        <a:defRPr kumimoji="1" sz="1600" b="0" spc="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531813" indent="-176213" algn="l" defTabSz="11430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"/>
        <a:defRPr kumimoji="1" sz="1200" spc="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723900" indent="-192088" algn="l" defTabSz="1143000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itchFamily="34" charset="0"/>
        <a:buChar char="•"/>
        <a:defRPr kumimoji="1" sz="1200" spc="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723900" indent="-192088" algn="l" defTabSz="11430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Ý"/>
        <a:defRPr kumimoji="1" sz="1200" spc="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565400" indent="-292100" algn="l" defTabSz="1143000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Ý"/>
        <a:defRPr kumimoji="1" sz="2000">
          <a:solidFill>
            <a:schemeClr val="tx1"/>
          </a:solidFill>
          <a:latin typeface="Comic Sans MS" pitchFamily="66" charset="0"/>
          <a:ea typeface="+mn-ea"/>
        </a:defRPr>
      </a:lvl6pPr>
      <a:lvl7pPr marL="3022600" indent="-292100" algn="l" defTabSz="1143000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Ý"/>
        <a:defRPr kumimoji="1" sz="2000">
          <a:solidFill>
            <a:schemeClr val="tx1"/>
          </a:solidFill>
          <a:latin typeface="Comic Sans MS" pitchFamily="66" charset="0"/>
          <a:ea typeface="+mn-ea"/>
        </a:defRPr>
      </a:lvl7pPr>
      <a:lvl8pPr marL="3479800" indent="-292100" algn="l" defTabSz="1143000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Ý"/>
        <a:defRPr kumimoji="1" sz="2000">
          <a:solidFill>
            <a:schemeClr val="tx1"/>
          </a:solidFill>
          <a:latin typeface="Comic Sans MS" pitchFamily="66" charset="0"/>
          <a:ea typeface="+mn-ea"/>
        </a:defRPr>
      </a:lvl8pPr>
      <a:lvl9pPr marL="3937000" indent="-292100" algn="l" defTabSz="1143000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 2" pitchFamily="18" charset="2"/>
        <a:buChar char="Ý"/>
        <a:defRPr kumimoji="1" sz="2000">
          <a:solidFill>
            <a:schemeClr val="tx1"/>
          </a:solidFill>
          <a:latin typeface="Comic Sans MS" pitchFamily="66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9.png"/><Relationship Id="rId21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image" Target="../media/image48.emf"/><Relationship Id="rId10" Type="http://schemas.openxmlformats.org/officeDocument/2006/relationships/image" Target="../media/image51.png"/><Relationship Id="rId4" Type="http://schemas.openxmlformats.org/officeDocument/2006/relationships/image" Target="../media/image47.wmf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wmf"/><Relationship Id="rId9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chart" Target="../charts/chart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10" Type="http://schemas.openxmlformats.org/officeDocument/2006/relationships/image" Target="../media/image96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4958\Desktop\naoj_tmt_9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63" y="1268214"/>
            <a:ext cx="8449909" cy="4753074"/>
          </a:xfrm>
          <a:prstGeom prst="rect">
            <a:avLst/>
          </a:prstGeom>
          <a:noFill/>
        </p:spPr>
      </p:pic>
      <p:sp>
        <p:nvSpPr>
          <p:cNvPr id="1300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653136"/>
            <a:ext cx="3240360" cy="1440160"/>
          </a:xfrm>
        </p:spPr>
        <p:txBody>
          <a:bodyPr/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キヤノン株式会社</a:t>
            </a:r>
            <a:endParaRPr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光学機器事業本部</a:t>
            </a:r>
            <a:endParaRPr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太田 哲二</a:t>
            </a:r>
            <a:endParaRPr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560" y="1268760"/>
            <a:ext cx="7920880" cy="1440160"/>
          </a:xfrm>
        </p:spPr>
        <p:txBody>
          <a:bodyPr anchor="ctr"/>
          <a:lstStyle/>
          <a:p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天文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宇宙分野における技術開発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(TMT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を中心に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1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一般的な研磨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大皿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横振り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研磨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ガラス</a:t>
            </a:r>
            <a:r>
              <a:rPr lang="ja-JP" altLang="en-US" dirty="0" smtClean="0"/>
              <a:t>を回転させ，研磨皿をその上で横振りすることで，球面形状を生成する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メリット：加工が早い，全体形状が滑らか，細かい制御が必要ない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デメリット：球面しか研磨できない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スモールツール研磨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ガラスの上に小型研磨ヘッドを走査して局所的な研磨を行う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メリット：任意の面形状を生成できる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デメリット：加工に時間がかかる，走査ピッチに依存した周期的な研磨痕ができる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この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通りの研磨方法を組み合わせられないか？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横振り研磨で</a:t>
            </a:r>
            <a:r>
              <a:rPr kumimoji="1" lang="ja-JP" altLang="en-US" dirty="0" smtClean="0"/>
              <a:t>，非球面を生成できないか？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206865" cy="1656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25144"/>
            <a:ext cx="225912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64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曲げ研磨</a:t>
            </a:r>
            <a:r>
              <a:rPr kumimoji="1" lang="en-US" altLang="ja-JP" dirty="0" smtClean="0"/>
              <a:t>(SMP)</a:t>
            </a:r>
            <a:r>
              <a:rPr kumimoji="1" lang="ja-JP" altLang="en-US" dirty="0" smtClean="0"/>
              <a:t>方式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4509120"/>
            <a:ext cx="7920880" cy="1584176"/>
          </a:xfrm>
        </p:spPr>
        <p:txBody>
          <a:bodyPr/>
          <a:lstStyle/>
          <a:p>
            <a:pPr lvl="1"/>
            <a:r>
              <a:rPr kumimoji="1" lang="ja-JP" altLang="en-US" dirty="0" smtClean="0"/>
              <a:t>ミラーに荷重を付加し，所望の形状の逆形状に曲げる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曲げた</a:t>
            </a:r>
            <a:r>
              <a:rPr lang="ja-JP" altLang="en-US" dirty="0"/>
              <a:t>状態</a:t>
            </a:r>
            <a:r>
              <a:rPr lang="ja-JP" altLang="en-US" dirty="0" smtClean="0"/>
              <a:t>で球面研磨する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研磨</a:t>
            </a:r>
            <a:r>
              <a:rPr kumimoji="1" lang="ja-JP" altLang="en-US" dirty="0"/>
              <a:t>後</a:t>
            </a:r>
            <a:r>
              <a:rPr kumimoji="1" lang="ja-JP" altLang="en-US" dirty="0" smtClean="0"/>
              <a:t>に荷重を除去すると，所望の形状が得られる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高精度</a:t>
            </a:r>
            <a:r>
              <a:rPr lang="ja-JP" altLang="en-US" dirty="0" smtClean="0"/>
              <a:t>に</a:t>
            </a:r>
            <a:r>
              <a:rPr lang="ja-JP" altLang="en-US" dirty="0"/>
              <a:t>曲</a:t>
            </a:r>
            <a:r>
              <a:rPr lang="ja-JP" altLang="en-US" dirty="0" smtClean="0"/>
              <a:t>げることができれば，非常に有用な加工方法となる</a:t>
            </a:r>
            <a:endParaRPr kumimoji="1" lang="ja-JP" altLang="en-US" dirty="0"/>
          </a:p>
        </p:txBody>
      </p:sp>
      <p:grpSp>
        <p:nvGrpSpPr>
          <p:cNvPr id="146" name="グループ化 94"/>
          <p:cNvGrpSpPr/>
          <p:nvPr/>
        </p:nvGrpSpPr>
        <p:grpSpPr>
          <a:xfrm>
            <a:off x="395536" y="-1539552"/>
            <a:ext cx="9504420" cy="9577064"/>
            <a:chOff x="1835696" y="-891480"/>
            <a:chExt cx="9504420" cy="9577064"/>
          </a:xfrm>
        </p:grpSpPr>
        <p:sp>
          <p:nvSpPr>
            <p:cNvPr id="147" name="Text Box 4"/>
            <p:cNvSpPr txBox="1">
              <a:spLocks noChangeArrowheads="1"/>
            </p:cNvSpPr>
            <p:nvPr/>
          </p:nvSpPr>
          <p:spPr bwMode="auto">
            <a:xfrm>
              <a:off x="5308492" y="249289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研磨</a:t>
              </a:r>
            </a:p>
          </p:txBody>
        </p:sp>
        <p:sp>
          <p:nvSpPr>
            <p:cNvPr id="149" name="Text Box 4"/>
            <p:cNvSpPr txBox="1">
              <a:spLocks noChangeArrowheads="1"/>
            </p:cNvSpPr>
            <p:nvPr/>
          </p:nvSpPr>
          <p:spPr bwMode="auto">
            <a:xfrm>
              <a:off x="5076056" y="2780928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大径工具</a:t>
              </a:r>
            </a:p>
          </p:txBody>
        </p:sp>
        <p:sp>
          <p:nvSpPr>
            <p:cNvPr id="150" name="Text Box 4"/>
            <p:cNvSpPr txBox="1">
              <a:spLocks noChangeArrowheads="1"/>
            </p:cNvSpPr>
            <p:nvPr/>
          </p:nvSpPr>
          <p:spPr bwMode="auto">
            <a:xfrm>
              <a:off x="8244408" y="2636912"/>
              <a:ext cx="1109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曲げ解放</a:t>
              </a:r>
            </a:p>
          </p:txBody>
        </p:sp>
        <p:grpSp>
          <p:nvGrpSpPr>
            <p:cNvPr id="151" name="グループ化 43"/>
            <p:cNvGrpSpPr/>
            <p:nvPr/>
          </p:nvGrpSpPr>
          <p:grpSpPr>
            <a:xfrm>
              <a:off x="3203848" y="3717032"/>
              <a:ext cx="4968552" cy="4968552"/>
              <a:chOff x="971600" y="2276872"/>
              <a:chExt cx="4968552" cy="4968552"/>
            </a:xfrm>
          </p:grpSpPr>
          <p:sp>
            <p:nvSpPr>
              <p:cNvPr id="197" name="アーチ 196"/>
              <p:cNvSpPr/>
              <p:nvPr/>
            </p:nvSpPr>
            <p:spPr bwMode="auto">
              <a:xfrm>
                <a:off x="971600" y="2276872"/>
                <a:ext cx="4968552" cy="4968552"/>
              </a:xfrm>
              <a:prstGeom prst="blockArc">
                <a:avLst>
                  <a:gd name="adj1" fmla="val 15164419"/>
                  <a:gd name="adj2" fmla="val 17219319"/>
                  <a:gd name="adj3" fmla="val 4200"/>
                </a:avLst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837" tIns="49419" rIns="98837" bIns="49419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89013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</a:endParaRPr>
              </a:p>
            </p:txBody>
          </p:sp>
          <p:cxnSp>
            <p:nvCxnSpPr>
              <p:cNvPr id="198" name="直線コネクタ 197"/>
              <p:cNvCxnSpPr/>
              <p:nvPr/>
            </p:nvCxnSpPr>
            <p:spPr bwMode="auto">
              <a:xfrm rot="840000">
                <a:off x="4138916" y="2551150"/>
                <a:ext cx="420750" cy="783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直線コネクタ 198"/>
              <p:cNvCxnSpPr/>
              <p:nvPr/>
            </p:nvCxnSpPr>
            <p:spPr bwMode="auto">
              <a:xfrm rot="20760000" flipH="1">
                <a:off x="2340778" y="2553208"/>
                <a:ext cx="420750" cy="783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2" name="右矢印 151"/>
            <p:cNvSpPr/>
            <p:nvPr/>
          </p:nvSpPr>
          <p:spPr bwMode="auto">
            <a:xfrm rot="-5400000">
              <a:off x="5040052" y="4041068"/>
              <a:ext cx="288032" cy="216024"/>
            </a:xfrm>
            <a:prstGeom prst="rightArrow">
              <a:avLst>
                <a:gd name="adj1" fmla="val 50000"/>
                <a:gd name="adj2" fmla="val 58282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53" name="右矢印 152"/>
            <p:cNvSpPr/>
            <p:nvPr/>
          </p:nvSpPr>
          <p:spPr bwMode="auto">
            <a:xfrm rot="-5400000">
              <a:off x="5296360" y="3987437"/>
              <a:ext cx="288032" cy="216024"/>
            </a:xfrm>
            <a:prstGeom prst="rightArrow">
              <a:avLst>
                <a:gd name="adj1" fmla="val 50000"/>
                <a:gd name="adj2" fmla="val 58282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54" name="右矢印 153"/>
            <p:cNvSpPr/>
            <p:nvPr/>
          </p:nvSpPr>
          <p:spPr bwMode="auto">
            <a:xfrm rot="-5400000">
              <a:off x="5544108" y="3979486"/>
              <a:ext cx="288032" cy="216024"/>
            </a:xfrm>
            <a:prstGeom prst="rightArrow">
              <a:avLst>
                <a:gd name="adj1" fmla="val 50000"/>
                <a:gd name="adj2" fmla="val 58282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55" name="右矢印 154"/>
            <p:cNvSpPr/>
            <p:nvPr/>
          </p:nvSpPr>
          <p:spPr bwMode="auto">
            <a:xfrm rot="-5400000">
              <a:off x="5821146" y="3995389"/>
              <a:ext cx="288032" cy="216024"/>
            </a:xfrm>
            <a:prstGeom prst="rightArrow">
              <a:avLst>
                <a:gd name="adj1" fmla="val 50000"/>
                <a:gd name="adj2" fmla="val 58282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56" name="右矢印 155"/>
            <p:cNvSpPr/>
            <p:nvPr/>
          </p:nvSpPr>
          <p:spPr bwMode="auto">
            <a:xfrm rot="-5400000">
              <a:off x="6091491" y="4051048"/>
              <a:ext cx="288032" cy="216024"/>
            </a:xfrm>
            <a:prstGeom prst="rightArrow">
              <a:avLst>
                <a:gd name="adj1" fmla="val 50000"/>
                <a:gd name="adj2" fmla="val 58282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157" name="直線矢印コネクタ 156"/>
            <p:cNvCxnSpPr/>
            <p:nvPr/>
          </p:nvCxnSpPr>
          <p:spPr bwMode="auto">
            <a:xfrm>
              <a:off x="6732240" y="3789040"/>
              <a:ext cx="0" cy="216000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直線矢印コネクタ 157"/>
            <p:cNvCxnSpPr/>
            <p:nvPr/>
          </p:nvCxnSpPr>
          <p:spPr bwMode="auto">
            <a:xfrm>
              <a:off x="4644008" y="3789040"/>
              <a:ext cx="0" cy="216000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7" name="正方形/長方形 176"/>
            <p:cNvSpPr/>
            <p:nvPr/>
          </p:nvSpPr>
          <p:spPr bwMode="white">
            <a:xfrm>
              <a:off x="4932124" y="3717032"/>
              <a:ext cx="1512000" cy="14401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178" name="直線コネクタ 177"/>
            <p:cNvCxnSpPr/>
            <p:nvPr/>
          </p:nvCxnSpPr>
          <p:spPr bwMode="auto">
            <a:xfrm>
              <a:off x="4968124" y="386104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Text Box 4"/>
            <p:cNvSpPr txBox="1">
              <a:spLocks noChangeArrowheads="1"/>
            </p:cNvSpPr>
            <p:nvPr/>
          </p:nvSpPr>
          <p:spPr bwMode="auto">
            <a:xfrm>
              <a:off x="5222668" y="3140968"/>
              <a:ext cx="4459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r>
                <a:rPr kumimoji="0" lang="en-US" altLang="ja-JP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endPara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80" name="直線コネクタ 179"/>
            <p:cNvCxnSpPr/>
            <p:nvPr/>
          </p:nvCxnSpPr>
          <p:spPr bwMode="auto">
            <a:xfrm>
              <a:off x="5690720" y="3356992"/>
              <a:ext cx="0" cy="1008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円弧 180"/>
            <p:cNvSpPr/>
            <p:nvPr/>
          </p:nvSpPr>
          <p:spPr bwMode="auto">
            <a:xfrm>
              <a:off x="5294676" y="3429001"/>
              <a:ext cx="576064" cy="144016"/>
            </a:xfrm>
            <a:prstGeom prst="arc">
              <a:avLst>
                <a:gd name="adj1" fmla="val 18097794"/>
                <a:gd name="adj2" fmla="val 8176634"/>
              </a:avLst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non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grpSp>
          <p:nvGrpSpPr>
            <p:cNvPr id="182" name="グループ化 78"/>
            <p:cNvGrpSpPr/>
            <p:nvPr/>
          </p:nvGrpSpPr>
          <p:grpSpPr>
            <a:xfrm>
              <a:off x="5148064" y="3573016"/>
              <a:ext cx="1512000" cy="288032"/>
              <a:chOff x="3419872" y="1988840"/>
              <a:chExt cx="1440160" cy="288032"/>
            </a:xfrm>
          </p:grpSpPr>
          <p:sp>
            <p:nvSpPr>
              <p:cNvPr id="192" name="正方形/長方形 191"/>
              <p:cNvSpPr/>
              <p:nvPr/>
            </p:nvSpPr>
            <p:spPr bwMode="auto">
              <a:xfrm>
                <a:off x="3419872" y="2132856"/>
                <a:ext cx="1440160" cy="14401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8837" tIns="49419" rIns="98837" bIns="49419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89013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3995952" y="1988840"/>
                <a:ext cx="288000" cy="14401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8837" tIns="49419" rIns="98837" bIns="49419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89013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</a:endParaRPr>
              </a:p>
            </p:txBody>
          </p:sp>
        </p:grpSp>
        <p:sp>
          <p:nvSpPr>
            <p:cNvPr id="183" name="正方形/長方形 182"/>
            <p:cNvSpPr/>
            <p:nvPr/>
          </p:nvSpPr>
          <p:spPr bwMode="auto">
            <a:xfrm>
              <a:off x="8100392" y="3933056"/>
              <a:ext cx="1512000" cy="2016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84" name="アーチ 183"/>
            <p:cNvSpPr>
              <a:spLocks noChangeAspect="1"/>
            </p:cNvSpPr>
            <p:nvPr/>
          </p:nvSpPr>
          <p:spPr bwMode="white">
            <a:xfrm flipV="1">
              <a:off x="6372116" y="-891480"/>
              <a:ext cx="4968000" cy="4968000"/>
            </a:xfrm>
            <a:prstGeom prst="blockArc">
              <a:avLst>
                <a:gd name="adj1" fmla="val 15063900"/>
                <a:gd name="adj2" fmla="val 17359949"/>
                <a:gd name="adj3" fmla="val 426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185" name="直線矢印コネクタ 184"/>
            <p:cNvCxnSpPr/>
            <p:nvPr/>
          </p:nvCxnSpPr>
          <p:spPr bwMode="auto">
            <a:xfrm>
              <a:off x="6156176" y="3645024"/>
              <a:ext cx="360000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arrow" w="sm" len="med"/>
              <a:tailEnd type="arrow" w="sm" len="med"/>
            </a:ln>
            <a:effectLst/>
          </p:spPr>
        </p:cxnSp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6156176" y="3212976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X</a:t>
              </a:r>
              <a:endPara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7" name="正方形/長方形 186"/>
            <p:cNvSpPr/>
            <p:nvPr/>
          </p:nvSpPr>
          <p:spPr bwMode="auto">
            <a:xfrm>
              <a:off x="1835696" y="3933056"/>
              <a:ext cx="1512000" cy="2016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837" tIns="49419" rIns="98837" bIns="4941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89" name="Text Box 4"/>
            <p:cNvSpPr txBox="1">
              <a:spLocks noChangeArrowheads="1"/>
            </p:cNvSpPr>
            <p:nvPr/>
          </p:nvSpPr>
          <p:spPr bwMode="auto">
            <a:xfrm>
              <a:off x="2051720" y="2636912"/>
              <a:ext cx="963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ブランク</a:t>
              </a:r>
              <a:endPara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4548229" y="4365104"/>
              <a:ext cx="2279791" cy="3693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</a:rPr>
                <a:t>　　ミラー曲げ工具　　</a:t>
              </a:r>
            </a:p>
          </p:txBody>
        </p:sp>
        <p:sp>
          <p:nvSpPr>
            <p:cNvPr id="191" name="円弧 190"/>
            <p:cNvSpPr>
              <a:spLocks noChangeAspect="1"/>
            </p:cNvSpPr>
            <p:nvPr/>
          </p:nvSpPr>
          <p:spPr bwMode="auto">
            <a:xfrm>
              <a:off x="6372116" y="-891480"/>
              <a:ext cx="4968000" cy="4968000"/>
            </a:xfrm>
            <a:prstGeom prst="arc">
              <a:avLst>
                <a:gd name="adj1" fmla="val 4342325"/>
                <a:gd name="adj2" fmla="val 6471528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89013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200" name="右矢印 199"/>
          <p:cNvSpPr/>
          <p:nvPr/>
        </p:nvSpPr>
        <p:spPr bwMode="auto">
          <a:xfrm>
            <a:off x="2267744" y="2924944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1" name="右矢印 200"/>
          <p:cNvSpPr/>
          <p:nvPr/>
        </p:nvSpPr>
        <p:spPr bwMode="auto">
          <a:xfrm>
            <a:off x="5868144" y="2924944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323528" y="1340768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SMP (Stressed Mirror Polishing)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62871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SMP</a:t>
            </a:r>
            <a:r>
              <a:rPr kumimoji="1" lang="ja-JP" altLang="en-US" dirty="0" smtClean="0"/>
              <a:t>の例</a:t>
            </a:r>
            <a:r>
              <a:rPr kumimoji="1" lang="en-US" altLang="ja-JP" dirty="0" smtClean="0"/>
              <a:t>(Keck</a:t>
            </a:r>
            <a:r>
              <a:rPr kumimoji="1" lang="ja-JP" altLang="en-US" dirty="0" smtClean="0"/>
              <a:t>望遠鏡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1993</a:t>
            </a:r>
            <a:r>
              <a:rPr kumimoji="1" lang="ja-JP" altLang="en-US" dirty="0" smtClean="0"/>
              <a:t>年完成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曲げ研磨を採用している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ミラー側面に曲げアーム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金属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を接</a:t>
            </a:r>
            <a:r>
              <a:rPr kumimoji="1" lang="ja-JP" altLang="en-US" dirty="0" smtClean="0"/>
              <a:t>着し，曲げアームに荷重をかけて，ミラーを非球面に曲げた状態で，球面研磨を行う．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933056"/>
            <a:ext cx="3746040" cy="1395900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763713" y="3644900"/>
            <a:ext cx="1905000" cy="2160588"/>
            <a:chOff x="1111" y="2296"/>
            <a:chExt cx="1200" cy="136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1" y="2296"/>
              <a:ext cx="120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317" y="2661"/>
              <a:ext cx="792" cy="792"/>
            </a:xfrm>
            <a:prstGeom prst="ellipse">
              <a:avLst/>
            </a:prstGeom>
            <a:solidFill>
              <a:srgbClr val="FFD96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317" y="2661"/>
              <a:ext cx="792" cy="792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060" y="3037"/>
              <a:ext cx="247" cy="40"/>
            </a:xfrm>
            <a:prstGeom prst="rect">
              <a:avLst/>
            </a:pr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60" y="3037"/>
              <a:ext cx="247" cy="4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19" y="3037"/>
              <a:ext cx="247" cy="40"/>
            </a:xfrm>
            <a:prstGeom prst="rect">
              <a:avLst/>
            </a:pr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119" y="3037"/>
              <a:ext cx="247" cy="4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93" y="2464"/>
              <a:ext cx="40" cy="247"/>
            </a:xfrm>
            <a:prstGeom prst="rect">
              <a:avLst/>
            </a:pr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93" y="2464"/>
              <a:ext cx="40" cy="247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93" y="3403"/>
              <a:ext cx="40" cy="247"/>
            </a:xfrm>
            <a:prstGeom prst="rect">
              <a:avLst/>
            </a:pr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693" y="3403"/>
              <a:ext cx="40" cy="247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026" y="2812"/>
              <a:ext cx="244" cy="131"/>
            </a:xfrm>
            <a:custGeom>
              <a:avLst/>
              <a:gdLst>
                <a:gd name="T0" fmla="*/ 15 w 244"/>
                <a:gd name="T1" fmla="*/ 131 h 131"/>
                <a:gd name="T2" fmla="*/ 244 w 244"/>
                <a:gd name="T3" fmla="*/ 36 h 131"/>
                <a:gd name="T4" fmla="*/ 229 w 244"/>
                <a:gd name="T5" fmla="*/ 0 h 131"/>
                <a:gd name="T6" fmla="*/ 0 w 244"/>
                <a:gd name="T7" fmla="*/ 94 h 131"/>
                <a:gd name="T8" fmla="*/ 15 w 244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15" y="131"/>
                  </a:moveTo>
                  <a:lnTo>
                    <a:pt x="244" y="36"/>
                  </a:lnTo>
                  <a:lnTo>
                    <a:pt x="229" y="0"/>
                  </a:lnTo>
                  <a:lnTo>
                    <a:pt x="0" y="94"/>
                  </a:lnTo>
                  <a:lnTo>
                    <a:pt x="15" y="131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026" y="2812"/>
              <a:ext cx="244" cy="131"/>
            </a:xfrm>
            <a:custGeom>
              <a:avLst/>
              <a:gdLst>
                <a:gd name="T0" fmla="*/ 15 w 244"/>
                <a:gd name="T1" fmla="*/ 131 h 131"/>
                <a:gd name="T2" fmla="*/ 244 w 244"/>
                <a:gd name="T3" fmla="*/ 36 h 131"/>
                <a:gd name="T4" fmla="*/ 229 w 244"/>
                <a:gd name="T5" fmla="*/ 0 h 131"/>
                <a:gd name="T6" fmla="*/ 0 w 244"/>
                <a:gd name="T7" fmla="*/ 94 h 131"/>
                <a:gd name="T8" fmla="*/ 15 w 244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15" y="131"/>
                  </a:moveTo>
                  <a:lnTo>
                    <a:pt x="244" y="36"/>
                  </a:lnTo>
                  <a:lnTo>
                    <a:pt x="229" y="0"/>
                  </a:lnTo>
                  <a:lnTo>
                    <a:pt x="0" y="94"/>
                  </a:lnTo>
                  <a:lnTo>
                    <a:pt x="15" y="13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157" y="3171"/>
              <a:ext cx="244" cy="131"/>
            </a:xfrm>
            <a:custGeom>
              <a:avLst/>
              <a:gdLst>
                <a:gd name="T0" fmla="*/ 15 w 244"/>
                <a:gd name="T1" fmla="*/ 131 h 131"/>
                <a:gd name="T2" fmla="*/ 244 w 244"/>
                <a:gd name="T3" fmla="*/ 37 h 131"/>
                <a:gd name="T4" fmla="*/ 228 w 244"/>
                <a:gd name="T5" fmla="*/ 0 h 131"/>
                <a:gd name="T6" fmla="*/ 0 w 244"/>
                <a:gd name="T7" fmla="*/ 95 h 131"/>
                <a:gd name="T8" fmla="*/ 15 w 244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15" y="131"/>
                  </a:moveTo>
                  <a:lnTo>
                    <a:pt x="244" y="37"/>
                  </a:lnTo>
                  <a:lnTo>
                    <a:pt x="228" y="0"/>
                  </a:lnTo>
                  <a:lnTo>
                    <a:pt x="0" y="95"/>
                  </a:lnTo>
                  <a:lnTo>
                    <a:pt x="15" y="131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157" y="3171"/>
              <a:ext cx="244" cy="131"/>
            </a:xfrm>
            <a:custGeom>
              <a:avLst/>
              <a:gdLst>
                <a:gd name="T0" fmla="*/ 15 w 244"/>
                <a:gd name="T1" fmla="*/ 131 h 131"/>
                <a:gd name="T2" fmla="*/ 244 w 244"/>
                <a:gd name="T3" fmla="*/ 37 h 131"/>
                <a:gd name="T4" fmla="*/ 228 w 244"/>
                <a:gd name="T5" fmla="*/ 0 h 131"/>
                <a:gd name="T6" fmla="*/ 0 w 244"/>
                <a:gd name="T7" fmla="*/ 95 h 131"/>
                <a:gd name="T8" fmla="*/ 15 w 244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15" y="131"/>
                  </a:moveTo>
                  <a:lnTo>
                    <a:pt x="244" y="37"/>
                  </a:lnTo>
                  <a:lnTo>
                    <a:pt x="228" y="0"/>
                  </a:lnTo>
                  <a:lnTo>
                    <a:pt x="0" y="95"/>
                  </a:lnTo>
                  <a:lnTo>
                    <a:pt x="15" y="13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468" y="2501"/>
              <a:ext cx="131" cy="244"/>
            </a:xfrm>
            <a:custGeom>
              <a:avLst/>
              <a:gdLst>
                <a:gd name="T0" fmla="*/ 131 w 131"/>
                <a:gd name="T1" fmla="*/ 228 h 244"/>
                <a:gd name="T2" fmla="*/ 36 w 131"/>
                <a:gd name="T3" fmla="*/ 0 h 244"/>
                <a:gd name="T4" fmla="*/ 0 w 131"/>
                <a:gd name="T5" fmla="*/ 15 h 244"/>
                <a:gd name="T6" fmla="*/ 94 w 131"/>
                <a:gd name="T7" fmla="*/ 244 h 244"/>
                <a:gd name="T8" fmla="*/ 131 w 131"/>
                <a:gd name="T9" fmla="*/ 22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131" y="228"/>
                  </a:moveTo>
                  <a:lnTo>
                    <a:pt x="36" y="0"/>
                  </a:lnTo>
                  <a:lnTo>
                    <a:pt x="0" y="15"/>
                  </a:lnTo>
                  <a:lnTo>
                    <a:pt x="94" y="244"/>
                  </a:lnTo>
                  <a:lnTo>
                    <a:pt x="131" y="228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468" y="2501"/>
              <a:ext cx="131" cy="244"/>
            </a:xfrm>
            <a:custGeom>
              <a:avLst/>
              <a:gdLst>
                <a:gd name="T0" fmla="*/ 131 w 131"/>
                <a:gd name="T1" fmla="*/ 228 h 244"/>
                <a:gd name="T2" fmla="*/ 36 w 131"/>
                <a:gd name="T3" fmla="*/ 0 h 244"/>
                <a:gd name="T4" fmla="*/ 0 w 131"/>
                <a:gd name="T5" fmla="*/ 15 h 244"/>
                <a:gd name="T6" fmla="*/ 94 w 131"/>
                <a:gd name="T7" fmla="*/ 244 h 244"/>
                <a:gd name="T8" fmla="*/ 131 w 131"/>
                <a:gd name="T9" fmla="*/ 22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131" y="228"/>
                  </a:moveTo>
                  <a:lnTo>
                    <a:pt x="36" y="0"/>
                  </a:lnTo>
                  <a:lnTo>
                    <a:pt x="0" y="15"/>
                  </a:lnTo>
                  <a:lnTo>
                    <a:pt x="94" y="244"/>
                  </a:lnTo>
                  <a:lnTo>
                    <a:pt x="131" y="22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828" y="3369"/>
              <a:ext cx="131" cy="244"/>
            </a:xfrm>
            <a:custGeom>
              <a:avLst/>
              <a:gdLst>
                <a:gd name="T0" fmla="*/ 131 w 131"/>
                <a:gd name="T1" fmla="*/ 229 h 244"/>
                <a:gd name="T2" fmla="*/ 36 w 131"/>
                <a:gd name="T3" fmla="*/ 0 h 244"/>
                <a:gd name="T4" fmla="*/ 0 w 131"/>
                <a:gd name="T5" fmla="*/ 15 h 244"/>
                <a:gd name="T6" fmla="*/ 94 w 131"/>
                <a:gd name="T7" fmla="*/ 244 h 244"/>
                <a:gd name="T8" fmla="*/ 131 w 131"/>
                <a:gd name="T9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131" y="229"/>
                  </a:moveTo>
                  <a:lnTo>
                    <a:pt x="36" y="0"/>
                  </a:lnTo>
                  <a:lnTo>
                    <a:pt x="0" y="15"/>
                  </a:lnTo>
                  <a:lnTo>
                    <a:pt x="94" y="244"/>
                  </a:lnTo>
                  <a:lnTo>
                    <a:pt x="131" y="229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828" y="3369"/>
              <a:ext cx="131" cy="244"/>
            </a:xfrm>
            <a:custGeom>
              <a:avLst/>
              <a:gdLst>
                <a:gd name="T0" fmla="*/ 131 w 131"/>
                <a:gd name="T1" fmla="*/ 229 h 244"/>
                <a:gd name="T2" fmla="*/ 36 w 131"/>
                <a:gd name="T3" fmla="*/ 0 h 244"/>
                <a:gd name="T4" fmla="*/ 0 w 131"/>
                <a:gd name="T5" fmla="*/ 15 h 244"/>
                <a:gd name="T6" fmla="*/ 94 w 131"/>
                <a:gd name="T7" fmla="*/ 244 h 244"/>
                <a:gd name="T8" fmla="*/ 131 w 131"/>
                <a:gd name="T9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131" y="229"/>
                  </a:moveTo>
                  <a:lnTo>
                    <a:pt x="36" y="0"/>
                  </a:lnTo>
                  <a:lnTo>
                    <a:pt x="0" y="15"/>
                  </a:lnTo>
                  <a:lnTo>
                    <a:pt x="94" y="244"/>
                  </a:lnTo>
                  <a:lnTo>
                    <a:pt x="131" y="2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944" y="2623"/>
              <a:ext cx="203" cy="203"/>
            </a:xfrm>
            <a:custGeom>
              <a:avLst/>
              <a:gdLst>
                <a:gd name="T0" fmla="*/ 28 w 203"/>
                <a:gd name="T1" fmla="*/ 203 h 203"/>
                <a:gd name="T2" fmla="*/ 203 w 203"/>
                <a:gd name="T3" fmla="*/ 28 h 203"/>
                <a:gd name="T4" fmla="*/ 175 w 203"/>
                <a:gd name="T5" fmla="*/ 0 h 203"/>
                <a:gd name="T6" fmla="*/ 0 w 203"/>
                <a:gd name="T7" fmla="*/ 175 h 203"/>
                <a:gd name="T8" fmla="*/ 28 w 20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8" y="203"/>
                  </a:moveTo>
                  <a:lnTo>
                    <a:pt x="203" y="28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28" y="203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944" y="2623"/>
              <a:ext cx="203" cy="203"/>
            </a:xfrm>
            <a:custGeom>
              <a:avLst/>
              <a:gdLst>
                <a:gd name="T0" fmla="*/ 28 w 203"/>
                <a:gd name="T1" fmla="*/ 203 h 203"/>
                <a:gd name="T2" fmla="*/ 203 w 203"/>
                <a:gd name="T3" fmla="*/ 28 h 203"/>
                <a:gd name="T4" fmla="*/ 175 w 203"/>
                <a:gd name="T5" fmla="*/ 0 h 203"/>
                <a:gd name="T6" fmla="*/ 0 w 203"/>
                <a:gd name="T7" fmla="*/ 175 h 203"/>
                <a:gd name="T8" fmla="*/ 28 w 20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8" y="203"/>
                  </a:moveTo>
                  <a:lnTo>
                    <a:pt x="203" y="28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28" y="20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279" y="3288"/>
              <a:ext cx="203" cy="203"/>
            </a:xfrm>
            <a:custGeom>
              <a:avLst/>
              <a:gdLst>
                <a:gd name="T0" fmla="*/ 28 w 203"/>
                <a:gd name="T1" fmla="*/ 203 h 203"/>
                <a:gd name="T2" fmla="*/ 203 w 203"/>
                <a:gd name="T3" fmla="*/ 28 h 203"/>
                <a:gd name="T4" fmla="*/ 175 w 203"/>
                <a:gd name="T5" fmla="*/ 0 h 203"/>
                <a:gd name="T6" fmla="*/ 0 w 203"/>
                <a:gd name="T7" fmla="*/ 175 h 203"/>
                <a:gd name="T8" fmla="*/ 28 w 20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8" y="203"/>
                  </a:moveTo>
                  <a:lnTo>
                    <a:pt x="203" y="28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28" y="203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279" y="3288"/>
              <a:ext cx="203" cy="203"/>
            </a:xfrm>
            <a:custGeom>
              <a:avLst/>
              <a:gdLst>
                <a:gd name="T0" fmla="*/ 28 w 203"/>
                <a:gd name="T1" fmla="*/ 203 h 203"/>
                <a:gd name="T2" fmla="*/ 203 w 203"/>
                <a:gd name="T3" fmla="*/ 28 h 203"/>
                <a:gd name="T4" fmla="*/ 175 w 203"/>
                <a:gd name="T5" fmla="*/ 0 h 203"/>
                <a:gd name="T6" fmla="*/ 0 w 203"/>
                <a:gd name="T7" fmla="*/ 175 h 203"/>
                <a:gd name="T8" fmla="*/ 28 w 20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8" y="203"/>
                  </a:moveTo>
                  <a:lnTo>
                    <a:pt x="203" y="28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28" y="20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279" y="2623"/>
              <a:ext cx="203" cy="203"/>
            </a:xfrm>
            <a:custGeom>
              <a:avLst/>
              <a:gdLst>
                <a:gd name="T0" fmla="*/ 203 w 203"/>
                <a:gd name="T1" fmla="*/ 175 h 203"/>
                <a:gd name="T2" fmla="*/ 28 w 203"/>
                <a:gd name="T3" fmla="*/ 0 h 203"/>
                <a:gd name="T4" fmla="*/ 0 w 203"/>
                <a:gd name="T5" fmla="*/ 28 h 203"/>
                <a:gd name="T6" fmla="*/ 175 w 203"/>
                <a:gd name="T7" fmla="*/ 203 h 203"/>
                <a:gd name="T8" fmla="*/ 203 w 203"/>
                <a:gd name="T9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175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175" y="20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279" y="2623"/>
              <a:ext cx="203" cy="203"/>
            </a:xfrm>
            <a:custGeom>
              <a:avLst/>
              <a:gdLst>
                <a:gd name="T0" fmla="*/ 203 w 203"/>
                <a:gd name="T1" fmla="*/ 175 h 203"/>
                <a:gd name="T2" fmla="*/ 28 w 203"/>
                <a:gd name="T3" fmla="*/ 0 h 203"/>
                <a:gd name="T4" fmla="*/ 0 w 203"/>
                <a:gd name="T5" fmla="*/ 28 h 203"/>
                <a:gd name="T6" fmla="*/ 175 w 203"/>
                <a:gd name="T7" fmla="*/ 203 h 203"/>
                <a:gd name="T8" fmla="*/ 203 w 203"/>
                <a:gd name="T9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175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175" y="203"/>
                  </a:lnTo>
                  <a:lnTo>
                    <a:pt x="203" y="17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944" y="3288"/>
              <a:ext cx="203" cy="203"/>
            </a:xfrm>
            <a:custGeom>
              <a:avLst/>
              <a:gdLst>
                <a:gd name="T0" fmla="*/ 203 w 203"/>
                <a:gd name="T1" fmla="*/ 175 h 203"/>
                <a:gd name="T2" fmla="*/ 28 w 203"/>
                <a:gd name="T3" fmla="*/ 0 h 203"/>
                <a:gd name="T4" fmla="*/ 0 w 203"/>
                <a:gd name="T5" fmla="*/ 28 h 203"/>
                <a:gd name="T6" fmla="*/ 175 w 203"/>
                <a:gd name="T7" fmla="*/ 203 h 203"/>
                <a:gd name="T8" fmla="*/ 203 w 203"/>
                <a:gd name="T9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175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175" y="20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944" y="3288"/>
              <a:ext cx="203" cy="203"/>
            </a:xfrm>
            <a:custGeom>
              <a:avLst/>
              <a:gdLst>
                <a:gd name="T0" fmla="*/ 203 w 203"/>
                <a:gd name="T1" fmla="*/ 175 h 203"/>
                <a:gd name="T2" fmla="*/ 28 w 203"/>
                <a:gd name="T3" fmla="*/ 0 h 203"/>
                <a:gd name="T4" fmla="*/ 0 w 203"/>
                <a:gd name="T5" fmla="*/ 28 h 203"/>
                <a:gd name="T6" fmla="*/ 175 w 203"/>
                <a:gd name="T7" fmla="*/ 203 h 203"/>
                <a:gd name="T8" fmla="*/ 203 w 203"/>
                <a:gd name="T9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175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175" y="203"/>
                  </a:lnTo>
                  <a:lnTo>
                    <a:pt x="203" y="17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828" y="2501"/>
              <a:ext cx="131" cy="244"/>
            </a:xfrm>
            <a:custGeom>
              <a:avLst/>
              <a:gdLst>
                <a:gd name="T0" fmla="*/ 36 w 131"/>
                <a:gd name="T1" fmla="*/ 244 h 244"/>
                <a:gd name="T2" fmla="*/ 131 w 131"/>
                <a:gd name="T3" fmla="*/ 15 h 244"/>
                <a:gd name="T4" fmla="*/ 94 w 131"/>
                <a:gd name="T5" fmla="*/ 0 h 244"/>
                <a:gd name="T6" fmla="*/ 0 w 131"/>
                <a:gd name="T7" fmla="*/ 228 h 244"/>
                <a:gd name="T8" fmla="*/ 36 w 1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36" y="244"/>
                  </a:moveTo>
                  <a:lnTo>
                    <a:pt x="131" y="15"/>
                  </a:lnTo>
                  <a:lnTo>
                    <a:pt x="94" y="0"/>
                  </a:lnTo>
                  <a:lnTo>
                    <a:pt x="0" y="228"/>
                  </a:lnTo>
                  <a:lnTo>
                    <a:pt x="36" y="244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828" y="2501"/>
              <a:ext cx="131" cy="244"/>
            </a:xfrm>
            <a:custGeom>
              <a:avLst/>
              <a:gdLst>
                <a:gd name="T0" fmla="*/ 36 w 131"/>
                <a:gd name="T1" fmla="*/ 244 h 244"/>
                <a:gd name="T2" fmla="*/ 131 w 131"/>
                <a:gd name="T3" fmla="*/ 15 h 244"/>
                <a:gd name="T4" fmla="*/ 94 w 131"/>
                <a:gd name="T5" fmla="*/ 0 h 244"/>
                <a:gd name="T6" fmla="*/ 0 w 131"/>
                <a:gd name="T7" fmla="*/ 228 h 244"/>
                <a:gd name="T8" fmla="*/ 36 w 1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36" y="244"/>
                  </a:moveTo>
                  <a:lnTo>
                    <a:pt x="131" y="15"/>
                  </a:lnTo>
                  <a:lnTo>
                    <a:pt x="94" y="0"/>
                  </a:lnTo>
                  <a:lnTo>
                    <a:pt x="0" y="228"/>
                  </a:lnTo>
                  <a:lnTo>
                    <a:pt x="36" y="24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468" y="3369"/>
              <a:ext cx="131" cy="244"/>
            </a:xfrm>
            <a:custGeom>
              <a:avLst/>
              <a:gdLst>
                <a:gd name="T0" fmla="*/ 36 w 131"/>
                <a:gd name="T1" fmla="*/ 244 h 244"/>
                <a:gd name="T2" fmla="*/ 131 w 131"/>
                <a:gd name="T3" fmla="*/ 15 h 244"/>
                <a:gd name="T4" fmla="*/ 94 w 131"/>
                <a:gd name="T5" fmla="*/ 0 h 244"/>
                <a:gd name="T6" fmla="*/ 0 w 131"/>
                <a:gd name="T7" fmla="*/ 229 h 244"/>
                <a:gd name="T8" fmla="*/ 36 w 1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36" y="244"/>
                  </a:moveTo>
                  <a:lnTo>
                    <a:pt x="131" y="15"/>
                  </a:lnTo>
                  <a:lnTo>
                    <a:pt x="94" y="0"/>
                  </a:lnTo>
                  <a:lnTo>
                    <a:pt x="0" y="229"/>
                  </a:lnTo>
                  <a:lnTo>
                    <a:pt x="36" y="244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1468" y="3369"/>
              <a:ext cx="131" cy="244"/>
            </a:xfrm>
            <a:custGeom>
              <a:avLst/>
              <a:gdLst>
                <a:gd name="T0" fmla="*/ 36 w 131"/>
                <a:gd name="T1" fmla="*/ 244 h 244"/>
                <a:gd name="T2" fmla="*/ 131 w 131"/>
                <a:gd name="T3" fmla="*/ 15 h 244"/>
                <a:gd name="T4" fmla="*/ 94 w 131"/>
                <a:gd name="T5" fmla="*/ 0 h 244"/>
                <a:gd name="T6" fmla="*/ 0 w 131"/>
                <a:gd name="T7" fmla="*/ 229 h 244"/>
                <a:gd name="T8" fmla="*/ 36 w 1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4">
                  <a:moveTo>
                    <a:pt x="36" y="244"/>
                  </a:moveTo>
                  <a:lnTo>
                    <a:pt x="131" y="15"/>
                  </a:lnTo>
                  <a:lnTo>
                    <a:pt x="94" y="0"/>
                  </a:lnTo>
                  <a:lnTo>
                    <a:pt x="0" y="229"/>
                  </a:lnTo>
                  <a:lnTo>
                    <a:pt x="36" y="24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157" y="2812"/>
              <a:ext cx="244" cy="131"/>
            </a:xfrm>
            <a:custGeom>
              <a:avLst/>
              <a:gdLst>
                <a:gd name="T0" fmla="*/ 244 w 244"/>
                <a:gd name="T1" fmla="*/ 94 h 131"/>
                <a:gd name="T2" fmla="*/ 15 w 244"/>
                <a:gd name="T3" fmla="*/ 0 h 131"/>
                <a:gd name="T4" fmla="*/ 0 w 244"/>
                <a:gd name="T5" fmla="*/ 36 h 131"/>
                <a:gd name="T6" fmla="*/ 228 w 244"/>
                <a:gd name="T7" fmla="*/ 131 h 131"/>
                <a:gd name="T8" fmla="*/ 244 w 244"/>
                <a:gd name="T9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244" y="94"/>
                  </a:moveTo>
                  <a:lnTo>
                    <a:pt x="15" y="0"/>
                  </a:lnTo>
                  <a:lnTo>
                    <a:pt x="0" y="36"/>
                  </a:lnTo>
                  <a:lnTo>
                    <a:pt x="228" y="131"/>
                  </a:lnTo>
                  <a:lnTo>
                    <a:pt x="244" y="94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157" y="2812"/>
              <a:ext cx="244" cy="131"/>
            </a:xfrm>
            <a:custGeom>
              <a:avLst/>
              <a:gdLst>
                <a:gd name="T0" fmla="*/ 244 w 244"/>
                <a:gd name="T1" fmla="*/ 94 h 131"/>
                <a:gd name="T2" fmla="*/ 15 w 244"/>
                <a:gd name="T3" fmla="*/ 0 h 131"/>
                <a:gd name="T4" fmla="*/ 0 w 244"/>
                <a:gd name="T5" fmla="*/ 36 h 131"/>
                <a:gd name="T6" fmla="*/ 228 w 244"/>
                <a:gd name="T7" fmla="*/ 131 h 131"/>
                <a:gd name="T8" fmla="*/ 244 w 244"/>
                <a:gd name="T9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244" y="94"/>
                  </a:moveTo>
                  <a:lnTo>
                    <a:pt x="15" y="0"/>
                  </a:lnTo>
                  <a:lnTo>
                    <a:pt x="0" y="36"/>
                  </a:lnTo>
                  <a:lnTo>
                    <a:pt x="228" y="131"/>
                  </a:lnTo>
                  <a:lnTo>
                    <a:pt x="244" y="9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026" y="3171"/>
              <a:ext cx="244" cy="131"/>
            </a:xfrm>
            <a:custGeom>
              <a:avLst/>
              <a:gdLst>
                <a:gd name="T0" fmla="*/ 244 w 244"/>
                <a:gd name="T1" fmla="*/ 95 h 131"/>
                <a:gd name="T2" fmla="*/ 15 w 244"/>
                <a:gd name="T3" fmla="*/ 0 h 131"/>
                <a:gd name="T4" fmla="*/ 0 w 244"/>
                <a:gd name="T5" fmla="*/ 37 h 131"/>
                <a:gd name="T6" fmla="*/ 229 w 244"/>
                <a:gd name="T7" fmla="*/ 131 h 131"/>
                <a:gd name="T8" fmla="*/ 244 w 244"/>
                <a:gd name="T9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244" y="95"/>
                  </a:moveTo>
                  <a:lnTo>
                    <a:pt x="15" y="0"/>
                  </a:lnTo>
                  <a:lnTo>
                    <a:pt x="0" y="37"/>
                  </a:lnTo>
                  <a:lnTo>
                    <a:pt x="229" y="131"/>
                  </a:lnTo>
                  <a:lnTo>
                    <a:pt x="244" y="95"/>
                  </a:lnTo>
                  <a:close/>
                </a:path>
              </a:pathLst>
            </a:custGeom>
            <a:solidFill>
              <a:srgbClr val="D7E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026" y="3171"/>
              <a:ext cx="244" cy="131"/>
            </a:xfrm>
            <a:custGeom>
              <a:avLst/>
              <a:gdLst>
                <a:gd name="T0" fmla="*/ 244 w 244"/>
                <a:gd name="T1" fmla="*/ 95 h 131"/>
                <a:gd name="T2" fmla="*/ 15 w 244"/>
                <a:gd name="T3" fmla="*/ 0 h 131"/>
                <a:gd name="T4" fmla="*/ 0 w 244"/>
                <a:gd name="T5" fmla="*/ 37 h 131"/>
                <a:gd name="T6" fmla="*/ 229 w 244"/>
                <a:gd name="T7" fmla="*/ 131 h 131"/>
                <a:gd name="T8" fmla="*/ 244 w 244"/>
                <a:gd name="T9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31">
                  <a:moveTo>
                    <a:pt x="244" y="95"/>
                  </a:moveTo>
                  <a:lnTo>
                    <a:pt x="15" y="0"/>
                  </a:lnTo>
                  <a:lnTo>
                    <a:pt x="0" y="37"/>
                  </a:lnTo>
                  <a:lnTo>
                    <a:pt x="229" y="131"/>
                  </a:lnTo>
                  <a:lnTo>
                    <a:pt x="244" y="9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3" name="正方形/長方形 52"/>
          <p:cNvSpPr/>
          <p:nvPr/>
        </p:nvSpPr>
        <p:spPr bwMode="auto">
          <a:xfrm>
            <a:off x="4644008" y="4293096"/>
            <a:ext cx="576064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5220072" y="4327004"/>
            <a:ext cx="2304256" cy="144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楕円 50"/>
          <p:cNvSpPr/>
          <p:nvPr/>
        </p:nvSpPr>
        <p:spPr bwMode="auto">
          <a:xfrm>
            <a:off x="5508104" y="4282440"/>
            <a:ext cx="288032" cy="6587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楕円 51"/>
          <p:cNvSpPr/>
          <p:nvPr/>
        </p:nvSpPr>
        <p:spPr bwMode="auto">
          <a:xfrm>
            <a:off x="7308304" y="4282440"/>
            <a:ext cx="288032" cy="6587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932040" y="5805264"/>
            <a:ext cx="4067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“Stressed mirror polishing” </a:t>
            </a:r>
            <a:r>
              <a:rPr lang="en-US" altLang="ja-JP" sz="1000" dirty="0" err="1" smtClean="0">
                <a:latin typeface="+mj-lt"/>
                <a:cs typeface="Times New Roman" pitchFamily="18" charset="0"/>
              </a:rPr>
              <a:t>Lubliner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 and Nelson, </a:t>
            </a:r>
            <a:r>
              <a:rPr lang="en-US" altLang="ja-JP" sz="1000" dirty="0" err="1" smtClean="0">
                <a:latin typeface="+mj-lt"/>
                <a:cs typeface="Times New Roman" pitchFamily="18" charset="0"/>
              </a:rPr>
              <a:t>App.Opt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. vol.19, no. 14, pp.2332-2352 (1980)</a:t>
            </a:r>
          </a:p>
        </p:txBody>
      </p:sp>
    </p:spTree>
    <p:extLst>
      <p:ext uri="{BB962C8B-B14F-4D97-AF65-F5344CB8AC3E}">
        <p14:creationId xmlns:p14="http://schemas.microsoft.com/office/powerpoint/2010/main" val="247886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Zernike</a:t>
            </a:r>
            <a:r>
              <a:rPr kumimoji="1" lang="ja-JP" altLang="en-US" dirty="0" smtClean="0"/>
              <a:t>多項式による形状分解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628800"/>
            <a:ext cx="7920880" cy="1296689"/>
          </a:xfrm>
        </p:spPr>
        <p:txBody>
          <a:bodyPr/>
          <a:lstStyle/>
          <a:p>
            <a:pPr lvl="1"/>
            <a:r>
              <a:rPr kumimoji="1" lang="en-US" altLang="ja-JP" dirty="0" smtClean="0"/>
              <a:t>Zernike</a:t>
            </a:r>
            <a:r>
              <a:rPr kumimoji="1" lang="ja-JP" altLang="en-US" dirty="0" smtClean="0"/>
              <a:t>多項式：</a:t>
            </a:r>
            <a:r>
              <a:rPr lang="ja-JP" altLang="en-US" dirty="0"/>
              <a:t>光学面形状を表現するための基底として，一般的な光学設計に採用されている</a:t>
            </a:r>
            <a:endParaRPr lang="en-US" altLang="ja-JP" dirty="0"/>
          </a:p>
          <a:p>
            <a:pPr lvl="1"/>
            <a:r>
              <a:rPr lang="ja-JP" altLang="en-US" dirty="0"/>
              <a:t>円領域を</a:t>
            </a:r>
            <a:r>
              <a:rPr lang="en-US" altLang="ja-JP" dirty="0"/>
              <a:t>sin, </a:t>
            </a:r>
            <a:r>
              <a:rPr lang="en-US" altLang="ja-JP" dirty="0" smtClean="0"/>
              <a:t>cos</a:t>
            </a:r>
            <a:r>
              <a:rPr lang="ja-JP" altLang="en-US" dirty="0" smtClean="0"/>
              <a:t>の線形結合で</a:t>
            </a:r>
            <a:r>
              <a:rPr lang="ja-JP" altLang="en-US" dirty="0"/>
              <a:t>分解　→</a:t>
            </a:r>
            <a:r>
              <a:rPr lang="en-US" altLang="ja-JP" dirty="0"/>
              <a:t>2</a:t>
            </a:r>
            <a:r>
              <a:rPr lang="ja-JP" altLang="en-US" dirty="0"/>
              <a:t>次元極座標での</a:t>
            </a:r>
            <a:r>
              <a:rPr lang="en-US" altLang="ja-JP" dirty="0"/>
              <a:t>Fourier</a:t>
            </a:r>
            <a:r>
              <a:rPr lang="ja-JP" altLang="en-US" dirty="0"/>
              <a:t>展開</a:t>
            </a:r>
            <a:r>
              <a:rPr lang="ja-JP" altLang="en-US" dirty="0" smtClean="0"/>
              <a:t>のようなもの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任意の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項の内積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円領域での積分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0 </a:t>
            </a:r>
            <a:r>
              <a:rPr kumimoji="1" lang="ja-JP" altLang="en-US" dirty="0" smtClean="0"/>
              <a:t>→任意の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項が線形独立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50758"/>
              </p:ext>
            </p:extLst>
          </p:nvPr>
        </p:nvGraphicFramePr>
        <p:xfrm>
          <a:off x="827584" y="3501008"/>
          <a:ext cx="298176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数式" r:id="rId3" imgW="2070000" imgH="850680" progId="Equation.3">
                  <p:embed/>
                </p:oleObj>
              </mc:Choice>
              <mc:Fallback>
                <p:oleObj name="数式" r:id="rId3" imgW="2070000" imgH="850680" progId="Equation.3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501008"/>
                        <a:ext cx="2981769" cy="12241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187624" y="3140968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Zernike</a:t>
            </a:r>
            <a:r>
              <a:rPr lang="ja-JP" altLang="en-US" sz="1200" b="1" dirty="0" smtClean="0"/>
              <a:t>多項式</a:t>
            </a:r>
            <a:r>
              <a:rPr lang="en-US" altLang="ja-JP" sz="1200" b="1" dirty="0" smtClean="0"/>
              <a:t>(Noll</a:t>
            </a:r>
            <a:r>
              <a:rPr lang="ja-JP" altLang="en-US" sz="1200" b="1" dirty="0" smtClean="0"/>
              <a:t>一般形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3176"/>
            <a:ext cx="1584176" cy="118601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13176"/>
            <a:ext cx="1584176" cy="118601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1584176" cy="118601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73016"/>
            <a:ext cx="1584176" cy="118601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6"/>
            <a:ext cx="1584176" cy="118601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13176"/>
            <a:ext cx="1584176" cy="118601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843808" y="4797152"/>
            <a:ext cx="20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非点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収差：</a:t>
            </a:r>
            <a:r>
              <a:rPr lang="en-US" altLang="ja-JP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AST(Astigmatism)</a:t>
            </a:r>
            <a:endParaRPr kumimoji="1" lang="ja-JP" alt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136" y="3356992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コマ収差：</a:t>
            </a:r>
            <a:r>
              <a:rPr lang="en-US" altLang="ja-JP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CMA(Coma)</a:t>
            </a:r>
            <a:endParaRPr kumimoji="1" lang="ja-JP" alt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4797152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3</a:t>
            </a:r>
            <a:r>
              <a:rPr lang="en-US" altLang="ja-JP" sz="1200" dirty="0" smtClean="0">
                <a:latin typeface="Symbol" panose="05050102010706020507" pitchFamily="18" charset="2"/>
              </a:rPr>
              <a:t>q</a:t>
            </a:r>
            <a:r>
              <a:rPr lang="ja-JP" altLang="en-US" sz="1200" dirty="0" smtClean="0"/>
              <a:t>成分：</a:t>
            </a:r>
            <a:r>
              <a:rPr lang="en-US" altLang="ja-JP" sz="1200" dirty="0" smtClean="0"/>
              <a:t>TRE(Trefoil)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3757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Zernike</a:t>
            </a:r>
            <a:r>
              <a:rPr kumimoji="1" lang="ja-JP" altLang="en-US" dirty="0" smtClean="0"/>
              <a:t>多項式による形状分解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733256"/>
            <a:ext cx="7920880" cy="504055"/>
          </a:xfrm>
        </p:spPr>
        <p:txBody>
          <a:bodyPr/>
          <a:lstStyle/>
          <a:p>
            <a:pPr lvl="1"/>
            <a:r>
              <a:rPr lang="ja-JP" altLang="en-US" dirty="0" smtClean="0"/>
              <a:t>すべての面形状は，</a:t>
            </a:r>
            <a:r>
              <a:rPr lang="en-US" altLang="ja-JP" dirty="0" smtClean="0"/>
              <a:t>Zernike</a:t>
            </a:r>
            <a:r>
              <a:rPr lang="ja-JP" altLang="en-US" dirty="0"/>
              <a:t>多項式</a:t>
            </a:r>
            <a:r>
              <a:rPr lang="ja-JP" altLang="en-US" dirty="0" smtClean="0"/>
              <a:t>の足し合わせで</a:t>
            </a:r>
            <a:r>
              <a:rPr lang="en-US" altLang="ja-JP" dirty="0" smtClean="0"/>
              <a:t>(</a:t>
            </a:r>
            <a:r>
              <a:rPr lang="ja-JP" altLang="en-US" dirty="0" smtClean="0"/>
              <a:t>近似的に</a:t>
            </a:r>
            <a:r>
              <a:rPr lang="en-US" altLang="ja-JP" dirty="0" smtClean="0"/>
              <a:t>)</a:t>
            </a:r>
            <a:r>
              <a:rPr lang="ja-JP" altLang="en-US" dirty="0" smtClean="0"/>
              <a:t>表現できる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TMT</a:t>
            </a:r>
            <a:r>
              <a:rPr lang="ja-JP" altLang="en-US" dirty="0"/>
              <a:t>低次規格は，</a:t>
            </a:r>
            <a:r>
              <a:rPr lang="en-US" altLang="ja-JP" dirty="0"/>
              <a:t>4</a:t>
            </a:r>
            <a:r>
              <a:rPr lang="ja-JP" altLang="en-US" dirty="0"/>
              <a:t>次までの</a:t>
            </a:r>
            <a:r>
              <a:rPr lang="en-US" altLang="ja-JP" dirty="0"/>
              <a:t>Zernike</a:t>
            </a:r>
            <a:r>
              <a:rPr lang="ja-JP" altLang="en-US" dirty="0"/>
              <a:t>成分で規定されている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19" y="1298363"/>
            <a:ext cx="972408" cy="7280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6" y="2000433"/>
            <a:ext cx="972408" cy="7280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45" y="2021030"/>
            <a:ext cx="972408" cy="7280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67" y="2719599"/>
            <a:ext cx="972408" cy="7280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1" y="2717985"/>
            <a:ext cx="972408" cy="72800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25" y="2727798"/>
            <a:ext cx="972408" cy="7280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61" y="3442815"/>
            <a:ext cx="972408" cy="72800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19" y="3450263"/>
            <a:ext cx="972408" cy="728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88" y="4162350"/>
            <a:ext cx="972408" cy="72800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1" y="3431721"/>
            <a:ext cx="972408" cy="72800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4" y="3438310"/>
            <a:ext cx="972408" cy="72800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0" y="4161043"/>
            <a:ext cx="972408" cy="72800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42" y="4143209"/>
            <a:ext cx="972408" cy="7280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61" y="4887005"/>
            <a:ext cx="972408" cy="72800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94" y="4879214"/>
            <a:ext cx="972408" cy="72800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72" y="4154139"/>
            <a:ext cx="972408" cy="72800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6" y="4154139"/>
            <a:ext cx="972408" cy="72800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9" y="4885151"/>
            <a:ext cx="972408" cy="72800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29" y="4876556"/>
            <a:ext cx="972408" cy="72800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1" y="4876556"/>
            <a:ext cx="972408" cy="72800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01" y="4876556"/>
            <a:ext cx="972408" cy="72800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59391" y="2254228"/>
            <a:ext cx="255198" cy="2616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1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9391" y="2943852"/>
            <a:ext cx="255198" cy="2616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2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9391" y="3668702"/>
            <a:ext cx="255198" cy="2616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3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2125" y="4396707"/>
            <a:ext cx="255198" cy="2616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4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9391" y="5124712"/>
            <a:ext cx="25519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5</a:t>
            </a:r>
            <a:endParaRPr kumimoji="1" lang="ja-JP" altLang="en-US" sz="11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520" y="1534342"/>
            <a:ext cx="242371" cy="2616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0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 bwMode="auto">
          <a:xfrm>
            <a:off x="251520" y="4871215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>
            <a:off x="251520" y="4143209"/>
            <a:ext cx="8640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259391" y="3429650"/>
            <a:ext cx="8640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>
            <a:off x="251520" y="2717985"/>
            <a:ext cx="8640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>
            <a:off x="241443" y="1995555"/>
            <a:ext cx="8640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2960727" y="202428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X-TLT</a:t>
            </a:r>
            <a:endParaRPr kumimoji="1" lang="ja-JP" altLang="en-US" sz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02726" y="202428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Y-TLT</a:t>
            </a:r>
            <a:endParaRPr kumimoji="1" lang="ja-JP" altLang="en-US" sz="1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28259" y="2755261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cos-AST</a:t>
            </a:r>
            <a:endParaRPr kumimoji="1" lang="ja-JP" altLang="en-US" sz="1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42476" y="275526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sin-AST</a:t>
            </a:r>
            <a:endParaRPr kumimoji="1"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51543" y="3459660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cos-TRE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97890" y="34596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sin-TRE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787643" y="345966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cos-CMA</a:t>
            </a:r>
            <a:endParaRPr kumimoji="1" lang="ja-JP" altLang="en-US" sz="1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35991" y="3459660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sin-CMA</a:t>
            </a:r>
            <a:endParaRPr kumimoji="1" lang="ja-JP" altLang="en-US" sz="1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844365" y="2757497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DEF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39053" y="1303939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PST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816719" y="419820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SPH</a:t>
            </a:r>
            <a:endParaRPr kumimoji="1" lang="ja-JP" altLang="en-US" sz="12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6749" y="4198207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cos-QTR</a:t>
            </a:r>
            <a:endParaRPr kumimoji="1" lang="ja-JP" altLang="en-US" sz="1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820062" y="419820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sin-QTR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020790" y="4198206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cos-AST</a:t>
            </a:r>
            <a:r>
              <a:rPr lang="en-US" altLang="ja-JP" sz="1200" baseline="30000" dirty="0" smtClean="0"/>
              <a:t>2</a:t>
            </a:r>
            <a:endParaRPr kumimoji="1" lang="ja-JP" altLang="en-US" sz="1200" baseline="30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80759" y="419820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sin-AST</a:t>
            </a:r>
            <a:r>
              <a:rPr lang="en-US" altLang="ja-JP" sz="1200" baseline="30000" dirty="0" smtClean="0"/>
              <a:t>2</a:t>
            </a:r>
            <a:endParaRPr kumimoji="1" lang="ja-JP" alt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61551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072559" cy="2304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セグメント</a:t>
            </a:r>
            <a:r>
              <a:rPr lang="ja-JP" altLang="en-US" dirty="0" smtClean="0"/>
              <a:t>設計形状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373216"/>
            <a:ext cx="7920880" cy="792088"/>
          </a:xfrm>
        </p:spPr>
        <p:txBody>
          <a:bodyPr/>
          <a:lstStyle/>
          <a:p>
            <a:pPr lvl="1"/>
            <a:r>
              <a:rPr lang="ja-JP" altLang="en-US" dirty="0"/>
              <a:t>セグメント</a:t>
            </a:r>
            <a:r>
              <a:rPr lang="ja-JP" altLang="en-US" dirty="0" smtClean="0"/>
              <a:t>の設計形状</a:t>
            </a:r>
            <a:r>
              <a:rPr lang="en-US" altLang="ja-JP" dirty="0" smtClean="0"/>
              <a:t>(</a:t>
            </a:r>
            <a:r>
              <a:rPr lang="ja-JP" altLang="en-US" dirty="0" smtClean="0"/>
              <a:t>非球面成分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に戻ってみると，その大部分が</a:t>
            </a:r>
            <a:r>
              <a:rPr lang="en-US" altLang="ja-JP" dirty="0" smtClean="0"/>
              <a:t>AST</a:t>
            </a:r>
            <a:r>
              <a:rPr lang="ja-JP" altLang="en-US" dirty="0" smtClean="0"/>
              <a:t>形状であることに気付く．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/>
          <a:srcRect l="49950" t="18541" r="30019"/>
          <a:stretch>
            <a:fillRect/>
          </a:stretch>
        </p:blipFill>
        <p:spPr bwMode="auto">
          <a:xfrm>
            <a:off x="6660232" y="4077072"/>
            <a:ext cx="842728" cy="84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/>
          <a:srcRect t="19579" r="79840"/>
          <a:stretch>
            <a:fillRect/>
          </a:stretch>
        </p:blipFill>
        <p:spPr bwMode="auto">
          <a:xfrm>
            <a:off x="4932040" y="4077072"/>
            <a:ext cx="867507" cy="8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38571" r="22857" b="57041"/>
          <a:stretch>
            <a:fillRect/>
          </a:stretch>
        </p:blipFill>
        <p:spPr bwMode="auto">
          <a:xfrm>
            <a:off x="1043608" y="1916832"/>
            <a:ext cx="2952328" cy="262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096570" y="493569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AST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23040" y="493569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CMA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2080" y="3573016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設計形状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非球面成分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5" name="六角形 4"/>
          <p:cNvSpPr>
            <a:spLocks noChangeAspect="1"/>
          </p:cNvSpPr>
          <p:nvPr/>
        </p:nvSpPr>
        <p:spPr bwMode="auto">
          <a:xfrm>
            <a:off x="5313851" y="1830310"/>
            <a:ext cx="1594257" cy="1417117"/>
          </a:xfrm>
          <a:prstGeom prst="hexagon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楕円 17"/>
          <p:cNvSpPr/>
          <p:nvPr/>
        </p:nvSpPr>
        <p:spPr bwMode="auto">
          <a:xfrm>
            <a:off x="1252012" y="3963536"/>
            <a:ext cx="216024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線コネクタ 18"/>
          <p:cNvCxnSpPr>
            <a:stCxn id="18" idx="0"/>
          </p:cNvCxnSpPr>
          <p:nvPr/>
        </p:nvCxnSpPr>
        <p:spPr bwMode="auto">
          <a:xfrm flipV="1">
            <a:off x="1360024" y="2132856"/>
            <a:ext cx="3716032" cy="18306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>
            <a:stCxn id="18" idx="5"/>
          </p:cNvCxnSpPr>
          <p:nvPr/>
        </p:nvCxnSpPr>
        <p:spPr bwMode="auto">
          <a:xfrm flipV="1">
            <a:off x="1436400" y="3573016"/>
            <a:ext cx="3827296" cy="574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7308304" y="112474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[mm]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200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セグメント</a:t>
            </a:r>
            <a:r>
              <a:rPr lang="ja-JP" altLang="en-US" dirty="0" smtClean="0"/>
              <a:t>設計形状</a:t>
            </a:r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4869160"/>
            <a:ext cx="7920880" cy="1296144"/>
          </a:xfrm>
        </p:spPr>
        <p:txBody>
          <a:bodyPr/>
          <a:lstStyle/>
          <a:p>
            <a:pPr lvl="1"/>
            <a:r>
              <a:rPr kumimoji="1" lang="ja-JP" altLang="en-US" dirty="0" smtClean="0"/>
              <a:t>各セグメント形状の非球面成分のうち，</a:t>
            </a:r>
            <a:r>
              <a:rPr kumimoji="1" lang="en-US" altLang="ja-JP" dirty="0" smtClean="0"/>
              <a:t>AST&amp;CMA</a:t>
            </a:r>
            <a:r>
              <a:rPr kumimoji="1" lang="ja-JP" altLang="en-US" dirty="0" smtClean="0"/>
              <a:t>成分が</a:t>
            </a:r>
            <a:r>
              <a:rPr kumimoji="1" lang="en-US" altLang="ja-JP" dirty="0" smtClean="0"/>
              <a:t>99.8%</a:t>
            </a:r>
            <a:r>
              <a:rPr kumimoji="1" lang="ja-JP" altLang="en-US" dirty="0" smtClean="0"/>
              <a:t>以上を占めている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そのうち</a:t>
            </a:r>
            <a:r>
              <a:rPr kumimoji="1" lang="en-US" altLang="ja-JP" dirty="0" smtClean="0"/>
              <a:t>AST</a:t>
            </a:r>
            <a:r>
              <a:rPr kumimoji="1" lang="ja-JP" altLang="en-US" dirty="0" smtClean="0"/>
              <a:t>成分が</a:t>
            </a:r>
            <a:r>
              <a:rPr kumimoji="1" lang="en-US" altLang="ja-JP" dirty="0" smtClean="0"/>
              <a:t>80%</a:t>
            </a:r>
            <a:r>
              <a:rPr kumimoji="1" lang="ja-JP" altLang="en-US" dirty="0" smtClean="0"/>
              <a:t>以上と支配的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AST/CMA</a:t>
            </a:r>
            <a:r>
              <a:rPr lang="ja-JP" altLang="en-US" dirty="0" smtClean="0"/>
              <a:t>成分を正確に加工できれば，要求精度を達成できる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この形状に曲げて加工が可能かどうか？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50837"/>
              </p:ext>
            </p:extLst>
          </p:nvPr>
        </p:nvGraphicFramePr>
        <p:xfrm>
          <a:off x="3707904" y="1772816"/>
          <a:ext cx="4572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672351"/>
              </p:ext>
            </p:extLst>
          </p:nvPr>
        </p:nvGraphicFramePr>
        <p:xfrm>
          <a:off x="3707904" y="3336798"/>
          <a:ext cx="4572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/>
          <a:srcRect l="49950" t="18541" r="30019"/>
          <a:stretch>
            <a:fillRect/>
          </a:stretch>
        </p:blipFill>
        <p:spPr bwMode="auto">
          <a:xfrm>
            <a:off x="1816904" y="3434478"/>
            <a:ext cx="842728" cy="84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/>
          <a:srcRect t="19579" r="79840"/>
          <a:stretch>
            <a:fillRect/>
          </a:stretch>
        </p:blipFill>
        <p:spPr bwMode="auto">
          <a:xfrm>
            <a:off x="807070" y="3434478"/>
            <a:ext cx="867507" cy="8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/>
          <p:cNvPicPr/>
          <p:nvPr/>
        </p:nvPicPr>
        <p:blipFill>
          <a:blip r:embed="rId5" cstate="email"/>
          <a:srcRect t="19625" r="73270"/>
          <a:stretch>
            <a:fillRect/>
          </a:stretch>
        </p:blipFill>
        <p:spPr bwMode="auto">
          <a:xfrm>
            <a:off x="971600" y="1556792"/>
            <a:ext cx="1405954" cy="14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1043608" y="429309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AST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429309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CMA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7904" y="1567924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[um]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4328" y="157101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[</a:t>
            </a:r>
            <a:r>
              <a:rPr kumimoji="1" lang="en-US" altLang="ja-JP" sz="1200" dirty="0" err="1" smtClean="0"/>
              <a:t>Seg</a:t>
            </a:r>
            <a:r>
              <a:rPr kumimoji="1" lang="en-US" altLang="ja-JP" sz="1200" dirty="0" smtClean="0"/>
              <a:t>#]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7904" y="317080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[um]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4930" y="1412587"/>
            <a:ext cx="2600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セグメント設計形状中のＺｅｒｎｉｋｅ成分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592" y="2924944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設計形状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非球面成分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5" name="六角形 4"/>
          <p:cNvSpPr/>
          <p:nvPr/>
        </p:nvSpPr>
        <p:spPr bwMode="auto">
          <a:xfrm>
            <a:off x="1040040" y="1684478"/>
            <a:ext cx="1296144" cy="1152128"/>
          </a:xfrm>
          <a:prstGeom prst="hexagon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80145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実設計へ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229200"/>
            <a:ext cx="7920880" cy="1008112"/>
          </a:xfrm>
        </p:spPr>
        <p:txBody>
          <a:bodyPr/>
          <a:lstStyle/>
          <a:p>
            <a:pPr lvl="1"/>
            <a:r>
              <a:rPr kumimoji="1" lang="ja-JP" altLang="en-US" dirty="0" smtClean="0"/>
              <a:t>設計形状を</a:t>
            </a:r>
            <a:r>
              <a:rPr kumimoji="1" lang="en-US" altLang="ja-JP" dirty="0" smtClean="0"/>
              <a:t>Zernike</a:t>
            </a:r>
            <a:r>
              <a:rPr kumimoji="1" lang="ja-JP" altLang="en-US" dirty="0" smtClean="0"/>
              <a:t>基底に分解することはできた．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FEM</a:t>
            </a:r>
            <a:r>
              <a:rPr lang="ja-JP" altLang="en-US" dirty="0" smtClean="0"/>
              <a:t>解析により，セグメントを</a:t>
            </a:r>
            <a:r>
              <a:rPr lang="en-US" altLang="ja-JP" dirty="0" smtClean="0"/>
              <a:t>Zernike</a:t>
            </a:r>
            <a:r>
              <a:rPr lang="ja-JP" altLang="en-US" dirty="0" smtClean="0"/>
              <a:t>基底に変形する手段を見つけられれば，曲げ研磨を実装できる．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412776"/>
            <a:ext cx="1415772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設計形状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91680" y="2564904"/>
            <a:ext cx="27526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Zernike </a:t>
            </a:r>
            <a:r>
              <a:rPr kumimoji="1" lang="ja-JP" altLang="en-US" dirty="0" smtClean="0"/>
              <a:t>基底に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分解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32240" y="4725144"/>
            <a:ext cx="1374094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FEM</a:t>
            </a:r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72000" y="3573016"/>
            <a:ext cx="27526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Zernike </a:t>
            </a:r>
            <a:r>
              <a:rPr kumimoji="1" lang="ja-JP" altLang="en-US" dirty="0" smtClean="0"/>
              <a:t>基底に</a:t>
            </a:r>
            <a:r>
              <a:rPr kumimoji="1" lang="ja-JP" altLang="en-US" dirty="0" smtClean="0">
                <a:solidFill>
                  <a:srgbClr val="0000FF"/>
                </a:solidFill>
              </a:rPr>
              <a:t>変形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3" name="下矢印 42"/>
          <p:cNvSpPr/>
          <p:nvPr/>
        </p:nvSpPr>
        <p:spPr bwMode="auto">
          <a:xfrm rot="20435051">
            <a:off x="2033411" y="2014508"/>
            <a:ext cx="21602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下矢印 54"/>
          <p:cNvSpPr/>
          <p:nvPr/>
        </p:nvSpPr>
        <p:spPr bwMode="auto">
          <a:xfrm rot="9296786">
            <a:off x="6942326" y="4177882"/>
            <a:ext cx="21602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上カーブ矢印 43"/>
          <p:cNvSpPr/>
          <p:nvPr/>
        </p:nvSpPr>
        <p:spPr bwMode="auto">
          <a:xfrm rot="2632812">
            <a:off x="3299761" y="3444943"/>
            <a:ext cx="1080120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上カーブ矢印 55"/>
          <p:cNvSpPr/>
          <p:nvPr/>
        </p:nvSpPr>
        <p:spPr bwMode="auto">
          <a:xfrm rot="13457345">
            <a:off x="4594516" y="2654373"/>
            <a:ext cx="1080120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67944" y="3068960"/>
            <a:ext cx="95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設計解</a:t>
            </a:r>
            <a:endParaRPr lang="ja-JP" altLang="en-US" sz="2000" b="1" baseline="-25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4168" y="2636912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セグメントを</a:t>
            </a:r>
            <a:r>
              <a:rPr kumimoji="1" lang="en-US" altLang="ja-JP" sz="1200" dirty="0" smtClean="0"/>
              <a:t>(</a:t>
            </a:r>
            <a:r>
              <a:rPr kumimoji="1" lang="ja-JP" altLang="en-US" sz="1200" dirty="0" smtClean="0"/>
              <a:t>過不足なく</a:t>
            </a:r>
            <a:r>
              <a:rPr kumimoji="1" lang="en-US" altLang="ja-JP" sz="1200" dirty="0" smtClean="0"/>
              <a:t>)</a:t>
            </a:r>
            <a:r>
              <a:rPr kumimoji="1" lang="ja-JP" altLang="en-US" sz="1200" dirty="0" smtClean="0"/>
              <a:t>支持する機能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セグメントをずれ防止する機能</a:t>
            </a:r>
            <a:endParaRPr kumimoji="1" lang="en-US" altLang="ja-JP" sz="1200" dirty="0" smtClean="0"/>
          </a:p>
        </p:txBody>
      </p:sp>
      <p:sp>
        <p:nvSpPr>
          <p:cNvPr id="15" name="下矢印 14"/>
          <p:cNvSpPr/>
          <p:nvPr/>
        </p:nvSpPr>
        <p:spPr bwMode="auto">
          <a:xfrm rot="5400000">
            <a:off x="5760132" y="2672916"/>
            <a:ext cx="21602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15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曲げ研磨解析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7452320" y="6490416"/>
            <a:ext cx="1080040" cy="216024"/>
          </a:xfrm>
        </p:spPr>
        <p:txBody>
          <a:bodyPr/>
          <a:lstStyle/>
          <a:p>
            <a:fld id="{9AF99110-D185-4E6A-B7FF-9354FE43B11F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2087562"/>
          </a:xfrm>
        </p:spPr>
        <p:txBody>
          <a:bodyPr/>
          <a:lstStyle/>
          <a:p>
            <a:r>
              <a:rPr kumimoji="1" lang="ja-JP" altLang="en-US" dirty="0" smtClean="0"/>
              <a:t>セグメントの</a:t>
            </a:r>
            <a:r>
              <a:rPr kumimoji="1" lang="en-US" altLang="ja-JP" dirty="0" smtClean="0"/>
              <a:t>FEM</a:t>
            </a:r>
            <a:r>
              <a:rPr kumimoji="1" lang="ja-JP" altLang="en-US" dirty="0" smtClean="0"/>
              <a:t>モデルを作成</a:t>
            </a:r>
            <a:endParaRPr kumimoji="1" lang="en-US" altLang="ja-JP" dirty="0" smtClean="0"/>
          </a:p>
          <a:p>
            <a:r>
              <a:rPr lang="ja-JP" altLang="en-US" dirty="0" smtClean="0"/>
              <a:t>セグメント外周に，荷重</a:t>
            </a:r>
            <a:r>
              <a:rPr kumimoji="1" lang="ja-JP" altLang="en-US" dirty="0" smtClean="0"/>
              <a:t>付加点を，周方向に均等に設定</a:t>
            </a:r>
            <a:endParaRPr kumimoji="1" lang="en-US" altLang="ja-JP" dirty="0" smtClean="0"/>
          </a:p>
          <a:p>
            <a:r>
              <a:rPr lang="ja-JP" altLang="en-US" dirty="0" smtClean="0"/>
              <a:t>荷重</a:t>
            </a:r>
            <a:r>
              <a:rPr lang="ja-JP" altLang="en-US" dirty="0"/>
              <a:t>付</a:t>
            </a:r>
            <a:r>
              <a:rPr lang="ja-JP" altLang="en-US" dirty="0" smtClean="0"/>
              <a:t>加</a:t>
            </a:r>
            <a:r>
              <a:rPr lang="ja-JP" altLang="en-US" dirty="0"/>
              <a:t>点</a:t>
            </a:r>
            <a:r>
              <a:rPr lang="ja-JP" altLang="en-US" dirty="0" smtClean="0"/>
              <a:t>に，荷重を付加してみると，セグメントを変形させることができる．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解析条件：フリーフリー</a:t>
            </a:r>
            <a:r>
              <a:rPr lang="en-US" altLang="ja-JP" dirty="0" smtClean="0"/>
              <a:t>(</a:t>
            </a:r>
            <a:r>
              <a:rPr lang="ja-JP" altLang="en-US" dirty="0" smtClean="0"/>
              <a:t>拘束なし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8" name="図 7" descr="ASTou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861048"/>
            <a:ext cx="1904926" cy="216024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27784" y="3573017"/>
            <a:ext cx="114165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baseline="-25000" dirty="0" smtClean="0">
                <a:solidFill>
                  <a:srgbClr val="0000FF"/>
                </a:solidFill>
                <a:latin typeface="Arial" charset="0"/>
              </a:rPr>
              <a:t>-Z</a:t>
            </a:r>
            <a:r>
              <a:rPr lang="ja-JP" altLang="en-US" sz="2000" b="1" baseline="-25000" dirty="0" smtClean="0">
                <a:solidFill>
                  <a:srgbClr val="0000FF"/>
                </a:solidFill>
                <a:latin typeface="Arial" charset="0"/>
              </a:rPr>
              <a:t>方向ピーク</a:t>
            </a:r>
            <a:endParaRPr lang="ja-JP" altLang="en-US" sz="2000" b="1" baseline="-250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" name="図 14" descr="AST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016224" cy="1834764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347864" y="5805265"/>
            <a:ext cx="114165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baseline="-25000" dirty="0" smtClean="0">
                <a:solidFill>
                  <a:srgbClr val="0000FF"/>
                </a:solidFill>
                <a:latin typeface="Arial" charset="0"/>
              </a:rPr>
              <a:t>-Z</a:t>
            </a:r>
            <a:r>
              <a:rPr lang="ja-JP" altLang="en-US" sz="2000" b="1" baseline="-25000" dirty="0" smtClean="0">
                <a:solidFill>
                  <a:srgbClr val="0000FF"/>
                </a:solidFill>
                <a:latin typeface="Arial" charset="0"/>
              </a:rPr>
              <a:t>方向ピーク</a:t>
            </a:r>
            <a:endParaRPr lang="ja-JP" altLang="en-US" sz="2000" b="1" baseline="-25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7584" y="5445224"/>
            <a:ext cx="1164101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baseline="-25000" dirty="0" smtClean="0">
                <a:solidFill>
                  <a:srgbClr val="FF0000"/>
                </a:solidFill>
                <a:latin typeface="Arial" charset="0"/>
              </a:rPr>
              <a:t>+z</a:t>
            </a:r>
            <a:r>
              <a:rPr lang="ja-JP" altLang="en-US" sz="2000" b="1" baseline="-25000" dirty="0" smtClean="0">
                <a:solidFill>
                  <a:srgbClr val="FF0000"/>
                </a:solidFill>
                <a:latin typeface="Arial" charset="0"/>
              </a:rPr>
              <a:t>方向ピーク</a:t>
            </a:r>
            <a:endParaRPr lang="ja-JP" altLang="en-US" sz="2000" b="1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51920" y="4725145"/>
            <a:ext cx="1164101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baseline="-25000" dirty="0" smtClean="0">
                <a:solidFill>
                  <a:srgbClr val="FF0000"/>
                </a:solidFill>
                <a:latin typeface="Arial" charset="0"/>
              </a:rPr>
              <a:t>+z</a:t>
            </a:r>
            <a:r>
              <a:rPr lang="ja-JP" altLang="en-US" sz="2000" b="1" baseline="-25000" dirty="0" smtClean="0">
                <a:solidFill>
                  <a:srgbClr val="FF0000"/>
                </a:solidFill>
                <a:latin typeface="Arial" charset="0"/>
              </a:rPr>
              <a:t>方向ピーク</a:t>
            </a:r>
            <a:endParaRPr lang="ja-JP" altLang="en-US" sz="2000" b="1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2160" y="587727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変形結果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093111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曲げ研磨解析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7452320" y="6490416"/>
            <a:ext cx="1080040" cy="216024"/>
          </a:xfrm>
        </p:spPr>
        <p:txBody>
          <a:bodyPr/>
          <a:lstStyle/>
          <a:p>
            <a:fld id="{9AF99110-D185-4E6A-B7FF-9354FE43B11F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2087562"/>
          </a:xfrm>
        </p:spPr>
        <p:txBody>
          <a:bodyPr/>
          <a:lstStyle/>
          <a:p>
            <a:r>
              <a:rPr kumimoji="1" lang="en-US" altLang="ja-JP" dirty="0" smtClean="0"/>
              <a:t>TMT</a:t>
            </a:r>
            <a:r>
              <a:rPr kumimoji="1" lang="ja-JP" altLang="en-US" dirty="0" smtClean="0"/>
              <a:t>セグメントで注目している，</a:t>
            </a:r>
            <a:r>
              <a:rPr kumimoji="1" lang="en-US" altLang="ja-JP" dirty="0" smtClean="0"/>
              <a:t>AST</a:t>
            </a:r>
            <a:r>
              <a:rPr lang="en-US" altLang="ja-JP" dirty="0" smtClean="0"/>
              <a:t>/CMA</a:t>
            </a:r>
            <a:r>
              <a:rPr lang="ja-JP" altLang="en-US" dirty="0"/>
              <a:t>成分</a:t>
            </a:r>
            <a:r>
              <a:rPr lang="ja-JP" altLang="en-US" dirty="0" smtClean="0"/>
              <a:t>の曲げ形状</a:t>
            </a:r>
            <a:r>
              <a:rPr lang="en-US" altLang="ja-JP" dirty="0" smtClean="0"/>
              <a:t>(</a:t>
            </a:r>
            <a:r>
              <a:rPr lang="ja-JP" altLang="en-US" dirty="0" smtClean="0"/>
              <a:t>基底</a:t>
            </a:r>
            <a:r>
              <a:rPr lang="en-US" altLang="ja-JP" dirty="0" smtClean="0"/>
              <a:t>:B</a:t>
            </a:r>
            <a:r>
              <a:rPr lang="en-US" altLang="ja-JP" baseline="-25000" dirty="0" smtClean="0"/>
              <a:t>AST1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AST2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CMA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を解析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AST</a:t>
            </a:r>
            <a:r>
              <a:rPr kumimoji="1" lang="ja-JP" altLang="en-US" dirty="0" smtClean="0"/>
              <a:t>をうまく表現するために，荷重のかけ方を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通りとした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CMA</a:t>
            </a:r>
            <a:r>
              <a:rPr lang="ja-JP" altLang="en-US" dirty="0" smtClean="0"/>
              <a:t>変形させるためには，面をねじる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モーメントを</a:t>
            </a:r>
            <a:r>
              <a:rPr lang="ja-JP" altLang="en-US" dirty="0"/>
              <a:t>与</a:t>
            </a:r>
            <a:r>
              <a:rPr lang="ja-JP" altLang="en-US" dirty="0" smtClean="0"/>
              <a:t>える</a:t>
            </a:r>
            <a:r>
              <a:rPr lang="en-US" altLang="ja-JP" dirty="0" smtClean="0"/>
              <a:t>)</a:t>
            </a:r>
            <a:r>
              <a:rPr lang="ja-JP" altLang="en-US" dirty="0" smtClean="0"/>
              <a:t>必要あり　→同じ荷重付加点に，大きさは同じで向きの異なる荷重を，作用距離を変えて付加する．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44378"/>
              </p:ext>
            </p:extLst>
          </p:nvPr>
        </p:nvGraphicFramePr>
        <p:xfrm>
          <a:off x="2195736" y="3429000"/>
          <a:ext cx="47259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数式" r:id="rId3" imgW="2793960" imgH="228600" progId="Equation.3">
                  <p:embed/>
                </p:oleObj>
              </mc:Choice>
              <mc:Fallback>
                <p:oleObj name="数式" r:id="rId3" imgW="2793960" imgH="228600" progId="Equation.3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3429000"/>
                        <a:ext cx="47259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ASTi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09120"/>
            <a:ext cx="1460321" cy="1459351"/>
          </a:xfrm>
          <a:prstGeom prst="rect">
            <a:avLst/>
          </a:prstGeom>
        </p:spPr>
      </p:pic>
      <p:pic>
        <p:nvPicPr>
          <p:cNvPr id="8" name="図 7" descr="ASTou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293096"/>
            <a:ext cx="1460321" cy="1656046"/>
          </a:xfrm>
          <a:prstGeom prst="rect">
            <a:avLst/>
          </a:prstGeom>
        </p:spPr>
      </p:pic>
      <p:pic>
        <p:nvPicPr>
          <p:cNvPr id="9" name="図 8" descr="CMA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509120"/>
            <a:ext cx="1460321" cy="145935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62441" y="4109010"/>
            <a:ext cx="806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" charset="0"/>
              </a:rPr>
              <a:t>B</a:t>
            </a:r>
            <a:r>
              <a:rPr lang="en-US" altLang="ja-JP" sz="2000" b="1" baseline="-25000" dirty="0" smtClean="0">
                <a:latin typeface="Arial" charset="0"/>
              </a:rPr>
              <a:t>AST1</a:t>
            </a:r>
            <a:endParaRPr lang="ja-JP" altLang="en-US" sz="2000" b="1" baseline="-25000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14288" y="4067866"/>
            <a:ext cx="76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" charset="0"/>
              </a:rPr>
              <a:t>B</a:t>
            </a:r>
            <a:r>
              <a:rPr lang="en-US" altLang="ja-JP" sz="2000" b="1" baseline="-25000" dirty="0" smtClean="0">
                <a:latin typeface="Arial" charset="0"/>
              </a:rPr>
              <a:t>CMA</a:t>
            </a:r>
            <a:endParaRPr lang="ja-JP" altLang="en-US" sz="2000" b="1" baseline="-25000" dirty="0">
              <a:latin typeface="Arial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3059832" y="4067866"/>
            <a:ext cx="0" cy="190060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cxnSp>
        <p:nvCxnSpPr>
          <p:cNvPr id="14" name="直線コネクタ 13"/>
          <p:cNvCxnSpPr/>
          <p:nvPr/>
        </p:nvCxnSpPr>
        <p:spPr>
          <a:xfrm>
            <a:off x="6084168" y="4067866"/>
            <a:ext cx="0" cy="199804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pic>
        <p:nvPicPr>
          <p:cNvPr id="15" name="図 14" descr="ASTou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4725144"/>
            <a:ext cx="1219099" cy="1109380"/>
          </a:xfrm>
          <a:prstGeom prst="rect">
            <a:avLst/>
          </a:prstGeom>
        </p:spPr>
      </p:pic>
      <p:pic>
        <p:nvPicPr>
          <p:cNvPr id="16" name="図 15" descr="AST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4725144"/>
            <a:ext cx="1219099" cy="1115476"/>
          </a:xfrm>
          <a:prstGeom prst="rect">
            <a:avLst/>
          </a:prstGeom>
        </p:spPr>
      </p:pic>
      <p:pic>
        <p:nvPicPr>
          <p:cNvPr id="17" name="図 16" descr="CM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4725144"/>
            <a:ext cx="1261768" cy="1103285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64222" y="4109010"/>
            <a:ext cx="806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" charset="0"/>
              </a:rPr>
              <a:t>B</a:t>
            </a:r>
            <a:r>
              <a:rPr lang="en-US" altLang="ja-JP" sz="2000" b="1" baseline="-25000" dirty="0" smtClean="0">
                <a:latin typeface="Arial" charset="0"/>
              </a:rPr>
              <a:t>AST2</a:t>
            </a:r>
            <a:endParaRPr lang="ja-JP" altLang="en-US" sz="2000" b="1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590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dirty="0" smtClean="0"/>
              <a:t>TMT</a:t>
            </a:r>
            <a:r>
              <a:rPr lang="ja-JP" altLang="en-US" dirty="0" smtClean="0"/>
              <a:t>主鏡セグメントの加工</a:t>
            </a:r>
            <a:r>
              <a:rPr lang="en-US" altLang="ja-JP" dirty="0" smtClean="0"/>
              <a:t>/</a:t>
            </a:r>
            <a:r>
              <a:rPr lang="ja-JP" altLang="en-US" dirty="0" smtClean="0"/>
              <a:t>計測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セグメント設計形状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加工</a:t>
            </a:r>
            <a:r>
              <a:rPr lang="en-US" altLang="ja-JP" dirty="0" smtClean="0"/>
              <a:t>(</a:t>
            </a:r>
            <a:r>
              <a:rPr kumimoji="1" lang="ja-JP" altLang="en-US" dirty="0" smtClean="0"/>
              <a:t>曲げ研磨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解析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加工</a:t>
            </a:r>
            <a:r>
              <a:rPr lang="en-US" altLang="ja-JP" dirty="0" smtClean="0"/>
              <a:t>(</a:t>
            </a:r>
            <a:r>
              <a:rPr lang="ja-JP" altLang="en-US" dirty="0" smtClean="0"/>
              <a:t>曲げ研磨</a:t>
            </a:r>
            <a:r>
              <a:rPr lang="en-US" altLang="ja-JP" dirty="0" smtClean="0"/>
              <a:t>)</a:t>
            </a:r>
            <a:r>
              <a:rPr lang="ja-JP" altLang="en-US" dirty="0" smtClean="0"/>
              <a:t>設計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性能検証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計測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91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曲げ研磨解析</a:t>
            </a:r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7452320" y="6490416"/>
            <a:ext cx="1080040" cy="216024"/>
          </a:xfrm>
        </p:spPr>
        <p:txBody>
          <a:bodyPr/>
          <a:lstStyle/>
          <a:p>
            <a:fld id="{9AF99110-D185-4E6A-B7FF-9354FE43B11F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1079449"/>
          </a:xfrm>
        </p:spPr>
        <p:txBody>
          <a:bodyPr/>
          <a:lstStyle/>
          <a:p>
            <a:r>
              <a:rPr kumimoji="1" lang="ja-JP" altLang="en-US" dirty="0" smtClean="0"/>
              <a:t>解析で得られた</a:t>
            </a:r>
            <a:r>
              <a:rPr kumimoji="1" lang="en-US" altLang="ja-JP" dirty="0" smtClean="0"/>
              <a:t>AST</a:t>
            </a:r>
            <a:r>
              <a:rPr lang="en-US" altLang="ja-JP" dirty="0" smtClean="0"/>
              <a:t>/CMA</a:t>
            </a:r>
            <a:r>
              <a:rPr lang="ja-JP" altLang="en-US" dirty="0"/>
              <a:t>成分</a:t>
            </a:r>
            <a:r>
              <a:rPr lang="ja-JP" altLang="en-US" dirty="0" smtClean="0"/>
              <a:t>の曲げ形状</a:t>
            </a:r>
            <a:r>
              <a:rPr lang="en-US" altLang="ja-JP" dirty="0" smtClean="0"/>
              <a:t>(</a:t>
            </a:r>
            <a:r>
              <a:rPr lang="ja-JP" altLang="en-US" dirty="0" smtClean="0"/>
              <a:t>基底</a:t>
            </a:r>
            <a:r>
              <a:rPr lang="en-US" altLang="ja-JP" dirty="0" smtClean="0"/>
              <a:t>:B</a:t>
            </a:r>
            <a:r>
              <a:rPr lang="en-US" altLang="ja-JP" baseline="-25000" dirty="0" smtClean="0"/>
              <a:t>AST1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AST2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CMA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の線形結合で，面形状が表現できる．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42693"/>
              </p:ext>
            </p:extLst>
          </p:nvPr>
        </p:nvGraphicFramePr>
        <p:xfrm>
          <a:off x="1403648" y="2924944"/>
          <a:ext cx="6121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数式" r:id="rId3" imgW="3619440" imgH="241200" progId="Equation.3">
                  <p:embed/>
                </p:oleObj>
              </mc:Choice>
              <mc:Fallback>
                <p:oleObj name="数式" r:id="rId3" imgW="3619440" imgH="241200" progId="Equation.3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924944"/>
                        <a:ext cx="61214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2193760" cy="164520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1780956" cy="133562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1780956" cy="13356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1780956" cy="13356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780956" cy="133562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123728" y="458112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  <a:ea typeface="+mn-ea"/>
              </a:rPr>
              <a:t>=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51920" y="458112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  <a:ea typeface="+mn-ea"/>
              </a:rPr>
              <a:t>+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08104" y="458112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  <a:ea typeface="+mn-ea"/>
              </a:rPr>
              <a:t>+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64288" y="458112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  <a:ea typeface="+mn-ea"/>
              </a:rPr>
              <a:t>+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71800" y="5373216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a1 = 5.15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27984" y="5373216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a2 = 4.06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84168" y="537321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a3 = -0.31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12360" y="5373216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a4 = 0.90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63688" y="3861048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[um]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233666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曲げ研磨解析</a:t>
            </a:r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1367482"/>
          </a:xfrm>
        </p:spPr>
        <p:txBody>
          <a:bodyPr/>
          <a:lstStyle/>
          <a:p>
            <a:r>
              <a:rPr lang="ja-JP" altLang="en-US" dirty="0"/>
              <a:t>実際</a:t>
            </a:r>
            <a:r>
              <a:rPr lang="ja-JP" altLang="en-US" dirty="0" smtClean="0"/>
              <a:t>の設計</a:t>
            </a:r>
            <a:r>
              <a:rPr lang="ja-JP" altLang="en-US" dirty="0"/>
              <a:t>モデル</a:t>
            </a:r>
            <a:r>
              <a:rPr lang="ja-JP" altLang="en-US" dirty="0" smtClean="0"/>
              <a:t>について，曲げ誤差を</a:t>
            </a:r>
            <a:r>
              <a:rPr lang="en-US" altLang="ja-JP" dirty="0" smtClean="0"/>
              <a:t>FEM</a:t>
            </a:r>
            <a:r>
              <a:rPr lang="ja-JP" altLang="en-US" dirty="0" smtClean="0"/>
              <a:t>で評価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セグメントへの荷重付加は，裏面に接着したアームで行い，各アームの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箇所に荷重を付加する構造とした</a:t>
            </a:r>
            <a:endParaRPr lang="en-US" altLang="ja-JP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1669116" cy="142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968" t="22050" r="22473" b="22050"/>
          <a:stretch>
            <a:fillRect/>
          </a:stretch>
        </p:blipFill>
        <p:spPr bwMode="auto">
          <a:xfrm>
            <a:off x="6836649" y="3789040"/>
            <a:ext cx="1509590" cy="142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矢印コネクタ 12"/>
          <p:cNvCxnSpPr/>
          <p:nvPr/>
        </p:nvCxnSpPr>
        <p:spPr>
          <a:xfrm flipV="1">
            <a:off x="4987448" y="3998883"/>
            <a:ext cx="721933" cy="443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7267003" y="4916993"/>
            <a:ext cx="862174" cy="114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355705" y="4164997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/>
              <a:t>180mm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376708" y="4639994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/>
              <a:t>180mm</a:t>
            </a:r>
            <a:endParaRPr lang="ja-JP" alt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068960"/>
            <a:ext cx="37541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12186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曲げ研磨解析</a:t>
            </a:r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1367482"/>
          </a:xfrm>
        </p:spPr>
        <p:txBody>
          <a:bodyPr/>
          <a:lstStyle/>
          <a:p>
            <a:r>
              <a:rPr lang="ja-JP" altLang="en-US" dirty="0" smtClean="0"/>
              <a:t>油圧</a:t>
            </a:r>
            <a:r>
              <a:rPr lang="ja-JP" altLang="en-US" dirty="0"/>
              <a:t>シリンダ</a:t>
            </a:r>
            <a:r>
              <a:rPr lang="ja-JP" altLang="en-US" dirty="0" smtClean="0"/>
              <a:t>による均等荷重支持構造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解析条件：フリーフリーを実現するための構造</a:t>
            </a:r>
            <a:endParaRPr lang="en-US" altLang="ja-JP" dirty="0" smtClean="0"/>
          </a:p>
          <a:p>
            <a:r>
              <a:rPr kumimoji="1" lang="ja-JP" altLang="en-US" dirty="0" smtClean="0"/>
              <a:t>重力変形</a:t>
            </a:r>
            <a:r>
              <a:rPr lang="ja-JP" altLang="en-US" dirty="0" smtClean="0"/>
              <a:t>を最小とする支持位置を適切に選択し，</a:t>
            </a:r>
            <a:r>
              <a:rPr kumimoji="1" lang="ja-JP" altLang="en-US" dirty="0" smtClean="0"/>
              <a:t>支持誤差：</a:t>
            </a:r>
            <a:r>
              <a:rPr kumimoji="1" lang="en-US" altLang="ja-JP" dirty="0" smtClean="0"/>
              <a:t>0.14umPV</a:t>
            </a:r>
            <a:r>
              <a:rPr kumimoji="1" lang="ja-JP" altLang="en-US" dirty="0" smtClean="0"/>
              <a:t>と十分小さいことを確認した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059832" y="5445224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/>
              <a:t>支持誤差</a:t>
            </a:r>
            <a:endParaRPr lang="en-US" altLang="ja-JP" sz="1400" b="1" dirty="0" smtClean="0"/>
          </a:p>
          <a:p>
            <a:r>
              <a:rPr lang="en-US" altLang="ja-JP" sz="1800" b="1" dirty="0" smtClean="0">
                <a:solidFill>
                  <a:srgbClr val="FF0000"/>
                </a:solidFill>
              </a:rPr>
              <a:t>0.14</a:t>
            </a:r>
            <a:r>
              <a:rPr lang="en-US" altLang="ja-JP" sz="1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mPV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645023"/>
            <a:ext cx="1903408" cy="18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1043608" y="5569495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 smtClean="0"/>
              <a:t>支持点数：</a:t>
            </a:r>
            <a:r>
              <a:rPr lang="en-US" altLang="ja-JP" sz="1400" b="1" dirty="0" smtClean="0"/>
              <a:t>42</a:t>
            </a:r>
          </a:p>
        </p:txBody>
      </p:sp>
      <p:grpSp>
        <p:nvGrpSpPr>
          <p:cNvPr id="8" name="グループ化 58"/>
          <p:cNvGrpSpPr/>
          <p:nvPr/>
        </p:nvGrpSpPr>
        <p:grpSpPr>
          <a:xfrm>
            <a:off x="2843807" y="3573016"/>
            <a:ext cx="2158098" cy="2088233"/>
            <a:chOff x="2770245" y="4443197"/>
            <a:chExt cx="1145661" cy="1132356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42385" t="17762" r="10115" b="14446"/>
            <a:stretch>
              <a:fillRect/>
            </a:stretch>
          </p:blipFill>
          <p:spPr bwMode="auto">
            <a:xfrm>
              <a:off x="2776848" y="4533868"/>
              <a:ext cx="812287" cy="81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0709" t="23484" r="14436" b="11008"/>
            <a:stretch>
              <a:fillRect/>
            </a:stretch>
          </p:blipFill>
          <p:spPr bwMode="auto">
            <a:xfrm>
              <a:off x="3672034" y="4561326"/>
              <a:ext cx="67580" cy="81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正方形/長方形 10"/>
            <p:cNvSpPr/>
            <p:nvPr/>
          </p:nvSpPr>
          <p:spPr>
            <a:xfrm>
              <a:off x="3534777" y="4443197"/>
              <a:ext cx="3802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0.5</a:t>
              </a:r>
              <a:endParaRPr lang="ja-JP" altLang="en-US" sz="1200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89186" y="5298554"/>
              <a:ext cx="4267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-0.5</a:t>
              </a:r>
              <a:endParaRPr lang="ja-JP" altLang="en-US" sz="1200" dirty="0"/>
            </a:p>
          </p:txBody>
        </p:sp>
        <p:sp>
          <p:nvSpPr>
            <p:cNvPr id="13" name="六角形 12"/>
            <p:cNvSpPr/>
            <p:nvPr/>
          </p:nvSpPr>
          <p:spPr>
            <a:xfrm>
              <a:off x="2770245" y="4613528"/>
              <a:ext cx="792000" cy="648000"/>
            </a:xfrm>
            <a:prstGeom prst="hexagon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4209" y="3285655"/>
            <a:ext cx="3873446" cy="26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6156177" y="5661247"/>
            <a:ext cx="1483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セグメント支持機構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499992" y="3501008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[um]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57080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曲げ研磨</a:t>
            </a:r>
            <a:r>
              <a:rPr lang="ja-JP" altLang="en-US" dirty="0"/>
              <a:t>方式</a:t>
            </a:r>
            <a:r>
              <a:rPr lang="ja-JP" altLang="en-US" dirty="0" smtClean="0"/>
              <a:t>の採用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373216"/>
            <a:ext cx="7920880" cy="843708"/>
          </a:xfrm>
        </p:spPr>
        <p:txBody>
          <a:bodyPr/>
          <a:lstStyle/>
          <a:p>
            <a:pPr lvl="1"/>
            <a:r>
              <a:rPr lang="ja-JP" altLang="en-US" dirty="0" smtClean="0"/>
              <a:t>横振り研磨の短所を，曲げ研磨を適用することでカバーできる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スモールツールは高域誤差・生産効率の面で厳しい</a:t>
            </a:r>
            <a:endParaRPr lang="en-US" altLang="ja-JP" dirty="0" smtClean="0"/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/>
          </p:nvPr>
        </p:nvGraphicFramePr>
        <p:xfrm>
          <a:off x="971600" y="1484784"/>
          <a:ext cx="720079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5738">
                  <a:extLst>
                    <a:ext uri="{9D8B030D-6E8A-4147-A177-3AD203B41FA5}">
                      <a16:colId xmlns="" xmlns:a16="http://schemas.microsoft.com/office/drawing/2014/main" val="2739093057"/>
                    </a:ext>
                  </a:extLst>
                </a:gridCol>
                <a:gridCol w="1325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738">
                  <a:extLst>
                    <a:ext uri="{9D8B030D-6E8A-4147-A177-3AD203B41FA5}">
                      <a16:colId xmlns="" xmlns:a16="http://schemas.microsoft.com/office/drawing/2014/main" val="2597773733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分割鏡の加工課題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横振り研磨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横振り</a:t>
                      </a:r>
                      <a:r>
                        <a:rPr kumimoji="1" lang="en-US" altLang="ja-JP" sz="1600" dirty="0" smtClean="0"/>
                        <a:t>+</a:t>
                      </a:r>
                      <a:endParaRPr kumimoji="1" lang="ja-JP" altLang="en-US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曲げ研磨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スモール</a:t>
                      </a:r>
                    </a:p>
                    <a:p>
                      <a:pPr algn="ctr"/>
                      <a:r>
                        <a:rPr kumimoji="1" lang="ja-JP" altLang="en-US" sz="1600" dirty="0" smtClean="0"/>
                        <a:t>ツール研磨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非球面形状を生成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低次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/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タイプ毎に異なる非球面形状に対応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低次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○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周期的な面形状エラーを作らない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○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○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△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生産効率が高い</a:t>
                      </a:r>
                      <a:r>
                        <a:rPr lang="en-US" altLang="ja-JP" sz="1600" dirty="0" smtClean="0"/>
                        <a:t>(30</a:t>
                      </a:r>
                      <a:r>
                        <a:rPr lang="ja-JP" altLang="en-US" sz="1600" dirty="0" smtClean="0"/>
                        <a:t>枚</a:t>
                      </a:r>
                      <a:r>
                        <a:rPr lang="en-US" altLang="ja-JP" sz="1600" dirty="0" smtClean="0"/>
                        <a:t>/</a:t>
                      </a:r>
                      <a:r>
                        <a:rPr lang="ja-JP" altLang="en-US" sz="1600" dirty="0" smtClean="0"/>
                        <a:t>年以上</a:t>
                      </a:r>
                      <a:r>
                        <a:rPr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○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○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/>
                        <a:t>△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総合判定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×</a:t>
                      </a:r>
                      <a:endParaRPr kumimoji="1" lang="ja-JP" altLang="en-US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〇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bg1"/>
                          </a:solidFill>
                        </a:rPr>
                        <a:t>△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5223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曲げ研磨工具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480" y="5287068"/>
            <a:ext cx="7920880" cy="750205"/>
          </a:xfrm>
        </p:spPr>
        <p:txBody>
          <a:bodyPr/>
          <a:lstStyle/>
          <a:p>
            <a:pPr lvl="1"/>
            <a:r>
              <a:rPr lang="ja-JP" altLang="en-US" dirty="0" smtClean="0"/>
              <a:t>曲げ機構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セグメント支持機構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セグメント周方向</a:t>
            </a:r>
            <a:r>
              <a:rPr lang="ja-JP" altLang="en-US" dirty="0" smtClean="0"/>
              <a:t>拘束機構</a:t>
            </a:r>
            <a:endParaRPr kumimoji="1" lang="ja-JP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93578" cy="39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\\Canon.net\folder\全社フォルダ\2010\PRJ100279\工場情報\2014試作\写真\20141210_SMP6測定の様子\IMG_0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2816"/>
            <a:ext cx="4032448" cy="3167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9660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曲げ研磨工具</a:t>
            </a:r>
            <a:r>
              <a:rPr lang="ja-JP" altLang="en-US" dirty="0" smtClean="0"/>
              <a:t>：</a:t>
            </a:r>
            <a:r>
              <a:rPr lang="ja-JP" altLang="en-US" dirty="0" smtClean="0"/>
              <a:t>曲げる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支持機能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480" y="5287068"/>
            <a:ext cx="3384456" cy="750205"/>
          </a:xfrm>
        </p:spPr>
        <p:txBody>
          <a:bodyPr/>
          <a:lstStyle/>
          <a:p>
            <a:pPr lvl="1"/>
            <a:r>
              <a:rPr kumimoji="1" lang="ja-JP" altLang="en-US" dirty="0" smtClean="0"/>
              <a:t>セグメント裏面にパッド接着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アーム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箇所に</a:t>
            </a:r>
            <a:r>
              <a:rPr kumimoji="1" lang="ja-JP" altLang="en-US" b="1" dirty="0" smtClean="0"/>
              <a:t>錘</a:t>
            </a:r>
            <a:r>
              <a:rPr kumimoji="1" lang="ja-JP" altLang="en-US" dirty="0" smtClean="0"/>
              <a:t>による荷重付加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錘</a:t>
            </a:r>
            <a:r>
              <a:rPr lang="ja-JP" altLang="en-US" dirty="0" smtClean="0"/>
              <a:t>は動滑車を用いて効率的に不可</a:t>
            </a:r>
            <a:endParaRPr kumimoji="1" lang="en-US" altLang="ja-JP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3744416" cy="33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1760" y="4437112"/>
            <a:ext cx="105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曲げ機構</a:t>
            </a:r>
            <a:r>
              <a:rPr lang="ja-JP" altLang="en-US" sz="1200" dirty="0" smtClean="0"/>
              <a:t>：</a:t>
            </a:r>
            <a:endParaRPr lang="en-US" altLang="ja-JP" sz="1200" dirty="0" smtClean="0"/>
          </a:p>
          <a:p>
            <a:r>
              <a:rPr lang="ja-JP" altLang="en-US" sz="1200" dirty="0" smtClean="0"/>
              <a:t>錘に</a:t>
            </a:r>
            <a:r>
              <a:rPr lang="ja-JP" altLang="en-US" sz="1200" dirty="0"/>
              <a:t>よる荷重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7584" y="1988840"/>
            <a:ext cx="1252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鏡材裏面に接着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2736304" cy="28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48189" y="4199844"/>
            <a:ext cx="120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軸方向支持：</a:t>
            </a:r>
            <a:r>
              <a:rPr lang="en-US" altLang="ja-JP" sz="1200" b="1" dirty="0">
                <a:solidFill>
                  <a:srgbClr val="0000FF"/>
                </a:solidFill>
              </a:rPr>
              <a:t>42</a:t>
            </a:r>
          </a:p>
          <a:p>
            <a:r>
              <a:rPr lang="ja-JP" altLang="en-US" sz="1200" dirty="0"/>
              <a:t>油圧支持機構</a:t>
            </a:r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 bwMode="auto">
          <a:xfrm>
            <a:off x="5004048" y="4922495"/>
            <a:ext cx="35283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11430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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355600" indent="-177800" algn="l" defTabSz="11430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"/>
              <a:defRPr kumimoji="1" sz="1600" b="0" spc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531813" indent="-176213" algn="l" defTabSz="11430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"/>
              <a:defRPr kumimoji="1" sz="1200" spc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723900" indent="-192088" algn="l" defTabSz="1143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kumimoji="1" sz="1200" spc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723900" indent="-192088" algn="l" defTabSz="11430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Ý"/>
              <a:defRPr kumimoji="1" sz="1200" spc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65400" indent="-292100" algn="l" defTabSz="1143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Ý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</a:defRPr>
            </a:lvl6pPr>
            <a:lvl7pPr marL="3022600" indent="-292100" algn="l" defTabSz="1143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Ý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</a:defRPr>
            </a:lvl7pPr>
            <a:lvl8pPr marL="3479800" indent="-292100" algn="l" defTabSz="1143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Ý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</a:defRPr>
            </a:lvl8pPr>
            <a:lvl9pPr marL="3937000" indent="-292100" algn="l" defTabSz="1143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2" pitchFamily="18" charset="2"/>
              <a:buChar char="Ý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</a:defRPr>
            </a:lvl9pPr>
          </a:lstStyle>
          <a:p>
            <a:pPr lvl="1"/>
            <a:r>
              <a:rPr lang="ja-JP" altLang="en-US" kern="0" smtClean="0"/>
              <a:t>セグメント裏面</a:t>
            </a:r>
            <a:r>
              <a:rPr lang="en-US" altLang="ja-JP" kern="0" smtClean="0"/>
              <a:t>42</a:t>
            </a:r>
            <a:r>
              <a:rPr lang="ja-JP" altLang="en-US" kern="0" smtClean="0"/>
              <a:t>点を</a:t>
            </a:r>
            <a:r>
              <a:rPr lang="ja-JP" altLang="en-US" b="1" kern="0" smtClean="0"/>
              <a:t>油圧シリンダ</a:t>
            </a:r>
            <a:r>
              <a:rPr lang="ja-JP" altLang="en-US" kern="0" smtClean="0"/>
              <a:t>で面方向に支持</a:t>
            </a:r>
            <a:endParaRPr lang="en-US" altLang="ja-JP" kern="0" smtClean="0"/>
          </a:p>
          <a:p>
            <a:pPr lvl="1"/>
            <a:r>
              <a:rPr lang="ja-JP" altLang="en-US" kern="0" smtClean="0"/>
              <a:t>油圧シリンダはセグメントを載せるまで開放し，均等荷重で支持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18943937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検証加工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dirty="0"/>
              <a:t>製作</a:t>
            </a:r>
            <a:r>
              <a:rPr lang="ja-JP" altLang="en-US" dirty="0" smtClean="0"/>
              <a:t>した曲げ研磨工具で，実際にセグメントの研磨を行った．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球面研削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非球面研削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非球面</a:t>
            </a:r>
            <a:r>
              <a:rPr lang="ja-JP" altLang="en-US" dirty="0">
                <a:solidFill>
                  <a:srgbClr val="FF0000"/>
                </a:solidFill>
              </a:rPr>
              <a:t>研磨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検証加工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758389"/>
            <a:ext cx="7920880" cy="461233"/>
          </a:xfrm>
        </p:spPr>
        <p:txBody>
          <a:bodyPr/>
          <a:lstStyle/>
          <a:p>
            <a:r>
              <a:rPr lang="ja-JP" altLang="en-US" dirty="0" smtClean="0"/>
              <a:t>設計値曲げ</a:t>
            </a:r>
            <a:r>
              <a:rPr lang="en-US" altLang="ja-JP" dirty="0" smtClean="0"/>
              <a:t>(</a:t>
            </a:r>
            <a:r>
              <a:rPr lang="ja-JP" altLang="en-US" dirty="0" smtClean="0"/>
              <a:t>補正前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では，</a:t>
            </a:r>
            <a:r>
              <a:rPr lang="en-US" altLang="ja-JP" dirty="0" smtClean="0"/>
              <a:t>AST</a:t>
            </a:r>
            <a:r>
              <a:rPr lang="ja-JP" altLang="en-US" dirty="0" smtClean="0"/>
              <a:t>成分が</a:t>
            </a:r>
            <a:r>
              <a:rPr lang="ja-JP" altLang="en-US" dirty="0"/>
              <a:t>誤差</a:t>
            </a:r>
            <a:r>
              <a:rPr lang="ja-JP" altLang="en-US" dirty="0" smtClean="0"/>
              <a:t>として</a:t>
            </a:r>
            <a:r>
              <a:rPr lang="ja-JP" altLang="en-US" dirty="0"/>
              <a:t>残</a:t>
            </a:r>
            <a:r>
              <a:rPr lang="ja-JP" altLang="en-US" dirty="0" smtClean="0"/>
              <a:t>る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6976" y="1990126"/>
            <a:ext cx="1287401" cy="12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8249" y="1991515"/>
            <a:ext cx="1287401" cy="12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79" y="1629665"/>
            <a:ext cx="221940" cy="23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530109" y="145187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+4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51493" y="1352056"/>
            <a:ext cx="14911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/>
              <a:t>研削完</a:t>
            </a:r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摺ガラス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652152" y="1353445"/>
            <a:ext cx="74251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SMP</a:t>
            </a:r>
            <a:r>
              <a:rPr lang="ja-JP" altLang="en-US" sz="1400" b="1" dirty="0" smtClean="0"/>
              <a:t>①</a:t>
            </a:r>
            <a:endParaRPr lang="en-US" altLang="ja-JP" sz="14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6128488" y="1418622"/>
            <a:ext cx="74251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SMP</a:t>
            </a:r>
            <a:r>
              <a:rPr lang="ja-JP" altLang="en-US" sz="1400" b="1" dirty="0" smtClean="0"/>
              <a:t>②</a:t>
            </a:r>
            <a:endParaRPr lang="en-US" altLang="ja-JP" sz="1400" b="1" dirty="0" smtClean="0"/>
          </a:p>
        </p:txBody>
      </p:sp>
      <p:sp>
        <p:nvSpPr>
          <p:cNvPr id="13" name="右矢印 12"/>
          <p:cNvSpPr/>
          <p:nvPr/>
        </p:nvSpPr>
        <p:spPr>
          <a:xfrm>
            <a:off x="3549728" y="2381879"/>
            <a:ext cx="323170" cy="4730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55576" y="1988840"/>
            <a:ext cx="1258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Area:φ1500</a:t>
            </a:r>
          </a:p>
        </p:txBody>
      </p:sp>
      <p:sp>
        <p:nvSpPr>
          <p:cNvPr id="15" name="右矢印 14"/>
          <p:cNvSpPr/>
          <p:nvPr/>
        </p:nvSpPr>
        <p:spPr>
          <a:xfrm>
            <a:off x="5996647" y="2381879"/>
            <a:ext cx="323170" cy="4730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16848" y="3814501"/>
            <a:ext cx="330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-4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28297" y="1328452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[um]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331640" y="3284984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400" b="1" dirty="0" smtClean="0"/>
              <a:t>[</a:t>
            </a:r>
            <a:r>
              <a:rPr lang="ja-JP" altLang="en-US" sz="1400" b="1" dirty="0" smtClean="0"/>
              <a:t>誤差</a:t>
            </a:r>
            <a:r>
              <a:rPr lang="en-US" altLang="ja-JP" sz="1400" b="1" dirty="0" smtClean="0"/>
              <a:t>]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128808" y="3266649"/>
            <a:ext cx="999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5.2umPV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65823" y="3273171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7.6umPV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949228" y="3266848"/>
            <a:ext cx="100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2.7umPV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312819" y="1691512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 smtClean="0"/>
              <a:t>砂目抜き完</a:t>
            </a:r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透明面になる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851001" y="1691511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 smtClean="0"/>
              <a:t>設計値</a:t>
            </a:r>
            <a:r>
              <a:rPr lang="ja-JP" altLang="en-US" sz="1400" b="1" dirty="0"/>
              <a:t>曲</a:t>
            </a:r>
            <a:r>
              <a:rPr lang="ja-JP" altLang="en-US" sz="1400" b="1" dirty="0" smtClean="0"/>
              <a:t>げ</a:t>
            </a:r>
            <a:endParaRPr lang="ja-JP" altLang="en-US" sz="14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3265" y="1990126"/>
            <a:ext cx="13016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6" cstate="print"/>
          <a:srcRect l="15748" t="22751" r="24278" b="11008"/>
          <a:stretch>
            <a:fillRect/>
          </a:stretch>
        </p:blipFill>
        <p:spPr bwMode="auto">
          <a:xfrm>
            <a:off x="7187035" y="666611"/>
            <a:ext cx="866608" cy="8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 cstate="print"/>
          <a:srcRect l="16404" t="23484" r="25591" b="11008"/>
          <a:stretch>
            <a:fillRect/>
          </a:stretch>
        </p:blipFill>
        <p:spPr bwMode="auto">
          <a:xfrm>
            <a:off x="8115729" y="666611"/>
            <a:ext cx="844701" cy="8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正方形/長方形 32"/>
          <p:cNvSpPr/>
          <p:nvPr/>
        </p:nvSpPr>
        <p:spPr>
          <a:xfrm>
            <a:off x="7309438" y="1488502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Design</a:t>
            </a:r>
            <a:endParaRPr lang="ja-JP" altLang="en-US" sz="1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8121739" y="148431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polished </a:t>
            </a:r>
          </a:p>
          <a:p>
            <a:r>
              <a:rPr lang="en-US" altLang="ja-JP" sz="1400" dirty="0" smtClean="0"/>
              <a:t>surface</a:t>
            </a:r>
            <a:endParaRPr lang="ja-JP" altLang="en-US" sz="1400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54" y="3937056"/>
            <a:ext cx="641143" cy="4800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933056"/>
            <a:ext cx="641143" cy="4800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54" y="4873160"/>
            <a:ext cx="641143" cy="48000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871356"/>
            <a:ext cx="641143" cy="48000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7507454" y="4369104"/>
            <a:ext cx="609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err="1" smtClean="0"/>
              <a:t>cAST</a:t>
            </a:r>
            <a:endParaRPr lang="en-US" altLang="ja-JP" sz="1000" b="1" dirty="0" smtClean="0"/>
          </a:p>
        </p:txBody>
      </p:sp>
      <p:sp>
        <p:nvSpPr>
          <p:cNvPr id="46" name="正方形/長方形 45"/>
          <p:cNvSpPr/>
          <p:nvPr/>
        </p:nvSpPr>
        <p:spPr>
          <a:xfrm>
            <a:off x="8227534" y="4369104"/>
            <a:ext cx="5447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err="1" smtClean="0"/>
              <a:t>sAST</a:t>
            </a:r>
            <a:endParaRPr lang="en-US" altLang="ja-JP" sz="1000" b="1" dirty="0" smtClean="0"/>
          </a:p>
        </p:txBody>
      </p:sp>
      <p:sp>
        <p:nvSpPr>
          <p:cNvPr id="47" name="正方形/長方形 46"/>
          <p:cNvSpPr/>
          <p:nvPr/>
        </p:nvSpPr>
        <p:spPr>
          <a:xfrm>
            <a:off x="7579462" y="5305208"/>
            <a:ext cx="5374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err="1" smtClean="0"/>
              <a:t>cCMA</a:t>
            </a:r>
            <a:endParaRPr lang="en-US" altLang="ja-JP" sz="1000" b="1" dirty="0" smtClean="0"/>
          </a:p>
        </p:txBody>
      </p:sp>
      <p:sp>
        <p:nvSpPr>
          <p:cNvPr id="48" name="正方形/長方形 47"/>
          <p:cNvSpPr/>
          <p:nvPr/>
        </p:nvSpPr>
        <p:spPr>
          <a:xfrm>
            <a:off x="8227534" y="5305208"/>
            <a:ext cx="5447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err="1" smtClean="0"/>
              <a:t>sCM</a:t>
            </a:r>
            <a:r>
              <a:rPr lang="en-US" altLang="ja-JP" sz="1000" b="1" dirty="0" err="1"/>
              <a:t>A</a:t>
            </a:r>
            <a:endParaRPr lang="en-US" altLang="ja-JP" sz="1000" b="1" dirty="0" smtClean="0"/>
          </a:p>
        </p:txBody>
      </p:sp>
      <p:sp>
        <p:nvSpPr>
          <p:cNvPr id="49" name="正方形/長方形 48"/>
          <p:cNvSpPr/>
          <p:nvPr/>
        </p:nvSpPr>
        <p:spPr>
          <a:xfrm>
            <a:off x="1691680" y="3645024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[um]</a:t>
            </a:r>
          </a:p>
        </p:txBody>
      </p:sp>
      <p:graphicFrame>
        <p:nvGraphicFramePr>
          <p:cNvPr id="127" name="グラフ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00199"/>
              </p:ext>
            </p:extLst>
          </p:nvPr>
        </p:nvGraphicFramePr>
        <p:xfrm>
          <a:off x="1331640" y="3717032"/>
          <a:ext cx="6120680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8" name="楕円 37"/>
          <p:cNvSpPr/>
          <p:nvPr/>
        </p:nvSpPr>
        <p:spPr bwMode="auto">
          <a:xfrm>
            <a:off x="5851001" y="5111355"/>
            <a:ext cx="1019998" cy="44007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4" name="直線コネクタ 43"/>
          <p:cNvCxnSpPr/>
          <p:nvPr/>
        </p:nvCxnSpPr>
        <p:spPr bwMode="auto">
          <a:xfrm flipH="1">
            <a:off x="1763688" y="4437112"/>
            <a:ext cx="4896544" cy="5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 flipH="1">
            <a:off x="1763688" y="5013176"/>
            <a:ext cx="4896544" cy="5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439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検証加工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592768" y="5445224"/>
            <a:ext cx="7920880" cy="792088"/>
          </a:xfrm>
        </p:spPr>
        <p:txBody>
          <a:bodyPr/>
          <a:lstStyle/>
          <a:p>
            <a:r>
              <a:rPr lang="ja-JP" altLang="en-US" dirty="0" smtClean="0"/>
              <a:t>荷重オフセット加工により目標形状精度を達成した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オフセット</a:t>
            </a:r>
            <a:r>
              <a:rPr kumimoji="1" lang="ja-JP" altLang="en-US" dirty="0" smtClean="0"/>
              <a:t>の要因追求は今後の課題．</a:t>
            </a:r>
            <a:endParaRPr kumimoji="1" lang="ja-JP" altLang="en-US" dirty="0"/>
          </a:p>
        </p:txBody>
      </p:sp>
      <p:grpSp>
        <p:nvGrpSpPr>
          <p:cNvPr id="5" name="グループ化 65"/>
          <p:cNvGrpSpPr/>
          <p:nvPr/>
        </p:nvGrpSpPr>
        <p:grpSpPr>
          <a:xfrm>
            <a:off x="1259552" y="1156008"/>
            <a:ext cx="7272808" cy="1200198"/>
            <a:chOff x="2051720" y="2060847"/>
            <a:chExt cx="5753101" cy="1059962"/>
          </a:xfrm>
        </p:grpSpPr>
        <p:sp>
          <p:nvSpPr>
            <p:cNvPr id="6" name="Rectangle 2447"/>
            <p:cNvSpPr txBox="1">
              <a:spLocks noChangeArrowheads="1"/>
            </p:cNvSpPr>
            <p:nvPr/>
          </p:nvSpPr>
          <p:spPr>
            <a:xfrm>
              <a:off x="2051720" y="2308499"/>
              <a:ext cx="1462470" cy="27699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設計曲げ荷重付加</a:t>
              </a:r>
              <a:endParaRPr kumimoji="1" lang="en-US" altLang="ja-JP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7" name="Rectangle 2447"/>
            <p:cNvSpPr txBox="1">
              <a:spLocks noChangeArrowheads="1"/>
            </p:cNvSpPr>
            <p:nvPr/>
          </p:nvSpPr>
          <p:spPr>
            <a:xfrm>
              <a:off x="3813128" y="2308499"/>
              <a:ext cx="545076" cy="27699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研磨</a:t>
              </a:r>
              <a:endParaRPr kumimoji="1" lang="en-US" altLang="ja-JP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8" name="Rectangle 2447"/>
            <p:cNvSpPr txBox="1">
              <a:spLocks noChangeArrowheads="1"/>
            </p:cNvSpPr>
            <p:nvPr/>
          </p:nvSpPr>
          <p:spPr>
            <a:xfrm>
              <a:off x="4657142" y="2308499"/>
              <a:ext cx="548070" cy="27699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測定</a:t>
              </a:r>
              <a:endParaRPr kumimoji="1" lang="en-US" altLang="ja-JP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9" name="Rectangle 2447"/>
            <p:cNvSpPr txBox="1">
              <a:spLocks noChangeArrowheads="1"/>
            </p:cNvSpPr>
            <p:nvPr/>
          </p:nvSpPr>
          <p:spPr>
            <a:xfrm>
              <a:off x="5504150" y="2308499"/>
              <a:ext cx="948120" cy="246276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89013">
                <a:lnSpc>
                  <a:spcPct val="110000"/>
                </a:lnSpc>
                <a:spcBef>
                  <a:spcPct val="50000"/>
                </a:spcBef>
              </a:pPr>
              <a:r>
                <a:rPr lang="ja-JP" altLang="en-US" sz="1200" dirty="0" smtClean="0">
                  <a:solidFill>
                    <a:schemeClr val="tx1"/>
                  </a:solidFill>
                  <a:latin typeface="Times New Roman" charset="0"/>
                  <a:ea typeface="ＭＳ Ｐゴシック" pitchFamily="50" charset="-128"/>
                </a:rPr>
                <a:t>面精度判定</a:t>
              </a:r>
            </a:p>
          </p:txBody>
        </p:sp>
        <p:sp>
          <p:nvSpPr>
            <p:cNvPr id="10" name="下矢印 9"/>
            <p:cNvSpPr/>
            <p:nvPr/>
          </p:nvSpPr>
          <p:spPr>
            <a:xfrm rot="16200000">
              <a:off x="3542765" y="2347373"/>
              <a:ext cx="247650" cy="228599"/>
            </a:xfrm>
            <a:prstGeom prst="downArrow">
              <a:avLst/>
            </a:prstGeom>
            <a:solidFill>
              <a:schemeClr val="accent2">
                <a:alpha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下矢印 10"/>
            <p:cNvSpPr/>
            <p:nvPr/>
          </p:nvSpPr>
          <p:spPr>
            <a:xfrm rot="16200000">
              <a:off x="4399968" y="2347372"/>
              <a:ext cx="247650" cy="228599"/>
            </a:xfrm>
            <a:prstGeom prst="downArrow">
              <a:avLst/>
            </a:prstGeom>
            <a:solidFill>
              <a:schemeClr val="accent2">
                <a:alpha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下矢印 11"/>
            <p:cNvSpPr/>
            <p:nvPr/>
          </p:nvSpPr>
          <p:spPr>
            <a:xfrm rot="16200000">
              <a:off x="5228643" y="2347372"/>
              <a:ext cx="247650" cy="228599"/>
            </a:xfrm>
            <a:prstGeom prst="downArrow">
              <a:avLst/>
            </a:prstGeom>
            <a:solidFill>
              <a:schemeClr val="accent2">
                <a:alpha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2447"/>
            <p:cNvSpPr txBox="1">
              <a:spLocks noChangeArrowheads="1"/>
            </p:cNvSpPr>
            <p:nvPr/>
          </p:nvSpPr>
          <p:spPr>
            <a:xfrm>
              <a:off x="6680871" y="2308499"/>
              <a:ext cx="1123950" cy="27699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研磨加工完了</a:t>
              </a:r>
              <a:endParaRPr kumimoji="1" lang="en-US" altLang="ja-JP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14" name="下矢印 13"/>
            <p:cNvSpPr/>
            <p:nvPr/>
          </p:nvSpPr>
          <p:spPr>
            <a:xfrm rot="16200000">
              <a:off x="6442745" y="2318024"/>
              <a:ext cx="247650" cy="228599"/>
            </a:xfrm>
            <a:prstGeom prst="downArrow">
              <a:avLst/>
            </a:prstGeom>
            <a:solidFill>
              <a:schemeClr val="accent2">
                <a:alpha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下矢印 14"/>
            <p:cNvSpPr/>
            <p:nvPr/>
          </p:nvSpPr>
          <p:spPr>
            <a:xfrm>
              <a:off x="5962252" y="2623961"/>
              <a:ext cx="247650" cy="228599"/>
            </a:xfrm>
            <a:prstGeom prst="downArrow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396758" y="2060847"/>
              <a:ext cx="304585" cy="24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 smtClean="0">
                  <a:latin typeface="+mj-ea"/>
                  <a:ea typeface="+mj-ea"/>
                </a:rPr>
                <a:t>OK</a:t>
              </a:r>
              <a:endParaRPr lang="ja-JP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17" name="Rectangle 2447"/>
            <p:cNvSpPr txBox="1">
              <a:spLocks noChangeArrowheads="1"/>
            </p:cNvSpPr>
            <p:nvPr/>
          </p:nvSpPr>
          <p:spPr>
            <a:xfrm>
              <a:off x="5070674" y="2871613"/>
              <a:ext cx="1381595" cy="2446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b="1" dirty="0" smtClean="0">
                  <a:solidFill>
                    <a:schemeClr val="tx1"/>
                  </a:solidFill>
                  <a:latin typeface="+mn-ea"/>
                  <a:cs typeface="+mj-cs"/>
                </a:rPr>
                <a:t>補正</a:t>
              </a: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曲げ荷重算出</a:t>
              </a:r>
              <a:endPara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680909" y="2607137"/>
              <a:ext cx="308388" cy="24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 smtClean="0">
                  <a:latin typeface="+mn-ea"/>
                </a:rPr>
                <a:t>NG</a:t>
              </a:r>
              <a:endParaRPr lang="ja-JP" altLang="en-US" sz="1200" b="1" dirty="0"/>
            </a:p>
          </p:txBody>
        </p:sp>
        <p:sp>
          <p:nvSpPr>
            <p:cNvPr id="19" name="Rectangle 2447"/>
            <p:cNvSpPr txBox="1">
              <a:spLocks noChangeArrowheads="1"/>
            </p:cNvSpPr>
            <p:nvPr/>
          </p:nvSpPr>
          <p:spPr>
            <a:xfrm>
              <a:off x="3809247" y="2872384"/>
              <a:ext cx="835874" cy="2446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+mj-cs"/>
                </a:rPr>
                <a:t>荷重調整</a:t>
              </a:r>
              <a:endPara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 rot="10800000">
              <a:off x="3979045" y="2614072"/>
              <a:ext cx="247650" cy="228599"/>
            </a:xfrm>
            <a:prstGeom prst="downArrow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 rot="5400000">
              <a:off x="4718626" y="2882684"/>
              <a:ext cx="247650" cy="228599"/>
            </a:xfrm>
            <a:prstGeom prst="downArrow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2443231" y="2693434"/>
            <a:ext cx="742511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SMP</a:t>
            </a:r>
            <a:r>
              <a:rPr lang="ja-JP" altLang="en-US" sz="1400" b="1" dirty="0" smtClean="0"/>
              <a:t>③</a:t>
            </a:r>
            <a:endParaRPr lang="ja-JP" altLang="en-US" sz="1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1114396" y="4449326"/>
            <a:ext cx="100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2.7umPV</a:t>
            </a:r>
          </a:p>
        </p:txBody>
      </p:sp>
      <p:sp>
        <p:nvSpPr>
          <p:cNvPr id="30" name="右矢印 29"/>
          <p:cNvSpPr/>
          <p:nvPr/>
        </p:nvSpPr>
        <p:spPr>
          <a:xfrm>
            <a:off x="2445588" y="3473199"/>
            <a:ext cx="773278" cy="4730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256" y="3029324"/>
            <a:ext cx="1310954" cy="12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0267" y="3028216"/>
            <a:ext cx="13669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正方形/長方形 32"/>
          <p:cNvSpPr/>
          <p:nvPr/>
        </p:nvSpPr>
        <p:spPr>
          <a:xfrm>
            <a:off x="2252816" y="4252352"/>
            <a:ext cx="117692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荷重ｵﾌｾｯﾄ</a:t>
            </a:r>
          </a:p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付加</a:t>
            </a:r>
            <a:endParaRPr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95184" y="4444688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1.46umPV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655" y="2633046"/>
            <a:ext cx="221940" cy="23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正方形/長方形 39"/>
          <p:cNvSpPr/>
          <p:nvPr/>
        </p:nvSpPr>
        <p:spPr>
          <a:xfrm>
            <a:off x="523585" y="2455259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+4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510324" y="4817882"/>
            <a:ext cx="330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-4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07813" y="2293553"/>
            <a:ext cx="75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[μmPV]</a:t>
            </a:r>
          </a:p>
        </p:txBody>
      </p:sp>
      <p:graphicFrame>
        <p:nvGraphicFramePr>
          <p:cNvPr id="133" name="グラフ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217366"/>
              </p:ext>
            </p:extLst>
          </p:nvPr>
        </p:nvGraphicFramePr>
        <p:xfrm>
          <a:off x="5292080" y="2636912"/>
          <a:ext cx="31583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4" name="正方形/長方形 133"/>
          <p:cNvSpPr/>
          <p:nvPr/>
        </p:nvSpPr>
        <p:spPr>
          <a:xfrm>
            <a:off x="5508104" y="2492896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[um]</a:t>
            </a:r>
          </a:p>
        </p:txBody>
      </p:sp>
      <p:cxnSp>
        <p:nvCxnSpPr>
          <p:cNvPr id="35" name="直線コネクタ 34"/>
          <p:cNvCxnSpPr/>
          <p:nvPr/>
        </p:nvCxnSpPr>
        <p:spPr bwMode="auto">
          <a:xfrm flipH="1">
            <a:off x="5796136" y="3573016"/>
            <a:ext cx="24482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5796136" y="4437112"/>
            <a:ext cx="24482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601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主鏡セグメントの計測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計測戦略</a:t>
            </a:r>
            <a:endParaRPr kumimoji="1" lang="en-US" altLang="ja-JP" dirty="0" smtClean="0"/>
          </a:p>
          <a:p>
            <a:r>
              <a:rPr lang="ja-JP" altLang="en-US" dirty="0" smtClean="0"/>
              <a:t>スティッチ計測</a:t>
            </a:r>
            <a:endParaRPr lang="en-US" altLang="ja-JP" dirty="0" smtClean="0"/>
          </a:p>
          <a:p>
            <a:r>
              <a:rPr kumimoji="1" lang="ja-JP" altLang="en-US" dirty="0" smtClean="0"/>
              <a:t>スティッチ精度実証</a:t>
            </a:r>
            <a:endParaRPr kumimoji="1" lang="en-US" altLang="ja-JP" dirty="0" smtClean="0"/>
          </a:p>
          <a:p>
            <a:r>
              <a:rPr kumimoji="1" lang="ja-JP" altLang="en-US" dirty="0" smtClean="0"/>
              <a:t>セグメント計測結果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3573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TMT(30m</a:t>
            </a:r>
            <a:r>
              <a:rPr kumimoji="1" lang="ja-JP" altLang="en-US" dirty="0" smtClean="0"/>
              <a:t>望遠鏡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229200"/>
            <a:ext cx="7920880" cy="720625"/>
          </a:xfrm>
        </p:spPr>
        <p:txBody>
          <a:bodyPr/>
          <a:lstStyle/>
          <a:p>
            <a:pPr lvl="1"/>
            <a:r>
              <a:rPr kumimoji="1" lang="ja-JP" altLang="en-US" dirty="0" smtClean="0"/>
              <a:t>次世代超大型望遠鏡計画の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ハワイ・マウナケア山頂に建設予定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対角</a:t>
            </a:r>
            <a:r>
              <a:rPr kumimoji="1" lang="en-US" altLang="ja-JP" dirty="0" smtClean="0"/>
              <a:t>1.4m</a:t>
            </a:r>
            <a:r>
              <a:rPr kumimoji="1" lang="ja-JP" altLang="en-US" dirty="0" smtClean="0"/>
              <a:t>の六角形ミラーを</a:t>
            </a:r>
            <a:r>
              <a:rPr kumimoji="1" lang="en-US" altLang="ja-JP" dirty="0" smtClean="0"/>
              <a:t>492</a:t>
            </a:r>
            <a:r>
              <a:rPr kumimoji="1" lang="ja-JP" altLang="en-US" dirty="0" smtClean="0"/>
              <a:t>枚並べて，直径</a:t>
            </a:r>
            <a:r>
              <a:rPr kumimoji="1" lang="en-US" altLang="ja-JP" dirty="0" smtClean="0"/>
              <a:t>30m</a:t>
            </a:r>
            <a:r>
              <a:rPr kumimoji="1" lang="ja-JP" altLang="en-US" dirty="0" smtClean="0"/>
              <a:t>の主鏡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双曲面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として使用する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480160" cy="3212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20296" b="15863"/>
          <a:stretch/>
        </p:blipFill>
        <p:spPr bwMode="auto">
          <a:xfrm>
            <a:off x="4788024" y="1196752"/>
            <a:ext cx="3872488" cy="33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1691680" y="4725144"/>
            <a:ext cx="35413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http://tmt.mtk.nao.ac.jp/info/files/TMTbrochure2013.pdf</a:t>
            </a:r>
            <a:endParaRPr lang="ja-JP" altLang="en-US" sz="1100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79314"/>
              </p:ext>
            </p:extLst>
          </p:nvPr>
        </p:nvGraphicFramePr>
        <p:xfrm>
          <a:off x="5652120" y="4653136"/>
          <a:ext cx="2315393" cy="58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数式" r:id="rId5" imgW="1803240" imgH="457200" progId="Equation.3">
                  <p:embed/>
                </p:oleObj>
              </mc:Choice>
              <mc:Fallback>
                <p:oleObj name="数式" r:id="rId5" imgW="1803240" imgH="457200" progId="Equation.3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2120" y="4653136"/>
                        <a:ext cx="2315393" cy="58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3110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A-Ruler1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2231577"/>
          </a:xfrm>
        </p:spPr>
        <p:txBody>
          <a:bodyPr/>
          <a:lstStyle/>
          <a:p>
            <a:r>
              <a:rPr kumimoji="1" lang="ja-JP" altLang="en-US" dirty="0" smtClean="0"/>
              <a:t>キヤノン内製の形状計測装置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プローブをミラーに接触させてスキャンする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自由曲面の計測が可能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計測精度：</a:t>
            </a:r>
            <a:r>
              <a:rPr lang="en-US" altLang="ja-JP" dirty="0" smtClean="0"/>
              <a:t>10nmRMS</a:t>
            </a:r>
            <a:r>
              <a:rPr lang="ja-JP" altLang="en-US" dirty="0" smtClean="0"/>
              <a:t>以下</a:t>
            </a:r>
            <a:endParaRPr lang="en-US" altLang="ja-JP" dirty="0" smtClean="0"/>
          </a:p>
          <a:p>
            <a:pPr lvl="1"/>
            <a:r>
              <a:rPr lang="ja-JP" altLang="en-US" dirty="0"/>
              <a:t>計測領域：</a:t>
            </a:r>
            <a:r>
              <a:rPr lang="en-US" altLang="ja-JP" dirty="0"/>
              <a:t>1000*500mm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スティッチ</a:t>
            </a:r>
            <a:r>
              <a:rPr lang="ja-JP" altLang="en-US" dirty="0"/>
              <a:t>計測</a:t>
            </a:r>
            <a:r>
              <a:rPr lang="ja-JP" altLang="en-US" dirty="0" smtClean="0"/>
              <a:t>することにより，</a:t>
            </a:r>
            <a:r>
              <a:rPr lang="en-US" altLang="ja-JP" dirty="0" smtClean="0"/>
              <a:t>φ1.5m</a:t>
            </a:r>
            <a:r>
              <a:rPr lang="ja-JP" altLang="en-US" dirty="0"/>
              <a:t>セグメント</a:t>
            </a:r>
            <a:r>
              <a:rPr lang="ja-JP" altLang="en-US" dirty="0" smtClean="0"/>
              <a:t>の形状計測が可能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スキャン</a:t>
            </a:r>
            <a:r>
              <a:rPr kumimoji="1" lang="ja-JP" altLang="en-US" dirty="0"/>
              <a:t>計測</a:t>
            </a:r>
            <a:r>
              <a:rPr kumimoji="1" lang="ja-JP" altLang="en-US" dirty="0" smtClean="0"/>
              <a:t>のため時間がかかる</a:t>
            </a:r>
            <a:r>
              <a:rPr kumimoji="1" lang="en-US" altLang="ja-JP" dirty="0" smtClean="0"/>
              <a:t>…</a:t>
            </a:r>
          </a:p>
        </p:txBody>
      </p:sp>
      <p:grpSp>
        <p:nvGrpSpPr>
          <p:cNvPr id="5" name="グループ化 433"/>
          <p:cNvGrpSpPr>
            <a:grpSpLocks noChangeAspect="1"/>
          </p:cNvGrpSpPr>
          <p:nvPr/>
        </p:nvGrpSpPr>
        <p:grpSpPr>
          <a:xfrm>
            <a:off x="2195736" y="3789040"/>
            <a:ext cx="4959593" cy="2215992"/>
            <a:chOff x="971600" y="2276872"/>
            <a:chExt cx="4103910" cy="1908994"/>
          </a:xfrm>
        </p:grpSpPr>
        <p:grpSp>
          <p:nvGrpSpPr>
            <p:cNvPr id="6" name="Group 543"/>
            <p:cNvGrpSpPr>
              <a:grpSpLocks/>
            </p:cNvGrpSpPr>
            <p:nvPr/>
          </p:nvGrpSpPr>
          <p:grpSpPr bwMode="auto">
            <a:xfrm>
              <a:off x="971600" y="2276872"/>
              <a:ext cx="2087761" cy="1731640"/>
              <a:chOff x="576" y="754"/>
              <a:chExt cx="1548" cy="1272"/>
            </a:xfrm>
          </p:grpSpPr>
          <p:pic>
            <p:nvPicPr>
              <p:cNvPr id="420" name="Picture 1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55" y="754"/>
                <a:ext cx="469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31"/>
              <p:cNvGrpSpPr>
                <a:grpSpLocks/>
              </p:cNvGrpSpPr>
              <p:nvPr/>
            </p:nvGrpSpPr>
            <p:grpSpPr bwMode="auto">
              <a:xfrm>
                <a:off x="576" y="843"/>
                <a:ext cx="1152" cy="1133"/>
                <a:chOff x="576" y="805"/>
                <a:chExt cx="1280" cy="1259"/>
              </a:xfrm>
            </p:grpSpPr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1036" y="1309"/>
                  <a:ext cx="99" cy="89"/>
                </a:xfrm>
                <a:custGeom>
                  <a:avLst/>
                  <a:gdLst>
                    <a:gd name="T0" fmla="*/ 134 w 156"/>
                    <a:gd name="T1" fmla="*/ 141 h 141"/>
                    <a:gd name="T2" fmla="*/ 0 w 156"/>
                    <a:gd name="T3" fmla="*/ 63 h 141"/>
                    <a:gd name="T4" fmla="*/ 0 w 156"/>
                    <a:gd name="T5" fmla="*/ 35 h 141"/>
                    <a:gd name="T6" fmla="*/ 63 w 156"/>
                    <a:gd name="T7" fmla="*/ 0 h 141"/>
                    <a:gd name="T8" fmla="*/ 156 w 156"/>
                    <a:gd name="T9" fmla="*/ 42 h 141"/>
                    <a:gd name="T10" fmla="*/ 156 w 156"/>
                    <a:gd name="T11" fmla="*/ 113 h 141"/>
                    <a:gd name="T12" fmla="*/ 134 w 156"/>
                    <a:gd name="T13" fmla="*/ 141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6"/>
                    <a:gd name="T22" fmla="*/ 0 h 141"/>
                    <a:gd name="T23" fmla="*/ 156 w 156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6" h="141">
                      <a:moveTo>
                        <a:pt x="134" y="141"/>
                      </a:moveTo>
                      <a:lnTo>
                        <a:pt x="0" y="63"/>
                      </a:lnTo>
                      <a:lnTo>
                        <a:pt x="0" y="35"/>
                      </a:lnTo>
                      <a:lnTo>
                        <a:pt x="63" y="0"/>
                      </a:lnTo>
                      <a:lnTo>
                        <a:pt x="156" y="42"/>
                      </a:lnTo>
                      <a:lnTo>
                        <a:pt x="156" y="113"/>
                      </a:lnTo>
                      <a:lnTo>
                        <a:pt x="134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" name="Freeform 133"/>
                <p:cNvSpPr>
                  <a:spLocks/>
                </p:cNvSpPr>
                <p:nvPr/>
              </p:nvSpPr>
              <p:spPr bwMode="auto">
                <a:xfrm>
                  <a:off x="1036" y="1309"/>
                  <a:ext cx="99" cy="89"/>
                </a:xfrm>
                <a:custGeom>
                  <a:avLst/>
                  <a:gdLst>
                    <a:gd name="T0" fmla="*/ 134 w 156"/>
                    <a:gd name="T1" fmla="*/ 141 h 141"/>
                    <a:gd name="T2" fmla="*/ 0 w 156"/>
                    <a:gd name="T3" fmla="*/ 63 h 141"/>
                    <a:gd name="T4" fmla="*/ 0 w 156"/>
                    <a:gd name="T5" fmla="*/ 35 h 141"/>
                    <a:gd name="T6" fmla="*/ 63 w 156"/>
                    <a:gd name="T7" fmla="*/ 0 h 141"/>
                    <a:gd name="T8" fmla="*/ 156 w 156"/>
                    <a:gd name="T9" fmla="*/ 42 h 141"/>
                    <a:gd name="T10" fmla="*/ 156 w 156"/>
                    <a:gd name="T11" fmla="*/ 113 h 141"/>
                    <a:gd name="T12" fmla="*/ 134 w 156"/>
                    <a:gd name="T13" fmla="*/ 141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6"/>
                    <a:gd name="T22" fmla="*/ 0 h 141"/>
                    <a:gd name="T23" fmla="*/ 156 w 156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6" h="141">
                      <a:moveTo>
                        <a:pt x="134" y="141"/>
                      </a:moveTo>
                      <a:lnTo>
                        <a:pt x="0" y="63"/>
                      </a:lnTo>
                      <a:lnTo>
                        <a:pt x="0" y="35"/>
                      </a:lnTo>
                      <a:lnTo>
                        <a:pt x="63" y="0"/>
                      </a:lnTo>
                      <a:lnTo>
                        <a:pt x="156" y="42"/>
                      </a:lnTo>
                      <a:lnTo>
                        <a:pt x="156" y="113"/>
                      </a:lnTo>
                      <a:lnTo>
                        <a:pt x="134" y="141"/>
                      </a:lnTo>
                      <a:close/>
                    </a:path>
                  </a:pathLst>
                </a:custGeom>
                <a:noFill/>
                <a:ln w="111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" name="Freeform 134"/>
                <p:cNvSpPr>
                  <a:spLocks/>
                </p:cNvSpPr>
                <p:nvPr/>
              </p:nvSpPr>
              <p:spPr bwMode="auto">
                <a:xfrm>
                  <a:off x="1153" y="1300"/>
                  <a:ext cx="135" cy="94"/>
                </a:xfrm>
                <a:custGeom>
                  <a:avLst/>
                  <a:gdLst>
                    <a:gd name="T0" fmla="*/ 114 w 213"/>
                    <a:gd name="T1" fmla="*/ 0 h 149"/>
                    <a:gd name="T2" fmla="*/ 99 w 213"/>
                    <a:gd name="T3" fmla="*/ 8 h 149"/>
                    <a:gd name="T4" fmla="*/ 78 w 213"/>
                    <a:gd name="T5" fmla="*/ 43 h 149"/>
                    <a:gd name="T6" fmla="*/ 71 w 213"/>
                    <a:gd name="T7" fmla="*/ 57 h 149"/>
                    <a:gd name="T8" fmla="*/ 57 w 213"/>
                    <a:gd name="T9" fmla="*/ 43 h 149"/>
                    <a:gd name="T10" fmla="*/ 50 w 213"/>
                    <a:gd name="T11" fmla="*/ 29 h 149"/>
                    <a:gd name="T12" fmla="*/ 21 w 213"/>
                    <a:gd name="T13" fmla="*/ 29 h 149"/>
                    <a:gd name="T14" fmla="*/ 14 w 213"/>
                    <a:gd name="T15" fmla="*/ 22 h 149"/>
                    <a:gd name="T16" fmla="*/ 0 w 213"/>
                    <a:gd name="T17" fmla="*/ 57 h 149"/>
                    <a:gd name="T18" fmla="*/ 7 w 213"/>
                    <a:gd name="T19" fmla="*/ 57 h 149"/>
                    <a:gd name="T20" fmla="*/ 36 w 213"/>
                    <a:gd name="T21" fmla="*/ 128 h 149"/>
                    <a:gd name="T22" fmla="*/ 57 w 213"/>
                    <a:gd name="T23" fmla="*/ 142 h 149"/>
                    <a:gd name="T24" fmla="*/ 85 w 213"/>
                    <a:gd name="T25" fmla="*/ 149 h 149"/>
                    <a:gd name="T26" fmla="*/ 206 w 213"/>
                    <a:gd name="T27" fmla="*/ 78 h 149"/>
                    <a:gd name="T28" fmla="*/ 213 w 213"/>
                    <a:gd name="T29" fmla="*/ 57 h 149"/>
                    <a:gd name="T30" fmla="*/ 114 w 213"/>
                    <a:gd name="T31" fmla="*/ 0 h 1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3"/>
                    <a:gd name="T49" fmla="*/ 0 h 149"/>
                    <a:gd name="T50" fmla="*/ 213 w 213"/>
                    <a:gd name="T51" fmla="*/ 149 h 1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3" h="149">
                      <a:moveTo>
                        <a:pt x="114" y="0"/>
                      </a:moveTo>
                      <a:lnTo>
                        <a:pt x="99" y="8"/>
                      </a:lnTo>
                      <a:lnTo>
                        <a:pt x="78" y="43"/>
                      </a:lnTo>
                      <a:lnTo>
                        <a:pt x="71" y="57"/>
                      </a:lnTo>
                      <a:lnTo>
                        <a:pt x="57" y="43"/>
                      </a:lnTo>
                      <a:lnTo>
                        <a:pt x="50" y="29"/>
                      </a:lnTo>
                      <a:lnTo>
                        <a:pt x="21" y="29"/>
                      </a:lnTo>
                      <a:lnTo>
                        <a:pt x="14" y="22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36" y="128"/>
                      </a:lnTo>
                      <a:lnTo>
                        <a:pt x="57" y="142"/>
                      </a:lnTo>
                      <a:lnTo>
                        <a:pt x="85" y="149"/>
                      </a:lnTo>
                      <a:lnTo>
                        <a:pt x="206" y="78"/>
                      </a:lnTo>
                      <a:lnTo>
                        <a:pt x="213" y="57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" name="Freeform 135"/>
                <p:cNvSpPr>
                  <a:spLocks/>
                </p:cNvSpPr>
                <p:nvPr/>
              </p:nvSpPr>
              <p:spPr bwMode="auto">
                <a:xfrm>
                  <a:off x="1153" y="1300"/>
                  <a:ext cx="135" cy="94"/>
                </a:xfrm>
                <a:custGeom>
                  <a:avLst/>
                  <a:gdLst>
                    <a:gd name="T0" fmla="*/ 114 w 213"/>
                    <a:gd name="T1" fmla="*/ 0 h 149"/>
                    <a:gd name="T2" fmla="*/ 99 w 213"/>
                    <a:gd name="T3" fmla="*/ 8 h 149"/>
                    <a:gd name="T4" fmla="*/ 78 w 213"/>
                    <a:gd name="T5" fmla="*/ 43 h 149"/>
                    <a:gd name="T6" fmla="*/ 71 w 213"/>
                    <a:gd name="T7" fmla="*/ 57 h 149"/>
                    <a:gd name="T8" fmla="*/ 57 w 213"/>
                    <a:gd name="T9" fmla="*/ 43 h 149"/>
                    <a:gd name="T10" fmla="*/ 50 w 213"/>
                    <a:gd name="T11" fmla="*/ 29 h 149"/>
                    <a:gd name="T12" fmla="*/ 21 w 213"/>
                    <a:gd name="T13" fmla="*/ 29 h 149"/>
                    <a:gd name="T14" fmla="*/ 14 w 213"/>
                    <a:gd name="T15" fmla="*/ 22 h 149"/>
                    <a:gd name="T16" fmla="*/ 0 w 213"/>
                    <a:gd name="T17" fmla="*/ 57 h 149"/>
                    <a:gd name="T18" fmla="*/ 7 w 213"/>
                    <a:gd name="T19" fmla="*/ 57 h 149"/>
                    <a:gd name="T20" fmla="*/ 36 w 213"/>
                    <a:gd name="T21" fmla="*/ 128 h 149"/>
                    <a:gd name="T22" fmla="*/ 57 w 213"/>
                    <a:gd name="T23" fmla="*/ 142 h 149"/>
                    <a:gd name="T24" fmla="*/ 85 w 213"/>
                    <a:gd name="T25" fmla="*/ 149 h 149"/>
                    <a:gd name="T26" fmla="*/ 206 w 213"/>
                    <a:gd name="T27" fmla="*/ 78 h 149"/>
                    <a:gd name="T28" fmla="*/ 213 w 213"/>
                    <a:gd name="T29" fmla="*/ 57 h 149"/>
                    <a:gd name="T30" fmla="*/ 114 w 213"/>
                    <a:gd name="T31" fmla="*/ 0 h 1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3"/>
                    <a:gd name="T49" fmla="*/ 0 h 149"/>
                    <a:gd name="T50" fmla="*/ 213 w 213"/>
                    <a:gd name="T51" fmla="*/ 149 h 1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3" h="149">
                      <a:moveTo>
                        <a:pt x="114" y="0"/>
                      </a:moveTo>
                      <a:lnTo>
                        <a:pt x="99" y="8"/>
                      </a:lnTo>
                      <a:lnTo>
                        <a:pt x="78" y="43"/>
                      </a:lnTo>
                      <a:lnTo>
                        <a:pt x="71" y="57"/>
                      </a:lnTo>
                      <a:lnTo>
                        <a:pt x="57" y="43"/>
                      </a:lnTo>
                      <a:lnTo>
                        <a:pt x="50" y="29"/>
                      </a:lnTo>
                      <a:lnTo>
                        <a:pt x="21" y="29"/>
                      </a:lnTo>
                      <a:lnTo>
                        <a:pt x="14" y="22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36" y="128"/>
                      </a:lnTo>
                      <a:lnTo>
                        <a:pt x="57" y="142"/>
                      </a:lnTo>
                      <a:lnTo>
                        <a:pt x="85" y="149"/>
                      </a:lnTo>
                      <a:lnTo>
                        <a:pt x="206" y="78"/>
                      </a:lnTo>
                      <a:lnTo>
                        <a:pt x="213" y="57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noFill/>
                <a:ln w="111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" name="Freeform 136"/>
                <p:cNvSpPr>
                  <a:spLocks/>
                </p:cNvSpPr>
                <p:nvPr/>
              </p:nvSpPr>
              <p:spPr bwMode="auto">
                <a:xfrm>
                  <a:off x="878" y="949"/>
                  <a:ext cx="104" cy="122"/>
                </a:xfrm>
                <a:custGeom>
                  <a:avLst/>
                  <a:gdLst>
                    <a:gd name="T0" fmla="*/ 164 w 164"/>
                    <a:gd name="T1" fmla="*/ 192 h 192"/>
                    <a:gd name="T2" fmla="*/ 164 w 164"/>
                    <a:gd name="T3" fmla="*/ 156 h 192"/>
                    <a:gd name="T4" fmla="*/ 142 w 164"/>
                    <a:gd name="T5" fmla="*/ 142 h 192"/>
                    <a:gd name="T6" fmla="*/ 142 w 164"/>
                    <a:gd name="T7" fmla="*/ 36 h 192"/>
                    <a:gd name="T8" fmla="*/ 149 w 164"/>
                    <a:gd name="T9" fmla="*/ 29 h 192"/>
                    <a:gd name="T10" fmla="*/ 100 w 164"/>
                    <a:gd name="T11" fmla="*/ 0 h 192"/>
                    <a:gd name="T12" fmla="*/ 0 w 164"/>
                    <a:gd name="T13" fmla="*/ 50 h 192"/>
                    <a:gd name="T14" fmla="*/ 0 w 164"/>
                    <a:gd name="T15" fmla="*/ 85 h 192"/>
                    <a:gd name="T16" fmla="*/ 0 w 164"/>
                    <a:gd name="T17" fmla="*/ 85 h 192"/>
                    <a:gd name="T18" fmla="*/ 22 w 164"/>
                    <a:gd name="T19" fmla="*/ 114 h 192"/>
                    <a:gd name="T20" fmla="*/ 36 w 164"/>
                    <a:gd name="T21" fmla="*/ 149 h 192"/>
                    <a:gd name="T22" fmla="*/ 71 w 164"/>
                    <a:gd name="T23" fmla="*/ 171 h 192"/>
                    <a:gd name="T24" fmla="*/ 86 w 164"/>
                    <a:gd name="T25" fmla="*/ 185 h 192"/>
                    <a:gd name="T26" fmla="*/ 121 w 164"/>
                    <a:gd name="T27" fmla="*/ 156 h 192"/>
                    <a:gd name="T28" fmla="*/ 164 w 164"/>
                    <a:gd name="T29" fmla="*/ 192 h 1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4"/>
                    <a:gd name="T46" fmla="*/ 0 h 192"/>
                    <a:gd name="T47" fmla="*/ 164 w 164"/>
                    <a:gd name="T48" fmla="*/ 192 h 1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4" h="192">
                      <a:moveTo>
                        <a:pt x="164" y="192"/>
                      </a:moveTo>
                      <a:lnTo>
                        <a:pt x="164" y="156"/>
                      </a:lnTo>
                      <a:lnTo>
                        <a:pt x="142" y="142"/>
                      </a:lnTo>
                      <a:lnTo>
                        <a:pt x="142" y="36"/>
                      </a:lnTo>
                      <a:lnTo>
                        <a:pt x="149" y="29"/>
                      </a:lnTo>
                      <a:lnTo>
                        <a:pt x="100" y="0"/>
                      </a:lnTo>
                      <a:lnTo>
                        <a:pt x="0" y="50"/>
                      </a:lnTo>
                      <a:lnTo>
                        <a:pt x="0" y="85"/>
                      </a:lnTo>
                      <a:lnTo>
                        <a:pt x="22" y="114"/>
                      </a:lnTo>
                      <a:lnTo>
                        <a:pt x="36" y="149"/>
                      </a:lnTo>
                      <a:lnTo>
                        <a:pt x="71" y="171"/>
                      </a:lnTo>
                      <a:lnTo>
                        <a:pt x="86" y="185"/>
                      </a:lnTo>
                      <a:lnTo>
                        <a:pt x="121" y="156"/>
                      </a:lnTo>
                      <a:lnTo>
                        <a:pt x="164" y="192"/>
                      </a:lnTo>
                      <a:close/>
                    </a:path>
                  </a:pathLst>
                </a:cu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" name="Freeform 137"/>
                <p:cNvSpPr>
                  <a:spLocks/>
                </p:cNvSpPr>
                <p:nvPr/>
              </p:nvSpPr>
              <p:spPr bwMode="auto">
                <a:xfrm>
                  <a:off x="878" y="949"/>
                  <a:ext cx="104" cy="122"/>
                </a:xfrm>
                <a:custGeom>
                  <a:avLst/>
                  <a:gdLst>
                    <a:gd name="T0" fmla="*/ 164 w 164"/>
                    <a:gd name="T1" fmla="*/ 192 h 192"/>
                    <a:gd name="T2" fmla="*/ 164 w 164"/>
                    <a:gd name="T3" fmla="*/ 156 h 192"/>
                    <a:gd name="T4" fmla="*/ 142 w 164"/>
                    <a:gd name="T5" fmla="*/ 142 h 192"/>
                    <a:gd name="T6" fmla="*/ 142 w 164"/>
                    <a:gd name="T7" fmla="*/ 36 h 192"/>
                    <a:gd name="T8" fmla="*/ 149 w 164"/>
                    <a:gd name="T9" fmla="*/ 29 h 192"/>
                    <a:gd name="T10" fmla="*/ 100 w 164"/>
                    <a:gd name="T11" fmla="*/ 0 h 192"/>
                    <a:gd name="T12" fmla="*/ 0 w 164"/>
                    <a:gd name="T13" fmla="*/ 50 h 192"/>
                    <a:gd name="T14" fmla="*/ 0 w 164"/>
                    <a:gd name="T15" fmla="*/ 85 h 192"/>
                    <a:gd name="T16" fmla="*/ 0 w 164"/>
                    <a:gd name="T17" fmla="*/ 85 h 192"/>
                    <a:gd name="T18" fmla="*/ 22 w 164"/>
                    <a:gd name="T19" fmla="*/ 114 h 192"/>
                    <a:gd name="T20" fmla="*/ 36 w 164"/>
                    <a:gd name="T21" fmla="*/ 149 h 192"/>
                    <a:gd name="T22" fmla="*/ 71 w 164"/>
                    <a:gd name="T23" fmla="*/ 171 h 192"/>
                    <a:gd name="T24" fmla="*/ 86 w 164"/>
                    <a:gd name="T25" fmla="*/ 185 h 192"/>
                    <a:gd name="T26" fmla="*/ 121 w 164"/>
                    <a:gd name="T27" fmla="*/ 156 h 192"/>
                    <a:gd name="T28" fmla="*/ 164 w 164"/>
                    <a:gd name="T29" fmla="*/ 192 h 1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4"/>
                    <a:gd name="T46" fmla="*/ 0 h 192"/>
                    <a:gd name="T47" fmla="*/ 164 w 164"/>
                    <a:gd name="T48" fmla="*/ 192 h 1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4" h="192">
                      <a:moveTo>
                        <a:pt x="164" y="192"/>
                      </a:moveTo>
                      <a:lnTo>
                        <a:pt x="164" y="156"/>
                      </a:lnTo>
                      <a:lnTo>
                        <a:pt x="142" y="142"/>
                      </a:lnTo>
                      <a:lnTo>
                        <a:pt x="142" y="36"/>
                      </a:lnTo>
                      <a:lnTo>
                        <a:pt x="149" y="29"/>
                      </a:lnTo>
                      <a:lnTo>
                        <a:pt x="100" y="0"/>
                      </a:lnTo>
                      <a:lnTo>
                        <a:pt x="0" y="50"/>
                      </a:lnTo>
                      <a:lnTo>
                        <a:pt x="0" y="85"/>
                      </a:lnTo>
                      <a:lnTo>
                        <a:pt x="22" y="114"/>
                      </a:lnTo>
                      <a:lnTo>
                        <a:pt x="36" y="149"/>
                      </a:lnTo>
                      <a:lnTo>
                        <a:pt x="71" y="171"/>
                      </a:lnTo>
                      <a:lnTo>
                        <a:pt x="86" y="185"/>
                      </a:lnTo>
                      <a:lnTo>
                        <a:pt x="121" y="156"/>
                      </a:lnTo>
                      <a:lnTo>
                        <a:pt x="164" y="192"/>
                      </a:lnTo>
                      <a:close/>
                    </a:path>
                  </a:pathLst>
                </a:custGeom>
                <a:noFill/>
                <a:ln w="11113">
                  <a:solidFill>
                    <a:srgbClr val="FFFF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Freeform 138"/>
                <p:cNvSpPr>
                  <a:spLocks/>
                </p:cNvSpPr>
                <p:nvPr/>
              </p:nvSpPr>
              <p:spPr bwMode="auto">
                <a:xfrm>
                  <a:off x="968" y="940"/>
                  <a:ext cx="225" cy="202"/>
                </a:xfrm>
                <a:custGeom>
                  <a:avLst/>
                  <a:gdLst>
                    <a:gd name="T0" fmla="*/ 85 w 355"/>
                    <a:gd name="T1" fmla="*/ 0 h 319"/>
                    <a:gd name="T2" fmla="*/ 50 w 355"/>
                    <a:gd name="T3" fmla="*/ 29 h 319"/>
                    <a:gd name="T4" fmla="*/ 7 w 355"/>
                    <a:gd name="T5" fmla="*/ 50 h 319"/>
                    <a:gd name="T6" fmla="*/ 0 w 355"/>
                    <a:gd name="T7" fmla="*/ 57 h 319"/>
                    <a:gd name="T8" fmla="*/ 0 w 355"/>
                    <a:gd name="T9" fmla="*/ 107 h 319"/>
                    <a:gd name="T10" fmla="*/ 0 w 355"/>
                    <a:gd name="T11" fmla="*/ 149 h 319"/>
                    <a:gd name="T12" fmla="*/ 14 w 355"/>
                    <a:gd name="T13" fmla="*/ 163 h 319"/>
                    <a:gd name="T14" fmla="*/ 92 w 355"/>
                    <a:gd name="T15" fmla="*/ 206 h 319"/>
                    <a:gd name="T16" fmla="*/ 192 w 355"/>
                    <a:gd name="T17" fmla="*/ 270 h 319"/>
                    <a:gd name="T18" fmla="*/ 270 w 355"/>
                    <a:gd name="T19" fmla="*/ 312 h 319"/>
                    <a:gd name="T20" fmla="*/ 291 w 355"/>
                    <a:gd name="T21" fmla="*/ 312 h 319"/>
                    <a:gd name="T22" fmla="*/ 291 w 355"/>
                    <a:gd name="T23" fmla="*/ 298 h 319"/>
                    <a:gd name="T24" fmla="*/ 277 w 355"/>
                    <a:gd name="T25" fmla="*/ 255 h 319"/>
                    <a:gd name="T26" fmla="*/ 277 w 355"/>
                    <a:gd name="T27" fmla="*/ 241 h 319"/>
                    <a:gd name="T28" fmla="*/ 263 w 355"/>
                    <a:gd name="T29" fmla="*/ 220 h 319"/>
                    <a:gd name="T30" fmla="*/ 263 w 355"/>
                    <a:gd name="T31" fmla="*/ 213 h 319"/>
                    <a:gd name="T32" fmla="*/ 298 w 355"/>
                    <a:gd name="T33" fmla="*/ 220 h 319"/>
                    <a:gd name="T34" fmla="*/ 327 w 355"/>
                    <a:gd name="T35" fmla="*/ 213 h 319"/>
                    <a:gd name="T36" fmla="*/ 355 w 355"/>
                    <a:gd name="T37" fmla="*/ 206 h 319"/>
                    <a:gd name="T38" fmla="*/ 355 w 355"/>
                    <a:gd name="T39" fmla="*/ 192 h 319"/>
                    <a:gd name="T40" fmla="*/ 355 w 355"/>
                    <a:gd name="T41" fmla="*/ 177 h 319"/>
                    <a:gd name="T42" fmla="*/ 348 w 355"/>
                    <a:gd name="T43" fmla="*/ 170 h 319"/>
                    <a:gd name="T44" fmla="*/ 334 w 355"/>
                    <a:gd name="T45" fmla="*/ 163 h 319"/>
                    <a:gd name="T46" fmla="*/ 305 w 355"/>
                    <a:gd name="T47" fmla="*/ 163 h 319"/>
                    <a:gd name="T48" fmla="*/ 284 w 355"/>
                    <a:gd name="T49" fmla="*/ 163 h 319"/>
                    <a:gd name="T50" fmla="*/ 263 w 355"/>
                    <a:gd name="T51" fmla="*/ 163 h 319"/>
                    <a:gd name="T52" fmla="*/ 241 w 355"/>
                    <a:gd name="T53" fmla="*/ 149 h 319"/>
                    <a:gd name="T54" fmla="*/ 220 w 355"/>
                    <a:gd name="T55" fmla="*/ 142 h 319"/>
                    <a:gd name="T56" fmla="*/ 213 w 355"/>
                    <a:gd name="T57" fmla="*/ 135 h 319"/>
                    <a:gd name="T58" fmla="*/ 199 w 355"/>
                    <a:gd name="T59" fmla="*/ 121 h 319"/>
                    <a:gd name="T60" fmla="*/ 192 w 355"/>
                    <a:gd name="T61" fmla="*/ 107 h 319"/>
                    <a:gd name="T62" fmla="*/ 178 w 355"/>
                    <a:gd name="T63" fmla="*/ 71 h 319"/>
                    <a:gd name="T64" fmla="*/ 170 w 355"/>
                    <a:gd name="T65" fmla="*/ 57 h 319"/>
                    <a:gd name="T66" fmla="*/ 156 w 355"/>
                    <a:gd name="T67" fmla="*/ 36 h 319"/>
                    <a:gd name="T68" fmla="*/ 142 w 355"/>
                    <a:gd name="T69" fmla="*/ 21 h 319"/>
                    <a:gd name="T70" fmla="*/ 100 w 355"/>
                    <a:gd name="T71" fmla="*/ 7 h 319"/>
                    <a:gd name="T72" fmla="*/ 92 w 355"/>
                    <a:gd name="T73" fmla="*/ 0 h 3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5"/>
                    <a:gd name="T112" fmla="*/ 0 h 319"/>
                    <a:gd name="T113" fmla="*/ 355 w 355"/>
                    <a:gd name="T114" fmla="*/ 319 h 31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5" h="319">
                      <a:moveTo>
                        <a:pt x="92" y="0"/>
                      </a:moveTo>
                      <a:lnTo>
                        <a:pt x="85" y="0"/>
                      </a:lnTo>
                      <a:lnTo>
                        <a:pt x="78" y="7"/>
                      </a:lnTo>
                      <a:lnTo>
                        <a:pt x="50" y="29"/>
                      </a:lnTo>
                      <a:lnTo>
                        <a:pt x="14" y="43"/>
                      </a:lnTo>
                      <a:lnTo>
                        <a:pt x="7" y="50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107"/>
                      </a:lnTo>
                      <a:lnTo>
                        <a:pt x="0" y="142"/>
                      </a:lnTo>
                      <a:lnTo>
                        <a:pt x="0" y="149"/>
                      </a:lnTo>
                      <a:lnTo>
                        <a:pt x="0" y="156"/>
                      </a:lnTo>
                      <a:lnTo>
                        <a:pt x="14" y="163"/>
                      </a:lnTo>
                      <a:lnTo>
                        <a:pt x="43" y="185"/>
                      </a:lnTo>
                      <a:lnTo>
                        <a:pt x="92" y="206"/>
                      </a:lnTo>
                      <a:lnTo>
                        <a:pt x="142" y="241"/>
                      </a:lnTo>
                      <a:lnTo>
                        <a:pt x="192" y="270"/>
                      </a:lnTo>
                      <a:lnTo>
                        <a:pt x="241" y="291"/>
                      </a:lnTo>
                      <a:lnTo>
                        <a:pt x="270" y="312"/>
                      </a:lnTo>
                      <a:lnTo>
                        <a:pt x="284" y="319"/>
                      </a:lnTo>
                      <a:lnTo>
                        <a:pt x="291" y="312"/>
                      </a:lnTo>
                      <a:lnTo>
                        <a:pt x="291" y="305"/>
                      </a:lnTo>
                      <a:lnTo>
                        <a:pt x="291" y="298"/>
                      </a:lnTo>
                      <a:lnTo>
                        <a:pt x="284" y="277"/>
                      </a:lnTo>
                      <a:lnTo>
                        <a:pt x="277" y="255"/>
                      </a:lnTo>
                      <a:lnTo>
                        <a:pt x="277" y="248"/>
                      </a:lnTo>
                      <a:lnTo>
                        <a:pt x="277" y="241"/>
                      </a:lnTo>
                      <a:lnTo>
                        <a:pt x="270" y="234"/>
                      </a:lnTo>
                      <a:lnTo>
                        <a:pt x="263" y="220"/>
                      </a:lnTo>
                      <a:lnTo>
                        <a:pt x="256" y="213"/>
                      </a:lnTo>
                      <a:lnTo>
                        <a:pt x="263" y="213"/>
                      </a:lnTo>
                      <a:lnTo>
                        <a:pt x="270" y="220"/>
                      </a:lnTo>
                      <a:lnTo>
                        <a:pt x="298" y="220"/>
                      </a:lnTo>
                      <a:lnTo>
                        <a:pt x="305" y="220"/>
                      </a:lnTo>
                      <a:lnTo>
                        <a:pt x="327" y="213"/>
                      </a:lnTo>
                      <a:lnTo>
                        <a:pt x="348" y="206"/>
                      </a:lnTo>
                      <a:lnTo>
                        <a:pt x="355" y="206"/>
                      </a:lnTo>
                      <a:lnTo>
                        <a:pt x="355" y="199"/>
                      </a:lnTo>
                      <a:lnTo>
                        <a:pt x="355" y="192"/>
                      </a:lnTo>
                      <a:lnTo>
                        <a:pt x="355" y="185"/>
                      </a:lnTo>
                      <a:lnTo>
                        <a:pt x="355" y="177"/>
                      </a:lnTo>
                      <a:lnTo>
                        <a:pt x="348" y="170"/>
                      </a:lnTo>
                      <a:lnTo>
                        <a:pt x="341" y="163"/>
                      </a:lnTo>
                      <a:lnTo>
                        <a:pt x="334" y="163"/>
                      </a:lnTo>
                      <a:lnTo>
                        <a:pt x="327" y="163"/>
                      </a:lnTo>
                      <a:lnTo>
                        <a:pt x="305" y="163"/>
                      </a:lnTo>
                      <a:lnTo>
                        <a:pt x="298" y="163"/>
                      </a:lnTo>
                      <a:lnTo>
                        <a:pt x="284" y="163"/>
                      </a:lnTo>
                      <a:lnTo>
                        <a:pt x="270" y="163"/>
                      </a:lnTo>
                      <a:lnTo>
                        <a:pt x="263" y="163"/>
                      </a:lnTo>
                      <a:lnTo>
                        <a:pt x="256" y="156"/>
                      </a:lnTo>
                      <a:lnTo>
                        <a:pt x="241" y="149"/>
                      </a:lnTo>
                      <a:lnTo>
                        <a:pt x="227" y="142"/>
                      </a:lnTo>
                      <a:lnTo>
                        <a:pt x="220" y="142"/>
                      </a:lnTo>
                      <a:lnTo>
                        <a:pt x="213" y="135"/>
                      </a:lnTo>
                      <a:lnTo>
                        <a:pt x="206" y="128"/>
                      </a:lnTo>
                      <a:lnTo>
                        <a:pt x="199" y="121"/>
                      </a:lnTo>
                      <a:lnTo>
                        <a:pt x="192" y="114"/>
                      </a:lnTo>
                      <a:lnTo>
                        <a:pt x="192" y="107"/>
                      </a:lnTo>
                      <a:lnTo>
                        <a:pt x="185" y="92"/>
                      </a:lnTo>
                      <a:lnTo>
                        <a:pt x="178" y="71"/>
                      </a:lnTo>
                      <a:lnTo>
                        <a:pt x="170" y="64"/>
                      </a:lnTo>
                      <a:lnTo>
                        <a:pt x="170" y="57"/>
                      </a:lnTo>
                      <a:lnTo>
                        <a:pt x="163" y="50"/>
                      </a:lnTo>
                      <a:lnTo>
                        <a:pt x="156" y="36"/>
                      </a:lnTo>
                      <a:lnTo>
                        <a:pt x="149" y="29"/>
                      </a:lnTo>
                      <a:lnTo>
                        <a:pt x="142" y="21"/>
                      </a:lnTo>
                      <a:lnTo>
                        <a:pt x="121" y="14"/>
                      </a:lnTo>
                      <a:lnTo>
                        <a:pt x="100" y="7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Freeform 139"/>
                <p:cNvSpPr>
                  <a:spLocks/>
                </p:cNvSpPr>
                <p:nvPr/>
              </p:nvSpPr>
              <p:spPr bwMode="auto">
                <a:xfrm>
                  <a:off x="968" y="940"/>
                  <a:ext cx="225" cy="202"/>
                </a:xfrm>
                <a:custGeom>
                  <a:avLst/>
                  <a:gdLst>
                    <a:gd name="T0" fmla="*/ 85 w 355"/>
                    <a:gd name="T1" fmla="*/ 0 h 319"/>
                    <a:gd name="T2" fmla="*/ 50 w 355"/>
                    <a:gd name="T3" fmla="*/ 29 h 319"/>
                    <a:gd name="T4" fmla="*/ 7 w 355"/>
                    <a:gd name="T5" fmla="*/ 50 h 319"/>
                    <a:gd name="T6" fmla="*/ 0 w 355"/>
                    <a:gd name="T7" fmla="*/ 57 h 319"/>
                    <a:gd name="T8" fmla="*/ 0 w 355"/>
                    <a:gd name="T9" fmla="*/ 107 h 319"/>
                    <a:gd name="T10" fmla="*/ 0 w 355"/>
                    <a:gd name="T11" fmla="*/ 149 h 319"/>
                    <a:gd name="T12" fmla="*/ 14 w 355"/>
                    <a:gd name="T13" fmla="*/ 163 h 319"/>
                    <a:gd name="T14" fmla="*/ 92 w 355"/>
                    <a:gd name="T15" fmla="*/ 206 h 319"/>
                    <a:gd name="T16" fmla="*/ 192 w 355"/>
                    <a:gd name="T17" fmla="*/ 270 h 319"/>
                    <a:gd name="T18" fmla="*/ 270 w 355"/>
                    <a:gd name="T19" fmla="*/ 312 h 319"/>
                    <a:gd name="T20" fmla="*/ 291 w 355"/>
                    <a:gd name="T21" fmla="*/ 312 h 319"/>
                    <a:gd name="T22" fmla="*/ 291 w 355"/>
                    <a:gd name="T23" fmla="*/ 298 h 319"/>
                    <a:gd name="T24" fmla="*/ 277 w 355"/>
                    <a:gd name="T25" fmla="*/ 255 h 319"/>
                    <a:gd name="T26" fmla="*/ 277 w 355"/>
                    <a:gd name="T27" fmla="*/ 241 h 319"/>
                    <a:gd name="T28" fmla="*/ 263 w 355"/>
                    <a:gd name="T29" fmla="*/ 220 h 319"/>
                    <a:gd name="T30" fmla="*/ 263 w 355"/>
                    <a:gd name="T31" fmla="*/ 213 h 319"/>
                    <a:gd name="T32" fmla="*/ 298 w 355"/>
                    <a:gd name="T33" fmla="*/ 220 h 319"/>
                    <a:gd name="T34" fmla="*/ 327 w 355"/>
                    <a:gd name="T35" fmla="*/ 213 h 319"/>
                    <a:gd name="T36" fmla="*/ 355 w 355"/>
                    <a:gd name="T37" fmla="*/ 206 h 319"/>
                    <a:gd name="T38" fmla="*/ 355 w 355"/>
                    <a:gd name="T39" fmla="*/ 192 h 319"/>
                    <a:gd name="T40" fmla="*/ 355 w 355"/>
                    <a:gd name="T41" fmla="*/ 177 h 319"/>
                    <a:gd name="T42" fmla="*/ 348 w 355"/>
                    <a:gd name="T43" fmla="*/ 170 h 319"/>
                    <a:gd name="T44" fmla="*/ 334 w 355"/>
                    <a:gd name="T45" fmla="*/ 163 h 319"/>
                    <a:gd name="T46" fmla="*/ 305 w 355"/>
                    <a:gd name="T47" fmla="*/ 163 h 319"/>
                    <a:gd name="T48" fmla="*/ 284 w 355"/>
                    <a:gd name="T49" fmla="*/ 163 h 319"/>
                    <a:gd name="T50" fmla="*/ 263 w 355"/>
                    <a:gd name="T51" fmla="*/ 163 h 319"/>
                    <a:gd name="T52" fmla="*/ 241 w 355"/>
                    <a:gd name="T53" fmla="*/ 149 h 319"/>
                    <a:gd name="T54" fmla="*/ 220 w 355"/>
                    <a:gd name="T55" fmla="*/ 142 h 319"/>
                    <a:gd name="T56" fmla="*/ 213 w 355"/>
                    <a:gd name="T57" fmla="*/ 135 h 319"/>
                    <a:gd name="T58" fmla="*/ 199 w 355"/>
                    <a:gd name="T59" fmla="*/ 121 h 319"/>
                    <a:gd name="T60" fmla="*/ 192 w 355"/>
                    <a:gd name="T61" fmla="*/ 107 h 319"/>
                    <a:gd name="T62" fmla="*/ 178 w 355"/>
                    <a:gd name="T63" fmla="*/ 71 h 319"/>
                    <a:gd name="T64" fmla="*/ 170 w 355"/>
                    <a:gd name="T65" fmla="*/ 57 h 319"/>
                    <a:gd name="T66" fmla="*/ 156 w 355"/>
                    <a:gd name="T67" fmla="*/ 36 h 319"/>
                    <a:gd name="T68" fmla="*/ 142 w 355"/>
                    <a:gd name="T69" fmla="*/ 21 h 319"/>
                    <a:gd name="T70" fmla="*/ 100 w 355"/>
                    <a:gd name="T71" fmla="*/ 7 h 3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55"/>
                    <a:gd name="T109" fmla="*/ 0 h 319"/>
                    <a:gd name="T110" fmla="*/ 355 w 355"/>
                    <a:gd name="T111" fmla="*/ 319 h 3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55" h="319">
                      <a:moveTo>
                        <a:pt x="92" y="0"/>
                      </a:moveTo>
                      <a:lnTo>
                        <a:pt x="85" y="0"/>
                      </a:lnTo>
                      <a:lnTo>
                        <a:pt x="78" y="7"/>
                      </a:lnTo>
                      <a:lnTo>
                        <a:pt x="50" y="29"/>
                      </a:lnTo>
                      <a:lnTo>
                        <a:pt x="14" y="43"/>
                      </a:lnTo>
                      <a:lnTo>
                        <a:pt x="7" y="50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107"/>
                      </a:lnTo>
                      <a:lnTo>
                        <a:pt x="0" y="142"/>
                      </a:lnTo>
                      <a:lnTo>
                        <a:pt x="0" y="149"/>
                      </a:lnTo>
                      <a:lnTo>
                        <a:pt x="0" y="156"/>
                      </a:lnTo>
                      <a:lnTo>
                        <a:pt x="14" y="163"/>
                      </a:lnTo>
                      <a:lnTo>
                        <a:pt x="43" y="185"/>
                      </a:lnTo>
                      <a:lnTo>
                        <a:pt x="92" y="206"/>
                      </a:lnTo>
                      <a:lnTo>
                        <a:pt x="142" y="241"/>
                      </a:lnTo>
                      <a:lnTo>
                        <a:pt x="192" y="270"/>
                      </a:lnTo>
                      <a:lnTo>
                        <a:pt x="241" y="291"/>
                      </a:lnTo>
                      <a:lnTo>
                        <a:pt x="270" y="312"/>
                      </a:lnTo>
                      <a:lnTo>
                        <a:pt x="284" y="319"/>
                      </a:lnTo>
                      <a:lnTo>
                        <a:pt x="291" y="312"/>
                      </a:lnTo>
                      <a:lnTo>
                        <a:pt x="291" y="305"/>
                      </a:lnTo>
                      <a:lnTo>
                        <a:pt x="291" y="298"/>
                      </a:lnTo>
                      <a:lnTo>
                        <a:pt x="284" y="277"/>
                      </a:lnTo>
                      <a:lnTo>
                        <a:pt x="277" y="255"/>
                      </a:lnTo>
                      <a:lnTo>
                        <a:pt x="277" y="248"/>
                      </a:lnTo>
                      <a:lnTo>
                        <a:pt x="277" y="241"/>
                      </a:lnTo>
                      <a:lnTo>
                        <a:pt x="270" y="234"/>
                      </a:lnTo>
                      <a:lnTo>
                        <a:pt x="263" y="220"/>
                      </a:lnTo>
                      <a:lnTo>
                        <a:pt x="256" y="213"/>
                      </a:lnTo>
                      <a:lnTo>
                        <a:pt x="263" y="213"/>
                      </a:lnTo>
                      <a:lnTo>
                        <a:pt x="270" y="220"/>
                      </a:lnTo>
                      <a:lnTo>
                        <a:pt x="298" y="220"/>
                      </a:lnTo>
                      <a:lnTo>
                        <a:pt x="305" y="220"/>
                      </a:lnTo>
                      <a:lnTo>
                        <a:pt x="327" y="213"/>
                      </a:lnTo>
                      <a:lnTo>
                        <a:pt x="348" y="206"/>
                      </a:lnTo>
                      <a:lnTo>
                        <a:pt x="355" y="206"/>
                      </a:lnTo>
                      <a:lnTo>
                        <a:pt x="355" y="199"/>
                      </a:lnTo>
                      <a:lnTo>
                        <a:pt x="355" y="192"/>
                      </a:lnTo>
                      <a:lnTo>
                        <a:pt x="355" y="185"/>
                      </a:lnTo>
                      <a:lnTo>
                        <a:pt x="355" y="177"/>
                      </a:lnTo>
                      <a:lnTo>
                        <a:pt x="348" y="170"/>
                      </a:lnTo>
                      <a:lnTo>
                        <a:pt x="341" y="163"/>
                      </a:lnTo>
                      <a:lnTo>
                        <a:pt x="334" y="163"/>
                      </a:lnTo>
                      <a:lnTo>
                        <a:pt x="327" y="163"/>
                      </a:lnTo>
                      <a:lnTo>
                        <a:pt x="305" y="163"/>
                      </a:lnTo>
                      <a:lnTo>
                        <a:pt x="298" y="163"/>
                      </a:lnTo>
                      <a:lnTo>
                        <a:pt x="284" y="163"/>
                      </a:lnTo>
                      <a:lnTo>
                        <a:pt x="270" y="163"/>
                      </a:lnTo>
                      <a:lnTo>
                        <a:pt x="263" y="163"/>
                      </a:lnTo>
                      <a:lnTo>
                        <a:pt x="256" y="156"/>
                      </a:lnTo>
                      <a:lnTo>
                        <a:pt x="241" y="149"/>
                      </a:lnTo>
                      <a:lnTo>
                        <a:pt x="227" y="142"/>
                      </a:lnTo>
                      <a:lnTo>
                        <a:pt x="220" y="142"/>
                      </a:lnTo>
                      <a:lnTo>
                        <a:pt x="213" y="135"/>
                      </a:lnTo>
                      <a:lnTo>
                        <a:pt x="206" y="128"/>
                      </a:lnTo>
                      <a:lnTo>
                        <a:pt x="199" y="121"/>
                      </a:lnTo>
                      <a:lnTo>
                        <a:pt x="192" y="114"/>
                      </a:lnTo>
                      <a:lnTo>
                        <a:pt x="192" y="107"/>
                      </a:lnTo>
                      <a:lnTo>
                        <a:pt x="185" y="92"/>
                      </a:lnTo>
                      <a:lnTo>
                        <a:pt x="178" y="71"/>
                      </a:lnTo>
                      <a:lnTo>
                        <a:pt x="170" y="64"/>
                      </a:lnTo>
                      <a:lnTo>
                        <a:pt x="170" y="57"/>
                      </a:lnTo>
                      <a:lnTo>
                        <a:pt x="163" y="50"/>
                      </a:lnTo>
                      <a:lnTo>
                        <a:pt x="156" y="36"/>
                      </a:lnTo>
                      <a:lnTo>
                        <a:pt x="149" y="29"/>
                      </a:lnTo>
                      <a:lnTo>
                        <a:pt x="142" y="21"/>
                      </a:lnTo>
                      <a:lnTo>
                        <a:pt x="121" y="14"/>
                      </a:lnTo>
                      <a:lnTo>
                        <a:pt x="100" y="7"/>
                      </a:lnTo>
                      <a:lnTo>
                        <a:pt x="92" y="0"/>
                      </a:lnTo>
                    </a:path>
                  </a:pathLst>
                </a:custGeom>
                <a:noFill/>
                <a:ln w="11113">
                  <a:solidFill>
                    <a:srgbClr val="FFFF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Freeform 140"/>
                <p:cNvSpPr>
                  <a:spLocks/>
                </p:cNvSpPr>
                <p:nvPr/>
              </p:nvSpPr>
              <p:spPr bwMode="auto">
                <a:xfrm>
                  <a:off x="905" y="1048"/>
                  <a:ext cx="243" cy="288"/>
                </a:xfrm>
                <a:custGeom>
                  <a:avLst/>
                  <a:gdLst>
                    <a:gd name="T0" fmla="*/ 362 w 383"/>
                    <a:gd name="T1" fmla="*/ 454 h 454"/>
                    <a:gd name="T2" fmla="*/ 348 w 383"/>
                    <a:gd name="T3" fmla="*/ 454 h 454"/>
                    <a:gd name="T4" fmla="*/ 298 w 383"/>
                    <a:gd name="T5" fmla="*/ 426 h 454"/>
                    <a:gd name="T6" fmla="*/ 177 w 383"/>
                    <a:gd name="T7" fmla="*/ 355 h 454"/>
                    <a:gd name="T8" fmla="*/ 57 w 383"/>
                    <a:gd name="T9" fmla="*/ 284 h 454"/>
                    <a:gd name="T10" fmla="*/ 7 w 383"/>
                    <a:gd name="T11" fmla="*/ 249 h 454"/>
                    <a:gd name="T12" fmla="*/ 0 w 383"/>
                    <a:gd name="T13" fmla="*/ 241 h 454"/>
                    <a:gd name="T14" fmla="*/ 0 w 383"/>
                    <a:gd name="T15" fmla="*/ 185 h 454"/>
                    <a:gd name="T16" fmla="*/ 0 w 383"/>
                    <a:gd name="T17" fmla="*/ 114 h 454"/>
                    <a:gd name="T18" fmla="*/ 0 w 383"/>
                    <a:gd name="T19" fmla="*/ 57 h 454"/>
                    <a:gd name="T20" fmla="*/ 7 w 383"/>
                    <a:gd name="T21" fmla="*/ 50 h 454"/>
                    <a:gd name="T22" fmla="*/ 28 w 383"/>
                    <a:gd name="T23" fmla="*/ 64 h 454"/>
                    <a:gd name="T24" fmla="*/ 35 w 383"/>
                    <a:gd name="T25" fmla="*/ 57 h 454"/>
                    <a:gd name="T26" fmla="*/ 28 w 383"/>
                    <a:gd name="T27" fmla="*/ 43 h 454"/>
                    <a:gd name="T28" fmla="*/ 35 w 383"/>
                    <a:gd name="T29" fmla="*/ 36 h 454"/>
                    <a:gd name="T30" fmla="*/ 50 w 383"/>
                    <a:gd name="T31" fmla="*/ 22 h 454"/>
                    <a:gd name="T32" fmla="*/ 71 w 383"/>
                    <a:gd name="T33" fmla="*/ 7 h 454"/>
                    <a:gd name="T34" fmla="*/ 85 w 383"/>
                    <a:gd name="T35" fmla="*/ 0 h 454"/>
                    <a:gd name="T36" fmla="*/ 128 w 383"/>
                    <a:gd name="T37" fmla="*/ 29 h 454"/>
                    <a:gd name="T38" fmla="*/ 234 w 383"/>
                    <a:gd name="T39" fmla="*/ 93 h 454"/>
                    <a:gd name="T40" fmla="*/ 333 w 383"/>
                    <a:gd name="T41" fmla="*/ 156 h 454"/>
                    <a:gd name="T42" fmla="*/ 383 w 383"/>
                    <a:gd name="T43" fmla="*/ 185 h 454"/>
                    <a:gd name="T44" fmla="*/ 376 w 383"/>
                    <a:gd name="T45" fmla="*/ 192 h 454"/>
                    <a:gd name="T46" fmla="*/ 348 w 383"/>
                    <a:gd name="T47" fmla="*/ 213 h 454"/>
                    <a:gd name="T48" fmla="*/ 348 w 383"/>
                    <a:gd name="T49" fmla="*/ 213 h 454"/>
                    <a:gd name="T50" fmla="*/ 319 w 383"/>
                    <a:gd name="T51" fmla="*/ 220 h 454"/>
                    <a:gd name="T52" fmla="*/ 319 w 383"/>
                    <a:gd name="T53" fmla="*/ 234 h 454"/>
                    <a:gd name="T54" fmla="*/ 362 w 383"/>
                    <a:gd name="T55" fmla="*/ 256 h 454"/>
                    <a:gd name="T56" fmla="*/ 369 w 383"/>
                    <a:gd name="T57" fmla="*/ 270 h 454"/>
                    <a:gd name="T58" fmla="*/ 362 w 383"/>
                    <a:gd name="T59" fmla="*/ 277 h 454"/>
                    <a:gd name="T60" fmla="*/ 362 w 383"/>
                    <a:gd name="T61" fmla="*/ 327 h 454"/>
                    <a:gd name="T62" fmla="*/ 362 w 383"/>
                    <a:gd name="T63" fmla="*/ 397 h 454"/>
                    <a:gd name="T64" fmla="*/ 362 w 383"/>
                    <a:gd name="T65" fmla="*/ 447 h 454"/>
                    <a:gd name="T66" fmla="*/ 362 w 383"/>
                    <a:gd name="T67" fmla="*/ 454 h 4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3"/>
                    <a:gd name="T103" fmla="*/ 0 h 454"/>
                    <a:gd name="T104" fmla="*/ 383 w 383"/>
                    <a:gd name="T105" fmla="*/ 454 h 4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3" h="454">
                      <a:moveTo>
                        <a:pt x="362" y="454"/>
                      </a:moveTo>
                      <a:lnTo>
                        <a:pt x="362" y="454"/>
                      </a:lnTo>
                      <a:lnTo>
                        <a:pt x="355" y="454"/>
                      </a:lnTo>
                      <a:lnTo>
                        <a:pt x="348" y="454"/>
                      </a:lnTo>
                      <a:lnTo>
                        <a:pt x="340" y="447"/>
                      </a:lnTo>
                      <a:lnTo>
                        <a:pt x="298" y="426"/>
                      </a:lnTo>
                      <a:lnTo>
                        <a:pt x="241" y="390"/>
                      </a:lnTo>
                      <a:lnTo>
                        <a:pt x="177" y="355"/>
                      </a:lnTo>
                      <a:lnTo>
                        <a:pt x="113" y="312"/>
                      </a:lnTo>
                      <a:lnTo>
                        <a:pt x="57" y="284"/>
                      </a:lnTo>
                      <a:lnTo>
                        <a:pt x="14" y="256"/>
                      </a:lnTo>
                      <a:lnTo>
                        <a:pt x="7" y="249"/>
                      </a:lnTo>
                      <a:lnTo>
                        <a:pt x="0" y="249"/>
                      </a:lnTo>
                      <a:lnTo>
                        <a:pt x="0" y="241"/>
                      </a:lnTo>
                      <a:lnTo>
                        <a:pt x="0" y="220"/>
                      </a:lnTo>
                      <a:lnTo>
                        <a:pt x="0" y="185"/>
                      </a:lnTo>
                      <a:lnTo>
                        <a:pt x="0" y="149"/>
                      </a:lnTo>
                      <a:lnTo>
                        <a:pt x="0" y="114"/>
                      </a:lnTo>
                      <a:lnTo>
                        <a:pt x="0" y="78"/>
                      </a:lnTo>
                      <a:lnTo>
                        <a:pt x="0" y="57"/>
                      </a:lnTo>
                      <a:lnTo>
                        <a:pt x="0" y="50"/>
                      </a:lnTo>
                      <a:lnTo>
                        <a:pt x="7" y="50"/>
                      </a:lnTo>
                      <a:lnTo>
                        <a:pt x="21" y="57"/>
                      </a:lnTo>
                      <a:lnTo>
                        <a:pt x="28" y="64"/>
                      </a:lnTo>
                      <a:lnTo>
                        <a:pt x="35" y="64"/>
                      </a:lnTo>
                      <a:lnTo>
                        <a:pt x="35" y="57"/>
                      </a:lnTo>
                      <a:lnTo>
                        <a:pt x="35" y="50"/>
                      </a:lnTo>
                      <a:lnTo>
                        <a:pt x="28" y="43"/>
                      </a:lnTo>
                      <a:lnTo>
                        <a:pt x="28" y="36"/>
                      </a:lnTo>
                      <a:lnTo>
                        <a:pt x="35" y="36"/>
                      </a:lnTo>
                      <a:lnTo>
                        <a:pt x="43" y="29"/>
                      </a:lnTo>
                      <a:lnTo>
                        <a:pt x="50" y="22"/>
                      </a:lnTo>
                      <a:lnTo>
                        <a:pt x="64" y="15"/>
                      </a:lnTo>
                      <a:lnTo>
                        <a:pt x="71" y="7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7"/>
                      </a:lnTo>
                      <a:lnTo>
                        <a:pt x="128" y="29"/>
                      </a:lnTo>
                      <a:lnTo>
                        <a:pt x="177" y="57"/>
                      </a:lnTo>
                      <a:lnTo>
                        <a:pt x="234" y="93"/>
                      </a:lnTo>
                      <a:lnTo>
                        <a:pt x="284" y="128"/>
                      </a:lnTo>
                      <a:lnTo>
                        <a:pt x="333" y="156"/>
                      </a:lnTo>
                      <a:lnTo>
                        <a:pt x="369" y="178"/>
                      </a:lnTo>
                      <a:lnTo>
                        <a:pt x="383" y="185"/>
                      </a:lnTo>
                      <a:lnTo>
                        <a:pt x="376" y="192"/>
                      </a:lnTo>
                      <a:lnTo>
                        <a:pt x="362" y="199"/>
                      </a:lnTo>
                      <a:lnTo>
                        <a:pt x="348" y="213"/>
                      </a:lnTo>
                      <a:lnTo>
                        <a:pt x="333" y="220"/>
                      </a:lnTo>
                      <a:lnTo>
                        <a:pt x="319" y="220"/>
                      </a:lnTo>
                      <a:lnTo>
                        <a:pt x="305" y="227"/>
                      </a:lnTo>
                      <a:lnTo>
                        <a:pt x="319" y="234"/>
                      </a:lnTo>
                      <a:lnTo>
                        <a:pt x="340" y="249"/>
                      </a:lnTo>
                      <a:lnTo>
                        <a:pt x="362" y="256"/>
                      </a:lnTo>
                      <a:lnTo>
                        <a:pt x="376" y="263"/>
                      </a:lnTo>
                      <a:lnTo>
                        <a:pt x="369" y="270"/>
                      </a:lnTo>
                      <a:lnTo>
                        <a:pt x="362" y="270"/>
                      </a:lnTo>
                      <a:lnTo>
                        <a:pt x="362" y="277"/>
                      </a:lnTo>
                      <a:lnTo>
                        <a:pt x="362" y="298"/>
                      </a:lnTo>
                      <a:lnTo>
                        <a:pt x="362" y="327"/>
                      </a:lnTo>
                      <a:lnTo>
                        <a:pt x="362" y="362"/>
                      </a:lnTo>
                      <a:lnTo>
                        <a:pt x="362" y="397"/>
                      </a:lnTo>
                      <a:lnTo>
                        <a:pt x="362" y="426"/>
                      </a:lnTo>
                      <a:lnTo>
                        <a:pt x="362" y="447"/>
                      </a:lnTo>
                      <a:lnTo>
                        <a:pt x="362" y="454"/>
                      </a:lnTo>
                      <a:close/>
                    </a:path>
                  </a:pathLst>
                </a:cu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Freeform 141"/>
                <p:cNvSpPr>
                  <a:spLocks/>
                </p:cNvSpPr>
                <p:nvPr/>
              </p:nvSpPr>
              <p:spPr bwMode="auto">
                <a:xfrm>
                  <a:off x="905" y="1048"/>
                  <a:ext cx="243" cy="288"/>
                </a:xfrm>
                <a:custGeom>
                  <a:avLst/>
                  <a:gdLst>
                    <a:gd name="T0" fmla="*/ 362 w 383"/>
                    <a:gd name="T1" fmla="*/ 454 h 454"/>
                    <a:gd name="T2" fmla="*/ 348 w 383"/>
                    <a:gd name="T3" fmla="*/ 454 h 454"/>
                    <a:gd name="T4" fmla="*/ 298 w 383"/>
                    <a:gd name="T5" fmla="*/ 426 h 454"/>
                    <a:gd name="T6" fmla="*/ 177 w 383"/>
                    <a:gd name="T7" fmla="*/ 355 h 454"/>
                    <a:gd name="T8" fmla="*/ 57 w 383"/>
                    <a:gd name="T9" fmla="*/ 284 h 454"/>
                    <a:gd name="T10" fmla="*/ 7 w 383"/>
                    <a:gd name="T11" fmla="*/ 249 h 454"/>
                    <a:gd name="T12" fmla="*/ 0 w 383"/>
                    <a:gd name="T13" fmla="*/ 241 h 454"/>
                    <a:gd name="T14" fmla="*/ 0 w 383"/>
                    <a:gd name="T15" fmla="*/ 185 h 454"/>
                    <a:gd name="T16" fmla="*/ 0 w 383"/>
                    <a:gd name="T17" fmla="*/ 114 h 454"/>
                    <a:gd name="T18" fmla="*/ 0 w 383"/>
                    <a:gd name="T19" fmla="*/ 57 h 454"/>
                    <a:gd name="T20" fmla="*/ 7 w 383"/>
                    <a:gd name="T21" fmla="*/ 50 h 454"/>
                    <a:gd name="T22" fmla="*/ 28 w 383"/>
                    <a:gd name="T23" fmla="*/ 64 h 454"/>
                    <a:gd name="T24" fmla="*/ 35 w 383"/>
                    <a:gd name="T25" fmla="*/ 57 h 454"/>
                    <a:gd name="T26" fmla="*/ 28 w 383"/>
                    <a:gd name="T27" fmla="*/ 43 h 454"/>
                    <a:gd name="T28" fmla="*/ 35 w 383"/>
                    <a:gd name="T29" fmla="*/ 36 h 454"/>
                    <a:gd name="T30" fmla="*/ 50 w 383"/>
                    <a:gd name="T31" fmla="*/ 22 h 454"/>
                    <a:gd name="T32" fmla="*/ 71 w 383"/>
                    <a:gd name="T33" fmla="*/ 7 h 454"/>
                    <a:gd name="T34" fmla="*/ 85 w 383"/>
                    <a:gd name="T35" fmla="*/ 0 h 454"/>
                    <a:gd name="T36" fmla="*/ 128 w 383"/>
                    <a:gd name="T37" fmla="*/ 29 h 454"/>
                    <a:gd name="T38" fmla="*/ 234 w 383"/>
                    <a:gd name="T39" fmla="*/ 93 h 454"/>
                    <a:gd name="T40" fmla="*/ 333 w 383"/>
                    <a:gd name="T41" fmla="*/ 156 h 454"/>
                    <a:gd name="T42" fmla="*/ 383 w 383"/>
                    <a:gd name="T43" fmla="*/ 185 h 454"/>
                    <a:gd name="T44" fmla="*/ 376 w 383"/>
                    <a:gd name="T45" fmla="*/ 192 h 454"/>
                    <a:gd name="T46" fmla="*/ 348 w 383"/>
                    <a:gd name="T47" fmla="*/ 213 h 454"/>
                    <a:gd name="T48" fmla="*/ 348 w 383"/>
                    <a:gd name="T49" fmla="*/ 213 h 454"/>
                    <a:gd name="T50" fmla="*/ 319 w 383"/>
                    <a:gd name="T51" fmla="*/ 220 h 454"/>
                    <a:gd name="T52" fmla="*/ 319 w 383"/>
                    <a:gd name="T53" fmla="*/ 234 h 454"/>
                    <a:gd name="T54" fmla="*/ 362 w 383"/>
                    <a:gd name="T55" fmla="*/ 256 h 454"/>
                    <a:gd name="T56" fmla="*/ 369 w 383"/>
                    <a:gd name="T57" fmla="*/ 270 h 454"/>
                    <a:gd name="T58" fmla="*/ 362 w 383"/>
                    <a:gd name="T59" fmla="*/ 277 h 454"/>
                    <a:gd name="T60" fmla="*/ 362 w 383"/>
                    <a:gd name="T61" fmla="*/ 327 h 454"/>
                    <a:gd name="T62" fmla="*/ 362 w 383"/>
                    <a:gd name="T63" fmla="*/ 397 h 454"/>
                    <a:gd name="T64" fmla="*/ 362 w 383"/>
                    <a:gd name="T65" fmla="*/ 4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3"/>
                    <a:gd name="T100" fmla="*/ 0 h 454"/>
                    <a:gd name="T101" fmla="*/ 383 w 383"/>
                    <a:gd name="T102" fmla="*/ 454 h 4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3" h="454">
                      <a:moveTo>
                        <a:pt x="362" y="454"/>
                      </a:moveTo>
                      <a:lnTo>
                        <a:pt x="362" y="454"/>
                      </a:lnTo>
                      <a:lnTo>
                        <a:pt x="355" y="454"/>
                      </a:lnTo>
                      <a:lnTo>
                        <a:pt x="348" y="454"/>
                      </a:lnTo>
                      <a:lnTo>
                        <a:pt x="340" y="447"/>
                      </a:lnTo>
                      <a:lnTo>
                        <a:pt x="298" y="426"/>
                      </a:lnTo>
                      <a:lnTo>
                        <a:pt x="241" y="390"/>
                      </a:lnTo>
                      <a:lnTo>
                        <a:pt x="177" y="355"/>
                      </a:lnTo>
                      <a:lnTo>
                        <a:pt x="113" y="312"/>
                      </a:lnTo>
                      <a:lnTo>
                        <a:pt x="57" y="284"/>
                      </a:lnTo>
                      <a:lnTo>
                        <a:pt x="14" y="256"/>
                      </a:lnTo>
                      <a:lnTo>
                        <a:pt x="7" y="249"/>
                      </a:lnTo>
                      <a:lnTo>
                        <a:pt x="0" y="249"/>
                      </a:lnTo>
                      <a:lnTo>
                        <a:pt x="0" y="241"/>
                      </a:lnTo>
                      <a:lnTo>
                        <a:pt x="0" y="220"/>
                      </a:lnTo>
                      <a:lnTo>
                        <a:pt x="0" y="185"/>
                      </a:lnTo>
                      <a:lnTo>
                        <a:pt x="0" y="149"/>
                      </a:lnTo>
                      <a:lnTo>
                        <a:pt x="0" y="114"/>
                      </a:lnTo>
                      <a:lnTo>
                        <a:pt x="0" y="78"/>
                      </a:lnTo>
                      <a:lnTo>
                        <a:pt x="0" y="57"/>
                      </a:lnTo>
                      <a:lnTo>
                        <a:pt x="0" y="50"/>
                      </a:lnTo>
                      <a:lnTo>
                        <a:pt x="7" y="50"/>
                      </a:lnTo>
                      <a:lnTo>
                        <a:pt x="21" y="57"/>
                      </a:lnTo>
                      <a:lnTo>
                        <a:pt x="28" y="64"/>
                      </a:lnTo>
                      <a:lnTo>
                        <a:pt x="35" y="64"/>
                      </a:lnTo>
                      <a:lnTo>
                        <a:pt x="35" y="57"/>
                      </a:lnTo>
                      <a:lnTo>
                        <a:pt x="35" y="50"/>
                      </a:lnTo>
                      <a:lnTo>
                        <a:pt x="28" y="43"/>
                      </a:lnTo>
                      <a:lnTo>
                        <a:pt x="28" y="36"/>
                      </a:lnTo>
                      <a:lnTo>
                        <a:pt x="35" y="36"/>
                      </a:lnTo>
                      <a:lnTo>
                        <a:pt x="43" y="29"/>
                      </a:lnTo>
                      <a:lnTo>
                        <a:pt x="50" y="22"/>
                      </a:lnTo>
                      <a:lnTo>
                        <a:pt x="64" y="15"/>
                      </a:lnTo>
                      <a:lnTo>
                        <a:pt x="71" y="7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7"/>
                      </a:lnTo>
                      <a:lnTo>
                        <a:pt x="128" y="29"/>
                      </a:lnTo>
                      <a:lnTo>
                        <a:pt x="177" y="57"/>
                      </a:lnTo>
                      <a:lnTo>
                        <a:pt x="234" y="93"/>
                      </a:lnTo>
                      <a:lnTo>
                        <a:pt x="284" y="128"/>
                      </a:lnTo>
                      <a:lnTo>
                        <a:pt x="333" y="156"/>
                      </a:lnTo>
                      <a:lnTo>
                        <a:pt x="369" y="178"/>
                      </a:lnTo>
                      <a:lnTo>
                        <a:pt x="383" y="185"/>
                      </a:lnTo>
                      <a:lnTo>
                        <a:pt x="376" y="192"/>
                      </a:lnTo>
                      <a:lnTo>
                        <a:pt x="362" y="199"/>
                      </a:lnTo>
                      <a:lnTo>
                        <a:pt x="348" y="213"/>
                      </a:lnTo>
                      <a:lnTo>
                        <a:pt x="333" y="220"/>
                      </a:lnTo>
                      <a:lnTo>
                        <a:pt x="319" y="220"/>
                      </a:lnTo>
                      <a:lnTo>
                        <a:pt x="305" y="227"/>
                      </a:lnTo>
                      <a:lnTo>
                        <a:pt x="319" y="234"/>
                      </a:lnTo>
                      <a:lnTo>
                        <a:pt x="340" y="249"/>
                      </a:lnTo>
                      <a:lnTo>
                        <a:pt x="362" y="256"/>
                      </a:lnTo>
                      <a:lnTo>
                        <a:pt x="376" y="263"/>
                      </a:lnTo>
                      <a:lnTo>
                        <a:pt x="369" y="270"/>
                      </a:lnTo>
                      <a:lnTo>
                        <a:pt x="362" y="270"/>
                      </a:lnTo>
                      <a:lnTo>
                        <a:pt x="362" y="277"/>
                      </a:lnTo>
                      <a:lnTo>
                        <a:pt x="362" y="298"/>
                      </a:lnTo>
                      <a:lnTo>
                        <a:pt x="362" y="327"/>
                      </a:lnTo>
                      <a:lnTo>
                        <a:pt x="362" y="362"/>
                      </a:lnTo>
                      <a:lnTo>
                        <a:pt x="362" y="397"/>
                      </a:lnTo>
                      <a:lnTo>
                        <a:pt x="362" y="426"/>
                      </a:lnTo>
                      <a:lnTo>
                        <a:pt x="362" y="447"/>
                      </a:lnTo>
                      <a:lnTo>
                        <a:pt x="362" y="454"/>
                      </a:lnTo>
                    </a:path>
                  </a:pathLst>
                </a:custGeom>
                <a:noFill/>
                <a:ln w="11113">
                  <a:solidFill>
                    <a:srgbClr val="FFFF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Freeform 142"/>
                <p:cNvSpPr>
                  <a:spLocks/>
                </p:cNvSpPr>
                <p:nvPr/>
              </p:nvSpPr>
              <p:spPr bwMode="auto">
                <a:xfrm>
                  <a:off x="802" y="810"/>
                  <a:ext cx="441" cy="431"/>
                </a:xfrm>
                <a:custGeom>
                  <a:avLst/>
                  <a:gdLst>
                    <a:gd name="T0" fmla="*/ 7 w 695"/>
                    <a:gd name="T1" fmla="*/ 148 h 680"/>
                    <a:gd name="T2" fmla="*/ 0 w 695"/>
                    <a:gd name="T3" fmla="*/ 255 h 680"/>
                    <a:gd name="T4" fmla="*/ 0 w 695"/>
                    <a:gd name="T5" fmla="*/ 326 h 680"/>
                    <a:gd name="T6" fmla="*/ 64 w 695"/>
                    <a:gd name="T7" fmla="*/ 361 h 680"/>
                    <a:gd name="T8" fmla="*/ 170 w 695"/>
                    <a:gd name="T9" fmla="*/ 425 h 680"/>
                    <a:gd name="T10" fmla="*/ 198 w 695"/>
                    <a:gd name="T11" fmla="*/ 432 h 680"/>
                    <a:gd name="T12" fmla="*/ 198 w 695"/>
                    <a:gd name="T13" fmla="*/ 411 h 680"/>
                    <a:gd name="T14" fmla="*/ 198 w 695"/>
                    <a:gd name="T15" fmla="*/ 397 h 680"/>
                    <a:gd name="T16" fmla="*/ 156 w 695"/>
                    <a:gd name="T17" fmla="*/ 368 h 680"/>
                    <a:gd name="T18" fmla="*/ 142 w 695"/>
                    <a:gd name="T19" fmla="*/ 340 h 680"/>
                    <a:gd name="T20" fmla="*/ 135 w 695"/>
                    <a:gd name="T21" fmla="*/ 319 h 680"/>
                    <a:gd name="T22" fmla="*/ 120 w 695"/>
                    <a:gd name="T23" fmla="*/ 297 h 680"/>
                    <a:gd name="T24" fmla="*/ 120 w 695"/>
                    <a:gd name="T25" fmla="*/ 276 h 680"/>
                    <a:gd name="T26" fmla="*/ 170 w 695"/>
                    <a:gd name="T27" fmla="*/ 248 h 680"/>
                    <a:gd name="T28" fmla="*/ 220 w 695"/>
                    <a:gd name="T29" fmla="*/ 219 h 680"/>
                    <a:gd name="T30" fmla="*/ 269 w 695"/>
                    <a:gd name="T31" fmla="*/ 241 h 680"/>
                    <a:gd name="T32" fmla="*/ 291 w 695"/>
                    <a:gd name="T33" fmla="*/ 241 h 680"/>
                    <a:gd name="T34" fmla="*/ 354 w 695"/>
                    <a:gd name="T35" fmla="*/ 205 h 680"/>
                    <a:gd name="T36" fmla="*/ 390 w 695"/>
                    <a:gd name="T37" fmla="*/ 226 h 680"/>
                    <a:gd name="T38" fmla="*/ 418 w 695"/>
                    <a:gd name="T39" fmla="*/ 248 h 680"/>
                    <a:gd name="T40" fmla="*/ 440 w 695"/>
                    <a:gd name="T41" fmla="*/ 276 h 680"/>
                    <a:gd name="T42" fmla="*/ 468 w 695"/>
                    <a:gd name="T43" fmla="*/ 326 h 680"/>
                    <a:gd name="T44" fmla="*/ 482 w 695"/>
                    <a:gd name="T45" fmla="*/ 347 h 680"/>
                    <a:gd name="T46" fmla="*/ 525 w 695"/>
                    <a:gd name="T47" fmla="*/ 368 h 680"/>
                    <a:gd name="T48" fmla="*/ 553 w 695"/>
                    <a:gd name="T49" fmla="*/ 368 h 680"/>
                    <a:gd name="T50" fmla="*/ 574 w 695"/>
                    <a:gd name="T51" fmla="*/ 368 h 680"/>
                    <a:gd name="T52" fmla="*/ 603 w 695"/>
                    <a:gd name="T53" fmla="*/ 368 h 680"/>
                    <a:gd name="T54" fmla="*/ 617 w 695"/>
                    <a:gd name="T55" fmla="*/ 375 h 680"/>
                    <a:gd name="T56" fmla="*/ 617 w 695"/>
                    <a:gd name="T57" fmla="*/ 404 h 680"/>
                    <a:gd name="T58" fmla="*/ 603 w 695"/>
                    <a:gd name="T59" fmla="*/ 425 h 680"/>
                    <a:gd name="T60" fmla="*/ 574 w 695"/>
                    <a:gd name="T61" fmla="*/ 432 h 680"/>
                    <a:gd name="T62" fmla="*/ 518 w 695"/>
                    <a:gd name="T63" fmla="*/ 418 h 680"/>
                    <a:gd name="T64" fmla="*/ 532 w 695"/>
                    <a:gd name="T65" fmla="*/ 446 h 680"/>
                    <a:gd name="T66" fmla="*/ 546 w 695"/>
                    <a:gd name="T67" fmla="*/ 489 h 680"/>
                    <a:gd name="T68" fmla="*/ 553 w 695"/>
                    <a:gd name="T69" fmla="*/ 524 h 680"/>
                    <a:gd name="T70" fmla="*/ 546 w 695"/>
                    <a:gd name="T71" fmla="*/ 560 h 680"/>
                    <a:gd name="T72" fmla="*/ 518 w 695"/>
                    <a:gd name="T73" fmla="*/ 581 h 680"/>
                    <a:gd name="T74" fmla="*/ 489 w 695"/>
                    <a:gd name="T75" fmla="*/ 595 h 680"/>
                    <a:gd name="T76" fmla="*/ 475 w 695"/>
                    <a:gd name="T77" fmla="*/ 609 h 680"/>
                    <a:gd name="T78" fmla="*/ 596 w 695"/>
                    <a:gd name="T79" fmla="*/ 666 h 680"/>
                    <a:gd name="T80" fmla="*/ 624 w 695"/>
                    <a:gd name="T81" fmla="*/ 680 h 680"/>
                    <a:gd name="T82" fmla="*/ 681 w 695"/>
                    <a:gd name="T83" fmla="*/ 645 h 680"/>
                    <a:gd name="T84" fmla="*/ 695 w 695"/>
                    <a:gd name="T85" fmla="*/ 631 h 680"/>
                    <a:gd name="T86" fmla="*/ 695 w 695"/>
                    <a:gd name="T87" fmla="*/ 538 h 680"/>
                    <a:gd name="T88" fmla="*/ 695 w 695"/>
                    <a:gd name="T89" fmla="*/ 439 h 680"/>
                    <a:gd name="T90" fmla="*/ 695 w 695"/>
                    <a:gd name="T91" fmla="*/ 404 h 680"/>
                    <a:gd name="T92" fmla="*/ 681 w 695"/>
                    <a:gd name="T93" fmla="*/ 312 h 680"/>
                    <a:gd name="T94" fmla="*/ 674 w 695"/>
                    <a:gd name="T95" fmla="*/ 255 h 680"/>
                    <a:gd name="T96" fmla="*/ 631 w 695"/>
                    <a:gd name="T97" fmla="*/ 234 h 680"/>
                    <a:gd name="T98" fmla="*/ 454 w 695"/>
                    <a:gd name="T99" fmla="*/ 127 h 680"/>
                    <a:gd name="T100" fmla="*/ 269 w 695"/>
                    <a:gd name="T101" fmla="*/ 21 h 680"/>
                    <a:gd name="T102" fmla="*/ 227 w 695"/>
                    <a:gd name="T103" fmla="*/ 0 h 680"/>
                    <a:gd name="T104" fmla="*/ 156 w 695"/>
                    <a:gd name="T105" fmla="*/ 35 h 680"/>
                    <a:gd name="T106" fmla="*/ 42 w 695"/>
                    <a:gd name="T107" fmla="*/ 99 h 680"/>
                    <a:gd name="T108" fmla="*/ 7 w 695"/>
                    <a:gd name="T109" fmla="*/ 120 h 68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95"/>
                    <a:gd name="T166" fmla="*/ 0 h 680"/>
                    <a:gd name="T167" fmla="*/ 695 w 695"/>
                    <a:gd name="T168" fmla="*/ 680 h 68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95" h="680">
                      <a:moveTo>
                        <a:pt x="7" y="120"/>
                      </a:moveTo>
                      <a:lnTo>
                        <a:pt x="7" y="127"/>
                      </a:lnTo>
                      <a:lnTo>
                        <a:pt x="7" y="148"/>
                      </a:lnTo>
                      <a:lnTo>
                        <a:pt x="7" y="184"/>
                      </a:lnTo>
                      <a:lnTo>
                        <a:pt x="7" y="219"/>
                      </a:lnTo>
                      <a:lnTo>
                        <a:pt x="0" y="255"/>
                      </a:lnTo>
                      <a:lnTo>
                        <a:pt x="0" y="290"/>
                      </a:lnTo>
                      <a:lnTo>
                        <a:pt x="0" y="312"/>
                      </a:lnTo>
                      <a:lnTo>
                        <a:pt x="0" y="326"/>
                      </a:lnTo>
                      <a:lnTo>
                        <a:pt x="7" y="333"/>
                      </a:lnTo>
                      <a:lnTo>
                        <a:pt x="28" y="347"/>
                      </a:lnTo>
                      <a:lnTo>
                        <a:pt x="64" y="361"/>
                      </a:lnTo>
                      <a:lnTo>
                        <a:pt x="99" y="382"/>
                      </a:lnTo>
                      <a:lnTo>
                        <a:pt x="135" y="404"/>
                      </a:lnTo>
                      <a:lnTo>
                        <a:pt x="170" y="425"/>
                      </a:lnTo>
                      <a:lnTo>
                        <a:pt x="191" y="432"/>
                      </a:lnTo>
                      <a:lnTo>
                        <a:pt x="198" y="439"/>
                      </a:lnTo>
                      <a:lnTo>
                        <a:pt x="198" y="432"/>
                      </a:lnTo>
                      <a:lnTo>
                        <a:pt x="198" y="425"/>
                      </a:lnTo>
                      <a:lnTo>
                        <a:pt x="198" y="418"/>
                      </a:lnTo>
                      <a:lnTo>
                        <a:pt x="198" y="411"/>
                      </a:lnTo>
                      <a:lnTo>
                        <a:pt x="206" y="411"/>
                      </a:lnTo>
                      <a:lnTo>
                        <a:pt x="206" y="404"/>
                      </a:lnTo>
                      <a:lnTo>
                        <a:pt x="198" y="397"/>
                      </a:lnTo>
                      <a:lnTo>
                        <a:pt x="184" y="390"/>
                      </a:lnTo>
                      <a:lnTo>
                        <a:pt x="163" y="375"/>
                      </a:lnTo>
                      <a:lnTo>
                        <a:pt x="156" y="368"/>
                      </a:lnTo>
                      <a:lnTo>
                        <a:pt x="156" y="361"/>
                      </a:lnTo>
                      <a:lnTo>
                        <a:pt x="149" y="354"/>
                      </a:lnTo>
                      <a:lnTo>
                        <a:pt x="142" y="340"/>
                      </a:lnTo>
                      <a:lnTo>
                        <a:pt x="142" y="333"/>
                      </a:lnTo>
                      <a:lnTo>
                        <a:pt x="142" y="326"/>
                      </a:lnTo>
                      <a:lnTo>
                        <a:pt x="135" y="319"/>
                      </a:lnTo>
                      <a:lnTo>
                        <a:pt x="127" y="312"/>
                      </a:lnTo>
                      <a:lnTo>
                        <a:pt x="120" y="304"/>
                      </a:lnTo>
                      <a:lnTo>
                        <a:pt x="120" y="297"/>
                      </a:lnTo>
                      <a:lnTo>
                        <a:pt x="120" y="290"/>
                      </a:lnTo>
                      <a:lnTo>
                        <a:pt x="120" y="283"/>
                      </a:lnTo>
                      <a:lnTo>
                        <a:pt x="120" y="276"/>
                      </a:lnTo>
                      <a:lnTo>
                        <a:pt x="127" y="276"/>
                      </a:lnTo>
                      <a:lnTo>
                        <a:pt x="135" y="269"/>
                      </a:lnTo>
                      <a:lnTo>
                        <a:pt x="170" y="248"/>
                      </a:lnTo>
                      <a:lnTo>
                        <a:pt x="206" y="226"/>
                      </a:lnTo>
                      <a:lnTo>
                        <a:pt x="213" y="219"/>
                      </a:lnTo>
                      <a:lnTo>
                        <a:pt x="220" y="219"/>
                      </a:lnTo>
                      <a:lnTo>
                        <a:pt x="227" y="226"/>
                      </a:lnTo>
                      <a:lnTo>
                        <a:pt x="248" y="234"/>
                      </a:lnTo>
                      <a:lnTo>
                        <a:pt x="269" y="241"/>
                      </a:lnTo>
                      <a:lnTo>
                        <a:pt x="276" y="248"/>
                      </a:lnTo>
                      <a:lnTo>
                        <a:pt x="284" y="248"/>
                      </a:lnTo>
                      <a:lnTo>
                        <a:pt x="291" y="241"/>
                      </a:lnTo>
                      <a:lnTo>
                        <a:pt x="319" y="226"/>
                      </a:lnTo>
                      <a:lnTo>
                        <a:pt x="340" y="212"/>
                      </a:lnTo>
                      <a:lnTo>
                        <a:pt x="354" y="205"/>
                      </a:lnTo>
                      <a:lnTo>
                        <a:pt x="362" y="212"/>
                      </a:lnTo>
                      <a:lnTo>
                        <a:pt x="390" y="226"/>
                      </a:lnTo>
                      <a:lnTo>
                        <a:pt x="411" y="234"/>
                      </a:lnTo>
                      <a:lnTo>
                        <a:pt x="418" y="241"/>
                      </a:lnTo>
                      <a:lnTo>
                        <a:pt x="418" y="248"/>
                      </a:lnTo>
                      <a:lnTo>
                        <a:pt x="425" y="255"/>
                      </a:lnTo>
                      <a:lnTo>
                        <a:pt x="440" y="269"/>
                      </a:lnTo>
                      <a:lnTo>
                        <a:pt x="440" y="276"/>
                      </a:lnTo>
                      <a:lnTo>
                        <a:pt x="447" y="290"/>
                      </a:lnTo>
                      <a:lnTo>
                        <a:pt x="461" y="319"/>
                      </a:lnTo>
                      <a:lnTo>
                        <a:pt x="468" y="326"/>
                      </a:lnTo>
                      <a:lnTo>
                        <a:pt x="475" y="333"/>
                      </a:lnTo>
                      <a:lnTo>
                        <a:pt x="482" y="340"/>
                      </a:lnTo>
                      <a:lnTo>
                        <a:pt x="482" y="347"/>
                      </a:lnTo>
                      <a:lnTo>
                        <a:pt x="489" y="354"/>
                      </a:lnTo>
                      <a:lnTo>
                        <a:pt x="511" y="361"/>
                      </a:lnTo>
                      <a:lnTo>
                        <a:pt x="525" y="368"/>
                      </a:lnTo>
                      <a:lnTo>
                        <a:pt x="532" y="368"/>
                      </a:lnTo>
                      <a:lnTo>
                        <a:pt x="539" y="368"/>
                      </a:lnTo>
                      <a:lnTo>
                        <a:pt x="553" y="368"/>
                      </a:lnTo>
                      <a:lnTo>
                        <a:pt x="560" y="368"/>
                      </a:lnTo>
                      <a:lnTo>
                        <a:pt x="567" y="368"/>
                      </a:lnTo>
                      <a:lnTo>
                        <a:pt x="574" y="368"/>
                      </a:lnTo>
                      <a:lnTo>
                        <a:pt x="581" y="368"/>
                      </a:lnTo>
                      <a:lnTo>
                        <a:pt x="596" y="368"/>
                      </a:lnTo>
                      <a:lnTo>
                        <a:pt x="603" y="368"/>
                      </a:lnTo>
                      <a:lnTo>
                        <a:pt x="610" y="375"/>
                      </a:lnTo>
                      <a:lnTo>
                        <a:pt x="617" y="375"/>
                      </a:lnTo>
                      <a:lnTo>
                        <a:pt x="617" y="382"/>
                      </a:lnTo>
                      <a:lnTo>
                        <a:pt x="617" y="397"/>
                      </a:lnTo>
                      <a:lnTo>
                        <a:pt x="617" y="404"/>
                      </a:lnTo>
                      <a:lnTo>
                        <a:pt x="617" y="411"/>
                      </a:lnTo>
                      <a:lnTo>
                        <a:pt x="610" y="418"/>
                      </a:lnTo>
                      <a:lnTo>
                        <a:pt x="603" y="425"/>
                      </a:lnTo>
                      <a:lnTo>
                        <a:pt x="589" y="432"/>
                      </a:lnTo>
                      <a:lnTo>
                        <a:pt x="581" y="432"/>
                      </a:lnTo>
                      <a:lnTo>
                        <a:pt x="574" y="432"/>
                      </a:lnTo>
                      <a:lnTo>
                        <a:pt x="553" y="425"/>
                      </a:lnTo>
                      <a:lnTo>
                        <a:pt x="525" y="418"/>
                      </a:lnTo>
                      <a:lnTo>
                        <a:pt x="518" y="418"/>
                      </a:lnTo>
                      <a:lnTo>
                        <a:pt x="518" y="425"/>
                      </a:lnTo>
                      <a:lnTo>
                        <a:pt x="525" y="432"/>
                      </a:lnTo>
                      <a:lnTo>
                        <a:pt x="532" y="446"/>
                      </a:lnTo>
                      <a:lnTo>
                        <a:pt x="539" y="453"/>
                      </a:lnTo>
                      <a:lnTo>
                        <a:pt x="539" y="460"/>
                      </a:lnTo>
                      <a:lnTo>
                        <a:pt x="546" y="489"/>
                      </a:lnTo>
                      <a:lnTo>
                        <a:pt x="553" y="510"/>
                      </a:lnTo>
                      <a:lnTo>
                        <a:pt x="553" y="517"/>
                      </a:lnTo>
                      <a:lnTo>
                        <a:pt x="553" y="524"/>
                      </a:lnTo>
                      <a:lnTo>
                        <a:pt x="553" y="538"/>
                      </a:lnTo>
                      <a:lnTo>
                        <a:pt x="546" y="553"/>
                      </a:lnTo>
                      <a:lnTo>
                        <a:pt x="546" y="560"/>
                      </a:lnTo>
                      <a:lnTo>
                        <a:pt x="539" y="567"/>
                      </a:lnTo>
                      <a:lnTo>
                        <a:pt x="532" y="574"/>
                      </a:lnTo>
                      <a:lnTo>
                        <a:pt x="518" y="581"/>
                      </a:lnTo>
                      <a:lnTo>
                        <a:pt x="511" y="588"/>
                      </a:lnTo>
                      <a:lnTo>
                        <a:pt x="503" y="588"/>
                      </a:lnTo>
                      <a:lnTo>
                        <a:pt x="489" y="595"/>
                      </a:lnTo>
                      <a:lnTo>
                        <a:pt x="475" y="602"/>
                      </a:lnTo>
                      <a:lnTo>
                        <a:pt x="468" y="602"/>
                      </a:lnTo>
                      <a:lnTo>
                        <a:pt x="475" y="609"/>
                      </a:lnTo>
                      <a:lnTo>
                        <a:pt x="489" y="616"/>
                      </a:lnTo>
                      <a:lnTo>
                        <a:pt x="546" y="645"/>
                      </a:lnTo>
                      <a:lnTo>
                        <a:pt x="596" y="666"/>
                      </a:lnTo>
                      <a:lnTo>
                        <a:pt x="610" y="680"/>
                      </a:lnTo>
                      <a:lnTo>
                        <a:pt x="617" y="680"/>
                      </a:lnTo>
                      <a:lnTo>
                        <a:pt x="624" y="680"/>
                      </a:lnTo>
                      <a:lnTo>
                        <a:pt x="631" y="673"/>
                      </a:lnTo>
                      <a:lnTo>
                        <a:pt x="659" y="659"/>
                      </a:lnTo>
                      <a:lnTo>
                        <a:pt x="681" y="645"/>
                      </a:lnTo>
                      <a:lnTo>
                        <a:pt x="695" y="638"/>
                      </a:lnTo>
                      <a:lnTo>
                        <a:pt x="695" y="631"/>
                      </a:lnTo>
                      <a:lnTo>
                        <a:pt x="695" y="609"/>
                      </a:lnTo>
                      <a:lnTo>
                        <a:pt x="695" y="574"/>
                      </a:lnTo>
                      <a:lnTo>
                        <a:pt x="695" y="538"/>
                      </a:lnTo>
                      <a:lnTo>
                        <a:pt x="695" y="496"/>
                      </a:lnTo>
                      <a:lnTo>
                        <a:pt x="695" y="468"/>
                      </a:lnTo>
                      <a:lnTo>
                        <a:pt x="695" y="439"/>
                      </a:lnTo>
                      <a:lnTo>
                        <a:pt x="695" y="432"/>
                      </a:lnTo>
                      <a:lnTo>
                        <a:pt x="695" y="425"/>
                      </a:lnTo>
                      <a:lnTo>
                        <a:pt x="695" y="404"/>
                      </a:lnTo>
                      <a:lnTo>
                        <a:pt x="688" y="375"/>
                      </a:lnTo>
                      <a:lnTo>
                        <a:pt x="688" y="347"/>
                      </a:lnTo>
                      <a:lnTo>
                        <a:pt x="681" y="312"/>
                      </a:lnTo>
                      <a:lnTo>
                        <a:pt x="681" y="283"/>
                      </a:lnTo>
                      <a:lnTo>
                        <a:pt x="674" y="262"/>
                      </a:lnTo>
                      <a:lnTo>
                        <a:pt x="674" y="255"/>
                      </a:lnTo>
                      <a:lnTo>
                        <a:pt x="667" y="255"/>
                      </a:lnTo>
                      <a:lnTo>
                        <a:pt x="652" y="241"/>
                      </a:lnTo>
                      <a:lnTo>
                        <a:pt x="631" y="234"/>
                      </a:lnTo>
                      <a:lnTo>
                        <a:pt x="603" y="212"/>
                      </a:lnTo>
                      <a:lnTo>
                        <a:pt x="532" y="177"/>
                      </a:lnTo>
                      <a:lnTo>
                        <a:pt x="454" y="127"/>
                      </a:lnTo>
                      <a:lnTo>
                        <a:pt x="369" y="78"/>
                      </a:lnTo>
                      <a:lnTo>
                        <a:pt x="298" y="42"/>
                      </a:lnTo>
                      <a:lnTo>
                        <a:pt x="269" y="21"/>
                      </a:lnTo>
                      <a:lnTo>
                        <a:pt x="248" y="14"/>
                      </a:lnTo>
                      <a:lnTo>
                        <a:pt x="234" y="0"/>
                      </a:lnTo>
                      <a:lnTo>
                        <a:pt x="227" y="0"/>
                      </a:lnTo>
                      <a:lnTo>
                        <a:pt x="220" y="7"/>
                      </a:lnTo>
                      <a:lnTo>
                        <a:pt x="191" y="21"/>
                      </a:lnTo>
                      <a:lnTo>
                        <a:pt x="156" y="35"/>
                      </a:lnTo>
                      <a:lnTo>
                        <a:pt x="120" y="63"/>
                      </a:lnTo>
                      <a:lnTo>
                        <a:pt x="78" y="85"/>
                      </a:lnTo>
                      <a:lnTo>
                        <a:pt x="42" y="99"/>
                      </a:lnTo>
                      <a:lnTo>
                        <a:pt x="14" y="113"/>
                      </a:lnTo>
                      <a:lnTo>
                        <a:pt x="7" y="120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Freeform 143"/>
                <p:cNvSpPr>
                  <a:spLocks/>
                </p:cNvSpPr>
                <p:nvPr/>
              </p:nvSpPr>
              <p:spPr bwMode="auto">
                <a:xfrm>
                  <a:off x="802" y="810"/>
                  <a:ext cx="441" cy="431"/>
                </a:xfrm>
                <a:custGeom>
                  <a:avLst/>
                  <a:gdLst>
                    <a:gd name="T0" fmla="*/ 7 w 695"/>
                    <a:gd name="T1" fmla="*/ 148 h 680"/>
                    <a:gd name="T2" fmla="*/ 0 w 695"/>
                    <a:gd name="T3" fmla="*/ 255 h 680"/>
                    <a:gd name="T4" fmla="*/ 0 w 695"/>
                    <a:gd name="T5" fmla="*/ 326 h 680"/>
                    <a:gd name="T6" fmla="*/ 64 w 695"/>
                    <a:gd name="T7" fmla="*/ 361 h 680"/>
                    <a:gd name="T8" fmla="*/ 170 w 695"/>
                    <a:gd name="T9" fmla="*/ 425 h 680"/>
                    <a:gd name="T10" fmla="*/ 198 w 695"/>
                    <a:gd name="T11" fmla="*/ 432 h 680"/>
                    <a:gd name="T12" fmla="*/ 198 w 695"/>
                    <a:gd name="T13" fmla="*/ 411 h 680"/>
                    <a:gd name="T14" fmla="*/ 198 w 695"/>
                    <a:gd name="T15" fmla="*/ 397 h 680"/>
                    <a:gd name="T16" fmla="*/ 156 w 695"/>
                    <a:gd name="T17" fmla="*/ 368 h 680"/>
                    <a:gd name="T18" fmla="*/ 142 w 695"/>
                    <a:gd name="T19" fmla="*/ 340 h 680"/>
                    <a:gd name="T20" fmla="*/ 135 w 695"/>
                    <a:gd name="T21" fmla="*/ 319 h 680"/>
                    <a:gd name="T22" fmla="*/ 120 w 695"/>
                    <a:gd name="T23" fmla="*/ 297 h 680"/>
                    <a:gd name="T24" fmla="*/ 120 w 695"/>
                    <a:gd name="T25" fmla="*/ 276 h 680"/>
                    <a:gd name="T26" fmla="*/ 170 w 695"/>
                    <a:gd name="T27" fmla="*/ 248 h 680"/>
                    <a:gd name="T28" fmla="*/ 220 w 695"/>
                    <a:gd name="T29" fmla="*/ 219 h 680"/>
                    <a:gd name="T30" fmla="*/ 269 w 695"/>
                    <a:gd name="T31" fmla="*/ 241 h 680"/>
                    <a:gd name="T32" fmla="*/ 291 w 695"/>
                    <a:gd name="T33" fmla="*/ 241 h 680"/>
                    <a:gd name="T34" fmla="*/ 354 w 695"/>
                    <a:gd name="T35" fmla="*/ 205 h 680"/>
                    <a:gd name="T36" fmla="*/ 390 w 695"/>
                    <a:gd name="T37" fmla="*/ 226 h 680"/>
                    <a:gd name="T38" fmla="*/ 418 w 695"/>
                    <a:gd name="T39" fmla="*/ 248 h 680"/>
                    <a:gd name="T40" fmla="*/ 440 w 695"/>
                    <a:gd name="T41" fmla="*/ 276 h 680"/>
                    <a:gd name="T42" fmla="*/ 468 w 695"/>
                    <a:gd name="T43" fmla="*/ 326 h 680"/>
                    <a:gd name="T44" fmla="*/ 482 w 695"/>
                    <a:gd name="T45" fmla="*/ 347 h 680"/>
                    <a:gd name="T46" fmla="*/ 525 w 695"/>
                    <a:gd name="T47" fmla="*/ 368 h 680"/>
                    <a:gd name="T48" fmla="*/ 553 w 695"/>
                    <a:gd name="T49" fmla="*/ 368 h 680"/>
                    <a:gd name="T50" fmla="*/ 574 w 695"/>
                    <a:gd name="T51" fmla="*/ 368 h 680"/>
                    <a:gd name="T52" fmla="*/ 603 w 695"/>
                    <a:gd name="T53" fmla="*/ 368 h 680"/>
                    <a:gd name="T54" fmla="*/ 617 w 695"/>
                    <a:gd name="T55" fmla="*/ 375 h 680"/>
                    <a:gd name="T56" fmla="*/ 617 w 695"/>
                    <a:gd name="T57" fmla="*/ 404 h 680"/>
                    <a:gd name="T58" fmla="*/ 603 w 695"/>
                    <a:gd name="T59" fmla="*/ 425 h 680"/>
                    <a:gd name="T60" fmla="*/ 574 w 695"/>
                    <a:gd name="T61" fmla="*/ 432 h 680"/>
                    <a:gd name="T62" fmla="*/ 518 w 695"/>
                    <a:gd name="T63" fmla="*/ 418 h 680"/>
                    <a:gd name="T64" fmla="*/ 532 w 695"/>
                    <a:gd name="T65" fmla="*/ 446 h 680"/>
                    <a:gd name="T66" fmla="*/ 546 w 695"/>
                    <a:gd name="T67" fmla="*/ 489 h 680"/>
                    <a:gd name="T68" fmla="*/ 553 w 695"/>
                    <a:gd name="T69" fmla="*/ 524 h 680"/>
                    <a:gd name="T70" fmla="*/ 546 w 695"/>
                    <a:gd name="T71" fmla="*/ 560 h 680"/>
                    <a:gd name="T72" fmla="*/ 518 w 695"/>
                    <a:gd name="T73" fmla="*/ 581 h 680"/>
                    <a:gd name="T74" fmla="*/ 489 w 695"/>
                    <a:gd name="T75" fmla="*/ 595 h 680"/>
                    <a:gd name="T76" fmla="*/ 475 w 695"/>
                    <a:gd name="T77" fmla="*/ 609 h 680"/>
                    <a:gd name="T78" fmla="*/ 596 w 695"/>
                    <a:gd name="T79" fmla="*/ 666 h 680"/>
                    <a:gd name="T80" fmla="*/ 624 w 695"/>
                    <a:gd name="T81" fmla="*/ 680 h 680"/>
                    <a:gd name="T82" fmla="*/ 681 w 695"/>
                    <a:gd name="T83" fmla="*/ 645 h 680"/>
                    <a:gd name="T84" fmla="*/ 695 w 695"/>
                    <a:gd name="T85" fmla="*/ 631 h 680"/>
                    <a:gd name="T86" fmla="*/ 695 w 695"/>
                    <a:gd name="T87" fmla="*/ 538 h 680"/>
                    <a:gd name="T88" fmla="*/ 695 w 695"/>
                    <a:gd name="T89" fmla="*/ 439 h 680"/>
                    <a:gd name="T90" fmla="*/ 695 w 695"/>
                    <a:gd name="T91" fmla="*/ 404 h 680"/>
                    <a:gd name="T92" fmla="*/ 681 w 695"/>
                    <a:gd name="T93" fmla="*/ 312 h 680"/>
                    <a:gd name="T94" fmla="*/ 674 w 695"/>
                    <a:gd name="T95" fmla="*/ 255 h 680"/>
                    <a:gd name="T96" fmla="*/ 631 w 695"/>
                    <a:gd name="T97" fmla="*/ 234 h 680"/>
                    <a:gd name="T98" fmla="*/ 454 w 695"/>
                    <a:gd name="T99" fmla="*/ 127 h 680"/>
                    <a:gd name="T100" fmla="*/ 269 w 695"/>
                    <a:gd name="T101" fmla="*/ 21 h 680"/>
                    <a:gd name="T102" fmla="*/ 227 w 695"/>
                    <a:gd name="T103" fmla="*/ 0 h 680"/>
                    <a:gd name="T104" fmla="*/ 156 w 695"/>
                    <a:gd name="T105" fmla="*/ 35 h 680"/>
                    <a:gd name="T106" fmla="*/ 42 w 695"/>
                    <a:gd name="T107" fmla="*/ 99 h 68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95"/>
                    <a:gd name="T163" fmla="*/ 0 h 680"/>
                    <a:gd name="T164" fmla="*/ 695 w 695"/>
                    <a:gd name="T165" fmla="*/ 680 h 68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95" h="680">
                      <a:moveTo>
                        <a:pt x="7" y="120"/>
                      </a:moveTo>
                      <a:lnTo>
                        <a:pt x="7" y="127"/>
                      </a:lnTo>
                      <a:lnTo>
                        <a:pt x="7" y="148"/>
                      </a:lnTo>
                      <a:lnTo>
                        <a:pt x="7" y="184"/>
                      </a:lnTo>
                      <a:lnTo>
                        <a:pt x="7" y="219"/>
                      </a:lnTo>
                      <a:lnTo>
                        <a:pt x="0" y="255"/>
                      </a:lnTo>
                      <a:lnTo>
                        <a:pt x="0" y="290"/>
                      </a:lnTo>
                      <a:lnTo>
                        <a:pt x="0" y="312"/>
                      </a:lnTo>
                      <a:lnTo>
                        <a:pt x="0" y="326"/>
                      </a:lnTo>
                      <a:lnTo>
                        <a:pt x="7" y="333"/>
                      </a:lnTo>
                      <a:lnTo>
                        <a:pt x="28" y="347"/>
                      </a:lnTo>
                      <a:lnTo>
                        <a:pt x="64" y="361"/>
                      </a:lnTo>
                      <a:lnTo>
                        <a:pt x="99" y="382"/>
                      </a:lnTo>
                      <a:lnTo>
                        <a:pt x="135" y="404"/>
                      </a:lnTo>
                      <a:lnTo>
                        <a:pt x="170" y="425"/>
                      </a:lnTo>
                      <a:lnTo>
                        <a:pt x="191" y="432"/>
                      </a:lnTo>
                      <a:lnTo>
                        <a:pt x="198" y="439"/>
                      </a:lnTo>
                      <a:lnTo>
                        <a:pt x="198" y="432"/>
                      </a:lnTo>
                      <a:lnTo>
                        <a:pt x="198" y="425"/>
                      </a:lnTo>
                      <a:lnTo>
                        <a:pt x="198" y="418"/>
                      </a:lnTo>
                      <a:lnTo>
                        <a:pt x="198" y="411"/>
                      </a:lnTo>
                      <a:lnTo>
                        <a:pt x="206" y="411"/>
                      </a:lnTo>
                      <a:lnTo>
                        <a:pt x="206" y="404"/>
                      </a:lnTo>
                      <a:lnTo>
                        <a:pt x="198" y="397"/>
                      </a:lnTo>
                      <a:lnTo>
                        <a:pt x="184" y="390"/>
                      </a:lnTo>
                      <a:lnTo>
                        <a:pt x="163" y="375"/>
                      </a:lnTo>
                      <a:lnTo>
                        <a:pt x="156" y="368"/>
                      </a:lnTo>
                      <a:lnTo>
                        <a:pt x="156" y="361"/>
                      </a:lnTo>
                      <a:lnTo>
                        <a:pt x="149" y="354"/>
                      </a:lnTo>
                      <a:lnTo>
                        <a:pt x="142" y="340"/>
                      </a:lnTo>
                      <a:lnTo>
                        <a:pt x="142" y="333"/>
                      </a:lnTo>
                      <a:lnTo>
                        <a:pt x="142" y="326"/>
                      </a:lnTo>
                      <a:lnTo>
                        <a:pt x="135" y="319"/>
                      </a:lnTo>
                      <a:lnTo>
                        <a:pt x="127" y="312"/>
                      </a:lnTo>
                      <a:lnTo>
                        <a:pt x="120" y="304"/>
                      </a:lnTo>
                      <a:lnTo>
                        <a:pt x="120" y="297"/>
                      </a:lnTo>
                      <a:lnTo>
                        <a:pt x="120" y="290"/>
                      </a:lnTo>
                      <a:lnTo>
                        <a:pt x="120" y="283"/>
                      </a:lnTo>
                      <a:lnTo>
                        <a:pt x="120" y="276"/>
                      </a:lnTo>
                      <a:lnTo>
                        <a:pt x="127" y="276"/>
                      </a:lnTo>
                      <a:lnTo>
                        <a:pt x="135" y="269"/>
                      </a:lnTo>
                      <a:lnTo>
                        <a:pt x="170" y="248"/>
                      </a:lnTo>
                      <a:lnTo>
                        <a:pt x="206" y="226"/>
                      </a:lnTo>
                      <a:lnTo>
                        <a:pt x="213" y="219"/>
                      </a:lnTo>
                      <a:lnTo>
                        <a:pt x="220" y="219"/>
                      </a:lnTo>
                      <a:lnTo>
                        <a:pt x="227" y="226"/>
                      </a:lnTo>
                      <a:lnTo>
                        <a:pt x="248" y="234"/>
                      </a:lnTo>
                      <a:lnTo>
                        <a:pt x="269" y="241"/>
                      </a:lnTo>
                      <a:lnTo>
                        <a:pt x="276" y="248"/>
                      </a:lnTo>
                      <a:lnTo>
                        <a:pt x="284" y="248"/>
                      </a:lnTo>
                      <a:lnTo>
                        <a:pt x="291" y="241"/>
                      </a:lnTo>
                      <a:lnTo>
                        <a:pt x="319" y="226"/>
                      </a:lnTo>
                      <a:lnTo>
                        <a:pt x="340" y="212"/>
                      </a:lnTo>
                      <a:lnTo>
                        <a:pt x="354" y="205"/>
                      </a:lnTo>
                      <a:lnTo>
                        <a:pt x="362" y="212"/>
                      </a:lnTo>
                      <a:lnTo>
                        <a:pt x="390" y="226"/>
                      </a:lnTo>
                      <a:lnTo>
                        <a:pt x="411" y="234"/>
                      </a:lnTo>
                      <a:lnTo>
                        <a:pt x="418" y="241"/>
                      </a:lnTo>
                      <a:lnTo>
                        <a:pt x="418" y="248"/>
                      </a:lnTo>
                      <a:lnTo>
                        <a:pt x="425" y="255"/>
                      </a:lnTo>
                      <a:lnTo>
                        <a:pt x="440" y="269"/>
                      </a:lnTo>
                      <a:lnTo>
                        <a:pt x="440" y="276"/>
                      </a:lnTo>
                      <a:lnTo>
                        <a:pt x="447" y="290"/>
                      </a:lnTo>
                      <a:lnTo>
                        <a:pt x="461" y="319"/>
                      </a:lnTo>
                      <a:lnTo>
                        <a:pt x="468" y="326"/>
                      </a:lnTo>
                      <a:lnTo>
                        <a:pt x="475" y="333"/>
                      </a:lnTo>
                      <a:lnTo>
                        <a:pt x="482" y="340"/>
                      </a:lnTo>
                      <a:lnTo>
                        <a:pt x="482" y="347"/>
                      </a:lnTo>
                      <a:lnTo>
                        <a:pt x="489" y="354"/>
                      </a:lnTo>
                      <a:lnTo>
                        <a:pt x="511" y="361"/>
                      </a:lnTo>
                      <a:lnTo>
                        <a:pt x="525" y="368"/>
                      </a:lnTo>
                      <a:lnTo>
                        <a:pt x="532" y="368"/>
                      </a:lnTo>
                      <a:lnTo>
                        <a:pt x="539" y="368"/>
                      </a:lnTo>
                      <a:lnTo>
                        <a:pt x="553" y="368"/>
                      </a:lnTo>
                      <a:lnTo>
                        <a:pt x="560" y="368"/>
                      </a:lnTo>
                      <a:lnTo>
                        <a:pt x="567" y="368"/>
                      </a:lnTo>
                      <a:lnTo>
                        <a:pt x="574" y="368"/>
                      </a:lnTo>
                      <a:lnTo>
                        <a:pt x="581" y="368"/>
                      </a:lnTo>
                      <a:lnTo>
                        <a:pt x="596" y="368"/>
                      </a:lnTo>
                      <a:lnTo>
                        <a:pt x="603" y="368"/>
                      </a:lnTo>
                      <a:lnTo>
                        <a:pt x="610" y="375"/>
                      </a:lnTo>
                      <a:lnTo>
                        <a:pt x="617" y="375"/>
                      </a:lnTo>
                      <a:lnTo>
                        <a:pt x="617" y="382"/>
                      </a:lnTo>
                      <a:lnTo>
                        <a:pt x="617" y="397"/>
                      </a:lnTo>
                      <a:lnTo>
                        <a:pt x="617" y="404"/>
                      </a:lnTo>
                      <a:lnTo>
                        <a:pt x="617" y="411"/>
                      </a:lnTo>
                      <a:lnTo>
                        <a:pt x="610" y="418"/>
                      </a:lnTo>
                      <a:lnTo>
                        <a:pt x="603" y="425"/>
                      </a:lnTo>
                      <a:lnTo>
                        <a:pt x="589" y="432"/>
                      </a:lnTo>
                      <a:lnTo>
                        <a:pt x="581" y="432"/>
                      </a:lnTo>
                      <a:lnTo>
                        <a:pt x="574" y="432"/>
                      </a:lnTo>
                      <a:lnTo>
                        <a:pt x="553" y="425"/>
                      </a:lnTo>
                      <a:lnTo>
                        <a:pt x="525" y="418"/>
                      </a:lnTo>
                      <a:lnTo>
                        <a:pt x="518" y="418"/>
                      </a:lnTo>
                      <a:lnTo>
                        <a:pt x="518" y="425"/>
                      </a:lnTo>
                      <a:lnTo>
                        <a:pt x="525" y="432"/>
                      </a:lnTo>
                      <a:lnTo>
                        <a:pt x="532" y="446"/>
                      </a:lnTo>
                      <a:lnTo>
                        <a:pt x="539" y="453"/>
                      </a:lnTo>
                      <a:lnTo>
                        <a:pt x="539" y="460"/>
                      </a:lnTo>
                      <a:lnTo>
                        <a:pt x="546" y="489"/>
                      </a:lnTo>
                      <a:lnTo>
                        <a:pt x="553" y="510"/>
                      </a:lnTo>
                      <a:lnTo>
                        <a:pt x="553" y="517"/>
                      </a:lnTo>
                      <a:lnTo>
                        <a:pt x="553" y="524"/>
                      </a:lnTo>
                      <a:lnTo>
                        <a:pt x="553" y="538"/>
                      </a:lnTo>
                      <a:lnTo>
                        <a:pt x="546" y="553"/>
                      </a:lnTo>
                      <a:lnTo>
                        <a:pt x="546" y="560"/>
                      </a:lnTo>
                      <a:lnTo>
                        <a:pt x="539" y="567"/>
                      </a:lnTo>
                      <a:lnTo>
                        <a:pt x="532" y="574"/>
                      </a:lnTo>
                      <a:lnTo>
                        <a:pt x="518" y="581"/>
                      </a:lnTo>
                      <a:lnTo>
                        <a:pt x="511" y="588"/>
                      </a:lnTo>
                      <a:lnTo>
                        <a:pt x="503" y="588"/>
                      </a:lnTo>
                      <a:lnTo>
                        <a:pt x="489" y="595"/>
                      </a:lnTo>
                      <a:lnTo>
                        <a:pt x="475" y="602"/>
                      </a:lnTo>
                      <a:lnTo>
                        <a:pt x="468" y="602"/>
                      </a:lnTo>
                      <a:lnTo>
                        <a:pt x="475" y="609"/>
                      </a:lnTo>
                      <a:lnTo>
                        <a:pt x="489" y="616"/>
                      </a:lnTo>
                      <a:lnTo>
                        <a:pt x="546" y="645"/>
                      </a:lnTo>
                      <a:lnTo>
                        <a:pt x="596" y="666"/>
                      </a:lnTo>
                      <a:lnTo>
                        <a:pt x="610" y="680"/>
                      </a:lnTo>
                      <a:lnTo>
                        <a:pt x="617" y="680"/>
                      </a:lnTo>
                      <a:lnTo>
                        <a:pt x="624" y="680"/>
                      </a:lnTo>
                      <a:lnTo>
                        <a:pt x="631" y="673"/>
                      </a:lnTo>
                      <a:lnTo>
                        <a:pt x="659" y="659"/>
                      </a:lnTo>
                      <a:lnTo>
                        <a:pt x="681" y="645"/>
                      </a:lnTo>
                      <a:lnTo>
                        <a:pt x="695" y="638"/>
                      </a:lnTo>
                      <a:lnTo>
                        <a:pt x="695" y="631"/>
                      </a:lnTo>
                      <a:lnTo>
                        <a:pt x="695" y="609"/>
                      </a:lnTo>
                      <a:lnTo>
                        <a:pt x="695" y="574"/>
                      </a:lnTo>
                      <a:lnTo>
                        <a:pt x="695" y="538"/>
                      </a:lnTo>
                      <a:lnTo>
                        <a:pt x="695" y="496"/>
                      </a:lnTo>
                      <a:lnTo>
                        <a:pt x="695" y="468"/>
                      </a:lnTo>
                      <a:lnTo>
                        <a:pt x="695" y="439"/>
                      </a:lnTo>
                      <a:lnTo>
                        <a:pt x="695" y="432"/>
                      </a:lnTo>
                      <a:lnTo>
                        <a:pt x="695" y="425"/>
                      </a:lnTo>
                      <a:lnTo>
                        <a:pt x="695" y="404"/>
                      </a:lnTo>
                      <a:lnTo>
                        <a:pt x="688" y="375"/>
                      </a:lnTo>
                      <a:lnTo>
                        <a:pt x="688" y="347"/>
                      </a:lnTo>
                      <a:lnTo>
                        <a:pt x="681" y="312"/>
                      </a:lnTo>
                      <a:lnTo>
                        <a:pt x="681" y="283"/>
                      </a:lnTo>
                      <a:lnTo>
                        <a:pt x="674" y="262"/>
                      </a:lnTo>
                      <a:lnTo>
                        <a:pt x="674" y="255"/>
                      </a:lnTo>
                      <a:lnTo>
                        <a:pt x="667" y="255"/>
                      </a:lnTo>
                      <a:lnTo>
                        <a:pt x="652" y="241"/>
                      </a:lnTo>
                      <a:lnTo>
                        <a:pt x="631" y="234"/>
                      </a:lnTo>
                      <a:lnTo>
                        <a:pt x="603" y="212"/>
                      </a:lnTo>
                      <a:lnTo>
                        <a:pt x="532" y="177"/>
                      </a:lnTo>
                      <a:lnTo>
                        <a:pt x="454" y="127"/>
                      </a:lnTo>
                      <a:lnTo>
                        <a:pt x="369" y="78"/>
                      </a:lnTo>
                      <a:lnTo>
                        <a:pt x="298" y="42"/>
                      </a:lnTo>
                      <a:lnTo>
                        <a:pt x="269" y="21"/>
                      </a:lnTo>
                      <a:lnTo>
                        <a:pt x="248" y="14"/>
                      </a:lnTo>
                      <a:lnTo>
                        <a:pt x="234" y="0"/>
                      </a:lnTo>
                      <a:lnTo>
                        <a:pt x="227" y="0"/>
                      </a:lnTo>
                      <a:lnTo>
                        <a:pt x="220" y="7"/>
                      </a:lnTo>
                      <a:lnTo>
                        <a:pt x="191" y="21"/>
                      </a:lnTo>
                      <a:lnTo>
                        <a:pt x="156" y="35"/>
                      </a:lnTo>
                      <a:lnTo>
                        <a:pt x="120" y="63"/>
                      </a:lnTo>
                      <a:lnTo>
                        <a:pt x="78" y="85"/>
                      </a:lnTo>
                      <a:lnTo>
                        <a:pt x="42" y="99"/>
                      </a:lnTo>
                      <a:lnTo>
                        <a:pt x="14" y="113"/>
                      </a:lnTo>
                      <a:lnTo>
                        <a:pt x="7" y="120"/>
                      </a:lnTo>
                    </a:path>
                  </a:pathLst>
                </a:custGeom>
                <a:noFill/>
                <a:ln w="11113">
                  <a:solidFill>
                    <a:srgbClr val="7DC07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Freeform 144"/>
                <p:cNvSpPr>
                  <a:spLocks/>
                </p:cNvSpPr>
                <p:nvPr/>
              </p:nvSpPr>
              <p:spPr bwMode="auto">
                <a:xfrm>
                  <a:off x="788" y="1026"/>
                  <a:ext cx="648" cy="728"/>
                </a:xfrm>
                <a:custGeom>
                  <a:avLst/>
                  <a:gdLst>
                    <a:gd name="T0" fmla="*/ 645 w 1021"/>
                    <a:gd name="T1" fmla="*/ 1149 h 1149"/>
                    <a:gd name="T2" fmla="*/ 659 w 1021"/>
                    <a:gd name="T3" fmla="*/ 1142 h 1149"/>
                    <a:gd name="T4" fmla="*/ 666 w 1021"/>
                    <a:gd name="T5" fmla="*/ 851 h 1149"/>
                    <a:gd name="T6" fmla="*/ 943 w 1021"/>
                    <a:gd name="T7" fmla="*/ 688 h 1149"/>
                    <a:gd name="T8" fmla="*/ 1021 w 1021"/>
                    <a:gd name="T9" fmla="*/ 737 h 1149"/>
                    <a:gd name="T10" fmla="*/ 1021 w 1021"/>
                    <a:gd name="T11" fmla="*/ 588 h 1149"/>
                    <a:gd name="T12" fmla="*/ 716 w 1021"/>
                    <a:gd name="T13" fmla="*/ 411 h 1149"/>
                    <a:gd name="T14" fmla="*/ 688 w 1021"/>
                    <a:gd name="T15" fmla="*/ 432 h 1149"/>
                    <a:gd name="T16" fmla="*/ 787 w 1021"/>
                    <a:gd name="T17" fmla="*/ 489 h 1149"/>
                    <a:gd name="T18" fmla="*/ 780 w 1021"/>
                    <a:gd name="T19" fmla="*/ 510 h 1149"/>
                    <a:gd name="T20" fmla="*/ 659 w 1021"/>
                    <a:gd name="T21" fmla="*/ 581 h 1149"/>
                    <a:gd name="T22" fmla="*/ 631 w 1021"/>
                    <a:gd name="T23" fmla="*/ 574 h 1149"/>
                    <a:gd name="T24" fmla="*/ 610 w 1021"/>
                    <a:gd name="T25" fmla="*/ 560 h 1149"/>
                    <a:gd name="T26" fmla="*/ 610 w 1021"/>
                    <a:gd name="T27" fmla="*/ 560 h 1149"/>
                    <a:gd name="T28" fmla="*/ 574 w 1021"/>
                    <a:gd name="T29" fmla="*/ 489 h 1149"/>
                    <a:gd name="T30" fmla="*/ 588 w 1021"/>
                    <a:gd name="T31" fmla="*/ 432 h 1149"/>
                    <a:gd name="T32" fmla="*/ 610 w 1021"/>
                    <a:gd name="T33" fmla="*/ 404 h 1149"/>
                    <a:gd name="T34" fmla="*/ 638 w 1021"/>
                    <a:gd name="T35" fmla="*/ 411 h 1149"/>
                    <a:gd name="T36" fmla="*/ 652 w 1021"/>
                    <a:gd name="T37" fmla="*/ 362 h 1149"/>
                    <a:gd name="T38" fmla="*/ 695 w 1021"/>
                    <a:gd name="T39" fmla="*/ 362 h 1149"/>
                    <a:gd name="T40" fmla="*/ 716 w 1021"/>
                    <a:gd name="T41" fmla="*/ 369 h 1149"/>
                    <a:gd name="T42" fmla="*/ 716 w 1021"/>
                    <a:gd name="T43" fmla="*/ 312 h 1149"/>
                    <a:gd name="T44" fmla="*/ 702 w 1021"/>
                    <a:gd name="T45" fmla="*/ 305 h 1149"/>
                    <a:gd name="T46" fmla="*/ 631 w 1021"/>
                    <a:gd name="T47" fmla="*/ 340 h 1149"/>
                    <a:gd name="T48" fmla="*/ 560 w 1021"/>
                    <a:gd name="T49" fmla="*/ 298 h 1149"/>
                    <a:gd name="T50" fmla="*/ 546 w 1021"/>
                    <a:gd name="T51" fmla="*/ 305 h 1149"/>
                    <a:gd name="T52" fmla="*/ 546 w 1021"/>
                    <a:gd name="T53" fmla="*/ 560 h 1149"/>
                    <a:gd name="T54" fmla="*/ 524 w 1021"/>
                    <a:gd name="T55" fmla="*/ 588 h 1149"/>
                    <a:gd name="T56" fmla="*/ 390 w 1021"/>
                    <a:gd name="T57" fmla="*/ 510 h 1149"/>
                    <a:gd name="T58" fmla="*/ 390 w 1021"/>
                    <a:gd name="T59" fmla="*/ 482 h 1149"/>
                    <a:gd name="T60" fmla="*/ 453 w 1021"/>
                    <a:gd name="T61" fmla="*/ 447 h 1149"/>
                    <a:gd name="T62" fmla="*/ 184 w 1021"/>
                    <a:gd name="T63" fmla="*/ 284 h 1149"/>
                    <a:gd name="T64" fmla="*/ 184 w 1021"/>
                    <a:gd name="T65" fmla="*/ 85 h 1149"/>
                    <a:gd name="T66" fmla="*/ 35 w 1021"/>
                    <a:gd name="T67" fmla="*/ 0 h 1149"/>
                    <a:gd name="T68" fmla="*/ 21 w 1021"/>
                    <a:gd name="T69" fmla="*/ 7 h 1149"/>
                    <a:gd name="T70" fmla="*/ 28 w 1021"/>
                    <a:gd name="T71" fmla="*/ 418 h 1149"/>
                    <a:gd name="T72" fmla="*/ 0 w 1021"/>
                    <a:gd name="T73" fmla="*/ 440 h 1149"/>
                    <a:gd name="T74" fmla="*/ 0 w 1021"/>
                    <a:gd name="T75" fmla="*/ 780 h 1149"/>
                    <a:gd name="T76" fmla="*/ 645 w 1021"/>
                    <a:gd name="T77" fmla="*/ 1149 h 11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21"/>
                    <a:gd name="T118" fmla="*/ 0 h 1149"/>
                    <a:gd name="T119" fmla="*/ 1021 w 1021"/>
                    <a:gd name="T120" fmla="*/ 1149 h 11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21" h="1149">
                      <a:moveTo>
                        <a:pt x="645" y="1149"/>
                      </a:moveTo>
                      <a:lnTo>
                        <a:pt x="659" y="1142"/>
                      </a:lnTo>
                      <a:lnTo>
                        <a:pt x="666" y="851"/>
                      </a:lnTo>
                      <a:lnTo>
                        <a:pt x="943" y="688"/>
                      </a:lnTo>
                      <a:lnTo>
                        <a:pt x="1021" y="737"/>
                      </a:lnTo>
                      <a:lnTo>
                        <a:pt x="1021" y="588"/>
                      </a:lnTo>
                      <a:lnTo>
                        <a:pt x="716" y="411"/>
                      </a:lnTo>
                      <a:lnTo>
                        <a:pt x="688" y="432"/>
                      </a:lnTo>
                      <a:lnTo>
                        <a:pt x="787" y="489"/>
                      </a:lnTo>
                      <a:lnTo>
                        <a:pt x="780" y="510"/>
                      </a:lnTo>
                      <a:lnTo>
                        <a:pt x="659" y="581"/>
                      </a:lnTo>
                      <a:lnTo>
                        <a:pt x="631" y="574"/>
                      </a:lnTo>
                      <a:lnTo>
                        <a:pt x="610" y="560"/>
                      </a:lnTo>
                      <a:lnTo>
                        <a:pt x="574" y="489"/>
                      </a:lnTo>
                      <a:lnTo>
                        <a:pt x="588" y="432"/>
                      </a:lnTo>
                      <a:lnTo>
                        <a:pt x="610" y="404"/>
                      </a:lnTo>
                      <a:lnTo>
                        <a:pt x="638" y="411"/>
                      </a:lnTo>
                      <a:lnTo>
                        <a:pt x="652" y="362"/>
                      </a:lnTo>
                      <a:lnTo>
                        <a:pt x="695" y="362"/>
                      </a:lnTo>
                      <a:lnTo>
                        <a:pt x="716" y="369"/>
                      </a:lnTo>
                      <a:lnTo>
                        <a:pt x="716" y="312"/>
                      </a:lnTo>
                      <a:lnTo>
                        <a:pt x="702" y="305"/>
                      </a:lnTo>
                      <a:lnTo>
                        <a:pt x="631" y="340"/>
                      </a:lnTo>
                      <a:lnTo>
                        <a:pt x="560" y="298"/>
                      </a:lnTo>
                      <a:lnTo>
                        <a:pt x="546" y="305"/>
                      </a:lnTo>
                      <a:lnTo>
                        <a:pt x="546" y="560"/>
                      </a:lnTo>
                      <a:lnTo>
                        <a:pt x="524" y="588"/>
                      </a:lnTo>
                      <a:lnTo>
                        <a:pt x="390" y="510"/>
                      </a:lnTo>
                      <a:lnTo>
                        <a:pt x="390" y="482"/>
                      </a:lnTo>
                      <a:lnTo>
                        <a:pt x="453" y="447"/>
                      </a:lnTo>
                      <a:lnTo>
                        <a:pt x="184" y="284"/>
                      </a:lnTo>
                      <a:lnTo>
                        <a:pt x="184" y="85"/>
                      </a:lnTo>
                      <a:lnTo>
                        <a:pt x="35" y="0"/>
                      </a:lnTo>
                      <a:lnTo>
                        <a:pt x="21" y="7"/>
                      </a:lnTo>
                      <a:lnTo>
                        <a:pt x="28" y="418"/>
                      </a:lnTo>
                      <a:lnTo>
                        <a:pt x="0" y="440"/>
                      </a:lnTo>
                      <a:lnTo>
                        <a:pt x="0" y="780"/>
                      </a:lnTo>
                      <a:lnTo>
                        <a:pt x="645" y="1149"/>
                      </a:lnTo>
                      <a:close/>
                    </a:path>
                  </a:pathLst>
                </a:custGeom>
                <a:solidFill>
                  <a:srgbClr val="E4B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Freeform 145"/>
                <p:cNvSpPr>
                  <a:spLocks/>
                </p:cNvSpPr>
                <p:nvPr/>
              </p:nvSpPr>
              <p:spPr bwMode="auto">
                <a:xfrm>
                  <a:off x="788" y="1026"/>
                  <a:ext cx="648" cy="728"/>
                </a:xfrm>
                <a:custGeom>
                  <a:avLst/>
                  <a:gdLst>
                    <a:gd name="T0" fmla="*/ 645 w 1021"/>
                    <a:gd name="T1" fmla="*/ 1149 h 1149"/>
                    <a:gd name="T2" fmla="*/ 659 w 1021"/>
                    <a:gd name="T3" fmla="*/ 1142 h 1149"/>
                    <a:gd name="T4" fmla="*/ 666 w 1021"/>
                    <a:gd name="T5" fmla="*/ 851 h 1149"/>
                    <a:gd name="T6" fmla="*/ 943 w 1021"/>
                    <a:gd name="T7" fmla="*/ 688 h 1149"/>
                    <a:gd name="T8" fmla="*/ 1021 w 1021"/>
                    <a:gd name="T9" fmla="*/ 737 h 1149"/>
                    <a:gd name="T10" fmla="*/ 1021 w 1021"/>
                    <a:gd name="T11" fmla="*/ 588 h 1149"/>
                    <a:gd name="T12" fmla="*/ 716 w 1021"/>
                    <a:gd name="T13" fmla="*/ 411 h 1149"/>
                    <a:gd name="T14" fmla="*/ 688 w 1021"/>
                    <a:gd name="T15" fmla="*/ 432 h 1149"/>
                    <a:gd name="T16" fmla="*/ 787 w 1021"/>
                    <a:gd name="T17" fmla="*/ 489 h 1149"/>
                    <a:gd name="T18" fmla="*/ 780 w 1021"/>
                    <a:gd name="T19" fmla="*/ 510 h 1149"/>
                    <a:gd name="T20" fmla="*/ 659 w 1021"/>
                    <a:gd name="T21" fmla="*/ 581 h 1149"/>
                    <a:gd name="T22" fmla="*/ 631 w 1021"/>
                    <a:gd name="T23" fmla="*/ 574 h 1149"/>
                    <a:gd name="T24" fmla="*/ 610 w 1021"/>
                    <a:gd name="T25" fmla="*/ 560 h 1149"/>
                    <a:gd name="T26" fmla="*/ 610 w 1021"/>
                    <a:gd name="T27" fmla="*/ 560 h 1149"/>
                    <a:gd name="T28" fmla="*/ 574 w 1021"/>
                    <a:gd name="T29" fmla="*/ 489 h 1149"/>
                    <a:gd name="T30" fmla="*/ 588 w 1021"/>
                    <a:gd name="T31" fmla="*/ 432 h 1149"/>
                    <a:gd name="T32" fmla="*/ 610 w 1021"/>
                    <a:gd name="T33" fmla="*/ 404 h 1149"/>
                    <a:gd name="T34" fmla="*/ 638 w 1021"/>
                    <a:gd name="T35" fmla="*/ 411 h 1149"/>
                    <a:gd name="T36" fmla="*/ 652 w 1021"/>
                    <a:gd name="T37" fmla="*/ 362 h 1149"/>
                    <a:gd name="T38" fmla="*/ 695 w 1021"/>
                    <a:gd name="T39" fmla="*/ 362 h 1149"/>
                    <a:gd name="T40" fmla="*/ 716 w 1021"/>
                    <a:gd name="T41" fmla="*/ 369 h 1149"/>
                    <a:gd name="T42" fmla="*/ 716 w 1021"/>
                    <a:gd name="T43" fmla="*/ 312 h 1149"/>
                    <a:gd name="T44" fmla="*/ 702 w 1021"/>
                    <a:gd name="T45" fmla="*/ 305 h 1149"/>
                    <a:gd name="T46" fmla="*/ 631 w 1021"/>
                    <a:gd name="T47" fmla="*/ 340 h 1149"/>
                    <a:gd name="T48" fmla="*/ 560 w 1021"/>
                    <a:gd name="T49" fmla="*/ 298 h 1149"/>
                    <a:gd name="T50" fmla="*/ 546 w 1021"/>
                    <a:gd name="T51" fmla="*/ 305 h 1149"/>
                    <a:gd name="T52" fmla="*/ 546 w 1021"/>
                    <a:gd name="T53" fmla="*/ 560 h 1149"/>
                    <a:gd name="T54" fmla="*/ 524 w 1021"/>
                    <a:gd name="T55" fmla="*/ 588 h 1149"/>
                    <a:gd name="T56" fmla="*/ 390 w 1021"/>
                    <a:gd name="T57" fmla="*/ 510 h 1149"/>
                    <a:gd name="T58" fmla="*/ 390 w 1021"/>
                    <a:gd name="T59" fmla="*/ 482 h 1149"/>
                    <a:gd name="T60" fmla="*/ 453 w 1021"/>
                    <a:gd name="T61" fmla="*/ 447 h 1149"/>
                    <a:gd name="T62" fmla="*/ 184 w 1021"/>
                    <a:gd name="T63" fmla="*/ 284 h 1149"/>
                    <a:gd name="T64" fmla="*/ 184 w 1021"/>
                    <a:gd name="T65" fmla="*/ 85 h 1149"/>
                    <a:gd name="T66" fmla="*/ 35 w 1021"/>
                    <a:gd name="T67" fmla="*/ 0 h 1149"/>
                    <a:gd name="T68" fmla="*/ 21 w 1021"/>
                    <a:gd name="T69" fmla="*/ 7 h 1149"/>
                    <a:gd name="T70" fmla="*/ 28 w 1021"/>
                    <a:gd name="T71" fmla="*/ 418 h 1149"/>
                    <a:gd name="T72" fmla="*/ 0 w 1021"/>
                    <a:gd name="T73" fmla="*/ 440 h 1149"/>
                    <a:gd name="T74" fmla="*/ 0 w 1021"/>
                    <a:gd name="T75" fmla="*/ 780 h 1149"/>
                    <a:gd name="T76" fmla="*/ 645 w 1021"/>
                    <a:gd name="T77" fmla="*/ 1149 h 11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21"/>
                    <a:gd name="T118" fmla="*/ 0 h 1149"/>
                    <a:gd name="T119" fmla="*/ 1021 w 1021"/>
                    <a:gd name="T120" fmla="*/ 1149 h 11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21" h="1149">
                      <a:moveTo>
                        <a:pt x="645" y="1149"/>
                      </a:moveTo>
                      <a:lnTo>
                        <a:pt x="659" y="1142"/>
                      </a:lnTo>
                      <a:lnTo>
                        <a:pt x="666" y="851"/>
                      </a:lnTo>
                      <a:lnTo>
                        <a:pt x="943" y="688"/>
                      </a:lnTo>
                      <a:lnTo>
                        <a:pt x="1021" y="737"/>
                      </a:lnTo>
                      <a:lnTo>
                        <a:pt x="1021" y="588"/>
                      </a:lnTo>
                      <a:lnTo>
                        <a:pt x="716" y="411"/>
                      </a:lnTo>
                      <a:lnTo>
                        <a:pt x="688" y="432"/>
                      </a:lnTo>
                      <a:lnTo>
                        <a:pt x="787" y="489"/>
                      </a:lnTo>
                      <a:lnTo>
                        <a:pt x="780" y="510"/>
                      </a:lnTo>
                      <a:lnTo>
                        <a:pt x="659" y="581"/>
                      </a:lnTo>
                      <a:lnTo>
                        <a:pt x="631" y="574"/>
                      </a:lnTo>
                      <a:lnTo>
                        <a:pt x="610" y="560"/>
                      </a:lnTo>
                      <a:lnTo>
                        <a:pt x="574" y="489"/>
                      </a:lnTo>
                      <a:lnTo>
                        <a:pt x="588" y="432"/>
                      </a:lnTo>
                      <a:lnTo>
                        <a:pt x="610" y="404"/>
                      </a:lnTo>
                      <a:lnTo>
                        <a:pt x="638" y="411"/>
                      </a:lnTo>
                      <a:lnTo>
                        <a:pt x="652" y="362"/>
                      </a:lnTo>
                      <a:lnTo>
                        <a:pt x="695" y="362"/>
                      </a:lnTo>
                      <a:lnTo>
                        <a:pt x="716" y="369"/>
                      </a:lnTo>
                      <a:lnTo>
                        <a:pt x="716" y="312"/>
                      </a:lnTo>
                      <a:lnTo>
                        <a:pt x="702" y="305"/>
                      </a:lnTo>
                      <a:lnTo>
                        <a:pt x="631" y="340"/>
                      </a:lnTo>
                      <a:lnTo>
                        <a:pt x="560" y="298"/>
                      </a:lnTo>
                      <a:lnTo>
                        <a:pt x="546" y="305"/>
                      </a:lnTo>
                      <a:lnTo>
                        <a:pt x="546" y="560"/>
                      </a:lnTo>
                      <a:lnTo>
                        <a:pt x="524" y="588"/>
                      </a:lnTo>
                      <a:lnTo>
                        <a:pt x="390" y="510"/>
                      </a:lnTo>
                      <a:lnTo>
                        <a:pt x="390" y="482"/>
                      </a:lnTo>
                      <a:lnTo>
                        <a:pt x="453" y="447"/>
                      </a:lnTo>
                      <a:lnTo>
                        <a:pt x="184" y="284"/>
                      </a:lnTo>
                      <a:lnTo>
                        <a:pt x="184" y="85"/>
                      </a:lnTo>
                      <a:lnTo>
                        <a:pt x="35" y="0"/>
                      </a:lnTo>
                      <a:lnTo>
                        <a:pt x="21" y="7"/>
                      </a:lnTo>
                      <a:lnTo>
                        <a:pt x="28" y="418"/>
                      </a:lnTo>
                      <a:lnTo>
                        <a:pt x="0" y="440"/>
                      </a:lnTo>
                      <a:lnTo>
                        <a:pt x="0" y="780"/>
                      </a:lnTo>
                      <a:lnTo>
                        <a:pt x="645" y="1149"/>
                      </a:lnTo>
                      <a:close/>
                    </a:path>
                  </a:pathLst>
                </a:custGeom>
                <a:noFill/>
                <a:ln w="11113">
                  <a:solidFill>
                    <a:srgbClr val="7DC07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Line 146"/>
                <p:cNvSpPr>
                  <a:spLocks noChangeShapeType="1"/>
                </p:cNvSpPr>
                <p:nvPr/>
              </p:nvSpPr>
              <p:spPr bwMode="auto">
                <a:xfrm flipH="1" flipV="1">
                  <a:off x="774" y="1520"/>
                  <a:ext cx="433" cy="25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788" y="1520"/>
                  <a:ext cx="410" cy="23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788" y="1300"/>
                  <a:ext cx="410" cy="23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1081" y="1462"/>
                  <a:ext cx="112" cy="6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806" y="1300"/>
                  <a:ext cx="112" cy="6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752" y="1587"/>
                  <a:ext cx="477" cy="2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198" y="1538"/>
                  <a:ext cx="0" cy="21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211" y="1565"/>
                  <a:ext cx="1" cy="20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198" y="1398"/>
                  <a:ext cx="238" cy="14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189" y="1336"/>
                  <a:ext cx="99" cy="5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297" y="1277"/>
                  <a:ext cx="23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193" y="1471"/>
                  <a:ext cx="90" cy="5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211" y="1462"/>
                  <a:ext cx="176" cy="10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1193" y="1398"/>
                  <a:ext cx="1" cy="1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Line 160"/>
                <p:cNvSpPr>
                  <a:spLocks noChangeShapeType="1"/>
                </p:cNvSpPr>
                <p:nvPr/>
              </p:nvSpPr>
              <p:spPr bwMode="auto">
                <a:xfrm flipH="1" flipV="1">
                  <a:off x="1243" y="1286"/>
                  <a:ext cx="193" cy="1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436" y="1398"/>
                  <a:ext cx="1" cy="9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445" y="1327"/>
                  <a:ext cx="1" cy="17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405" y="1677"/>
                  <a:ext cx="0" cy="3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" name="Line 164"/>
                <p:cNvSpPr>
                  <a:spLocks noChangeShapeType="1"/>
                </p:cNvSpPr>
                <p:nvPr/>
              </p:nvSpPr>
              <p:spPr bwMode="auto">
                <a:xfrm flipH="1" flipV="1">
                  <a:off x="1211" y="1565"/>
                  <a:ext cx="194" cy="11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" name="Line 165"/>
                <p:cNvSpPr>
                  <a:spLocks noChangeShapeType="1"/>
                </p:cNvSpPr>
                <p:nvPr/>
              </p:nvSpPr>
              <p:spPr bwMode="auto">
                <a:xfrm flipH="1" flipV="1">
                  <a:off x="1387" y="1462"/>
                  <a:ext cx="194" cy="11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405" y="1579"/>
                  <a:ext cx="176" cy="10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405" y="1610"/>
                  <a:ext cx="176" cy="10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581" y="1579"/>
                  <a:ext cx="0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1673"/>
                  <a:ext cx="72" cy="4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400" y="1714"/>
                  <a:ext cx="1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400" y="1664"/>
                  <a:ext cx="127" cy="7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527" y="1641"/>
                  <a:ext cx="0" cy="2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1337" y="1700"/>
                  <a:ext cx="63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229" y="1673"/>
                  <a:ext cx="104" cy="18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252" y="1682"/>
                  <a:ext cx="94" cy="16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400" y="1686"/>
                  <a:ext cx="122" cy="7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400" y="1763"/>
                  <a:ext cx="1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400" y="1709"/>
                  <a:ext cx="127" cy="7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522" y="1686"/>
                  <a:ext cx="1" cy="2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1736"/>
                  <a:ext cx="82" cy="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24" y="1718"/>
                  <a:ext cx="72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504" y="1677"/>
                  <a:ext cx="23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1243" y="1385"/>
                  <a:ext cx="40" cy="8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1085" y="1381"/>
                  <a:ext cx="50" cy="8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193" y="1250"/>
                  <a:ext cx="1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Freeform 186"/>
                <p:cNvSpPr>
                  <a:spLocks/>
                </p:cNvSpPr>
                <p:nvPr/>
              </p:nvSpPr>
              <p:spPr bwMode="auto">
                <a:xfrm>
                  <a:off x="1193" y="1385"/>
                  <a:ext cx="50" cy="27"/>
                </a:xfrm>
                <a:custGeom>
                  <a:avLst/>
                  <a:gdLst>
                    <a:gd name="T0" fmla="*/ 78 w 78"/>
                    <a:gd name="T1" fmla="*/ 0 h 43"/>
                    <a:gd name="T2" fmla="*/ 71 w 78"/>
                    <a:gd name="T3" fmla="*/ 14 h 43"/>
                    <a:gd name="T4" fmla="*/ 64 w 78"/>
                    <a:gd name="T5" fmla="*/ 29 h 43"/>
                    <a:gd name="T6" fmla="*/ 50 w 78"/>
                    <a:gd name="T7" fmla="*/ 43 h 43"/>
                    <a:gd name="T8" fmla="*/ 28 w 78"/>
                    <a:gd name="T9" fmla="*/ 43 h 43"/>
                    <a:gd name="T10" fmla="*/ 7 w 78"/>
                    <a:gd name="T11" fmla="*/ 36 h 43"/>
                    <a:gd name="T12" fmla="*/ 0 w 78"/>
                    <a:gd name="T13" fmla="*/ 21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43"/>
                    <a:gd name="T23" fmla="*/ 78 w 7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43">
                      <a:moveTo>
                        <a:pt x="78" y="0"/>
                      </a:moveTo>
                      <a:lnTo>
                        <a:pt x="71" y="14"/>
                      </a:lnTo>
                      <a:lnTo>
                        <a:pt x="64" y="29"/>
                      </a:lnTo>
                      <a:lnTo>
                        <a:pt x="50" y="43"/>
                      </a:lnTo>
                      <a:lnTo>
                        <a:pt x="28" y="43"/>
                      </a:lnTo>
                      <a:lnTo>
                        <a:pt x="7" y="3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" name="Freeform 187"/>
                <p:cNvSpPr>
                  <a:spLocks/>
                </p:cNvSpPr>
                <p:nvPr/>
              </p:nvSpPr>
              <p:spPr bwMode="auto">
                <a:xfrm>
                  <a:off x="1153" y="1282"/>
                  <a:ext cx="40" cy="122"/>
                </a:xfrm>
                <a:custGeom>
                  <a:avLst/>
                  <a:gdLst>
                    <a:gd name="T0" fmla="*/ 64 w 64"/>
                    <a:gd name="T1" fmla="*/ 184 h 192"/>
                    <a:gd name="T2" fmla="*/ 50 w 64"/>
                    <a:gd name="T3" fmla="*/ 192 h 192"/>
                    <a:gd name="T4" fmla="*/ 36 w 64"/>
                    <a:gd name="T5" fmla="*/ 192 h 192"/>
                    <a:gd name="T6" fmla="*/ 21 w 64"/>
                    <a:gd name="T7" fmla="*/ 184 h 192"/>
                    <a:gd name="T8" fmla="*/ 14 w 64"/>
                    <a:gd name="T9" fmla="*/ 163 h 192"/>
                    <a:gd name="T10" fmla="*/ 7 w 64"/>
                    <a:gd name="T11" fmla="*/ 128 h 192"/>
                    <a:gd name="T12" fmla="*/ 0 w 64"/>
                    <a:gd name="T13" fmla="*/ 85 h 192"/>
                    <a:gd name="T14" fmla="*/ 7 w 64"/>
                    <a:gd name="T15" fmla="*/ 50 h 192"/>
                    <a:gd name="T16" fmla="*/ 21 w 64"/>
                    <a:gd name="T17" fmla="*/ 28 h 192"/>
                    <a:gd name="T18" fmla="*/ 36 w 64"/>
                    <a:gd name="T19" fmla="*/ 7 h 192"/>
                    <a:gd name="T20" fmla="*/ 43 w 64"/>
                    <a:gd name="T21" fmla="*/ 0 h 192"/>
                    <a:gd name="T22" fmla="*/ 57 w 64"/>
                    <a:gd name="T23" fmla="*/ 7 h 192"/>
                    <a:gd name="T24" fmla="*/ 64 w 64"/>
                    <a:gd name="T25" fmla="*/ 14 h 1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4"/>
                    <a:gd name="T40" fmla="*/ 0 h 192"/>
                    <a:gd name="T41" fmla="*/ 64 w 64"/>
                    <a:gd name="T42" fmla="*/ 192 h 1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4" h="192">
                      <a:moveTo>
                        <a:pt x="64" y="184"/>
                      </a:moveTo>
                      <a:lnTo>
                        <a:pt x="50" y="192"/>
                      </a:lnTo>
                      <a:lnTo>
                        <a:pt x="36" y="192"/>
                      </a:lnTo>
                      <a:lnTo>
                        <a:pt x="21" y="184"/>
                      </a:lnTo>
                      <a:lnTo>
                        <a:pt x="14" y="163"/>
                      </a:lnTo>
                      <a:lnTo>
                        <a:pt x="7" y="128"/>
                      </a:lnTo>
                      <a:lnTo>
                        <a:pt x="0" y="85"/>
                      </a:lnTo>
                      <a:lnTo>
                        <a:pt x="7" y="50"/>
                      </a:lnTo>
                      <a:lnTo>
                        <a:pt x="21" y="28"/>
                      </a:lnTo>
                      <a:lnTo>
                        <a:pt x="36" y="7"/>
                      </a:lnTo>
                      <a:lnTo>
                        <a:pt x="43" y="0"/>
                      </a:lnTo>
                      <a:lnTo>
                        <a:pt x="57" y="7"/>
                      </a:lnTo>
                      <a:lnTo>
                        <a:pt x="64" y="14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" name="Freeform 188"/>
                <p:cNvSpPr>
                  <a:spLocks/>
                </p:cNvSpPr>
                <p:nvPr/>
              </p:nvSpPr>
              <p:spPr bwMode="auto">
                <a:xfrm>
                  <a:off x="1193" y="1250"/>
                  <a:ext cx="50" cy="41"/>
                </a:xfrm>
                <a:custGeom>
                  <a:avLst/>
                  <a:gdLst>
                    <a:gd name="T0" fmla="*/ 0 w 78"/>
                    <a:gd name="T1" fmla="*/ 64 h 64"/>
                    <a:gd name="T2" fmla="*/ 0 w 78"/>
                    <a:gd name="T3" fmla="*/ 50 h 64"/>
                    <a:gd name="T4" fmla="*/ 7 w 78"/>
                    <a:gd name="T5" fmla="*/ 29 h 64"/>
                    <a:gd name="T6" fmla="*/ 21 w 78"/>
                    <a:gd name="T7" fmla="*/ 15 h 64"/>
                    <a:gd name="T8" fmla="*/ 28 w 78"/>
                    <a:gd name="T9" fmla="*/ 8 h 64"/>
                    <a:gd name="T10" fmla="*/ 42 w 78"/>
                    <a:gd name="T11" fmla="*/ 0 h 64"/>
                    <a:gd name="T12" fmla="*/ 57 w 78"/>
                    <a:gd name="T13" fmla="*/ 8 h 64"/>
                    <a:gd name="T14" fmla="*/ 71 w 78"/>
                    <a:gd name="T15" fmla="*/ 15 h 64"/>
                    <a:gd name="T16" fmla="*/ 78 w 78"/>
                    <a:gd name="T17" fmla="*/ 15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64"/>
                    <a:gd name="T29" fmla="*/ 78 w 78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64">
                      <a:moveTo>
                        <a:pt x="0" y="64"/>
                      </a:moveTo>
                      <a:lnTo>
                        <a:pt x="0" y="50"/>
                      </a:lnTo>
                      <a:lnTo>
                        <a:pt x="7" y="29"/>
                      </a:lnTo>
                      <a:lnTo>
                        <a:pt x="21" y="15"/>
                      </a:lnTo>
                      <a:lnTo>
                        <a:pt x="28" y="8"/>
                      </a:lnTo>
                      <a:lnTo>
                        <a:pt x="42" y="0"/>
                      </a:lnTo>
                      <a:lnTo>
                        <a:pt x="57" y="8"/>
                      </a:lnTo>
                      <a:lnTo>
                        <a:pt x="71" y="15"/>
                      </a:lnTo>
                      <a:lnTo>
                        <a:pt x="78" y="15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135" y="1219"/>
                  <a:ext cx="0" cy="16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180" y="1260"/>
                  <a:ext cx="81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180" y="1273"/>
                  <a:ext cx="81" cy="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180" y="1305"/>
                  <a:ext cx="1" cy="1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1161" y="1314"/>
                  <a:ext cx="19" cy="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Line 194"/>
                <p:cNvSpPr>
                  <a:spLocks noChangeShapeType="1"/>
                </p:cNvSpPr>
                <p:nvPr/>
              </p:nvSpPr>
              <p:spPr bwMode="auto">
                <a:xfrm flipH="1" flipV="1">
                  <a:off x="1166" y="1300"/>
                  <a:ext cx="1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193" y="1223"/>
                  <a:ext cx="50" cy="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193" y="1215"/>
                  <a:ext cx="50" cy="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1135" y="1219"/>
                  <a:ext cx="58" cy="3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1193" y="1116"/>
                  <a:ext cx="1" cy="12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193" y="1084"/>
                  <a:ext cx="50" cy="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1238" y="1084"/>
                  <a:ext cx="1" cy="13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" name="Line 201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1021"/>
                  <a:ext cx="387" cy="22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905" y="1210"/>
                  <a:ext cx="225" cy="1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130" y="1210"/>
                  <a:ext cx="1" cy="1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" name="Line 204"/>
                <p:cNvSpPr>
                  <a:spLocks noChangeShapeType="1"/>
                </p:cNvSpPr>
                <p:nvPr/>
              </p:nvSpPr>
              <p:spPr bwMode="auto">
                <a:xfrm>
                  <a:off x="1135" y="133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297" y="1147"/>
                  <a:ext cx="0" cy="14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1297" y="1133"/>
                  <a:ext cx="23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320" y="1133"/>
                  <a:ext cx="0" cy="14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8" y="1116"/>
                  <a:ext cx="54" cy="3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238" y="1084"/>
                  <a:ext cx="82" cy="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83" y="1183"/>
                  <a:ext cx="14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" name="Line 211"/>
                <p:cNvSpPr>
                  <a:spLocks noChangeShapeType="1"/>
                </p:cNvSpPr>
                <p:nvPr/>
              </p:nvSpPr>
              <p:spPr bwMode="auto">
                <a:xfrm flipH="1" flipV="1">
                  <a:off x="1234" y="1219"/>
                  <a:ext cx="9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1243" y="1223"/>
                  <a:ext cx="0" cy="3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1234" y="1345"/>
                  <a:ext cx="0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1220" y="1354"/>
                  <a:ext cx="1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1247" y="1250"/>
                  <a:ext cx="14" cy="1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261" y="1192"/>
                  <a:ext cx="31" cy="6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" name="Line 217"/>
                <p:cNvSpPr>
                  <a:spLocks noChangeShapeType="1"/>
                </p:cNvSpPr>
                <p:nvPr/>
              </p:nvSpPr>
              <p:spPr bwMode="auto">
                <a:xfrm>
                  <a:off x="1261" y="1273"/>
                  <a:ext cx="36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243" y="1183"/>
                  <a:ext cx="36" cy="6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1225" y="1300"/>
                  <a:ext cx="58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36" y="1336"/>
                  <a:ext cx="94" cy="5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" name="Line 221"/>
                <p:cNvSpPr>
                  <a:spLocks noChangeShapeType="1"/>
                </p:cNvSpPr>
                <p:nvPr/>
              </p:nvSpPr>
              <p:spPr bwMode="auto">
                <a:xfrm>
                  <a:off x="1288" y="1336"/>
                  <a:ext cx="0" cy="1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1207" y="1349"/>
                  <a:ext cx="76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" name="Line 223"/>
                <p:cNvSpPr>
                  <a:spLocks noChangeShapeType="1"/>
                </p:cNvSpPr>
                <p:nvPr/>
              </p:nvSpPr>
              <p:spPr bwMode="auto">
                <a:xfrm>
                  <a:off x="1036" y="1336"/>
                  <a:ext cx="0" cy="1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" name="Line 2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36" y="1349"/>
                  <a:ext cx="85" cy="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036" y="1309"/>
                  <a:ext cx="40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" name="Freeform 226"/>
                <p:cNvSpPr>
                  <a:spLocks/>
                </p:cNvSpPr>
                <p:nvPr/>
              </p:nvSpPr>
              <p:spPr bwMode="auto">
                <a:xfrm>
                  <a:off x="1220" y="1345"/>
                  <a:ext cx="14" cy="14"/>
                </a:xfrm>
                <a:custGeom>
                  <a:avLst/>
                  <a:gdLst>
                    <a:gd name="T0" fmla="*/ 22 w 22"/>
                    <a:gd name="T1" fmla="*/ 0 h 22"/>
                    <a:gd name="T2" fmla="*/ 22 w 22"/>
                    <a:gd name="T3" fmla="*/ 15 h 22"/>
                    <a:gd name="T4" fmla="*/ 15 w 22"/>
                    <a:gd name="T5" fmla="*/ 22 h 22"/>
                    <a:gd name="T6" fmla="*/ 8 w 22"/>
                    <a:gd name="T7" fmla="*/ 22 h 22"/>
                    <a:gd name="T8" fmla="*/ 0 w 22"/>
                    <a:gd name="T9" fmla="*/ 15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2"/>
                    <a:gd name="T17" fmla="*/ 22 w 2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2">
                      <a:moveTo>
                        <a:pt x="22" y="0"/>
                      </a:moveTo>
                      <a:lnTo>
                        <a:pt x="22" y="15"/>
                      </a:lnTo>
                      <a:lnTo>
                        <a:pt x="15" y="22"/>
                      </a:lnTo>
                      <a:lnTo>
                        <a:pt x="8" y="22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" name="Freeform 227"/>
                <p:cNvSpPr>
                  <a:spLocks/>
                </p:cNvSpPr>
                <p:nvPr/>
              </p:nvSpPr>
              <p:spPr bwMode="auto">
                <a:xfrm>
                  <a:off x="1166" y="1318"/>
                  <a:ext cx="54" cy="36"/>
                </a:xfrm>
                <a:custGeom>
                  <a:avLst/>
                  <a:gdLst>
                    <a:gd name="T0" fmla="*/ 85 w 85"/>
                    <a:gd name="T1" fmla="*/ 57 h 57"/>
                    <a:gd name="T2" fmla="*/ 78 w 85"/>
                    <a:gd name="T3" fmla="*/ 57 h 57"/>
                    <a:gd name="T4" fmla="*/ 64 w 85"/>
                    <a:gd name="T5" fmla="*/ 57 h 57"/>
                    <a:gd name="T6" fmla="*/ 43 w 85"/>
                    <a:gd name="T7" fmla="*/ 49 h 57"/>
                    <a:gd name="T8" fmla="*/ 22 w 85"/>
                    <a:gd name="T9" fmla="*/ 35 h 57"/>
                    <a:gd name="T10" fmla="*/ 15 w 85"/>
                    <a:gd name="T11" fmla="*/ 21 h 57"/>
                    <a:gd name="T12" fmla="*/ 0 w 85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57"/>
                    <a:gd name="T23" fmla="*/ 85 w 85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57">
                      <a:moveTo>
                        <a:pt x="85" y="57"/>
                      </a:moveTo>
                      <a:lnTo>
                        <a:pt x="78" y="57"/>
                      </a:lnTo>
                      <a:lnTo>
                        <a:pt x="64" y="57"/>
                      </a:lnTo>
                      <a:lnTo>
                        <a:pt x="43" y="49"/>
                      </a:lnTo>
                      <a:lnTo>
                        <a:pt x="22" y="35"/>
                      </a:lnTo>
                      <a:lnTo>
                        <a:pt x="15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" name="Freeform 228"/>
                <p:cNvSpPr>
                  <a:spLocks/>
                </p:cNvSpPr>
                <p:nvPr/>
              </p:nvSpPr>
              <p:spPr bwMode="auto">
                <a:xfrm>
                  <a:off x="1202" y="1331"/>
                  <a:ext cx="32" cy="14"/>
                </a:xfrm>
                <a:custGeom>
                  <a:avLst/>
                  <a:gdLst>
                    <a:gd name="T0" fmla="*/ 50 w 50"/>
                    <a:gd name="T1" fmla="*/ 21 h 21"/>
                    <a:gd name="T2" fmla="*/ 36 w 50"/>
                    <a:gd name="T3" fmla="*/ 21 h 21"/>
                    <a:gd name="T4" fmla="*/ 21 w 50"/>
                    <a:gd name="T5" fmla="*/ 14 h 21"/>
                    <a:gd name="T6" fmla="*/ 14 w 50"/>
                    <a:gd name="T7" fmla="*/ 7 h 21"/>
                    <a:gd name="T8" fmla="*/ 0 w 50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21"/>
                    <a:gd name="T17" fmla="*/ 50 w 50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21">
                      <a:moveTo>
                        <a:pt x="50" y="21"/>
                      </a:moveTo>
                      <a:lnTo>
                        <a:pt x="36" y="21"/>
                      </a:lnTo>
                      <a:lnTo>
                        <a:pt x="21" y="1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" name="Freeform 229"/>
                <p:cNvSpPr>
                  <a:spLocks/>
                </p:cNvSpPr>
                <p:nvPr/>
              </p:nvSpPr>
              <p:spPr bwMode="auto">
                <a:xfrm>
                  <a:off x="1189" y="1318"/>
                  <a:ext cx="13" cy="18"/>
                </a:xfrm>
                <a:custGeom>
                  <a:avLst/>
                  <a:gdLst>
                    <a:gd name="T0" fmla="*/ 21 w 21"/>
                    <a:gd name="T1" fmla="*/ 14 h 28"/>
                    <a:gd name="T2" fmla="*/ 21 w 21"/>
                    <a:gd name="T3" fmla="*/ 21 h 28"/>
                    <a:gd name="T4" fmla="*/ 14 w 21"/>
                    <a:gd name="T5" fmla="*/ 28 h 28"/>
                    <a:gd name="T6" fmla="*/ 7 w 21"/>
                    <a:gd name="T7" fmla="*/ 21 h 28"/>
                    <a:gd name="T8" fmla="*/ 0 w 21"/>
                    <a:gd name="T9" fmla="*/ 14 h 28"/>
                    <a:gd name="T10" fmla="*/ 7 w 21"/>
                    <a:gd name="T11" fmla="*/ 7 h 28"/>
                    <a:gd name="T12" fmla="*/ 14 w 21"/>
                    <a:gd name="T13" fmla="*/ 0 h 28"/>
                    <a:gd name="T14" fmla="*/ 21 w 21"/>
                    <a:gd name="T15" fmla="*/ 7 h 28"/>
                    <a:gd name="T16" fmla="*/ 21 w 21"/>
                    <a:gd name="T17" fmla="*/ 14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28"/>
                    <a:gd name="T29" fmla="*/ 21 w 21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28">
                      <a:moveTo>
                        <a:pt x="21" y="14"/>
                      </a:moveTo>
                      <a:lnTo>
                        <a:pt x="21" y="21"/>
                      </a:lnTo>
                      <a:lnTo>
                        <a:pt x="14" y="28"/>
                      </a:lnTo>
                      <a:lnTo>
                        <a:pt x="7" y="21"/>
                      </a:lnTo>
                      <a:lnTo>
                        <a:pt x="0" y="14"/>
                      </a:lnTo>
                      <a:lnTo>
                        <a:pt x="7" y="7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21" y="14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1202" y="1305"/>
                  <a:ext cx="13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" name="Line 231"/>
                <p:cNvSpPr>
                  <a:spLocks noChangeShapeType="1"/>
                </p:cNvSpPr>
                <p:nvPr/>
              </p:nvSpPr>
              <p:spPr bwMode="auto">
                <a:xfrm flipH="1" flipV="1">
                  <a:off x="1184" y="1318"/>
                  <a:ext cx="5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7" y="1336"/>
                  <a:ext cx="63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320" y="1260"/>
                  <a:ext cx="17" cy="1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320" y="1223"/>
                  <a:ext cx="17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324" y="1219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1328" y="1282"/>
                  <a:ext cx="5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1337" y="1223"/>
                  <a:ext cx="1" cy="3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" name="Line 238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1219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320" y="1219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320" y="1165"/>
                  <a:ext cx="17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20" y="1129"/>
                  <a:ext cx="17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" name="Line 242"/>
                <p:cNvSpPr>
                  <a:spLocks noChangeShapeType="1"/>
                </p:cNvSpPr>
                <p:nvPr/>
              </p:nvSpPr>
              <p:spPr bwMode="auto">
                <a:xfrm>
                  <a:off x="1324" y="1125"/>
                  <a:ext cx="4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337" y="1129"/>
                  <a:ext cx="1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" name="Line 244"/>
                <p:cNvSpPr>
                  <a:spLocks noChangeShapeType="1"/>
                </p:cNvSpPr>
                <p:nvPr/>
              </p:nvSpPr>
              <p:spPr bwMode="auto">
                <a:xfrm flipH="1" flipV="1">
                  <a:off x="1328" y="1125"/>
                  <a:ext cx="9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" name="Line 245"/>
                <p:cNvSpPr>
                  <a:spLocks noChangeShapeType="1"/>
                </p:cNvSpPr>
                <p:nvPr/>
              </p:nvSpPr>
              <p:spPr bwMode="auto">
                <a:xfrm flipH="1" flipV="1">
                  <a:off x="1320" y="1120"/>
                  <a:ext cx="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292" y="1102"/>
                  <a:ext cx="22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324" y="1075"/>
                  <a:ext cx="1" cy="5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328" y="1268"/>
                  <a:ext cx="1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" name="Line 249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1282"/>
                  <a:ext cx="10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" name="Line 250"/>
                <p:cNvSpPr>
                  <a:spLocks noChangeShapeType="1"/>
                </p:cNvSpPr>
                <p:nvPr/>
              </p:nvSpPr>
              <p:spPr bwMode="auto">
                <a:xfrm>
                  <a:off x="1333" y="1170"/>
                  <a:ext cx="1" cy="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" name="Line 2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30" y="1075"/>
                  <a:ext cx="63" cy="3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" name="Line 252"/>
                <p:cNvSpPr>
                  <a:spLocks noChangeShapeType="1"/>
                </p:cNvSpPr>
                <p:nvPr/>
              </p:nvSpPr>
              <p:spPr bwMode="auto">
                <a:xfrm flipH="1" flipV="1">
                  <a:off x="946" y="806"/>
                  <a:ext cx="279" cy="16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806" y="806"/>
                  <a:ext cx="135" cy="8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806" y="1030"/>
                  <a:ext cx="1" cy="27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" name="Line 255"/>
                <p:cNvSpPr>
                  <a:spLocks noChangeShapeType="1"/>
                </p:cNvSpPr>
                <p:nvPr/>
              </p:nvSpPr>
              <p:spPr bwMode="auto">
                <a:xfrm flipH="1" flipV="1">
                  <a:off x="806" y="1030"/>
                  <a:ext cx="86" cy="5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892" y="1080"/>
                  <a:ext cx="0" cy="15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802" y="886"/>
                  <a:ext cx="0" cy="13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905" y="1080"/>
                  <a:ext cx="1" cy="1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" name="Line 259"/>
                <p:cNvSpPr>
                  <a:spLocks noChangeShapeType="1"/>
                </p:cNvSpPr>
                <p:nvPr/>
              </p:nvSpPr>
              <p:spPr bwMode="auto">
                <a:xfrm flipH="1" flipV="1">
                  <a:off x="950" y="1052"/>
                  <a:ext cx="194" cy="10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968" y="972"/>
                  <a:ext cx="189" cy="10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" name="Freeform 261"/>
                <p:cNvSpPr>
                  <a:spLocks/>
                </p:cNvSpPr>
                <p:nvPr/>
              </p:nvSpPr>
              <p:spPr bwMode="auto">
                <a:xfrm>
                  <a:off x="1099" y="1075"/>
                  <a:ext cx="54" cy="117"/>
                </a:xfrm>
                <a:custGeom>
                  <a:avLst/>
                  <a:gdLst>
                    <a:gd name="T0" fmla="*/ 0 w 85"/>
                    <a:gd name="T1" fmla="*/ 184 h 184"/>
                    <a:gd name="T2" fmla="*/ 21 w 85"/>
                    <a:gd name="T3" fmla="*/ 177 h 184"/>
                    <a:gd name="T4" fmla="*/ 43 w 85"/>
                    <a:gd name="T5" fmla="*/ 170 h 184"/>
                    <a:gd name="T6" fmla="*/ 64 w 85"/>
                    <a:gd name="T7" fmla="*/ 156 h 184"/>
                    <a:gd name="T8" fmla="*/ 78 w 85"/>
                    <a:gd name="T9" fmla="*/ 142 h 184"/>
                    <a:gd name="T10" fmla="*/ 85 w 85"/>
                    <a:gd name="T11" fmla="*/ 120 h 184"/>
                    <a:gd name="T12" fmla="*/ 85 w 85"/>
                    <a:gd name="T13" fmla="*/ 92 h 184"/>
                    <a:gd name="T14" fmla="*/ 78 w 85"/>
                    <a:gd name="T15" fmla="*/ 64 h 184"/>
                    <a:gd name="T16" fmla="*/ 71 w 85"/>
                    <a:gd name="T17" fmla="*/ 35 h 184"/>
                    <a:gd name="T18" fmla="*/ 57 w 85"/>
                    <a:gd name="T19" fmla="*/ 14 h 184"/>
                    <a:gd name="T20" fmla="*/ 50 w 85"/>
                    <a:gd name="T21" fmla="*/ 0 h 1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5"/>
                    <a:gd name="T34" fmla="*/ 0 h 184"/>
                    <a:gd name="T35" fmla="*/ 85 w 85"/>
                    <a:gd name="T36" fmla="*/ 184 h 1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5" h="184">
                      <a:moveTo>
                        <a:pt x="0" y="184"/>
                      </a:moveTo>
                      <a:lnTo>
                        <a:pt x="21" y="177"/>
                      </a:lnTo>
                      <a:lnTo>
                        <a:pt x="43" y="170"/>
                      </a:lnTo>
                      <a:lnTo>
                        <a:pt x="64" y="156"/>
                      </a:lnTo>
                      <a:lnTo>
                        <a:pt x="78" y="142"/>
                      </a:lnTo>
                      <a:lnTo>
                        <a:pt x="85" y="120"/>
                      </a:lnTo>
                      <a:lnTo>
                        <a:pt x="85" y="92"/>
                      </a:lnTo>
                      <a:lnTo>
                        <a:pt x="78" y="64"/>
                      </a:lnTo>
                      <a:lnTo>
                        <a:pt x="71" y="35"/>
                      </a:lnTo>
                      <a:lnTo>
                        <a:pt x="57" y="14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" name="Freeform 262"/>
                <p:cNvSpPr>
                  <a:spLocks/>
                </p:cNvSpPr>
                <p:nvPr/>
              </p:nvSpPr>
              <p:spPr bwMode="auto">
                <a:xfrm>
                  <a:off x="901" y="899"/>
                  <a:ext cx="292" cy="181"/>
                </a:xfrm>
                <a:custGeom>
                  <a:avLst/>
                  <a:gdLst>
                    <a:gd name="T0" fmla="*/ 362 w 461"/>
                    <a:gd name="T1" fmla="*/ 277 h 284"/>
                    <a:gd name="T2" fmla="*/ 383 w 461"/>
                    <a:gd name="T3" fmla="*/ 284 h 284"/>
                    <a:gd name="T4" fmla="*/ 404 w 461"/>
                    <a:gd name="T5" fmla="*/ 284 h 284"/>
                    <a:gd name="T6" fmla="*/ 418 w 461"/>
                    <a:gd name="T7" fmla="*/ 284 h 284"/>
                    <a:gd name="T8" fmla="*/ 433 w 461"/>
                    <a:gd name="T9" fmla="*/ 284 h 284"/>
                    <a:gd name="T10" fmla="*/ 454 w 461"/>
                    <a:gd name="T11" fmla="*/ 270 h 284"/>
                    <a:gd name="T12" fmla="*/ 461 w 461"/>
                    <a:gd name="T13" fmla="*/ 249 h 284"/>
                    <a:gd name="T14" fmla="*/ 454 w 461"/>
                    <a:gd name="T15" fmla="*/ 227 h 284"/>
                    <a:gd name="T16" fmla="*/ 447 w 461"/>
                    <a:gd name="T17" fmla="*/ 206 h 284"/>
                    <a:gd name="T18" fmla="*/ 425 w 461"/>
                    <a:gd name="T19" fmla="*/ 192 h 284"/>
                    <a:gd name="T20" fmla="*/ 404 w 461"/>
                    <a:gd name="T21" fmla="*/ 192 h 284"/>
                    <a:gd name="T22" fmla="*/ 369 w 461"/>
                    <a:gd name="T23" fmla="*/ 178 h 284"/>
                    <a:gd name="T24" fmla="*/ 326 w 461"/>
                    <a:gd name="T25" fmla="*/ 163 h 284"/>
                    <a:gd name="T26" fmla="*/ 312 w 461"/>
                    <a:gd name="T27" fmla="*/ 149 h 284"/>
                    <a:gd name="T28" fmla="*/ 298 w 461"/>
                    <a:gd name="T29" fmla="*/ 128 h 284"/>
                    <a:gd name="T30" fmla="*/ 284 w 461"/>
                    <a:gd name="T31" fmla="*/ 100 h 284"/>
                    <a:gd name="T32" fmla="*/ 262 w 461"/>
                    <a:gd name="T33" fmla="*/ 71 h 284"/>
                    <a:gd name="T34" fmla="*/ 241 w 461"/>
                    <a:gd name="T35" fmla="*/ 43 h 284"/>
                    <a:gd name="T36" fmla="*/ 220 w 461"/>
                    <a:gd name="T37" fmla="*/ 29 h 284"/>
                    <a:gd name="T38" fmla="*/ 184 w 461"/>
                    <a:gd name="T39" fmla="*/ 7 h 284"/>
                    <a:gd name="T40" fmla="*/ 142 w 461"/>
                    <a:gd name="T41" fmla="*/ 0 h 284"/>
                    <a:gd name="T42" fmla="*/ 99 w 461"/>
                    <a:gd name="T43" fmla="*/ 7 h 284"/>
                    <a:gd name="T44" fmla="*/ 50 w 461"/>
                    <a:gd name="T45" fmla="*/ 15 h 284"/>
                    <a:gd name="T46" fmla="*/ 21 w 461"/>
                    <a:gd name="T47" fmla="*/ 22 h 284"/>
                    <a:gd name="T48" fmla="*/ 7 w 461"/>
                    <a:gd name="T49" fmla="*/ 29 h 284"/>
                    <a:gd name="T50" fmla="*/ 7 w 461"/>
                    <a:gd name="T51" fmla="*/ 50 h 284"/>
                    <a:gd name="T52" fmla="*/ 0 w 461"/>
                    <a:gd name="T53" fmla="*/ 64 h 2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61"/>
                    <a:gd name="T82" fmla="*/ 0 h 284"/>
                    <a:gd name="T83" fmla="*/ 461 w 461"/>
                    <a:gd name="T84" fmla="*/ 284 h 2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61" h="284">
                      <a:moveTo>
                        <a:pt x="362" y="277"/>
                      </a:moveTo>
                      <a:lnTo>
                        <a:pt x="383" y="284"/>
                      </a:lnTo>
                      <a:lnTo>
                        <a:pt x="404" y="284"/>
                      </a:lnTo>
                      <a:lnTo>
                        <a:pt x="418" y="284"/>
                      </a:lnTo>
                      <a:lnTo>
                        <a:pt x="433" y="284"/>
                      </a:lnTo>
                      <a:lnTo>
                        <a:pt x="454" y="270"/>
                      </a:lnTo>
                      <a:lnTo>
                        <a:pt x="461" y="249"/>
                      </a:lnTo>
                      <a:lnTo>
                        <a:pt x="454" y="227"/>
                      </a:lnTo>
                      <a:lnTo>
                        <a:pt x="447" y="206"/>
                      </a:lnTo>
                      <a:lnTo>
                        <a:pt x="425" y="192"/>
                      </a:lnTo>
                      <a:lnTo>
                        <a:pt x="404" y="192"/>
                      </a:lnTo>
                      <a:lnTo>
                        <a:pt x="369" y="178"/>
                      </a:lnTo>
                      <a:lnTo>
                        <a:pt x="326" y="163"/>
                      </a:lnTo>
                      <a:lnTo>
                        <a:pt x="312" y="149"/>
                      </a:lnTo>
                      <a:lnTo>
                        <a:pt x="298" y="128"/>
                      </a:lnTo>
                      <a:lnTo>
                        <a:pt x="284" y="100"/>
                      </a:lnTo>
                      <a:lnTo>
                        <a:pt x="262" y="71"/>
                      </a:lnTo>
                      <a:lnTo>
                        <a:pt x="241" y="43"/>
                      </a:lnTo>
                      <a:lnTo>
                        <a:pt x="220" y="29"/>
                      </a:lnTo>
                      <a:lnTo>
                        <a:pt x="184" y="7"/>
                      </a:lnTo>
                      <a:lnTo>
                        <a:pt x="142" y="0"/>
                      </a:lnTo>
                      <a:lnTo>
                        <a:pt x="99" y="7"/>
                      </a:lnTo>
                      <a:lnTo>
                        <a:pt x="50" y="15"/>
                      </a:lnTo>
                      <a:lnTo>
                        <a:pt x="21" y="22"/>
                      </a:lnTo>
                      <a:lnTo>
                        <a:pt x="7" y="29"/>
                      </a:lnTo>
                      <a:lnTo>
                        <a:pt x="7" y="50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968" y="940"/>
                  <a:ext cx="58" cy="3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" name="Line 2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04" y="927"/>
                  <a:ext cx="58" cy="3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004" y="927"/>
                  <a:ext cx="1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968" y="972"/>
                  <a:ext cx="0" cy="6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968" y="1039"/>
                  <a:ext cx="180" cy="10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923" y="985"/>
                  <a:ext cx="45" cy="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878" y="949"/>
                  <a:ext cx="63" cy="3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923" y="1012"/>
                  <a:ext cx="0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1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927" y="1048"/>
                  <a:ext cx="28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2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878" y="985"/>
                  <a:ext cx="45" cy="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878" y="985"/>
                  <a:ext cx="0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4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788" y="1291"/>
                  <a:ext cx="18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802" y="1026"/>
                  <a:ext cx="8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882"/>
                  <a:ext cx="99" cy="5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7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941" y="949"/>
                  <a:ext cx="31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8" name="Freeform 278"/>
                <p:cNvSpPr>
                  <a:spLocks/>
                </p:cNvSpPr>
                <p:nvPr/>
              </p:nvSpPr>
              <p:spPr bwMode="auto">
                <a:xfrm>
                  <a:off x="860" y="940"/>
                  <a:ext cx="67" cy="148"/>
                </a:xfrm>
                <a:custGeom>
                  <a:avLst/>
                  <a:gdLst>
                    <a:gd name="T0" fmla="*/ 106 w 106"/>
                    <a:gd name="T1" fmla="*/ 234 h 234"/>
                    <a:gd name="T2" fmla="*/ 99 w 106"/>
                    <a:gd name="T3" fmla="*/ 227 h 234"/>
                    <a:gd name="T4" fmla="*/ 92 w 106"/>
                    <a:gd name="T5" fmla="*/ 213 h 234"/>
                    <a:gd name="T6" fmla="*/ 85 w 106"/>
                    <a:gd name="T7" fmla="*/ 206 h 234"/>
                    <a:gd name="T8" fmla="*/ 71 w 106"/>
                    <a:gd name="T9" fmla="*/ 192 h 234"/>
                    <a:gd name="T10" fmla="*/ 50 w 106"/>
                    <a:gd name="T11" fmla="*/ 177 h 234"/>
                    <a:gd name="T12" fmla="*/ 35 w 106"/>
                    <a:gd name="T13" fmla="*/ 156 h 234"/>
                    <a:gd name="T14" fmla="*/ 21 w 106"/>
                    <a:gd name="T15" fmla="*/ 142 h 234"/>
                    <a:gd name="T16" fmla="*/ 7 w 106"/>
                    <a:gd name="T17" fmla="*/ 128 h 234"/>
                    <a:gd name="T18" fmla="*/ 0 w 106"/>
                    <a:gd name="T19" fmla="*/ 114 h 234"/>
                    <a:gd name="T20" fmla="*/ 0 w 106"/>
                    <a:gd name="T21" fmla="*/ 99 h 234"/>
                    <a:gd name="T22" fmla="*/ 0 w 106"/>
                    <a:gd name="T23" fmla="*/ 71 h 234"/>
                    <a:gd name="T24" fmla="*/ 0 w 106"/>
                    <a:gd name="T25" fmla="*/ 43 h 234"/>
                    <a:gd name="T26" fmla="*/ 14 w 106"/>
                    <a:gd name="T27" fmla="*/ 14 h 234"/>
                    <a:gd name="T28" fmla="*/ 28 w 106"/>
                    <a:gd name="T29" fmla="*/ 7 h 234"/>
                    <a:gd name="T30" fmla="*/ 50 w 106"/>
                    <a:gd name="T31" fmla="*/ 0 h 234"/>
                    <a:gd name="T32" fmla="*/ 64 w 106"/>
                    <a:gd name="T33" fmla="*/ 0 h 2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234"/>
                    <a:gd name="T53" fmla="*/ 106 w 106"/>
                    <a:gd name="T54" fmla="*/ 234 h 2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234">
                      <a:moveTo>
                        <a:pt x="106" y="234"/>
                      </a:moveTo>
                      <a:lnTo>
                        <a:pt x="99" y="227"/>
                      </a:lnTo>
                      <a:lnTo>
                        <a:pt x="92" y="213"/>
                      </a:lnTo>
                      <a:lnTo>
                        <a:pt x="85" y="206"/>
                      </a:lnTo>
                      <a:lnTo>
                        <a:pt x="71" y="192"/>
                      </a:lnTo>
                      <a:lnTo>
                        <a:pt x="50" y="177"/>
                      </a:lnTo>
                      <a:lnTo>
                        <a:pt x="35" y="156"/>
                      </a:lnTo>
                      <a:lnTo>
                        <a:pt x="21" y="142"/>
                      </a:lnTo>
                      <a:lnTo>
                        <a:pt x="7" y="128"/>
                      </a:lnTo>
                      <a:lnTo>
                        <a:pt x="0" y="114"/>
                      </a:lnTo>
                      <a:lnTo>
                        <a:pt x="0" y="99"/>
                      </a:lnTo>
                      <a:lnTo>
                        <a:pt x="0" y="71"/>
                      </a:lnTo>
                      <a:lnTo>
                        <a:pt x="0" y="43"/>
                      </a:lnTo>
                      <a:lnTo>
                        <a:pt x="14" y="14"/>
                      </a:lnTo>
                      <a:lnTo>
                        <a:pt x="28" y="7"/>
                      </a:lnTo>
                      <a:lnTo>
                        <a:pt x="5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9" name="Freeform 279"/>
                <p:cNvSpPr>
                  <a:spLocks/>
                </p:cNvSpPr>
                <p:nvPr/>
              </p:nvSpPr>
              <p:spPr bwMode="auto">
                <a:xfrm>
                  <a:off x="878" y="1003"/>
                  <a:ext cx="54" cy="63"/>
                </a:xfrm>
                <a:custGeom>
                  <a:avLst/>
                  <a:gdLst>
                    <a:gd name="T0" fmla="*/ 0 w 86"/>
                    <a:gd name="T1" fmla="*/ 0 h 100"/>
                    <a:gd name="T2" fmla="*/ 15 w 86"/>
                    <a:gd name="T3" fmla="*/ 15 h 100"/>
                    <a:gd name="T4" fmla="*/ 22 w 86"/>
                    <a:gd name="T5" fmla="*/ 29 h 100"/>
                    <a:gd name="T6" fmla="*/ 29 w 86"/>
                    <a:gd name="T7" fmla="*/ 50 h 100"/>
                    <a:gd name="T8" fmla="*/ 36 w 86"/>
                    <a:gd name="T9" fmla="*/ 64 h 100"/>
                    <a:gd name="T10" fmla="*/ 57 w 86"/>
                    <a:gd name="T11" fmla="*/ 78 h 100"/>
                    <a:gd name="T12" fmla="*/ 71 w 86"/>
                    <a:gd name="T13" fmla="*/ 86 h 100"/>
                    <a:gd name="T14" fmla="*/ 78 w 86"/>
                    <a:gd name="T15" fmla="*/ 93 h 100"/>
                    <a:gd name="T16" fmla="*/ 86 w 86"/>
                    <a:gd name="T17" fmla="*/ 100 h 100"/>
                    <a:gd name="T18" fmla="*/ 86 w 86"/>
                    <a:gd name="T19" fmla="*/ 10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100"/>
                    <a:gd name="T32" fmla="*/ 86 w 86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100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22" y="29"/>
                      </a:lnTo>
                      <a:lnTo>
                        <a:pt x="29" y="50"/>
                      </a:lnTo>
                      <a:lnTo>
                        <a:pt x="36" y="64"/>
                      </a:lnTo>
                      <a:lnTo>
                        <a:pt x="57" y="78"/>
                      </a:lnTo>
                      <a:lnTo>
                        <a:pt x="71" y="86"/>
                      </a:lnTo>
                      <a:lnTo>
                        <a:pt x="78" y="93"/>
                      </a:lnTo>
                      <a:lnTo>
                        <a:pt x="86" y="10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0" name="Freeform 280"/>
                <p:cNvSpPr>
                  <a:spLocks/>
                </p:cNvSpPr>
                <p:nvPr/>
              </p:nvSpPr>
              <p:spPr bwMode="auto">
                <a:xfrm>
                  <a:off x="923" y="1066"/>
                  <a:ext cx="9" cy="22"/>
                </a:xfrm>
                <a:custGeom>
                  <a:avLst/>
                  <a:gdLst>
                    <a:gd name="T0" fmla="*/ 15 w 15"/>
                    <a:gd name="T1" fmla="*/ 0 h 35"/>
                    <a:gd name="T2" fmla="*/ 7 w 15"/>
                    <a:gd name="T3" fmla="*/ 0 h 35"/>
                    <a:gd name="T4" fmla="*/ 0 w 15"/>
                    <a:gd name="T5" fmla="*/ 7 h 35"/>
                    <a:gd name="T6" fmla="*/ 0 w 15"/>
                    <a:gd name="T7" fmla="*/ 21 h 35"/>
                    <a:gd name="T8" fmla="*/ 7 w 15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5"/>
                    <a:gd name="T17" fmla="*/ 15 w 15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5">
                      <a:moveTo>
                        <a:pt x="15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21"/>
                      </a:lnTo>
                      <a:lnTo>
                        <a:pt x="7" y="35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1" name="Line 281"/>
                <p:cNvSpPr>
                  <a:spLocks noChangeShapeType="1"/>
                </p:cNvSpPr>
                <p:nvPr/>
              </p:nvSpPr>
              <p:spPr bwMode="auto">
                <a:xfrm>
                  <a:off x="1225" y="967"/>
                  <a:ext cx="13" cy="11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892" y="1075"/>
                  <a:ext cx="9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3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135" y="1215"/>
                  <a:ext cx="9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4" name="Freeform 284"/>
                <p:cNvSpPr>
                  <a:spLocks/>
                </p:cNvSpPr>
                <p:nvPr/>
              </p:nvSpPr>
              <p:spPr bwMode="auto">
                <a:xfrm>
                  <a:off x="1062" y="958"/>
                  <a:ext cx="131" cy="94"/>
                </a:xfrm>
                <a:custGeom>
                  <a:avLst/>
                  <a:gdLst>
                    <a:gd name="T0" fmla="*/ 0 w 206"/>
                    <a:gd name="T1" fmla="*/ 0 h 148"/>
                    <a:gd name="T2" fmla="*/ 7 w 206"/>
                    <a:gd name="T3" fmla="*/ 7 h 148"/>
                    <a:gd name="T4" fmla="*/ 14 w 206"/>
                    <a:gd name="T5" fmla="*/ 14 h 148"/>
                    <a:gd name="T6" fmla="*/ 14 w 206"/>
                    <a:gd name="T7" fmla="*/ 21 h 148"/>
                    <a:gd name="T8" fmla="*/ 21 w 206"/>
                    <a:gd name="T9" fmla="*/ 35 h 148"/>
                    <a:gd name="T10" fmla="*/ 36 w 206"/>
                    <a:gd name="T11" fmla="*/ 56 h 148"/>
                    <a:gd name="T12" fmla="*/ 43 w 206"/>
                    <a:gd name="T13" fmla="*/ 85 h 148"/>
                    <a:gd name="T14" fmla="*/ 57 w 206"/>
                    <a:gd name="T15" fmla="*/ 99 h 148"/>
                    <a:gd name="T16" fmla="*/ 71 w 206"/>
                    <a:gd name="T17" fmla="*/ 113 h 148"/>
                    <a:gd name="T18" fmla="*/ 92 w 206"/>
                    <a:gd name="T19" fmla="*/ 127 h 148"/>
                    <a:gd name="T20" fmla="*/ 114 w 206"/>
                    <a:gd name="T21" fmla="*/ 134 h 148"/>
                    <a:gd name="T22" fmla="*/ 156 w 206"/>
                    <a:gd name="T23" fmla="*/ 134 h 148"/>
                    <a:gd name="T24" fmla="*/ 170 w 206"/>
                    <a:gd name="T25" fmla="*/ 134 h 148"/>
                    <a:gd name="T26" fmla="*/ 185 w 206"/>
                    <a:gd name="T27" fmla="*/ 134 h 148"/>
                    <a:gd name="T28" fmla="*/ 199 w 206"/>
                    <a:gd name="T29" fmla="*/ 141 h 148"/>
                    <a:gd name="T30" fmla="*/ 206 w 206"/>
                    <a:gd name="T31" fmla="*/ 148 h 1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6"/>
                    <a:gd name="T49" fmla="*/ 0 h 148"/>
                    <a:gd name="T50" fmla="*/ 206 w 206"/>
                    <a:gd name="T51" fmla="*/ 148 h 1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6" h="148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21" y="35"/>
                      </a:lnTo>
                      <a:lnTo>
                        <a:pt x="36" y="56"/>
                      </a:lnTo>
                      <a:lnTo>
                        <a:pt x="43" y="85"/>
                      </a:lnTo>
                      <a:lnTo>
                        <a:pt x="57" y="99"/>
                      </a:lnTo>
                      <a:lnTo>
                        <a:pt x="71" y="113"/>
                      </a:lnTo>
                      <a:lnTo>
                        <a:pt x="92" y="127"/>
                      </a:lnTo>
                      <a:lnTo>
                        <a:pt x="114" y="134"/>
                      </a:lnTo>
                      <a:lnTo>
                        <a:pt x="156" y="134"/>
                      </a:lnTo>
                      <a:lnTo>
                        <a:pt x="170" y="134"/>
                      </a:lnTo>
                      <a:lnTo>
                        <a:pt x="185" y="134"/>
                      </a:lnTo>
                      <a:lnTo>
                        <a:pt x="199" y="141"/>
                      </a:lnTo>
                      <a:lnTo>
                        <a:pt x="206" y="14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5" name="Freeform 285"/>
                <p:cNvSpPr>
                  <a:spLocks/>
                </p:cNvSpPr>
                <p:nvPr/>
              </p:nvSpPr>
              <p:spPr bwMode="auto">
                <a:xfrm>
                  <a:off x="1256" y="918"/>
                  <a:ext cx="68" cy="40"/>
                </a:xfrm>
                <a:custGeom>
                  <a:avLst/>
                  <a:gdLst>
                    <a:gd name="T0" fmla="*/ 107 w 107"/>
                    <a:gd name="T1" fmla="*/ 28 h 64"/>
                    <a:gd name="T2" fmla="*/ 100 w 107"/>
                    <a:gd name="T3" fmla="*/ 42 h 64"/>
                    <a:gd name="T4" fmla="*/ 92 w 107"/>
                    <a:gd name="T5" fmla="*/ 56 h 64"/>
                    <a:gd name="T6" fmla="*/ 50 w 107"/>
                    <a:gd name="T7" fmla="*/ 64 h 64"/>
                    <a:gd name="T8" fmla="*/ 14 w 107"/>
                    <a:gd name="T9" fmla="*/ 56 h 64"/>
                    <a:gd name="T10" fmla="*/ 7 w 107"/>
                    <a:gd name="T11" fmla="*/ 42 h 64"/>
                    <a:gd name="T12" fmla="*/ 0 w 107"/>
                    <a:gd name="T13" fmla="*/ 28 h 64"/>
                    <a:gd name="T14" fmla="*/ 7 w 107"/>
                    <a:gd name="T15" fmla="*/ 21 h 64"/>
                    <a:gd name="T16" fmla="*/ 14 w 107"/>
                    <a:gd name="T17" fmla="*/ 7 h 64"/>
                    <a:gd name="T18" fmla="*/ 50 w 107"/>
                    <a:gd name="T19" fmla="*/ 0 h 64"/>
                    <a:gd name="T20" fmla="*/ 92 w 107"/>
                    <a:gd name="T21" fmla="*/ 7 h 64"/>
                    <a:gd name="T22" fmla="*/ 100 w 107"/>
                    <a:gd name="T23" fmla="*/ 21 h 64"/>
                    <a:gd name="T24" fmla="*/ 107 w 107"/>
                    <a:gd name="T25" fmla="*/ 28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"/>
                    <a:gd name="T40" fmla="*/ 0 h 64"/>
                    <a:gd name="T41" fmla="*/ 107 w 107"/>
                    <a:gd name="T42" fmla="*/ 64 h 6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" h="64">
                      <a:moveTo>
                        <a:pt x="107" y="28"/>
                      </a:moveTo>
                      <a:lnTo>
                        <a:pt x="100" y="42"/>
                      </a:lnTo>
                      <a:lnTo>
                        <a:pt x="92" y="56"/>
                      </a:lnTo>
                      <a:lnTo>
                        <a:pt x="50" y="64"/>
                      </a:lnTo>
                      <a:lnTo>
                        <a:pt x="14" y="56"/>
                      </a:lnTo>
                      <a:lnTo>
                        <a:pt x="7" y="42"/>
                      </a:lnTo>
                      <a:lnTo>
                        <a:pt x="0" y="28"/>
                      </a:lnTo>
                      <a:lnTo>
                        <a:pt x="7" y="21"/>
                      </a:lnTo>
                      <a:lnTo>
                        <a:pt x="14" y="7"/>
                      </a:lnTo>
                      <a:lnTo>
                        <a:pt x="50" y="0"/>
                      </a:lnTo>
                      <a:lnTo>
                        <a:pt x="92" y="7"/>
                      </a:lnTo>
                      <a:lnTo>
                        <a:pt x="100" y="21"/>
                      </a:lnTo>
                      <a:lnTo>
                        <a:pt x="107" y="2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6" name="Line 286"/>
                <p:cNvSpPr>
                  <a:spLocks noChangeShapeType="1"/>
                </p:cNvSpPr>
                <p:nvPr/>
              </p:nvSpPr>
              <p:spPr bwMode="auto">
                <a:xfrm>
                  <a:off x="1333" y="1075"/>
                  <a:ext cx="1" cy="5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7" name="Line 287"/>
                <p:cNvSpPr>
                  <a:spLocks noChangeShapeType="1"/>
                </p:cNvSpPr>
                <p:nvPr/>
              </p:nvSpPr>
              <p:spPr bwMode="auto">
                <a:xfrm>
                  <a:off x="1333" y="1268"/>
                  <a:ext cx="1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8" name="Line 288"/>
                <p:cNvSpPr>
                  <a:spLocks noChangeShapeType="1"/>
                </p:cNvSpPr>
                <p:nvPr/>
              </p:nvSpPr>
              <p:spPr bwMode="auto">
                <a:xfrm>
                  <a:off x="1328" y="1075"/>
                  <a:ext cx="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9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320" y="1071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0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1320" y="1075"/>
                  <a:ext cx="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1" name="Line 291"/>
                <p:cNvSpPr>
                  <a:spLocks noChangeShapeType="1"/>
                </p:cNvSpPr>
                <p:nvPr/>
              </p:nvSpPr>
              <p:spPr bwMode="auto">
                <a:xfrm flipH="1" flipV="1">
                  <a:off x="1328" y="1071"/>
                  <a:ext cx="5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2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324" y="1174"/>
                  <a:ext cx="1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3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320" y="1075"/>
                  <a:ext cx="0" cy="5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1301" y="1111"/>
                  <a:ext cx="9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5" name="Line 295"/>
                <p:cNvSpPr>
                  <a:spLocks noChangeShapeType="1"/>
                </p:cNvSpPr>
                <p:nvPr/>
              </p:nvSpPr>
              <p:spPr bwMode="auto">
                <a:xfrm>
                  <a:off x="1310" y="1111"/>
                  <a:ext cx="10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6" name="Freeform 296"/>
                <p:cNvSpPr>
                  <a:spLocks/>
                </p:cNvSpPr>
                <p:nvPr/>
              </p:nvSpPr>
              <p:spPr bwMode="auto">
                <a:xfrm>
                  <a:off x="1274" y="1093"/>
                  <a:ext cx="23" cy="14"/>
                </a:xfrm>
                <a:custGeom>
                  <a:avLst/>
                  <a:gdLst>
                    <a:gd name="T0" fmla="*/ 35 w 35"/>
                    <a:gd name="T1" fmla="*/ 7 h 22"/>
                    <a:gd name="T2" fmla="*/ 28 w 35"/>
                    <a:gd name="T3" fmla="*/ 14 h 22"/>
                    <a:gd name="T4" fmla="*/ 21 w 35"/>
                    <a:gd name="T5" fmla="*/ 22 h 22"/>
                    <a:gd name="T6" fmla="*/ 7 w 35"/>
                    <a:gd name="T7" fmla="*/ 14 h 22"/>
                    <a:gd name="T8" fmla="*/ 0 w 35"/>
                    <a:gd name="T9" fmla="*/ 7 h 22"/>
                    <a:gd name="T10" fmla="*/ 7 w 35"/>
                    <a:gd name="T11" fmla="*/ 7 h 22"/>
                    <a:gd name="T12" fmla="*/ 21 w 35"/>
                    <a:gd name="T13" fmla="*/ 0 h 22"/>
                    <a:gd name="T14" fmla="*/ 28 w 35"/>
                    <a:gd name="T15" fmla="*/ 7 h 22"/>
                    <a:gd name="T16" fmla="*/ 35 w 35"/>
                    <a:gd name="T17" fmla="*/ 7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22"/>
                    <a:gd name="T29" fmla="*/ 35 w 35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22">
                      <a:moveTo>
                        <a:pt x="35" y="7"/>
                      </a:moveTo>
                      <a:lnTo>
                        <a:pt x="28" y="14"/>
                      </a:lnTo>
                      <a:lnTo>
                        <a:pt x="21" y="22"/>
                      </a:ln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21" y="0"/>
                      </a:lnTo>
                      <a:lnTo>
                        <a:pt x="28" y="7"/>
                      </a:lnTo>
                      <a:lnTo>
                        <a:pt x="35" y="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7" name="Line 297"/>
                <p:cNvSpPr>
                  <a:spLocks noChangeShapeType="1"/>
                </p:cNvSpPr>
                <p:nvPr/>
              </p:nvSpPr>
              <p:spPr bwMode="auto">
                <a:xfrm>
                  <a:off x="1279" y="1062"/>
                  <a:ext cx="1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8" name="Line 298"/>
                <p:cNvSpPr>
                  <a:spLocks noChangeShapeType="1"/>
                </p:cNvSpPr>
                <p:nvPr/>
              </p:nvSpPr>
              <p:spPr bwMode="auto">
                <a:xfrm>
                  <a:off x="1297" y="1071"/>
                  <a:ext cx="0" cy="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9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1297" y="1088"/>
                  <a:ext cx="17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0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261" y="1084"/>
                  <a:ext cx="18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1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1252" y="1080"/>
                  <a:ext cx="17" cy="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1256" y="1075"/>
                  <a:ext cx="5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3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265" y="1075"/>
                  <a:ext cx="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4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1252" y="1075"/>
                  <a:ext cx="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256" y="1043"/>
                  <a:ext cx="1" cy="3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6" name="Line 306"/>
                <p:cNvSpPr>
                  <a:spLocks noChangeShapeType="1"/>
                </p:cNvSpPr>
                <p:nvPr/>
              </p:nvSpPr>
              <p:spPr bwMode="auto">
                <a:xfrm>
                  <a:off x="1265" y="1057"/>
                  <a:ext cx="1" cy="2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252" y="1030"/>
                  <a:ext cx="0" cy="4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234" y="1066"/>
                  <a:ext cx="9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9" name="Line 309"/>
                <p:cNvSpPr>
                  <a:spLocks noChangeShapeType="1"/>
                </p:cNvSpPr>
                <p:nvPr/>
              </p:nvSpPr>
              <p:spPr bwMode="auto">
                <a:xfrm>
                  <a:off x="1243" y="1066"/>
                  <a:ext cx="9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0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88" y="1057"/>
                  <a:ext cx="18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1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1261" y="1048"/>
                  <a:ext cx="45" cy="2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2" name="Line 312"/>
                <p:cNvSpPr>
                  <a:spLocks noChangeShapeType="1"/>
                </p:cNvSpPr>
                <p:nvPr/>
              </p:nvSpPr>
              <p:spPr bwMode="auto">
                <a:xfrm>
                  <a:off x="1306" y="1071"/>
                  <a:ext cx="0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306" y="1052"/>
                  <a:ext cx="27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4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1052"/>
                  <a:ext cx="22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5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1306" y="1062"/>
                  <a:ext cx="27" cy="1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6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1355" y="1052"/>
                  <a:ext cx="23" cy="1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7" name="Line 317"/>
                <p:cNvSpPr>
                  <a:spLocks noChangeShapeType="1"/>
                </p:cNvSpPr>
                <p:nvPr/>
              </p:nvSpPr>
              <p:spPr bwMode="auto">
                <a:xfrm>
                  <a:off x="1333" y="1057"/>
                  <a:ext cx="1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8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355" y="1066"/>
                  <a:ext cx="1" cy="22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9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1337" y="1282"/>
                  <a:ext cx="18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0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355" y="1282"/>
                  <a:ext cx="27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1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1378" y="1057"/>
                  <a:ext cx="1" cy="22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2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24" y="1017"/>
                  <a:ext cx="54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3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324" y="936"/>
                  <a:ext cx="1" cy="9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4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1256" y="936"/>
                  <a:ext cx="1" cy="10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5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47" y="1003"/>
                  <a:ext cx="9" cy="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1252" y="1030"/>
                  <a:ext cx="4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252" y="1026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1247" y="1003"/>
                  <a:ext cx="1" cy="6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247" y="998"/>
                  <a:ext cx="9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0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1" y="1232"/>
                  <a:ext cx="54" cy="3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211" name="Group 331"/>
                <p:cNvGrpSpPr>
                  <a:grpSpLocks/>
                </p:cNvGrpSpPr>
                <p:nvPr/>
              </p:nvGrpSpPr>
              <p:grpSpPr bwMode="auto">
                <a:xfrm>
                  <a:off x="576" y="805"/>
                  <a:ext cx="1280" cy="1259"/>
                  <a:chOff x="2070" y="2101"/>
                  <a:chExt cx="2016" cy="1985"/>
                </a:xfrm>
              </p:grpSpPr>
              <p:sp>
                <p:nvSpPr>
                  <p:cNvPr id="220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2781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1" name="Line 3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795"/>
                    <a:ext cx="85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2" name="Line 3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" y="2831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3" name="Line 3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" y="2817"/>
                    <a:ext cx="2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4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0" y="2817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5" name="Line 3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" y="2838"/>
                    <a:ext cx="2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6" name="Line 3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1" y="2767"/>
                    <a:ext cx="99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7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74"/>
                    <a:ext cx="7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8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2810"/>
                    <a:ext cx="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9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2753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0" name="Line 3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0" y="2753"/>
                    <a:ext cx="2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1" name="Line 3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3" y="2817"/>
                    <a:ext cx="28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" name="Line 3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746"/>
                    <a:ext cx="7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3" name="Line 3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576"/>
                    <a:ext cx="85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4" name="Line 3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2576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5" name="Line 3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597"/>
                    <a:ext cx="85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6" name="Line 3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6" y="2625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6" y="2618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8" name="Line 3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0" y="2618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9" name="Line 3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" y="2639"/>
                    <a:ext cx="2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0" name="Line 3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1" y="2561"/>
                    <a:ext cx="99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1" name="Line 3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2568"/>
                    <a:ext cx="14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2604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3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2554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4" name="Line 3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0" y="2554"/>
                    <a:ext cx="2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5" name="Line 3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3" y="2618"/>
                    <a:ext cx="28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6" name="Line 3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40" y="2540"/>
                    <a:ext cx="2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7" name="Line 3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0" y="2646"/>
                    <a:ext cx="35" cy="2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8" name="Freeform 360"/>
                  <p:cNvSpPr>
                    <a:spLocks/>
                  </p:cNvSpPr>
                  <p:nvPr/>
                </p:nvSpPr>
                <p:spPr bwMode="auto">
                  <a:xfrm>
                    <a:off x="3347" y="2689"/>
                    <a:ext cx="28" cy="21"/>
                  </a:xfrm>
                  <a:custGeom>
                    <a:avLst/>
                    <a:gdLst>
                      <a:gd name="T0" fmla="*/ 21 w 28"/>
                      <a:gd name="T1" fmla="*/ 0 h 21"/>
                      <a:gd name="T2" fmla="*/ 28 w 28"/>
                      <a:gd name="T3" fmla="*/ 7 h 21"/>
                      <a:gd name="T4" fmla="*/ 21 w 28"/>
                      <a:gd name="T5" fmla="*/ 14 h 21"/>
                      <a:gd name="T6" fmla="*/ 14 w 28"/>
                      <a:gd name="T7" fmla="*/ 21 h 21"/>
                      <a:gd name="T8" fmla="*/ 0 w 28"/>
                      <a:gd name="T9" fmla="*/ 21 h 21"/>
                      <a:gd name="T10" fmla="*/ 0 w 28"/>
                      <a:gd name="T11" fmla="*/ 14 h 21"/>
                      <a:gd name="T12" fmla="*/ 7 w 28"/>
                      <a:gd name="T13" fmla="*/ 7 h 21"/>
                      <a:gd name="T14" fmla="*/ 14 w 28"/>
                      <a:gd name="T15" fmla="*/ 0 h 21"/>
                      <a:gd name="T16" fmla="*/ 21 w 28"/>
                      <a:gd name="T17" fmla="*/ 0 h 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21"/>
                      <a:gd name="T29" fmla="*/ 28 w 28"/>
                      <a:gd name="T30" fmla="*/ 21 h 2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21">
                        <a:moveTo>
                          <a:pt x="21" y="0"/>
                        </a:moveTo>
                        <a:lnTo>
                          <a:pt x="28" y="7"/>
                        </a:lnTo>
                        <a:lnTo>
                          <a:pt x="21" y="14"/>
                        </a:lnTo>
                        <a:lnTo>
                          <a:pt x="14" y="21"/>
                        </a:lnTo>
                        <a:lnTo>
                          <a:pt x="0" y="21"/>
                        </a:lnTo>
                        <a:lnTo>
                          <a:pt x="0" y="14"/>
                        </a:lnTo>
                        <a:lnTo>
                          <a:pt x="7" y="7"/>
                        </a:lnTo>
                        <a:lnTo>
                          <a:pt x="14" y="0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9" name="Line 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5" y="2646"/>
                    <a:ext cx="1" cy="4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0" name="Line 3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2689"/>
                    <a:ext cx="78" cy="4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1" name="Line 3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717"/>
                    <a:ext cx="78" cy="4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2" name="Line 3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5" y="2732"/>
                    <a:ext cx="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3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0" y="2739"/>
                    <a:ext cx="35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4" name="Line 3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92" y="2363"/>
                    <a:ext cx="49" cy="2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5" name="Line 3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40" y="2505"/>
                    <a:ext cx="234" cy="13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6" name="Line 3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31" y="2739"/>
                    <a:ext cx="114" cy="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7" name="Line 3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6" y="2795"/>
                    <a:ext cx="156" cy="9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8" name="Freeform 370"/>
                  <p:cNvSpPr>
                    <a:spLocks/>
                  </p:cNvSpPr>
                  <p:nvPr/>
                </p:nvSpPr>
                <p:spPr bwMode="auto">
                  <a:xfrm>
                    <a:off x="3595" y="2810"/>
                    <a:ext cx="57" cy="78"/>
                  </a:xfrm>
                  <a:custGeom>
                    <a:avLst/>
                    <a:gdLst>
                      <a:gd name="T0" fmla="*/ 50 w 57"/>
                      <a:gd name="T1" fmla="*/ 0 h 78"/>
                      <a:gd name="T2" fmla="*/ 57 w 57"/>
                      <a:gd name="T3" fmla="*/ 21 h 78"/>
                      <a:gd name="T4" fmla="*/ 57 w 57"/>
                      <a:gd name="T5" fmla="*/ 35 h 78"/>
                      <a:gd name="T6" fmla="*/ 50 w 57"/>
                      <a:gd name="T7" fmla="*/ 49 h 78"/>
                      <a:gd name="T8" fmla="*/ 29 w 57"/>
                      <a:gd name="T9" fmla="*/ 78 h 78"/>
                      <a:gd name="T10" fmla="*/ 21 w 57"/>
                      <a:gd name="T11" fmla="*/ 78 h 78"/>
                      <a:gd name="T12" fmla="*/ 7 w 57"/>
                      <a:gd name="T13" fmla="*/ 78 h 78"/>
                      <a:gd name="T14" fmla="*/ 0 w 57"/>
                      <a:gd name="T15" fmla="*/ 56 h 78"/>
                      <a:gd name="T16" fmla="*/ 7 w 57"/>
                      <a:gd name="T17" fmla="*/ 28 h 78"/>
                      <a:gd name="T18" fmla="*/ 29 w 57"/>
                      <a:gd name="T19" fmla="*/ 7 h 78"/>
                      <a:gd name="T20" fmla="*/ 36 w 57"/>
                      <a:gd name="T21" fmla="*/ 0 h 78"/>
                      <a:gd name="T22" fmla="*/ 50 w 57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7"/>
                      <a:gd name="T37" fmla="*/ 0 h 78"/>
                      <a:gd name="T38" fmla="*/ 57 w 57"/>
                      <a:gd name="T39" fmla="*/ 78 h 7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7" h="78">
                        <a:moveTo>
                          <a:pt x="50" y="0"/>
                        </a:moveTo>
                        <a:lnTo>
                          <a:pt x="57" y="21"/>
                        </a:lnTo>
                        <a:lnTo>
                          <a:pt x="57" y="35"/>
                        </a:lnTo>
                        <a:lnTo>
                          <a:pt x="50" y="49"/>
                        </a:lnTo>
                        <a:lnTo>
                          <a:pt x="29" y="78"/>
                        </a:lnTo>
                        <a:lnTo>
                          <a:pt x="21" y="78"/>
                        </a:lnTo>
                        <a:lnTo>
                          <a:pt x="7" y="78"/>
                        </a:lnTo>
                        <a:lnTo>
                          <a:pt x="0" y="56"/>
                        </a:lnTo>
                        <a:lnTo>
                          <a:pt x="7" y="28"/>
                        </a:lnTo>
                        <a:lnTo>
                          <a:pt x="29" y="7"/>
                        </a:lnTo>
                        <a:lnTo>
                          <a:pt x="36" y="0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9" name="Line 3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0" y="2689"/>
                    <a:ext cx="50" cy="2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0" name="Line 3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668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1" name="Line 3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0" y="2689"/>
                    <a:ext cx="43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2" name="Line 3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3" y="2689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3" name="Line 3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0" y="2661"/>
                    <a:ext cx="43" cy="2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4" name="Line 3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24" y="2661"/>
                    <a:ext cx="43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5" name="Line 3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654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3" y="2682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7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2717"/>
                    <a:ext cx="50" cy="2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8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639"/>
                    <a:ext cx="1" cy="12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9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0" y="2682"/>
                    <a:ext cx="1" cy="7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0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873"/>
                    <a:ext cx="1" cy="7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1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16"/>
                    <a:ext cx="64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2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8" y="2880"/>
                    <a:ext cx="1" cy="3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3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597"/>
                    <a:ext cx="64" cy="4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4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8" y="2604"/>
                    <a:ext cx="1" cy="19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5" name="Line 3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60" y="2498"/>
                    <a:ext cx="171" cy="9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6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0" y="2186"/>
                    <a:ext cx="113" cy="7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7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5" y="2554"/>
                    <a:ext cx="2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8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3510" y="2469"/>
                    <a:ext cx="106" cy="8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9" name="Line 3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16" y="2554"/>
                    <a:ext cx="100" cy="6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0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2618"/>
                    <a:ext cx="1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1" name="Line 3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5" y="2788"/>
                    <a:ext cx="7" cy="2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2" name="Line 3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8" y="2817"/>
                    <a:ext cx="35" cy="9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3" name="Line 3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4" y="2817"/>
                    <a:ext cx="220" cy="13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4" name="Line 3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2" y="2859"/>
                    <a:ext cx="149" cy="8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5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1" y="2873"/>
                    <a:ext cx="1" cy="6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6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1" y="2866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7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2483"/>
                    <a:ext cx="362" cy="21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8" name="Line 4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40" y="2838"/>
                    <a:ext cx="7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9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1" y="2902"/>
                    <a:ext cx="71" cy="4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0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0" y="2554"/>
                    <a:ext cx="355" cy="20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1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0" y="2689"/>
                    <a:ext cx="326" cy="19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2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2462"/>
                    <a:ext cx="305" cy="17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3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2427"/>
                    <a:ext cx="312" cy="19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4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2" y="2420"/>
                    <a:ext cx="319" cy="18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5" name="Line 4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5" y="2483"/>
                    <a:ext cx="1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6" name="Line 4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94" y="2256"/>
                    <a:ext cx="128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7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1" y="2256"/>
                    <a:ext cx="163" cy="9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8" name="Line 4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7" y="2228"/>
                    <a:ext cx="1" cy="2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9" name="Line 4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4" y="2228"/>
                    <a:ext cx="163" cy="9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0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4" y="2221"/>
                    <a:ext cx="149" cy="8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1" name="Line 4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73" y="2221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2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21"/>
                    <a:ext cx="128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3" name="Line 4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38" y="2221"/>
                    <a:ext cx="14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4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6" y="2576"/>
                    <a:ext cx="1" cy="11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5" name="Line 4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8" y="2327"/>
                    <a:ext cx="298" cy="1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6" name="Line 4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0" y="2342"/>
                    <a:ext cx="291" cy="17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7" name="Line 4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8" y="2930"/>
                    <a:ext cx="64" cy="37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8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4" y="3554"/>
                    <a:ext cx="1" cy="3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9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91" y="3859"/>
                    <a:ext cx="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0" name="Line 4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4" y="3653"/>
                    <a:ext cx="1" cy="10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1" name="Line 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9" y="3717"/>
                    <a:ext cx="85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2" name="Line 4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0" y="3760"/>
                    <a:ext cx="85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3" name="Line 4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5" y="3809"/>
                    <a:ext cx="1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4" name="Line 4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97" y="3348"/>
                    <a:ext cx="908" cy="51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5" name="Line 4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3909"/>
                    <a:ext cx="262" cy="14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6" name="Line 4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0" y="3894"/>
                    <a:ext cx="284" cy="1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7" name="Line 4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0" y="3845"/>
                    <a:ext cx="92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8" name="Line 4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4065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9" name="Line 4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1" y="3930"/>
                    <a:ext cx="255" cy="15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0" name="Line 4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6" y="3909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1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0" y="3902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2" name="Line 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0" y="3923"/>
                    <a:ext cx="284" cy="1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3" name="Line 4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24" y="3852"/>
                    <a:ext cx="92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4" name="Freeform 436"/>
                  <p:cNvSpPr>
                    <a:spLocks/>
                  </p:cNvSpPr>
                  <p:nvPr/>
                </p:nvSpPr>
                <p:spPr bwMode="auto">
                  <a:xfrm>
                    <a:off x="3191" y="3887"/>
                    <a:ext cx="333" cy="128"/>
                  </a:xfrm>
                  <a:custGeom>
                    <a:avLst/>
                    <a:gdLst>
                      <a:gd name="T0" fmla="*/ 0 w 333"/>
                      <a:gd name="T1" fmla="*/ 15 h 128"/>
                      <a:gd name="T2" fmla="*/ 0 w 333"/>
                      <a:gd name="T3" fmla="*/ 22 h 128"/>
                      <a:gd name="T4" fmla="*/ 7 w 333"/>
                      <a:gd name="T5" fmla="*/ 43 h 128"/>
                      <a:gd name="T6" fmla="*/ 21 w 333"/>
                      <a:gd name="T7" fmla="*/ 71 h 128"/>
                      <a:gd name="T8" fmla="*/ 42 w 333"/>
                      <a:gd name="T9" fmla="*/ 93 h 128"/>
                      <a:gd name="T10" fmla="*/ 64 w 333"/>
                      <a:gd name="T11" fmla="*/ 107 h 128"/>
                      <a:gd name="T12" fmla="*/ 92 w 333"/>
                      <a:gd name="T13" fmla="*/ 114 h 128"/>
                      <a:gd name="T14" fmla="*/ 128 w 333"/>
                      <a:gd name="T15" fmla="*/ 121 h 128"/>
                      <a:gd name="T16" fmla="*/ 170 w 333"/>
                      <a:gd name="T17" fmla="*/ 128 h 128"/>
                      <a:gd name="T18" fmla="*/ 206 w 333"/>
                      <a:gd name="T19" fmla="*/ 121 h 128"/>
                      <a:gd name="T20" fmla="*/ 234 w 333"/>
                      <a:gd name="T21" fmla="*/ 114 h 128"/>
                      <a:gd name="T22" fmla="*/ 262 w 333"/>
                      <a:gd name="T23" fmla="*/ 100 h 128"/>
                      <a:gd name="T24" fmla="*/ 291 w 333"/>
                      <a:gd name="T25" fmla="*/ 85 h 128"/>
                      <a:gd name="T26" fmla="*/ 305 w 333"/>
                      <a:gd name="T27" fmla="*/ 71 h 128"/>
                      <a:gd name="T28" fmla="*/ 319 w 333"/>
                      <a:gd name="T29" fmla="*/ 50 h 128"/>
                      <a:gd name="T30" fmla="*/ 326 w 333"/>
                      <a:gd name="T31" fmla="*/ 29 h 128"/>
                      <a:gd name="T32" fmla="*/ 333 w 333"/>
                      <a:gd name="T33" fmla="*/ 0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3"/>
                      <a:gd name="T52" fmla="*/ 0 h 128"/>
                      <a:gd name="T53" fmla="*/ 333 w 333"/>
                      <a:gd name="T54" fmla="*/ 128 h 1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3" h="128">
                        <a:moveTo>
                          <a:pt x="0" y="15"/>
                        </a:moveTo>
                        <a:lnTo>
                          <a:pt x="0" y="22"/>
                        </a:lnTo>
                        <a:lnTo>
                          <a:pt x="7" y="43"/>
                        </a:lnTo>
                        <a:lnTo>
                          <a:pt x="21" y="71"/>
                        </a:lnTo>
                        <a:lnTo>
                          <a:pt x="42" y="93"/>
                        </a:lnTo>
                        <a:lnTo>
                          <a:pt x="64" y="107"/>
                        </a:lnTo>
                        <a:lnTo>
                          <a:pt x="92" y="114"/>
                        </a:lnTo>
                        <a:lnTo>
                          <a:pt x="128" y="121"/>
                        </a:lnTo>
                        <a:lnTo>
                          <a:pt x="170" y="128"/>
                        </a:lnTo>
                        <a:lnTo>
                          <a:pt x="206" y="121"/>
                        </a:lnTo>
                        <a:lnTo>
                          <a:pt x="234" y="114"/>
                        </a:lnTo>
                        <a:lnTo>
                          <a:pt x="262" y="100"/>
                        </a:lnTo>
                        <a:lnTo>
                          <a:pt x="291" y="85"/>
                        </a:lnTo>
                        <a:lnTo>
                          <a:pt x="305" y="71"/>
                        </a:lnTo>
                        <a:lnTo>
                          <a:pt x="319" y="50"/>
                        </a:lnTo>
                        <a:lnTo>
                          <a:pt x="326" y="29"/>
                        </a:lnTo>
                        <a:lnTo>
                          <a:pt x="333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5" name="Freeform 437"/>
                  <p:cNvSpPr>
                    <a:spLocks/>
                  </p:cNvSpPr>
                  <p:nvPr/>
                </p:nvSpPr>
                <p:spPr bwMode="auto">
                  <a:xfrm>
                    <a:off x="3184" y="3767"/>
                    <a:ext cx="21" cy="42"/>
                  </a:xfrm>
                  <a:custGeom>
                    <a:avLst/>
                    <a:gdLst>
                      <a:gd name="T0" fmla="*/ 0 w 21"/>
                      <a:gd name="T1" fmla="*/ 0 h 42"/>
                      <a:gd name="T2" fmla="*/ 0 w 21"/>
                      <a:gd name="T3" fmla="*/ 7 h 42"/>
                      <a:gd name="T4" fmla="*/ 7 w 21"/>
                      <a:gd name="T5" fmla="*/ 21 h 42"/>
                      <a:gd name="T6" fmla="*/ 14 w 21"/>
                      <a:gd name="T7" fmla="*/ 35 h 42"/>
                      <a:gd name="T8" fmla="*/ 21 w 21"/>
                      <a:gd name="T9" fmla="*/ 42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42"/>
                      <a:gd name="T17" fmla="*/ 21 w 21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42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7" y="21"/>
                        </a:lnTo>
                        <a:lnTo>
                          <a:pt x="14" y="35"/>
                        </a:lnTo>
                        <a:lnTo>
                          <a:pt x="21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6" name="Freeform 438"/>
                  <p:cNvSpPr>
                    <a:spLocks/>
                  </p:cNvSpPr>
                  <p:nvPr/>
                </p:nvSpPr>
                <p:spPr bwMode="auto">
                  <a:xfrm>
                    <a:off x="3262" y="3526"/>
                    <a:ext cx="99" cy="42"/>
                  </a:xfrm>
                  <a:custGeom>
                    <a:avLst/>
                    <a:gdLst>
                      <a:gd name="T0" fmla="*/ 0 w 99"/>
                      <a:gd name="T1" fmla="*/ 0 h 42"/>
                      <a:gd name="T2" fmla="*/ 7 w 99"/>
                      <a:gd name="T3" fmla="*/ 7 h 42"/>
                      <a:gd name="T4" fmla="*/ 21 w 99"/>
                      <a:gd name="T5" fmla="*/ 14 h 42"/>
                      <a:gd name="T6" fmla="*/ 64 w 99"/>
                      <a:gd name="T7" fmla="*/ 35 h 42"/>
                      <a:gd name="T8" fmla="*/ 78 w 99"/>
                      <a:gd name="T9" fmla="*/ 42 h 42"/>
                      <a:gd name="T10" fmla="*/ 92 w 99"/>
                      <a:gd name="T11" fmla="*/ 42 h 42"/>
                      <a:gd name="T12" fmla="*/ 99 w 99"/>
                      <a:gd name="T13" fmla="*/ 42 h 42"/>
                      <a:gd name="T14" fmla="*/ 99 w 99"/>
                      <a:gd name="T15" fmla="*/ 42 h 4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"/>
                      <a:gd name="T25" fmla="*/ 0 h 42"/>
                      <a:gd name="T26" fmla="*/ 99 w 99"/>
                      <a:gd name="T27" fmla="*/ 42 h 4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" h="42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21" y="14"/>
                        </a:lnTo>
                        <a:lnTo>
                          <a:pt x="64" y="35"/>
                        </a:lnTo>
                        <a:lnTo>
                          <a:pt x="78" y="42"/>
                        </a:lnTo>
                        <a:lnTo>
                          <a:pt x="92" y="42"/>
                        </a:lnTo>
                        <a:lnTo>
                          <a:pt x="99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7" name="Freeform 439"/>
                  <p:cNvSpPr>
                    <a:spLocks/>
                  </p:cNvSpPr>
                  <p:nvPr/>
                </p:nvSpPr>
                <p:spPr bwMode="auto">
                  <a:xfrm>
                    <a:off x="3375" y="3490"/>
                    <a:ext cx="135" cy="78"/>
                  </a:xfrm>
                  <a:custGeom>
                    <a:avLst/>
                    <a:gdLst>
                      <a:gd name="T0" fmla="*/ 0 w 135"/>
                      <a:gd name="T1" fmla="*/ 78 h 78"/>
                      <a:gd name="T2" fmla="*/ 14 w 135"/>
                      <a:gd name="T3" fmla="*/ 78 h 78"/>
                      <a:gd name="T4" fmla="*/ 43 w 135"/>
                      <a:gd name="T5" fmla="*/ 78 h 78"/>
                      <a:gd name="T6" fmla="*/ 85 w 135"/>
                      <a:gd name="T7" fmla="*/ 57 h 78"/>
                      <a:gd name="T8" fmla="*/ 107 w 135"/>
                      <a:gd name="T9" fmla="*/ 43 h 78"/>
                      <a:gd name="T10" fmla="*/ 121 w 135"/>
                      <a:gd name="T11" fmla="*/ 29 h 78"/>
                      <a:gd name="T12" fmla="*/ 128 w 135"/>
                      <a:gd name="T13" fmla="*/ 14 h 78"/>
                      <a:gd name="T14" fmla="*/ 135 w 135"/>
                      <a:gd name="T15" fmla="*/ 0 h 7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5"/>
                      <a:gd name="T25" fmla="*/ 0 h 78"/>
                      <a:gd name="T26" fmla="*/ 135 w 135"/>
                      <a:gd name="T27" fmla="*/ 78 h 7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5" h="78">
                        <a:moveTo>
                          <a:pt x="0" y="78"/>
                        </a:moveTo>
                        <a:lnTo>
                          <a:pt x="14" y="78"/>
                        </a:lnTo>
                        <a:lnTo>
                          <a:pt x="43" y="78"/>
                        </a:lnTo>
                        <a:lnTo>
                          <a:pt x="85" y="57"/>
                        </a:lnTo>
                        <a:lnTo>
                          <a:pt x="107" y="43"/>
                        </a:lnTo>
                        <a:lnTo>
                          <a:pt x="121" y="29"/>
                        </a:lnTo>
                        <a:lnTo>
                          <a:pt x="128" y="14"/>
                        </a:lnTo>
                        <a:lnTo>
                          <a:pt x="135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8" name="Line 4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3" y="2817"/>
                    <a:ext cx="1" cy="11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9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3044"/>
                    <a:ext cx="213" cy="12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0" name="Line 4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9" y="3065"/>
                    <a:ext cx="234" cy="1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1" name="Line 4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3" y="3044"/>
                    <a:ext cx="1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2" name="Line 4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51" y="2987"/>
                    <a:ext cx="85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3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3737" y="3065"/>
                    <a:ext cx="1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4" name="Line 4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52" y="3065"/>
                    <a:ext cx="85" cy="26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5" name="Line 4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4" y="3384"/>
                    <a:ext cx="107" cy="31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6" name="Line 4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4" y="3114"/>
                    <a:ext cx="213" cy="63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7" name="Freeform 449"/>
                  <p:cNvSpPr>
                    <a:spLocks/>
                  </p:cNvSpPr>
                  <p:nvPr/>
                </p:nvSpPr>
                <p:spPr bwMode="auto">
                  <a:xfrm>
                    <a:off x="3680" y="3072"/>
                    <a:ext cx="57" cy="7"/>
                  </a:xfrm>
                  <a:custGeom>
                    <a:avLst/>
                    <a:gdLst>
                      <a:gd name="T0" fmla="*/ 57 w 57"/>
                      <a:gd name="T1" fmla="*/ 0 h 7"/>
                      <a:gd name="T2" fmla="*/ 50 w 57"/>
                      <a:gd name="T3" fmla="*/ 0 h 7"/>
                      <a:gd name="T4" fmla="*/ 36 w 57"/>
                      <a:gd name="T5" fmla="*/ 7 h 7"/>
                      <a:gd name="T6" fmla="*/ 14 w 57"/>
                      <a:gd name="T7" fmla="*/ 7 h 7"/>
                      <a:gd name="T8" fmla="*/ 7 w 57"/>
                      <a:gd name="T9" fmla="*/ 7 h 7"/>
                      <a:gd name="T10" fmla="*/ 0 w 57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7"/>
                      <a:gd name="T20" fmla="*/ 57 w 57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7">
                        <a:moveTo>
                          <a:pt x="57" y="0"/>
                        </a:moveTo>
                        <a:lnTo>
                          <a:pt x="50" y="0"/>
                        </a:lnTo>
                        <a:lnTo>
                          <a:pt x="36" y="7"/>
                        </a:lnTo>
                        <a:lnTo>
                          <a:pt x="14" y="7"/>
                        </a:lnTo>
                        <a:lnTo>
                          <a:pt x="7" y="7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8" name="Freeform 450"/>
                  <p:cNvSpPr>
                    <a:spLocks/>
                  </p:cNvSpPr>
                  <p:nvPr/>
                </p:nvSpPr>
                <p:spPr bwMode="auto">
                  <a:xfrm>
                    <a:off x="3730" y="3036"/>
                    <a:ext cx="113" cy="114"/>
                  </a:xfrm>
                  <a:custGeom>
                    <a:avLst/>
                    <a:gdLst>
                      <a:gd name="T0" fmla="*/ 113 w 113"/>
                      <a:gd name="T1" fmla="*/ 0 h 114"/>
                      <a:gd name="T2" fmla="*/ 106 w 113"/>
                      <a:gd name="T3" fmla="*/ 22 h 114"/>
                      <a:gd name="T4" fmla="*/ 99 w 113"/>
                      <a:gd name="T5" fmla="*/ 43 h 114"/>
                      <a:gd name="T6" fmla="*/ 85 w 113"/>
                      <a:gd name="T7" fmla="*/ 64 h 114"/>
                      <a:gd name="T8" fmla="*/ 64 w 113"/>
                      <a:gd name="T9" fmla="*/ 78 h 114"/>
                      <a:gd name="T10" fmla="*/ 50 w 113"/>
                      <a:gd name="T11" fmla="*/ 93 h 114"/>
                      <a:gd name="T12" fmla="*/ 35 w 113"/>
                      <a:gd name="T13" fmla="*/ 100 h 114"/>
                      <a:gd name="T14" fmla="*/ 14 w 113"/>
                      <a:gd name="T15" fmla="*/ 107 h 114"/>
                      <a:gd name="T16" fmla="*/ 0 w 113"/>
                      <a:gd name="T17" fmla="*/ 114 h 1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3"/>
                      <a:gd name="T28" fmla="*/ 0 h 114"/>
                      <a:gd name="T29" fmla="*/ 113 w 113"/>
                      <a:gd name="T30" fmla="*/ 114 h 1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3" h="114">
                        <a:moveTo>
                          <a:pt x="113" y="0"/>
                        </a:moveTo>
                        <a:lnTo>
                          <a:pt x="106" y="22"/>
                        </a:lnTo>
                        <a:lnTo>
                          <a:pt x="99" y="43"/>
                        </a:lnTo>
                        <a:lnTo>
                          <a:pt x="85" y="64"/>
                        </a:lnTo>
                        <a:lnTo>
                          <a:pt x="64" y="78"/>
                        </a:lnTo>
                        <a:lnTo>
                          <a:pt x="50" y="93"/>
                        </a:lnTo>
                        <a:lnTo>
                          <a:pt x="35" y="100"/>
                        </a:lnTo>
                        <a:lnTo>
                          <a:pt x="14" y="107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39" name="Line 4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561"/>
                    <a:ext cx="270" cy="1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0" name="Line 4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4" y="2888"/>
                    <a:ext cx="1" cy="3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1" name="Line 4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5" y="2902"/>
                    <a:ext cx="1" cy="32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2" name="Line 4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0" y="2724"/>
                    <a:ext cx="305" cy="17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" name="Line 4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7" y="2561"/>
                    <a:ext cx="28" cy="1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4" name="Line 4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2" y="2895"/>
                    <a:ext cx="22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5" name="Line 4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0" y="2781"/>
                    <a:ext cx="114" cy="6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6" name="Line 4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84" y="2845"/>
                    <a:ext cx="163" cy="48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" name="Line 4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973"/>
                    <a:ext cx="1" cy="33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8" name="Line 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4" y="3419"/>
                    <a:ext cx="64" cy="2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9" name="Line 4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0" y="3285"/>
                    <a:ext cx="284" cy="1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0" name="Line 4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3214"/>
                    <a:ext cx="114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1" name="Line 4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4" y="3455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2" name="Line 4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61" y="3426"/>
                    <a:ext cx="78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3" name="Line 4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3292"/>
                    <a:ext cx="1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4" name="Line 4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7" y="3313"/>
                    <a:ext cx="277" cy="16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5" name="Freeform 467"/>
                  <p:cNvSpPr>
                    <a:spLocks/>
                  </p:cNvSpPr>
                  <p:nvPr/>
                </p:nvSpPr>
                <p:spPr bwMode="auto">
                  <a:xfrm>
                    <a:off x="2191" y="3306"/>
                    <a:ext cx="198" cy="99"/>
                  </a:xfrm>
                  <a:custGeom>
                    <a:avLst/>
                    <a:gdLst>
                      <a:gd name="T0" fmla="*/ 0 w 198"/>
                      <a:gd name="T1" fmla="*/ 0 h 99"/>
                      <a:gd name="T2" fmla="*/ 7 w 198"/>
                      <a:gd name="T3" fmla="*/ 14 h 99"/>
                      <a:gd name="T4" fmla="*/ 14 w 198"/>
                      <a:gd name="T5" fmla="*/ 28 h 99"/>
                      <a:gd name="T6" fmla="*/ 28 w 198"/>
                      <a:gd name="T7" fmla="*/ 42 h 99"/>
                      <a:gd name="T8" fmla="*/ 35 w 198"/>
                      <a:gd name="T9" fmla="*/ 57 h 99"/>
                      <a:gd name="T10" fmla="*/ 56 w 198"/>
                      <a:gd name="T11" fmla="*/ 71 h 99"/>
                      <a:gd name="T12" fmla="*/ 85 w 198"/>
                      <a:gd name="T13" fmla="*/ 85 h 99"/>
                      <a:gd name="T14" fmla="*/ 113 w 198"/>
                      <a:gd name="T15" fmla="*/ 92 h 99"/>
                      <a:gd name="T16" fmla="*/ 149 w 198"/>
                      <a:gd name="T17" fmla="*/ 99 h 99"/>
                      <a:gd name="T18" fmla="*/ 177 w 198"/>
                      <a:gd name="T19" fmla="*/ 99 h 99"/>
                      <a:gd name="T20" fmla="*/ 198 w 198"/>
                      <a:gd name="T21" fmla="*/ 92 h 9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8"/>
                      <a:gd name="T34" fmla="*/ 0 h 99"/>
                      <a:gd name="T35" fmla="*/ 198 w 198"/>
                      <a:gd name="T36" fmla="*/ 99 h 9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8" h="99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4" y="28"/>
                        </a:lnTo>
                        <a:lnTo>
                          <a:pt x="28" y="42"/>
                        </a:lnTo>
                        <a:lnTo>
                          <a:pt x="35" y="57"/>
                        </a:lnTo>
                        <a:lnTo>
                          <a:pt x="56" y="71"/>
                        </a:lnTo>
                        <a:lnTo>
                          <a:pt x="85" y="85"/>
                        </a:lnTo>
                        <a:lnTo>
                          <a:pt x="113" y="92"/>
                        </a:lnTo>
                        <a:lnTo>
                          <a:pt x="149" y="99"/>
                        </a:lnTo>
                        <a:lnTo>
                          <a:pt x="177" y="99"/>
                        </a:lnTo>
                        <a:lnTo>
                          <a:pt x="198" y="9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6" name="Line 4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67" y="2781"/>
                    <a:ext cx="42" cy="20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7" name="Line 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9" y="2930"/>
                    <a:ext cx="92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8" name="Line 4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66" y="2781"/>
                    <a:ext cx="35" cy="1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9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7" y="2753"/>
                    <a:ext cx="49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0" name="Line 4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724"/>
                    <a:ext cx="1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1" name="Line 4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0" y="2810"/>
                    <a:ext cx="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2" name="Line 4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930"/>
                    <a:ext cx="113" cy="7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3" name="Line 4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0" y="2895"/>
                    <a:ext cx="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4" name="Line 4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852"/>
                    <a:ext cx="78" cy="4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5" name="Line 4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9" y="2880"/>
                    <a:ext cx="1" cy="2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6" name="Line 4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895"/>
                    <a:ext cx="99" cy="5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7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0" y="2873"/>
                    <a:ext cx="35" cy="2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8" name="Freeform 480"/>
                  <p:cNvSpPr>
                    <a:spLocks/>
                  </p:cNvSpPr>
                  <p:nvPr/>
                </p:nvSpPr>
                <p:spPr bwMode="auto">
                  <a:xfrm>
                    <a:off x="2169" y="2902"/>
                    <a:ext cx="43" cy="28"/>
                  </a:xfrm>
                  <a:custGeom>
                    <a:avLst/>
                    <a:gdLst>
                      <a:gd name="T0" fmla="*/ 0 w 43"/>
                      <a:gd name="T1" fmla="*/ 0 h 28"/>
                      <a:gd name="T2" fmla="*/ 8 w 43"/>
                      <a:gd name="T3" fmla="*/ 7 h 28"/>
                      <a:gd name="T4" fmla="*/ 8 w 43"/>
                      <a:gd name="T5" fmla="*/ 14 h 28"/>
                      <a:gd name="T6" fmla="*/ 15 w 43"/>
                      <a:gd name="T7" fmla="*/ 21 h 28"/>
                      <a:gd name="T8" fmla="*/ 22 w 43"/>
                      <a:gd name="T9" fmla="*/ 21 h 28"/>
                      <a:gd name="T10" fmla="*/ 36 w 43"/>
                      <a:gd name="T11" fmla="*/ 21 h 28"/>
                      <a:gd name="T12" fmla="*/ 43 w 43"/>
                      <a:gd name="T13" fmla="*/ 28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3"/>
                      <a:gd name="T22" fmla="*/ 0 h 28"/>
                      <a:gd name="T23" fmla="*/ 43 w 43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3" h="28">
                        <a:moveTo>
                          <a:pt x="0" y="0"/>
                        </a:moveTo>
                        <a:lnTo>
                          <a:pt x="8" y="7"/>
                        </a:lnTo>
                        <a:lnTo>
                          <a:pt x="8" y="14"/>
                        </a:lnTo>
                        <a:lnTo>
                          <a:pt x="15" y="21"/>
                        </a:lnTo>
                        <a:lnTo>
                          <a:pt x="22" y="21"/>
                        </a:lnTo>
                        <a:lnTo>
                          <a:pt x="36" y="21"/>
                        </a:lnTo>
                        <a:lnTo>
                          <a:pt x="43" y="28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9" name="Line 4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04" y="3292"/>
                    <a:ext cx="36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0" name="Line 4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7" y="3292"/>
                    <a:ext cx="1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1" name="Freeform 483"/>
                  <p:cNvSpPr>
                    <a:spLocks/>
                  </p:cNvSpPr>
                  <p:nvPr/>
                </p:nvSpPr>
                <p:spPr bwMode="auto">
                  <a:xfrm>
                    <a:off x="2304" y="3285"/>
                    <a:ext cx="29" cy="7"/>
                  </a:xfrm>
                  <a:custGeom>
                    <a:avLst/>
                    <a:gdLst>
                      <a:gd name="T0" fmla="*/ 0 w 29"/>
                      <a:gd name="T1" fmla="*/ 0 h 7"/>
                      <a:gd name="T2" fmla="*/ 7 w 29"/>
                      <a:gd name="T3" fmla="*/ 7 h 7"/>
                      <a:gd name="T4" fmla="*/ 21 w 29"/>
                      <a:gd name="T5" fmla="*/ 7 h 7"/>
                      <a:gd name="T6" fmla="*/ 29 w 29"/>
                      <a:gd name="T7" fmla="*/ 7 h 7"/>
                      <a:gd name="T8" fmla="*/ 29 w 29"/>
                      <a:gd name="T9" fmla="*/ 7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7"/>
                      <a:gd name="T17" fmla="*/ 29 w 29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7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21" y="7"/>
                        </a:lnTo>
                        <a:lnTo>
                          <a:pt x="29" y="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2" name="Freeform 484"/>
                  <p:cNvSpPr>
                    <a:spLocks/>
                  </p:cNvSpPr>
                  <p:nvPr/>
                </p:nvSpPr>
                <p:spPr bwMode="auto">
                  <a:xfrm>
                    <a:off x="2978" y="2909"/>
                    <a:ext cx="142" cy="120"/>
                  </a:xfrm>
                  <a:custGeom>
                    <a:avLst/>
                    <a:gdLst>
                      <a:gd name="T0" fmla="*/ 142 w 142"/>
                      <a:gd name="T1" fmla="*/ 106 h 120"/>
                      <a:gd name="T2" fmla="*/ 128 w 142"/>
                      <a:gd name="T3" fmla="*/ 113 h 120"/>
                      <a:gd name="T4" fmla="*/ 114 w 142"/>
                      <a:gd name="T5" fmla="*/ 120 h 120"/>
                      <a:gd name="T6" fmla="*/ 92 w 142"/>
                      <a:gd name="T7" fmla="*/ 120 h 120"/>
                      <a:gd name="T8" fmla="*/ 71 w 142"/>
                      <a:gd name="T9" fmla="*/ 120 h 120"/>
                      <a:gd name="T10" fmla="*/ 50 w 142"/>
                      <a:gd name="T11" fmla="*/ 113 h 120"/>
                      <a:gd name="T12" fmla="*/ 36 w 142"/>
                      <a:gd name="T13" fmla="*/ 99 h 120"/>
                      <a:gd name="T14" fmla="*/ 21 w 142"/>
                      <a:gd name="T15" fmla="*/ 71 h 120"/>
                      <a:gd name="T16" fmla="*/ 14 w 142"/>
                      <a:gd name="T17" fmla="*/ 42 h 120"/>
                      <a:gd name="T18" fmla="*/ 7 w 142"/>
                      <a:gd name="T19" fmla="*/ 21 h 120"/>
                      <a:gd name="T20" fmla="*/ 0 w 142"/>
                      <a:gd name="T21" fmla="*/ 0 h 1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2"/>
                      <a:gd name="T34" fmla="*/ 0 h 120"/>
                      <a:gd name="T35" fmla="*/ 142 w 142"/>
                      <a:gd name="T36" fmla="*/ 120 h 1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2" h="120">
                        <a:moveTo>
                          <a:pt x="142" y="106"/>
                        </a:moveTo>
                        <a:lnTo>
                          <a:pt x="128" y="113"/>
                        </a:lnTo>
                        <a:lnTo>
                          <a:pt x="114" y="120"/>
                        </a:lnTo>
                        <a:lnTo>
                          <a:pt x="92" y="120"/>
                        </a:lnTo>
                        <a:lnTo>
                          <a:pt x="71" y="120"/>
                        </a:lnTo>
                        <a:lnTo>
                          <a:pt x="50" y="113"/>
                        </a:lnTo>
                        <a:lnTo>
                          <a:pt x="36" y="99"/>
                        </a:lnTo>
                        <a:lnTo>
                          <a:pt x="21" y="71"/>
                        </a:lnTo>
                        <a:lnTo>
                          <a:pt x="14" y="42"/>
                        </a:lnTo>
                        <a:lnTo>
                          <a:pt x="7" y="2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3" name="Freeform 485"/>
                  <p:cNvSpPr>
                    <a:spLocks/>
                  </p:cNvSpPr>
                  <p:nvPr/>
                </p:nvSpPr>
                <p:spPr bwMode="auto">
                  <a:xfrm>
                    <a:off x="3801" y="2264"/>
                    <a:ext cx="106" cy="106"/>
                  </a:xfrm>
                  <a:custGeom>
                    <a:avLst/>
                    <a:gdLst>
                      <a:gd name="T0" fmla="*/ 0 w 106"/>
                      <a:gd name="T1" fmla="*/ 49 h 106"/>
                      <a:gd name="T2" fmla="*/ 7 w 106"/>
                      <a:gd name="T3" fmla="*/ 35 h 106"/>
                      <a:gd name="T4" fmla="*/ 7 w 106"/>
                      <a:gd name="T5" fmla="*/ 14 h 106"/>
                      <a:gd name="T6" fmla="*/ 21 w 106"/>
                      <a:gd name="T7" fmla="*/ 7 h 106"/>
                      <a:gd name="T8" fmla="*/ 42 w 106"/>
                      <a:gd name="T9" fmla="*/ 0 h 106"/>
                      <a:gd name="T10" fmla="*/ 64 w 106"/>
                      <a:gd name="T11" fmla="*/ 7 h 106"/>
                      <a:gd name="T12" fmla="*/ 78 w 106"/>
                      <a:gd name="T13" fmla="*/ 21 h 106"/>
                      <a:gd name="T14" fmla="*/ 92 w 106"/>
                      <a:gd name="T15" fmla="*/ 42 h 106"/>
                      <a:gd name="T16" fmla="*/ 99 w 106"/>
                      <a:gd name="T17" fmla="*/ 56 h 106"/>
                      <a:gd name="T18" fmla="*/ 106 w 106"/>
                      <a:gd name="T19" fmla="*/ 70 h 106"/>
                      <a:gd name="T20" fmla="*/ 99 w 106"/>
                      <a:gd name="T21" fmla="*/ 85 h 106"/>
                      <a:gd name="T22" fmla="*/ 99 w 106"/>
                      <a:gd name="T23" fmla="*/ 99 h 106"/>
                      <a:gd name="T24" fmla="*/ 92 w 106"/>
                      <a:gd name="T25" fmla="*/ 106 h 10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6"/>
                      <a:gd name="T40" fmla="*/ 0 h 106"/>
                      <a:gd name="T41" fmla="*/ 106 w 106"/>
                      <a:gd name="T42" fmla="*/ 106 h 10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6" h="106">
                        <a:moveTo>
                          <a:pt x="0" y="49"/>
                        </a:moveTo>
                        <a:lnTo>
                          <a:pt x="7" y="35"/>
                        </a:lnTo>
                        <a:lnTo>
                          <a:pt x="7" y="14"/>
                        </a:lnTo>
                        <a:lnTo>
                          <a:pt x="21" y="7"/>
                        </a:lnTo>
                        <a:lnTo>
                          <a:pt x="42" y="0"/>
                        </a:lnTo>
                        <a:lnTo>
                          <a:pt x="64" y="7"/>
                        </a:lnTo>
                        <a:lnTo>
                          <a:pt x="78" y="21"/>
                        </a:lnTo>
                        <a:lnTo>
                          <a:pt x="92" y="42"/>
                        </a:lnTo>
                        <a:lnTo>
                          <a:pt x="99" y="56"/>
                        </a:lnTo>
                        <a:lnTo>
                          <a:pt x="106" y="70"/>
                        </a:lnTo>
                        <a:lnTo>
                          <a:pt x="99" y="85"/>
                        </a:lnTo>
                        <a:lnTo>
                          <a:pt x="99" y="99"/>
                        </a:lnTo>
                        <a:lnTo>
                          <a:pt x="92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4" name="Line 4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2" y="2214"/>
                    <a:ext cx="114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5" name="Line 4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7" y="2327"/>
                    <a:ext cx="93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6" name="Freeform 488"/>
                  <p:cNvSpPr>
                    <a:spLocks/>
                  </p:cNvSpPr>
                  <p:nvPr/>
                </p:nvSpPr>
                <p:spPr bwMode="auto">
                  <a:xfrm>
                    <a:off x="3929" y="2207"/>
                    <a:ext cx="99" cy="127"/>
                  </a:xfrm>
                  <a:custGeom>
                    <a:avLst/>
                    <a:gdLst>
                      <a:gd name="T0" fmla="*/ 0 w 99"/>
                      <a:gd name="T1" fmla="*/ 0 h 127"/>
                      <a:gd name="T2" fmla="*/ 14 w 99"/>
                      <a:gd name="T3" fmla="*/ 0 h 127"/>
                      <a:gd name="T4" fmla="*/ 28 w 99"/>
                      <a:gd name="T5" fmla="*/ 0 h 127"/>
                      <a:gd name="T6" fmla="*/ 42 w 99"/>
                      <a:gd name="T7" fmla="*/ 0 h 127"/>
                      <a:gd name="T8" fmla="*/ 56 w 99"/>
                      <a:gd name="T9" fmla="*/ 0 h 127"/>
                      <a:gd name="T10" fmla="*/ 71 w 99"/>
                      <a:gd name="T11" fmla="*/ 14 h 127"/>
                      <a:gd name="T12" fmla="*/ 85 w 99"/>
                      <a:gd name="T13" fmla="*/ 21 h 127"/>
                      <a:gd name="T14" fmla="*/ 92 w 99"/>
                      <a:gd name="T15" fmla="*/ 35 h 127"/>
                      <a:gd name="T16" fmla="*/ 99 w 99"/>
                      <a:gd name="T17" fmla="*/ 49 h 127"/>
                      <a:gd name="T18" fmla="*/ 99 w 99"/>
                      <a:gd name="T19" fmla="*/ 64 h 127"/>
                      <a:gd name="T20" fmla="*/ 99 w 99"/>
                      <a:gd name="T21" fmla="*/ 85 h 127"/>
                      <a:gd name="T22" fmla="*/ 92 w 99"/>
                      <a:gd name="T23" fmla="*/ 106 h 127"/>
                      <a:gd name="T24" fmla="*/ 78 w 99"/>
                      <a:gd name="T25" fmla="*/ 120 h 127"/>
                      <a:gd name="T26" fmla="*/ 71 w 99"/>
                      <a:gd name="T27" fmla="*/ 127 h 127"/>
                      <a:gd name="T28" fmla="*/ 63 w 99"/>
                      <a:gd name="T29" fmla="*/ 127 h 12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9"/>
                      <a:gd name="T46" fmla="*/ 0 h 127"/>
                      <a:gd name="T47" fmla="*/ 99 w 99"/>
                      <a:gd name="T48" fmla="*/ 127 h 12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9" h="127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28" y="0"/>
                        </a:lnTo>
                        <a:lnTo>
                          <a:pt x="42" y="0"/>
                        </a:lnTo>
                        <a:lnTo>
                          <a:pt x="56" y="0"/>
                        </a:lnTo>
                        <a:lnTo>
                          <a:pt x="71" y="14"/>
                        </a:lnTo>
                        <a:lnTo>
                          <a:pt x="85" y="21"/>
                        </a:lnTo>
                        <a:lnTo>
                          <a:pt x="92" y="35"/>
                        </a:lnTo>
                        <a:lnTo>
                          <a:pt x="99" y="49"/>
                        </a:lnTo>
                        <a:lnTo>
                          <a:pt x="99" y="64"/>
                        </a:lnTo>
                        <a:lnTo>
                          <a:pt x="99" y="85"/>
                        </a:lnTo>
                        <a:lnTo>
                          <a:pt x="92" y="106"/>
                        </a:lnTo>
                        <a:lnTo>
                          <a:pt x="78" y="120"/>
                        </a:lnTo>
                        <a:lnTo>
                          <a:pt x="71" y="127"/>
                        </a:lnTo>
                        <a:lnTo>
                          <a:pt x="63" y="12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7" name="Line 4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7" y="2434"/>
                    <a:ext cx="184" cy="9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8" name="Line 4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48" y="2412"/>
                    <a:ext cx="141" cy="8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9" name="Line 4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7" y="2498"/>
                    <a:ext cx="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0" name="Line 4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7" y="2398"/>
                    <a:ext cx="184" cy="10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1" name="Line 4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" y="2398"/>
                    <a:ext cx="1" cy="2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2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7" y="2398"/>
                    <a:ext cx="156" cy="7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3" name="Line 4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48" y="2391"/>
                    <a:ext cx="149" cy="9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4" name="Line 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1" y="2299"/>
                    <a:ext cx="106" cy="5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5" name="Line 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9" y="2363"/>
                    <a:ext cx="22" cy="11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6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3517" y="2306"/>
                    <a:ext cx="36" cy="8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7" name="Line 4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46" y="2377"/>
                    <a:ext cx="35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8" name="Line 5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0" y="2164"/>
                    <a:ext cx="341" cy="19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9" name="Line 5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9" y="2157"/>
                    <a:ext cx="21" cy="1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0" name="Line 5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49" y="2278"/>
                    <a:ext cx="85" cy="4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1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50" y="2256"/>
                    <a:ext cx="191" cy="10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2" name="Line 5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0" y="2249"/>
                    <a:ext cx="1" cy="2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3" name="Line 5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77" y="2101"/>
                    <a:ext cx="340" cy="19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4" name="Line 5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0" y="2101"/>
                    <a:ext cx="107" cy="5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5" name="Freeform 507"/>
                  <p:cNvSpPr>
                    <a:spLocks/>
                  </p:cNvSpPr>
                  <p:nvPr/>
                </p:nvSpPr>
                <p:spPr bwMode="auto">
                  <a:xfrm>
                    <a:off x="3460" y="2370"/>
                    <a:ext cx="142" cy="213"/>
                  </a:xfrm>
                  <a:custGeom>
                    <a:avLst/>
                    <a:gdLst>
                      <a:gd name="T0" fmla="*/ 142 w 142"/>
                      <a:gd name="T1" fmla="*/ 213 h 213"/>
                      <a:gd name="T2" fmla="*/ 142 w 142"/>
                      <a:gd name="T3" fmla="*/ 206 h 213"/>
                      <a:gd name="T4" fmla="*/ 135 w 142"/>
                      <a:gd name="T5" fmla="*/ 191 h 213"/>
                      <a:gd name="T6" fmla="*/ 135 w 142"/>
                      <a:gd name="T7" fmla="*/ 149 h 213"/>
                      <a:gd name="T8" fmla="*/ 135 w 142"/>
                      <a:gd name="T9" fmla="*/ 128 h 213"/>
                      <a:gd name="T10" fmla="*/ 128 w 142"/>
                      <a:gd name="T11" fmla="*/ 106 h 213"/>
                      <a:gd name="T12" fmla="*/ 121 w 142"/>
                      <a:gd name="T13" fmla="*/ 92 h 213"/>
                      <a:gd name="T14" fmla="*/ 114 w 142"/>
                      <a:gd name="T15" fmla="*/ 71 h 213"/>
                      <a:gd name="T16" fmla="*/ 107 w 142"/>
                      <a:gd name="T17" fmla="*/ 57 h 213"/>
                      <a:gd name="T18" fmla="*/ 93 w 142"/>
                      <a:gd name="T19" fmla="*/ 42 h 213"/>
                      <a:gd name="T20" fmla="*/ 86 w 142"/>
                      <a:gd name="T21" fmla="*/ 42 h 213"/>
                      <a:gd name="T22" fmla="*/ 78 w 142"/>
                      <a:gd name="T23" fmla="*/ 35 h 213"/>
                      <a:gd name="T24" fmla="*/ 78 w 142"/>
                      <a:gd name="T25" fmla="*/ 28 h 213"/>
                      <a:gd name="T26" fmla="*/ 71 w 142"/>
                      <a:gd name="T27" fmla="*/ 21 h 213"/>
                      <a:gd name="T28" fmla="*/ 71 w 142"/>
                      <a:gd name="T29" fmla="*/ 14 h 213"/>
                      <a:gd name="T30" fmla="*/ 64 w 142"/>
                      <a:gd name="T31" fmla="*/ 14 h 213"/>
                      <a:gd name="T32" fmla="*/ 50 w 142"/>
                      <a:gd name="T33" fmla="*/ 7 h 213"/>
                      <a:gd name="T34" fmla="*/ 36 w 142"/>
                      <a:gd name="T35" fmla="*/ 0 h 213"/>
                      <a:gd name="T36" fmla="*/ 29 w 142"/>
                      <a:gd name="T37" fmla="*/ 0 h 213"/>
                      <a:gd name="T38" fmla="*/ 15 w 142"/>
                      <a:gd name="T39" fmla="*/ 0 h 213"/>
                      <a:gd name="T40" fmla="*/ 15 w 142"/>
                      <a:gd name="T41" fmla="*/ 0 h 213"/>
                      <a:gd name="T42" fmla="*/ 8 w 142"/>
                      <a:gd name="T43" fmla="*/ 0 h 213"/>
                      <a:gd name="T44" fmla="*/ 8 w 142"/>
                      <a:gd name="T45" fmla="*/ 7 h 213"/>
                      <a:gd name="T46" fmla="*/ 0 w 142"/>
                      <a:gd name="T47" fmla="*/ 14 h 213"/>
                      <a:gd name="T48" fmla="*/ 0 w 142"/>
                      <a:gd name="T49" fmla="*/ 21 h 213"/>
                      <a:gd name="T50" fmla="*/ 0 w 142"/>
                      <a:gd name="T51" fmla="*/ 28 h 213"/>
                      <a:gd name="T52" fmla="*/ 8 w 142"/>
                      <a:gd name="T53" fmla="*/ 35 h 213"/>
                      <a:gd name="T54" fmla="*/ 8 w 142"/>
                      <a:gd name="T55" fmla="*/ 35 h 213"/>
                      <a:gd name="T56" fmla="*/ 15 w 142"/>
                      <a:gd name="T57" fmla="*/ 42 h 213"/>
                      <a:gd name="T58" fmla="*/ 22 w 142"/>
                      <a:gd name="T59" fmla="*/ 42 h 213"/>
                      <a:gd name="T60" fmla="*/ 29 w 142"/>
                      <a:gd name="T61" fmla="*/ 50 h 213"/>
                      <a:gd name="T62" fmla="*/ 36 w 142"/>
                      <a:gd name="T63" fmla="*/ 50 h 213"/>
                      <a:gd name="T64" fmla="*/ 43 w 142"/>
                      <a:gd name="T65" fmla="*/ 50 h 213"/>
                      <a:gd name="T66" fmla="*/ 43 w 142"/>
                      <a:gd name="T67" fmla="*/ 50 h 213"/>
                      <a:gd name="T68" fmla="*/ 50 w 142"/>
                      <a:gd name="T69" fmla="*/ 50 h 213"/>
                      <a:gd name="T70" fmla="*/ 57 w 142"/>
                      <a:gd name="T71" fmla="*/ 50 h 213"/>
                      <a:gd name="T72" fmla="*/ 64 w 142"/>
                      <a:gd name="T73" fmla="*/ 50 h 213"/>
                      <a:gd name="T74" fmla="*/ 64 w 142"/>
                      <a:gd name="T75" fmla="*/ 50 h 213"/>
                      <a:gd name="T76" fmla="*/ 71 w 142"/>
                      <a:gd name="T77" fmla="*/ 50 h 213"/>
                      <a:gd name="T78" fmla="*/ 78 w 142"/>
                      <a:gd name="T79" fmla="*/ 57 h 213"/>
                      <a:gd name="T80" fmla="*/ 93 w 142"/>
                      <a:gd name="T81" fmla="*/ 78 h 213"/>
                      <a:gd name="T82" fmla="*/ 107 w 142"/>
                      <a:gd name="T83" fmla="*/ 99 h 213"/>
                      <a:gd name="T84" fmla="*/ 114 w 142"/>
                      <a:gd name="T85" fmla="*/ 113 h 213"/>
                      <a:gd name="T86" fmla="*/ 114 w 142"/>
                      <a:gd name="T87" fmla="*/ 128 h 213"/>
                      <a:gd name="T88" fmla="*/ 114 w 142"/>
                      <a:gd name="T89" fmla="*/ 149 h 213"/>
                      <a:gd name="T90" fmla="*/ 114 w 142"/>
                      <a:gd name="T91" fmla="*/ 170 h 213"/>
                      <a:gd name="T92" fmla="*/ 114 w 142"/>
                      <a:gd name="T93" fmla="*/ 184 h 213"/>
                      <a:gd name="T94" fmla="*/ 114 w 142"/>
                      <a:gd name="T95" fmla="*/ 191 h 213"/>
                      <a:gd name="T96" fmla="*/ 114 w 142"/>
                      <a:gd name="T97" fmla="*/ 198 h 213"/>
                      <a:gd name="T98" fmla="*/ 114 w 142"/>
                      <a:gd name="T99" fmla="*/ 198 h 213"/>
                      <a:gd name="T100" fmla="*/ 114 w 142"/>
                      <a:gd name="T101" fmla="*/ 191 h 213"/>
                      <a:gd name="T102" fmla="*/ 121 w 142"/>
                      <a:gd name="T103" fmla="*/ 198 h 213"/>
                      <a:gd name="T104" fmla="*/ 128 w 142"/>
                      <a:gd name="T105" fmla="*/ 206 h 213"/>
                      <a:gd name="T106" fmla="*/ 142 w 142"/>
                      <a:gd name="T107" fmla="*/ 213 h 213"/>
                      <a:gd name="T108" fmla="*/ 142 w 142"/>
                      <a:gd name="T109" fmla="*/ 213 h 21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42"/>
                      <a:gd name="T166" fmla="*/ 0 h 213"/>
                      <a:gd name="T167" fmla="*/ 142 w 142"/>
                      <a:gd name="T168" fmla="*/ 213 h 21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42" h="213">
                        <a:moveTo>
                          <a:pt x="142" y="213"/>
                        </a:moveTo>
                        <a:lnTo>
                          <a:pt x="142" y="206"/>
                        </a:lnTo>
                        <a:lnTo>
                          <a:pt x="135" y="191"/>
                        </a:lnTo>
                        <a:lnTo>
                          <a:pt x="135" y="149"/>
                        </a:lnTo>
                        <a:lnTo>
                          <a:pt x="135" y="128"/>
                        </a:lnTo>
                        <a:lnTo>
                          <a:pt x="128" y="106"/>
                        </a:lnTo>
                        <a:lnTo>
                          <a:pt x="121" y="92"/>
                        </a:lnTo>
                        <a:lnTo>
                          <a:pt x="114" y="71"/>
                        </a:lnTo>
                        <a:lnTo>
                          <a:pt x="107" y="57"/>
                        </a:lnTo>
                        <a:lnTo>
                          <a:pt x="93" y="42"/>
                        </a:lnTo>
                        <a:lnTo>
                          <a:pt x="86" y="42"/>
                        </a:lnTo>
                        <a:lnTo>
                          <a:pt x="78" y="35"/>
                        </a:lnTo>
                        <a:lnTo>
                          <a:pt x="78" y="28"/>
                        </a:lnTo>
                        <a:lnTo>
                          <a:pt x="71" y="21"/>
                        </a:lnTo>
                        <a:lnTo>
                          <a:pt x="71" y="14"/>
                        </a:lnTo>
                        <a:lnTo>
                          <a:pt x="64" y="14"/>
                        </a:lnTo>
                        <a:lnTo>
                          <a:pt x="50" y="7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8" y="7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8" y="35"/>
                        </a:lnTo>
                        <a:lnTo>
                          <a:pt x="15" y="42"/>
                        </a:lnTo>
                        <a:lnTo>
                          <a:pt x="22" y="42"/>
                        </a:lnTo>
                        <a:lnTo>
                          <a:pt x="29" y="50"/>
                        </a:lnTo>
                        <a:lnTo>
                          <a:pt x="36" y="50"/>
                        </a:lnTo>
                        <a:lnTo>
                          <a:pt x="43" y="50"/>
                        </a:lnTo>
                        <a:lnTo>
                          <a:pt x="50" y="50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1" y="50"/>
                        </a:lnTo>
                        <a:lnTo>
                          <a:pt x="78" y="57"/>
                        </a:lnTo>
                        <a:lnTo>
                          <a:pt x="93" y="78"/>
                        </a:lnTo>
                        <a:lnTo>
                          <a:pt x="107" y="99"/>
                        </a:lnTo>
                        <a:lnTo>
                          <a:pt x="114" y="113"/>
                        </a:lnTo>
                        <a:lnTo>
                          <a:pt x="114" y="128"/>
                        </a:lnTo>
                        <a:lnTo>
                          <a:pt x="114" y="149"/>
                        </a:lnTo>
                        <a:lnTo>
                          <a:pt x="114" y="170"/>
                        </a:lnTo>
                        <a:lnTo>
                          <a:pt x="114" y="184"/>
                        </a:lnTo>
                        <a:lnTo>
                          <a:pt x="114" y="191"/>
                        </a:lnTo>
                        <a:lnTo>
                          <a:pt x="114" y="198"/>
                        </a:lnTo>
                        <a:lnTo>
                          <a:pt x="114" y="191"/>
                        </a:lnTo>
                        <a:lnTo>
                          <a:pt x="121" y="198"/>
                        </a:lnTo>
                        <a:lnTo>
                          <a:pt x="128" y="206"/>
                        </a:lnTo>
                        <a:lnTo>
                          <a:pt x="142" y="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6" name="Freeform 508"/>
                  <p:cNvSpPr>
                    <a:spLocks/>
                  </p:cNvSpPr>
                  <p:nvPr/>
                </p:nvSpPr>
                <p:spPr bwMode="auto">
                  <a:xfrm>
                    <a:off x="3460" y="2370"/>
                    <a:ext cx="142" cy="213"/>
                  </a:xfrm>
                  <a:custGeom>
                    <a:avLst/>
                    <a:gdLst>
                      <a:gd name="T0" fmla="*/ 142 w 142"/>
                      <a:gd name="T1" fmla="*/ 213 h 213"/>
                      <a:gd name="T2" fmla="*/ 142 w 142"/>
                      <a:gd name="T3" fmla="*/ 206 h 213"/>
                      <a:gd name="T4" fmla="*/ 135 w 142"/>
                      <a:gd name="T5" fmla="*/ 191 h 213"/>
                      <a:gd name="T6" fmla="*/ 135 w 142"/>
                      <a:gd name="T7" fmla="*/ 149 h 213"/>
                      <a:gd name="T8" fmla="*/ 135 w 142"/>
                      <a:gd name="T9" fmla="*/ 128 h 213"/>
                      <a:gd name="T10" fmla="*/ 128 w 142"/>
                      <a:gd name="T11" fmla="*/ 106 h 213"/>
                      <a:gd name="T12" fmla="*/ 121 w 142"/>
                      <a:gd name="T13" fmla="*/ 92 h 213"/>
                      <a:gd name="T14" fmla="*/ 114 w 142"/>
                      <a:gd name="T15" fmla="*/ 71 h 213"/>
                      <a:gd name="T16" fmla="*/ 107 w 142"/>
                      <a:gd name="T17" fmla="*/ 57 h 213"/>
                      <a:gd name="T18" fmla="*/ 93 w 142"/>
                      <a:gd name="T19" fmla="*/ 42 h 213"/>
                      <a:gd name="T20" fmla="*/ 86 w 142"/>
                      <a:gd name="T21" fmla="*/ 42 h 213"/>
                      <a:gd name="T22" fmla="*/ 78 w 142"/>
                      <a:gd name="T23" fmla="*/ 35 h 213"/>
                      <a:gd name="T24" fmla="*/ 78 w 142"/>
                      <a:gd name="T25" fmla="*/ 28 h 213"/>
                      <a:gd name="T26" fmla="*/ 71 w 142"/>
                      <a:gd name="T27" fmla="*/ 21 h 213"/>
                      <a:gd name="T28" fmla="*/ 71 w 142"/>
                      <a:gd name="T29" fmla="*/ 14 h 213"/>
                      <a:gd name="T30" fmla="*/ 64 w 142"/>
                      <a:gd name="T31" fmla="*/ 14 h 213"/>
                      <a:gd name="T32" fmla="*/ 50 w 142"/>
                      <a:gd name="T33" fmla="*/ 7 h 213"/>
                      <a:gd name="T34" fmla="*/ 36 w 142"/>
                      <a:gd name="T35" fmla="*/ 0 h 213"/>
                      <a:gd name="T36" fmla="*/ 29 w 142"/>
                      <a:gd name="T37" fmla="*/ 0 h 213"/>
                      <a:gd name="T38" fmla="*/ 15 w 142"/>
                      <a:gd name="T39" fmla="*/ 0 h 213"/>
                      <a:gd name="T40" fmla="*/ 15 w 142"/>
                      <a:gd name="T41" fmla="*/ 0 h 213"/>
                      <a:gd name="T42" fmla="*/ 8 w 142"/>
                      <a:gd name="T43" fmla="*/ 0 h 213"/>
                      <a:gd name="T44" fmla="*/ 8 w 142"/>
                      <a:gd name="T45" fmla="*/ 7 h 213"/>
                      <a:gd name="T46" fmla="*/ 0 w 142"/>
                      <a:gd name="T47" fmla="*/ 14 h 213"/>
                      <a:gd name="T48" fmla="*/ 0 w 142"/>
                      <a:gd name="T49" fmla="*/ 21 h 213"/>
                      <a:gd name="T50" fmla="*/ 0 w 142"/>
                      <a:gd name="T51" fmla="*/ 28 h 213"/>
                      <a:gd name="T52" fmla="*/ 8 w 142"/>
                      <a:gd name="T53" fmla="*/ 35 h 213"/>
                      <a:gd name="T54" fmla="*/ 8 w 142"/>
                      <a:gd name="T55" fmla="*/ 35 h 213"/>
                      <a:gd name="T56" fmla="*/ 15 w 142"/>
                      <a:gd name="T57" fmla="*/ 42 h 213"/>
                      <a:gd name="T58" fmla="*/ 22 w 142"/>
                      <a:gd name="T59" fmla="*/ 42 h 213"/>
                      <a:gd name="T60" fmla="*/ 29 w 142"/>
                      <a:gd name="T61" fmla="*/ 50 h 213"/>
                      <a:gd name="T62" fmla="*/ 36 w 142"/>
                      <a:gd name="T63" fmla="*/ 50 h 213"/>
                      <a:gd name="T64" fmla="*/ 43 w 142"/>
                      <a:gd name="T65" fmla="*/ 50 h 213"/>
                      <a:gd name="T66" fmla="*/ 43 w 142"/>
                      <a:gd name="T67" fmla="*/ 50 h 213"/>
                      <a:gd name="T68" fmla="*/ 50 w 142"/>
                      <a:gd name="T69" fmla="*/ 50 h 213"/>
                      <a:gd name="T70" fmla="*/ 57 w 142"/>
                      <a:gd name="T71" fmla="*/ 50 h 213"/>
                      <a:gd name="T72" fmla="*/ 64 w 142"/>
                      <a:gd name="T73" fmla="*/ 50 h 213"/>
                      <a:gd name="T74" fmla="*/ 64 w 142"/>
                      <a:gd name="T75" fmla="*/ 50 h 213"/>
                      <a:gd name="T76" fmla="*/ 71 w 142"/>
                      <a:gd name="T77" fmla="*/ 50 h 213"/>
                      <a:gd name="T78" fmla="*/ 78 w 142"/>
                      <a:gd name="T79" fmla="*/ 57 h 213"/>
                      <a:gd name="T80" fmla="*/ 93 w 142"/>
                      <a:gd name="T81" fmla="*/ 78 h 213"/>
                      <a:gd name="T82" fmla="*/ 107 w 142"/>
                      <a:gd name="T83" fmla="*/ 99 h 213"/>
                      <a:gd name="T84" fmla="*/ 114 w 142"/>
                      <a:gd name="T85" fmla="*/ 113 h 213"/>
                      <a:gd name="T86" fmla="*/ 114 w 142"/>
                      <a:gd name="T87" fmla="*/ 128 h 213"/>
                      <a:gd name="T88" fmla="*/ 114 w 142"/>
                      <a:gd name="T89" fmla="*/ 149 h 213"/>
                      <a:gd name="T90" fmla="*/ 114 w 142"/>
                      <a:gd name="T91" fmla="*/ 170 h 213"/>
                      <a:gd name="T92" fmla="*/ 114 w 142"/>
                      <a:gd name="T93" fmla="*/ 184 h 213"/>
                      <a:gd name="T94" fmla="*/ 114 w 142"/>
                      <a:gd name="T95" fmla="*/ 191 h 213"/>
                      <a:gd name="T96" fmla="*/ 114 w 142"/>
                      <a:gd name="T97" fmla="*/ 198 h 213"/>
                      <a:gd name="T98" fmla="*/ 114 w 142"/>
                      <a:gd name="T99" fmla="*/ 198 h 213"/>
                      <a:gd name="T100" fmla="*/ 114 w 142"/>
                      <a:gd name="T101" fmla="*/ 191 h 213"/>
                      <a:gd name="T102" fmla="*/ 121 w 142"/>
                      <a:gd name="T103" fmla="*/ 198 h 213"/>
                      <a:gd name="T104" fmla="*/ 128 w 142"/>
                      <a:gd name="T105" fmla="*/ 206 h 213"/>
                      <a:gd name="T106" fmla="*/ 142 w 142"/>
                      <a:gd name="T107" fmla="*/ 213 h 21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42"/>
                      <a:gd name="T163" fmla="*/ 0 h 213"/>
                      <a:gd name="T164" fmla="*/ 142 w 142"/>
                      <a:gd name="T165" fmla="*/ 213 h 21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42" h="213">
                        <a:moveTo>
                          <a:pt x="142" y="213"/>
                        </a:moveTo>
                        <a:lnTo>
                          <a:pt x="142" y="206"/>
                        </a:lnTo>
                        <a:lnTo>
                          <a:pt x="135" y="191"/>
                        </a:lnTo>
                        <a:lnTo>
                          <a:pt x="135" y="149"/>
                        </a:lnTo>
                        <a:lnTo>
                          <a:pt x="135" y="128"/>
                        </a:lnTo>
                        <a:lnTo>
                          <a:pt x="128" y="106"/>
                        </a:lnTo>
                        <a:lnTo>
                          <a:pt x="121" y="92"/>
                        </a:lnTo>
                        <a:lnTo>
                          <a:pt x="114" y="71"/>
                        </a:lnTo>
                        <a:lnTo>
                          <a:pt x="107" y="57"/>
                        </a:lnTo>
                        <a:lnTo>
                          <a:pt x="93" y="42"/>
                        </a:lnTo>
                        <a:lnTo>
                          <a:pt x="86" y="42"/>
                        </a:lnTo>
                        <a:lnTo>
                          <a:pt x="78" y="35"/>
                        </a:lnTo>
                        <a:lnTo>
                          <a:pt x="78" y="28"/>
                        </a:lnTo>
                        <a:lnTo>
                          <a:pt x="71" y="21"/>
                        </a:lnTo>
                        <a:lnTo>
                          <a:pt x="71" y="14"/>
                        </a:lnTo>
                        <a:lnTo>
                          <a:pt x="64" y="14"/>
                        </a:lnTo>
                        <a:lnTo>
                          <a:pt x="50" y="7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8" y="7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8" y="35"/>
                        </a:lnTo>
                        <a:lnTo>
                          <a:pt x="15" y="42"/>
                        </a:lnTo>
                        <a:lnTo>
                          <a:pt x="22" y="42"/>
                        </a:lnTo>
                        <a:lnTo>
                          <a:pt x="29" y="50"/>
                        </a:lnTo>
                        <a:lnTo>
                          <a:pt x="36" y="50"/>
                        </a:lnTo>
                        <a:lnTo>
                          <a:pt x="43" y="50"/>
                        </a:lnTo>
                        <a:lnTo>
                          <a:pt x="50" y="50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1" y="50"/>
                        </a:lnTo>
                        <a:lnTo>
                          <a:pt x="78" y="57"/>
                        </a:lnTo>
                        <a:lnTo>
                          <a:pt x="93" y="78"/>
                        </a:lnTo>
                        <a:lnTo>
                          <a:pt x="107" y="99"/>
                        </a:lnTo>
                        <a:lnTo>
                          <a:pt x="114" y="113"/>
                        </a:lnTo>
                        <a:lnTo>
                          <a:pt x="114" y="128"/>
                        </a:lnTo>
                        <a:lnTo>
                          <a:pt x="114" y="149"/>
                        </a:lnTo>
                        <a:lnTo>
                          <a:pt x="114" y="170"/>
                        </a:lnTo>
                        <a:lnTo>
                          <a:pt x="114" y="184"/>
                        </a:lnTo>
                        <a:lnTo>
                          <a:pt x="114" y="191"/>
                        </a:lnTo>
                        <a:lnTo>
                          <a:pt x="114" y="198"/>
                        </a:lnTo>
                        <a:lnTo>
                          <a:pt x="114" y="191"/>
                        </a:lnTo>
                        <a:lnTo>
                          <a:pt x="121" y="198"/>
                        </a:lnTo>
                        <a:lnTo>
                          <a:pt x="128" y="206"/>
                        </a:lnTo>
                        <a:lnTo>
                          <a:pt x="142" y="213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7" name="Freeform 509"/>
                  <p:cNvSpPr>
                    <a:spLocks/>
                  </p:cNvSpPr>
                  <p:nvPr/>
                </p:nvSpPr>
                <p:spPr bwMode="auto">
                  <a:xfrm>
                    <a:off x="3510" y="2398"/>
                    <a:ext cx="14" cy="14"/>
                  </a:xfrm>
                  <a:custGeom>
                    <a:avLst/>
                    <a:gdLst>
                      <a:gd name="T0" fmla="*/ 14 w 14"/>
                      <a:gd name="T1" fmla="*/ 0 h 14"/>
                      <a:gd name="T2" fmla="*/ 7 w 14"/>
                      <a:gd name="T3" fmla="*/ 7 h 14"/>
                      <a:gd name="T4" fmla="*/ 0 w 14"/>
                      <a:gd name="T5" fmla="*/ 7 h 14"/>
                      <a:gd name="T6" fmla="*/ 0 w 14"/>
                      <a:gd name="T7" fmla="*/ 14 h 14"/>
                      <a:gd name="T8" fmla="*/ 0 w 14"/>
                      <a:gd name="T9" fmla="*/ 14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14"/>
                      <a:gd name="T17" fmla="*/ 14 w 14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14">
                        <a:moveTo>
                          <a:pt x="14" y="0"/>
                        </a:moveTo>
                        <a:lnTo>
                          <a:pt x="7" y="7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8" name="Freeform 510"/>
                  <p:cNvSpPr>
                    <a:spLocks/>
                  </p:cNvSpPr>
                  <p:nvPr/>
                </p:nvSpPr>
                <p:spPr bwMode="auto">
                  <a:xfrm>
                    <a:off x="3141" y="2469"/>
                    <a:ext cx="107" cy="29"/>
                  </a:xfrm>
                  <a:custGeom>
                    <a:avLst/>
                    <a:gdLst>
                      <a:gd name="T0" fmla="*/ 0 w 107"/>
                      <a:gd name="T1" fmla="*/ 0 h 29"/>
                      <a:gd name="T2" fmla="*/ 7 w 107"/>
                      <a:gd name="T3" fmla="*/ 7 h 29"/>
                      <a:gd name="T4" fmla="*/ 14 w 107"/>
                      <a:gd name="T5" fmla="*/ 14 h 29"/>
                      <a:gd name="T6" fmla="*/ 29 w 107"/>
                      <a:gd name="T7" fmla="*/ 21 h 29"/>
                      <a:gd name="T8" fmla="*/ 43 w 107"/>
                      <a:gd name="T9" fmla="*/ 29 h 29"/>
                      <a:gd name="T10" fmla="*/ 64 w 107"/>
                      <a:gd name="T11" fmla="*/ 29 h 29"/>
                      <a:gd name="T12" fmla="*/ 78 w 107"/>
                      <a:gd name="T13" fmla="*/ 21 h 29"/>
                      <a:gd name="T14" fmla="*/ 92 w 107"/>
                      <a:gd name="T15" fmla="*/ 14 h 29"/>
                      <a:gd name="T16" fmla="*/ 100 w 107"/>
                      <a:gd name="T17" fmla="*/ 7 h 29"/>
                      <a:gd name="T18" fmla="*/ 107 w 107"/>
                      <a:gd name="T19" fmla="*/ 7 h 29"/>
                      <a:gd name="T20" fmla="*/ 107 w 107"/>
                      <a:gd name="T21" fmla="*/ 0 h 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7"/>
                      <a:gd name="T34" fmla="*/ 0 h 29"/>
                      <a:gd name="T35" fmla="*/ 107 w 107"/>
                      <a:gd name="T36" fmla="*/ 29 h 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7" h="29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14" y="14"/>
                        </a:lnTo>
                        <a:lnTo>
                          <a:pt x="29" y="21"/>
                        </a:lnTo>
                        <a:lnTo>
                          <a:pt x="43" y="29"/>
                        </a:lnTo>
                        <a:lnTo>
                          <a:pt x="64" y="29"/>
                        </a:lnTo>
                        <a:lnTo>
                          <a:pt x="78" y="21"/>
                        </a:lnTo>
                        <a:lnTo>
                          <a:pt x="92" y="14"/>
                        </a:lnTo>
                        <a:lnTo>
                          <a:pt x="100" y="7"/>
                        </a:lnTo>
                        <a:lnTo>
                          <a:pt x="107" y="7"/>
                        </a:lnTo>
                        <a:lnTo>
                          <a:pt x="10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9" name="Freeform 511"/>
                  <p:cNvSpPr>
                    <a:spLocks/>
                  </p:cNvSpPr>
                  <p:nvPr/>
                </p:nvSpPr>
                <p:spPr bwMode="auto">
                  <a:xfrm>
                    <a:off x="3432" y="2710"/>
                    <a:ext cx="36" cy="85"/>
                  </a:xfrm>
                  <a:custGeom>
                    <a:avLst/>
                    <a:gdLst>
                      <a:gd name="T0" fmla="*/ 36 w 36"/>
                      <a:gd name="T1" fmla="*/ 0 h 85"/>
                      <a:gd name="T2" fmla="*/ 14 w 36"/>
                      <a:gd name="T3" fmla="*/ 22 h 85"/>
                      <a:gd name="T4" fmla="*/ 7 w 36"/>
                      <a:gd name="T5" fmla="*/ 36 h 85"/>
                      <a:gd name="T6" fmla="*/ 0 w 36"/>
                      <a:gd name="T7" fmla="*/ 50 h 85"/>
                      <a:gd name="T8" fmla="*/ 0 w 36"/>
                      <a:gd name="T9" fmla="*/ 64 h 85"/>
                      <a:gd name="T10" fmla="*/ 0 w 36"/>
                      <a:gd name="T11" fmla="*/ 71 h 85"/>
                      <a:gd name="T12" fmla="*/ 7 w 36"/>
                      <a:gd name="T13" fmla="*/ 78 h 85"/>
                      <a:gd name="T14" fmla="*/ 7 w 36"/>
                      <a:gd name="T15" fmla="*/ 85 h 8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"/>
                      <a:gd name="T25" fmla="*/ 0 h 85"/>
                      <a:gd name="T26" fmla="*/ 36 w 36"/>
                      <a:gd name="T27" fmla="*/ 85 h 8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" h="85">
                        <a:moveTo>
                          <a:pt x="36" y="0"/>
                        </a:moveTo>
                        <a:lnTo>
                          <a:pt x="14" y="22"/>
                        </a:lnTo>
                        <a:lnTo>
                          <a:pt x="7" y="36"/>
                        </a:lnTo>
                        <a:lnTo>
                          <a:pt x="0" y="50"/>
                        </a:lnTo>
                        <a:lnTo>
                          <a:pt x="0" y="64"/>
                        </a:lnTo>
                        <a:lnTo>
                          <a:pt x="0" y="71"/>
                        </a:lnTo>
                        <a:lnTo>
                          <a:pt x="7" y="78"/>
                        </a:lnTo>
                        <a:lnTo>
                          <a:pt x="7" y="8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0" name="Freeform 512"/>
                  <p:cNvSpPr>
                    <a:spLocks/>
                  </p:cNvSpPr>
                  <p:nvPr/>
                </p:nvSpPr>
                <p:spPr bwMode="auto">
                  <a:xfrm>
                    <a:off x="3482" y="2739"/>
                    <a:ext cx="49" cy="78"/>
                  </a:xfrm>
                  <a:custGeom>
                    <a:avLst/>
                    <a:gdLst>
                      <a:gd name="T0" fmla="*/ 49 w 49"/>
                      <a:gd name="T1" fmla="*/ 0 h 78"/>
                      <a:gd name="T2" fmla="*/ 28 w 49"/>
                      <a:gd name="T3" fmla="*/ 0 h 78"/>
                      <a:gd name="T4" fmla="*/ 14 w 49"/>
                      <a:gd name="T5" fmla="*/ 14 h 78"/>
                      <a:gd name="T6" fmla="*/ 0 w 49"/>
                      <a:gd name="T7" fmla="*/ 28 h 78"/>
                      <a:gd name="T8" fmla="*/ 0 w 49"/>
                      <a:gd name="T9" fmla="*/ 42 h 78"/>
                      <a:gd name="T10" fmla="*/ 0 w 49"/>
                      <a:gd name="T11" fmla="*/ 56 h 78"/>
                      <a:gd name="T12" fmla="*/ 0 w 49"/>
                      <a:gd name="T13" fmla="*/ 63 h 78"/>
                      <a:gd name="T14" fmla="*/ 0 w 49"/>
                      <a:gd name="T15" fmla="*/ 71 h 78"/>
                      <a:gd name="T16" fmla="*/ 7 w 49"/>
                      <a:gd name="T17" fmla="*/ 78 h 78"/>
                      <a:gd name="T18" fmla="*/ 7 w 49"/>
                      <a:gd name="T19" fmla="*/ 78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9"/>
                      <a:gd name="T31" fmla="*/ 0 h 78"/>
                      <a:gd name="T32" fmla="*/ 49 w 49"/>
                      <a:gd name="T33" fmla="*/ 78 h 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9" h="78">
                        <a:moveTo>
                          <a:pt x="49" y="0"/>
                        </a:moveTo>
                        <a:lnTo>
                          <a:pt x="28" y="0"/>
                        </a:lnTo>
                        <a:lnTo>
                          <a:pt x="14" y="14"/>
                        </a:lnTo>
                        <a:lnTo>
                          <a:pt x="0" y="28"/>
                        </a:lnTo>
                        <a:lnTo>
                          <a:pt x="0" y="42"/>
                        </a:lnTo>
                        <a:lnTo>
                          <a:pt x="0" y="56"/>
                        </a:lnTo>
                        <a:lnTo>
                          <a:pt x="0" y="63"/>
                        </a:lnTo>
                        <a:lnTo>
                          <a:pt x="0" y="71"/>
                        </a:lnTo>
                        <a:lnTo>
                          <a:pt x="7" y="78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1" name="Freeform 513"/>
                  <p:cNvSpPr>
                    <a:spLocks/>
                  </p:cNvSpPr>
                  <p:nvPr/>
                </p:nvSpPr>
                <p:spPr bwMode="auto">
                  <a:xfrm>
                    <a:off x="3503" y="2753"/>
                    <a:ext cx="50" cy="85"/>
                  </a:xfrm>
                  <a:custGeom>
                    <a:avLst/>
                    <a:gdLst>
                      <a:gd name="T0" fmla="*/ 50 w 50"/>
                      <a:gd name="T1" fmla="*/ 0 h 85"/>
                      <a:gd name="T2" fmla="*/ 43 w 50"/>
                      <a:gd name="T3" fmla="*/ 0 h 85"/>
                      <a:gd name="T4" fmla="*/ 28 w 50"/>
                      <a:gd name="T5" fmla="*/ 0 h 85"/>
                      <a:gd name="T6" fmla="*/ 21 w 50"/>
                      <a:gd name="T7" fmla="*/ 7 h 85"/>
                      <a:gd name="T8" fmla="*/ 14 w 50"/>
                      <a:gd name="T9" fmla="*/ 21 h 85"/>
                      <a:gd name="T10" fmla="*/ 7 w 50"/>
                      <a:gd name="T11" fmla="*/ 35 h 85"/>
                      <a:gd name="T12" fmla="*/ 0 w 50"/>
                      <a:gd name="T13" fmla="*/ 49 h 85"/>
                      <a:gd name="T14" fmla="*/ 0 w 50"/>
                      <a:gd name="T15" fmla="*/ 64 h 85"/>
                      <a:gd name="T16" fmla="*/ 7 w 50"/>
                      <a:gd name="T17" fmla="*/ 71 h 85"/>
                      <a:gd name="T18" fmla="*/ 7 w 50"/>
                      <a:gd name="T19" fmla="*/ 78 h 85"/>
                      <a:gd name="T20" fmla="*/ 14 w 50"/>
                      <a:gd name="T21" fmla="*/ 85 h 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"/>
                      <a:gd name="T34" fmla="*/ 0 h 85"/>
                      <a:gd name="T35" fmla="*/ 50 w 50"/>
                      <a:gd name="T36" fmla="*/ 85 h 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" h="85">
                        <a:moveTo>
                          <a:pt x="50" y="0"/>
                        </a:moveTo>
                        <a:lnTo>
                          <a:pt x="43" y="0"/>
                        </a:lnTo>
                        <a:lnTo>
                          <a:pt x="28" y="0"/>
                        </a:lnTo>
                        <a:lnTo>
                          <a:pt x="21" y="7"/>
                        </a:lnTo>
                        <a:lnTo>
                          <a:pt x="14" y="21"/>
                        </a:lnTo>
                        <a:lnTo>
                          <a:pt x="7" y="35"/>
                        </a:lnTo>
                        <a:lnTo>
                          <a:pt x="0" y="49"/>
                        </a:lnTo>
                        <a:lnTo>
                          <a:pt x="0" y="64"/>
                        </a:lnTo>
                        <a:lnTo>
                          <a:pt x="7" y="71"/>
                        </a:lnTo>
                        <a:lnTo>
                          <a:pt x="7" y="78"/>
                        </a:lnTo>
                        <a:lnTo>
                          <a:pt x="14" y="8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2" name="Line 5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0" y="2724"/>
                    <a:ext cx="1" cy="5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3" name="Freeform 515"/>
                  <p:cNvSpPr>
                    <a:spLocks/>
                  </p:cNvSpPr>
                  <p:nvPr/>
                </p:nvSpPr>
                <p:spPr bwMode="auto">
                  <a:xfrm>
                    <a:off x="3659" y="2675"/>
                    <a:ext cx="71" cy="78"/>
                  </a:xfrm>
                  <a:custGeom>
                    <a:avLst/>
                    <a:gdLst>
                      <a:gd name="T0" fmla="*/ 0 w 71"/>
                      <a:gd name="T1" fmla="*/ 71 h 78"/>
                      <a:gd name="T2" fmla="*/ 14 w 71"/>
                      <a:gd name="T3" fmla="*/ 78 h 78"/>
                      <a:gd name="T4" fmla="*/ 28 w 71"/>
                      <a:gd name="T5" fmla="*/ 78 h 78"/>
                      <a:gd name="T6" fmla="*/ 43 w 71"/>
                      <a:gd name="T7" fmla="*/ 78 h 78"/>
                      <a:gd name="T8" fmla="*/ 57 w 71"/>
                      <a:gd name="T9" fmla="*/ 71 h 78"/>
                      <a:gd name="T10" fmla="*/ 64 w 71"/>
                      <a:gd name="T11" fmla="*/ 71 h 78"/>
                      <a:gd name="T12" fmla="*/ 71 w 71"/>
                      <a:gd name="T13" fmla="*/ 64 h 78"/>
                      <a:gd name="T14" fmla="*/ 71 w 71"/>
                      <a:gd name="T15" fmla="*/ 42 h 78"/>
                      <a:gd name="T16" fmla="*/ 64 w 71"/>
                      <a:gd name="T17" fmla="*/ 42 h 78"/>
                      <a:gd name="T18" fmla="*/ 57 w 71"/>
                      <a:gd name="T19" fmla="*/ 35 h 78"/>
                      <a:gd name="T20" fmla="*/ 50 w 71"/>
                      <a:gd name="T21" fmla="*/ 28 h 78"/>
                      <a:gd name="T22" fmla="*/ 43 w 71"/>
                      <a:gd name="T23" fmla="*/ 28 h 78"/>
                      <a:gd name="T24" fmla="*/ 21 w 71"/>
                      <a:gd name="T25" fmla="*/ 14 h 78"/>
                      <a:gd name="T26" fmla="*/ 0 w 71"/>
                      <a:gd name="T27" fmla="*/ 0 h 7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1"/>
                      <a:gd name="T43" fmla="*/ 0 h 78"/>
                      <a:gd name="T44" fmla="*/ 71 w 71"/>
                      <a:gd name="T45" fmla="*/ 78 h 7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1" h="78">
                        <a:moveTo>
                          <a:pt x="0" y="71"/>
                        </a:moveTo>
                        <a:lnTo>
                          <a:pt x="14" y="78"/>
                        </a:lnTo>
                        <a:lnTo>
                          <a:pt x="28" y="78"/>
                        </a:lnTo>
                        <a:lnTo>
                          <a:pt x="43" y="78"/>
                        </a:lnTo>
                        <a:lnTo>
                          <a:pt x="57" y="71"/>
                        </a:lnTo>
                        <a:lnTo>
                          <a:pt x="64" y="71"/>
                        </a:lnTo>
                        <a:lnTo>
                          <a:pt x="71" y="64"/>
                        </a:lnTo>
                        <a:lnTo>
                          <a:pt x="71" y="42"/>
                        </a:lnTo>
                        <a:lnTo>
                          <a:pt x="64" y="42"/>
                        </a:lnTo>
                        <a:lnTo>
                          <a:pt x="57" y="35"/>
                        </a:lnTo>
                        <a:lnTo>
                          <a:pt x="50" y="28"/>
                        </a:lnTo>
                        <a:lnTo>
                          <a:pt x="43" y="28"/>
                        </a:lnTo>
                        <a:lnTo>
                          <a:pt x="21" y="1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4" name="Freeform 516"/>
                  <p:cNvSpPr>
                    <a:spLocks/>
                  </p:cNvSpPr>
                  <p:nvPr/>
                </p:nvSpPr>
                <p:spPr bwMode="auto">
                  <a:xfrm>
                    <a:off x="3638" y="2724"/>
                    <a:ext cx="92" cy="71"/>
                  </a:xfrm>
                  <a:custGeom>
                    <a:avLst/>
                    <a:gdLst>
                      <a:gd name="T0" fmla="*/ 0 w 92"/>
                      <a:gd name="T1" fmla="*/ 50 h 71"/>
                      <a:gd name="T2" fmla="*/ 14 w 92"/>
                      <a:gd name="T3" fmla="*/ 57 h 71"/>
                      <a:gd name="T4" fmla="*/ 21 w 92"/>
                      <a:gd name="T5" fmla="*/ 64 h 71"/>
                      <a:gd name="T6" fmla="*/ 35 w 92"/>
                      <a:gd name="T7" fmla="*/ 71 h 71"/>
                      <a:gd name="T8" fmla="*/ 42 w 92"/>
                      <a:gd name="T9" fmla="*/ 71 h 71"/>
                      <a:gd name="T10" fmla="*/ 56 w 92"/>
                      <a:gd name="T11" fmla="*/ 71 h 71"/>
                      <a:gd name="T12" fmla="*/ 64 w 92"/>
                      <a:gd name="T13" fmla="*/ 71 h 71"/>
                      <a:gd name="T14" fmla="*/ 78 w 92"/>
                      <a:gd name="T15" fmla="*/ 71 h 71"/>
                      <a:gd name="T16" fmla="*/ 85 w 92"/>
                      <a:gd name="T17" fmla="*/ 64 h 71"/>
                      <a:gd name="T18" fmla="*/ 92 w 92"/>
                      <a:gd name="T19" fmla="*/ 57 h 71"/>
                      <a:gd name="T20" fmla="*/ 92 w 92"/>
                      <a:gd name="T21" fmla="*/ 50 h 71"/>
                      <a:gd name="T22" fmla="*/ 92 w 92"/>
                      <a:gd name="T23" fmla="*/ 43 h 71"/>
                      <a:gd name="T24" fmla="*/ 92 w 92"/>
                      <a:gd name="T25" fmla="*/ 36 h 71"/>
                      <a:gd name="T26" fmla="*/ 92 w 92"/>
                      <a:gd name="T27" fmla="*/ 36 h 71"/>
                      <a:gd name="T28" fmla="*/ 92 w 92"/>
                      <a:gd name="T29" fmla="*/ 29 h 71"/>
                      <a:gd name="T30" fmla="*/ 92 w 92"/>
                      <a:gd name="T31" fmla="*/ 15 h 71"/>
                      <a:gd name="T32" fmla="*/ 92 w 92"/>
                      <a:gd name="T33" fmla="*/ 0 h 7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2"/>
                      <a:gd name="T52" fmla="*/ 0 h 71"/>
                      <a:gd name="T53" fmla="*/ 92 w 92"/>
                      <a:gd name="T54" fmla="*/ 71 h 7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2" h="71">
                        <a:moveTo>
                          <a:pt x="0" y="50"/>
                        </a:moveTo>
                        <a:lnTo>
                          <a:pt x="14" y="57"/>
                        </a:lnTo>
                        <a:lnTo>
                          <a:pt x="21" y="64"/>
                        </a:lnTo>
                        <a:lnTo>
                          <a:pt x="35" y="71"/>
                        </a:lnTo>
                        <a:lnTo>
                          <a:pt x="42" y="71"/>
                        </a:lnTo>
                        <a:lnTo>
                          <a:pt x="56" y="71"/>
                        </a:lnTo>
                        <a:lnTo>
                          <a:pt x="64" y="71"/>
                        </a:lnTo>
                        <a:lnTo>
                          <a:pt x="78" y="71"/>
                        </a:lnTo>
                        <a:lnTo>
                          <a:pt x="85" y="64"/>
                        </a:lnTo>
                        <a:lnTo>
                          <a:pt x="92" y="57"/>
                        </a:lnTo>
                        <a:lnTo>
                          <a:pt x="92" y="50"/>
                        </a:lnTo>
                        <a:lnTo>
                          <a:pt x="92" y="43"/>
                        </a:lnTo>
                        <a:lnTo>
                          <a:pt x="92" y="36"/>
                        </a:lnTo>
                        <a:lnTo>
                          <a:pt x="92" y="29"/>
                        </a:lnTo>
                        <a:lnTo>
                          <a:pt x="92" y="15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5" name="Line 5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38" y="2732"/>
                    <a:ext cx="35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6" name="Line 5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8" y="2675"/>
                    <a:ext cx="14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7" name="Line 5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7" y="2618"/>
                    <a:ext cx="36" cy="7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8" name="Line 5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16" y="2689"/>
                    <a:ext cx="7" cy="1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9" name="Freeform 521"/>
                  <p:cNvSpPr>
                    <a:spLocks/>
                  </p:cNvSpPr>
                  <p:nvPr/>
                </p:nvSpPr>
                <p:spPr bwMode="auto">
                  <a:xfrm>
                    <a:off x="3723" y="2753"/>
                    <a:ext cx="227" cy="191"/>
                  </a:xfrm>
                  <a:custGeom>
                    <a:avLst/>
                    <a:gdLst>
                      <a:gd name="T0" fmla="*/ 0 w 227"/>
                      <a:gd name="T1" fmla="*/ 35 h 191"/>
                      <a:gd name="T2" fmla="*/ 0 w 227"/>
                      <a:gd name="T3" fmla="*/ 49 h 191"/>
                      <a:gd name="T4" fmla="*/ 0 w 227"/>
                      <a:gd name="T5" fmla="*/ 64 h 191"/>
                      <a:gd name="T6" fmla="*/ 0 w 227"/>
                      <a:gd name="T7" fmla="*/ 78 h 191"/>
                      <a:gd name="T8" fmla="*/ 7 w 227"/>
                      <a:gd name="T9" fmla="*/ 99 h 191"/>
                      <a:gd name="T10" fmla="*/ 14 w 227"/>
                      <a:gd name="T11" fmla="*/ 120 h 191"/>
                      <a:gd name="T12" fmla="*/ 21 w 227"/>
                      <a:gd name="T13" fmla="*/ 142 h 191"/>
                      <a:gd name="T14" fmla="*/ 28 w 227"/>
                      <a:gd name="T15" fmla="*/ 163 h 191"/>
                      <a:gd name="T16" fmla="*/ 42 w 227"/>
                      <a:gd name="T17" fmla="*/ 177 h 191"/>
                      <a:gd name="T18" fmla="*/ 64 w 227"/>
                      <a:gd name="T19" fmla="*/ 191 h 191"/>
                      <a:gd name="T20" fmla="*/ 99 w 227"/>
                      <a:gd name="T21" fmla="*/ 191 h 191"/>
                      <a:gd name="T22" fmla="*/ 120 w 227"/>
                      <a:gd name="T23" fmla="*/ 184 h 191"/>
                      <a:gd name="T24" fmla="*/ 142 w 227"/>
                      <a:gd name="T25" fmla="*/ 170 h 191"/>
                      <a:gd name="T26" fmla="*/ 177 w 227"/>
                      <a:gd name="T27" fmla="*/ 127 h 191"/>
                      <a:gd name="T28" fmla="*/ 191 w 227"/>
                      <a:gd name="T29" fmla="*/ 92 h 191"/>
                      <a:gd name="T30" fmla="*/ 206 w 227"/>
                      <a:gd name="T31" fmla="*/ 57 h 191"/>
                      <a:gd name="T32" fmla="*/ 213 w 227"/>
                      <a:gd name="T33" fmla="*/ 28 h 191"/>
                      <a:gd name="T34" fmla="*/ 220 w 227"/>
                      <a:gd name="T35" fmla="*/ 7 h 191"/>
                      <a:gd name="T36" fmla="*/ 227 w 227"/>
                      <a:gd name="T37" fmla="*/ 0 h 191"/>
                      <a:gd name="T38" fmla="*/ 227 w 227"/>
                      <a:gd name="T39" fmla="*/ 0 h 19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7"/>
                      <a:gd name="T61" fmla="*/ 0 h 191"/>
                      <a:gd name="T62" fmla="*/ 227 w 227"/>
                      <a:gd name="T63" fmla="*/ 191 h 19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7" h="191">
                        <a:moveTo>
                          <a:pt x="0" y="35"/>
                        </a:moveTo>
                        <a:lnTo>
                          <a:pt x="0" y="49"/>
                        </a:lnTo>
                        <a:lnTo>
                          <a:pt x="0" y="64"/>
                        </a:lnTo>
                        <a:lnTo>
                          <a:pt x="0" y="78"/>
                        </a:lnTo>
                        <a:lnTo>
                          <a:pt x="7" y="99"/>
                        </a:lnTo>
                        <a:lnTo>
                          <a:pt x="14" y="120"/>
                        </a:lnTo>
                        <a:lnTo>
                          <a:pt x="21" y="142"/>
                        </a:lnTo>
                        <a:lnTo>
                          <a:pt x="28" y="163"/>
                        </a:lnTo>
                        <a:lnTo>
                          <a:pt x="42" y="177"/>
                        </a:lnTo>
                        <a:lnTo>
                          <a:pt x="64" y="191"/>
                        </a:lnTo>
                        <a:lnTo>
                          <a:pt x="99" y="191"/>
                        </a:lnTo>
                        <a:lnTo>
                          <a:pt x="120" y="184"/>
                        </a:lnTo>
                        <a:lnTo>
                          <a:pt x="142" y="170"/>
                        </a:lnTo>
                        <a:lnTo>
                          <a:pt x="177" y="127"/>
                        </a:lnTo>
                        <a:lnTo>
                          <a:pt x="191" y="92"/>
                        </a:lnTo>
                        <a:lnTo>
                          <a:pt x="206" y="57"/>
                        </a:lnTo>
                        <a:lnTo>
                          <a:pt x="213" y="28"/>
                        </a:lnTo>
                        <a:lnTo>
                          <a:pt x="220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0" name="Freeform 522"/>
                  <p:cNvSpPr>
                    <a:spLocks/>
                  </p:cNvSpPr>
                  <p:nvPr/>
                </p:nvSpPr>
                <p:spPr bwMode="auto">
                  <a:xfrm>
                    <a:off x="3673" y="2753"/>
                    <a:ext cx="319" cy="234"/>
                  </a:xfrm>
                  <a:custGeom>
                    <a:avLst/>
                    <a:gdLst>
                      <a:gd name="T0" fmla="*/ 319 w 319"/>
                      <a:gd name="T1" fmla="*/ 0 h 234"/>
                      <a:gd name="T2" fmla="*/ 312 w 319"/>
                      <a:gd name="T3" fmla="*/ 14 h 234"/>
                      <a:gd name="T4" fmla="*/ 305 w 319"/>
                      <a:gd name="T5" fmla="*/ 28 h 234"/>
                      <a:gd name="T6" fmla="*/ 291 w 319"/>
                      <a:gd name="T7" fmla="*/ 57 h 234"/>
                      <a:gd name="T8" fmla="*/ 277 w 319"/>
                      <a:gd name="T9" fmla="*/ 106 h 234"/>
                      <a:gd name="T10" fmla="*/ 256 w 319"/>
                      <a:gd name="T11" fmla="*/ 156 h 234"/>
                      <a:gd name="T12" fmla="*/ 227 w 319"/>
                      <a:gd name="T13" fmla="*/ 198 h 234"/>
                      <a:gd name="T14" fmla="*/ 192 w 319"/>
                      <a:gd name="T15" fmla="*/ 220 h 234"/>
                      <a:gd name="T16" fmla="*/ 156 w 319"/>
                      <a:gd name="T17" fmla="*/ 234 h 234"/>
                      <a:gd name="T18" fmla="*/ 121 w 319"/>
                      <a:gd name="T19" fmla="*/ 234 h 234"/>
                      <a:gd name="T20" fmla="*/ 78 w 319"/>
                      <a:gd name="T21" fmla="*/ 227 h 234"/>
                      <a:gd name="T22" fmla="*/ 50 w 319"/>
                      <a:gd name="T23" fmla="*/ 205 h 234"/>
                      <a:gd name="T24" fmla="*/ 29 w 319"/>
                      <a:gd name="T25" fmla="*/ 177 h 234"/>
                      <a:gd name="T26" fmla="*/ 14 w 319"/>
                      <a:gd name="T27" fmla="*/ 135 h 234"/>
                      <a:gd name="T28" fmla="*/ 7 w 319"/>
                      <a:gd name="T29" fmla="*/ 85 h 234"/>
                      <a:gd name="T30" fmla="*/ 0 w 319"/>
                      <a:gd name="T31" fmla="*/ 57 h 234"/>
                      <a:gd name="T32" fmla="*/ 0 w 319"/>
                      <a:gd name="T33" fmla="*/ 42 h 2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19"/>
                      <a:gd name="T52" fmla="*/ 0 h 234"/>
                      <a:gd name="T53" fmla="*/ 319 w 319"/>
                      <a:gd name="T54" fmla="*/ 234 h 23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19" h="234">
                        <a:moveTo>
                          <a:pt x="319" y="0"/>
                        </a:moveTo>
                        <a:lnTo>
                          <a:pt x="312" y="14"/>
                        </a:lnTo>
                        <a:lnTo>
                          <a:pt x="305" y="28"/>
                        </a:lnTo>
                        <a:lnTo>
                          <a:pt x="291" y="57"/>
                        </a:lnTo>
                        <a:lnTo>
                          <a:pt x="277" y="106"/>
                        </a:lnTo>
                        <a:lnTo>
                          <a:pt x="256" y="156"/>
                        </a:lnTo>
                        <a:lnTo>
                          <a:pt x="227" y="198"/>
                        </a:lnTo>
                        <a:lnTo>
                          <a:pt x="192" y="220"/>
                        </a:lnTo>
                        <a:lnTo>
                          <a:pt x="156" y="234"/>
                        </a:lnTo>
                        <a:lnTo>
                          <a:pt x="121" y="234"/>
                        </a:lnTo>
                        <a:lnTo>
                          <a:pt x="78" y="227"/>
                        </a:lnTo>
                        <a:lnTo>
                          <a:pt x="50" y="205"/>
                        </a:lnTo>
                        <a:lnTo>
                          <a:pt x="29" y="177"/>
                        </a:lnTo>
                        <a:lnTo>
                          <a:pt x="14" y="135"/>
                        </a:lnTo>
                        <a:lnTo>
                          <a:pt x="7" y="85"/>
                        </a:lnTo>
                        <a:lnTo>
                          <a:pt x="0" y="57"/>
                        </a:lnTo>
                        <a:lnTo>
                          <a:pt x="0" y="4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1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7" y="2717"/>
                    <a:ext cx="1" cy="6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2" name="Line 5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7" y="2760"/>
                    <a:ext cx="42" cy="2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3" name="Line 5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9" y="2696"/>
                    <a:ext cx="1" cy="6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4" name="Freeform 526"/>
                  <p:cNvSpPr>
                    <a:spLocks/>
                  </p:cNvSpPr>
                  <p:nvPr/>
                </p:nvSpPr>
                <p:spPr bwMode="auto">
                  <a:xfrm>
                    <a:off x="3985" y="2732"/>
                    <a:ext cx="7" cy="7"/>
                  </a:xfrm>
                  <a:custGeom>
                    <a:avLst/>
                    <a:gdLst>
                      <a:gd name="T0" fmla="*/ 0 w 7"/>
                      <a:gd name="T1" fmla="*/ 0 h 7"/>
                      <a:gd name="T2" fmla="*/ 7 w 7"/>
                      <a:gd name="T3" fmla="*/ 0 h 7"/>
                      <a:gd name="T4" fmla="*/ 7 w 7"/>
                      <a:gd name="T5" fmla="*/ 7 h 7"/>
                      <a:gd name="T6" fmla="*/ 7 w 7"/>
                      <a:gd name="T7" fmla="*/ 7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7"/>
                      <a:gd name="T14" fmla="*/ 7 w 7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7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5" name="Freeform 527"/>
                  <p:cNvSpPr>
                    <a:spLocks/>
                  </p:cNvSpPr>
                  <p:nvPr/>
                </p:nvSpPr>
                <p:spPr bwMode="auto">
                  <a:xfrm>
                    <a:off x="3978" y="2781"/>
                    <a:ext cx="29" cy="14"/>
                  </a:xfrm>
                  <a:custGeom>
                    <a:avLst/>
                    <a:gdLst>
                      <a:gd name="T0" fmla="*/ 29 w 29"/>
                      <a:gd name="T1" fmla="*/ 0 h 14"/>
                      <a:gd name="T2" fmla="*/ 22 w 29"/>
                      <a:gd name="T3" fmla="*/ 7 h 14"/>
                      <a:gd name="T4" fmla="*/ 14 w 29"/>
                      <a:gd name="T5" fmla="*/ 7 h 14"/>
                      <a:gd name="T6" fmla="*/ 7 w 29"/>
                      <a:gd name="T7" fmla="*/ 14 h 14"/>
                      <a:gd name="T8" fmla="*/ 0 w 29"/>
                      <a:gd name="T9" fmla="*/ 7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4"/>
                      <a:gd name="T17" fmla="*/ 29 w 29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4">
                        <a:moveTo>
                          <a:pt x="29" y="0"/>
                        </a:moveTo>
                        <a:lnTo>
                          <a:pt x="22" y="7"/>
                        </a:lnTo>
                        <a:lnTo>
                          <a:pt x="14" y="7"/>
                        </a:lnTo>
                        <a:lnTo>
                          <a:pt x="7" y="14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6" name="Freeform 528"/>
                  <p:cNvSpPr>
                    <a:spLocks/>
                  </p:cNvSpPr>
                  <p:nvPr/>
                </p:nvSpPr>
                <p:spPr bwMode="auto">
                  <a:xfrm>
                    <a:off x="3929" y="2767"/>
                    <a:ext cx="7" cy="14"/>
                  </a:xfrm>
                  <a:custGeom>
                    <a:avLst/>
                    <a:gdLst>
                      <a:gd name="T0" fmla="*/ 0 w 7"/>
                      <a:gd name="T1" fmla="*/ 0 h 14"/>
                      <a:gd name="T2" fmla="*/ 7 w 7"/>
                      <a:gd name="T3" fmla="*/ 7 h 14"/>
                      <a:gd name="T4" fmla="*/ 7 w 7"/>
                      <a:gd name="T5" fmla="*/ 14 h 14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14"/>
                      <a:gd name="T11" fmla="*/ 7 w 7"/>
                      <a:gd name="T12" fmla="*/ 14 h 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14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7" y="14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7" name="Line 5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5" y="2441"/>
                    <a:ext cx="1" cy="34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8" name="Line 5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75" y="2441"/>
                    <a:ext cx="57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9" name="Line 5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5" y="2412"/>
                    <a:ext cx="50" cy="2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2" name="Line 532"/>
                <p:cNvSpPr>
                  <a:spLocks noChangeShapeType="1"/>
                </p:cNvSpPr>
                <p:nvPr/>
              </p:nvSpPr>
              <p:spPr bwMode="auto">
                <a:xfrm flipH="1" flipV="1">
                  <a:off x="770" y="1242"/>
                  <a:ext cx="32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3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1701" y="1368"/>
                  <a:ext cx="1" cy="2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4" name="Line 534"/>
                <p:cNvSpPr>
                  <a:spLocks noChangeShapeType="1"/>
                </p:cNvSpPr>
                <p:nvPr/>
              </p:nvSpPr>
              <p:spPr bwMode="auto">
                <a:xfrm flipH="1" flipV="1">
                  <a:off x="1707" y="963"/>
                  <a:ext cx="95" cy="5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5" name="Freeform 535"/>
                <p:cNvSpPr>
                  <a:spLocks/>
                </p:cNvSpPr>
                <p:nvPr/>
              </p:nvSpPr>
              <p:spPr bwMode="auto">
                <a:xfrm>
                  <a:off x="1697" y="948"/>
                  <a:ext cx="10" cy="10"/>
                </a:xfrm>
                <a:custGeom>
                  <a:avLst/>
                  <a:gdLst>
                    <a:gd name="T0" fmla="*/ 0 w 15"/>
                    <a:gd name="T1" fmla="*/ 0 h 15"/>
                    <a:gd name="T2" fmla="*/ 7 w 15"/>
                    <a:gd name="T3" fmla="*/ 0 h 15"/>
                    <a:gd name="T4" fmla="*/ 15 w 15"/>
                    <a:gd name="T5" fmla="*/ 0 h 15"/>
                    <a:gd name="T6" fmla="*/ 15 w 15"/>
                    <a:gd name="T7" fmla="*/ 7 h 15"/>
                    <a:gd name="T8" fmla="*/ 15 w 15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5"/>
                    <a:gd name="T17" fmla="*/ 15 w 1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1823" y="1012"/>
                  <a:ext cx="1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7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1815" y="1008"/>
                  <a:ext cx="4" cy="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8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" y="1030"/>
                  <a:ext cx="33" cy="18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9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982" y="1048"/>
                  <a:ext cx="1" cy="2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7" name="Picture 5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848" y="2780928"/>
              <a:ext cx="1871662" cy="1404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Freeform 552"/>
            <p:cNvSpPr>
              <a:spLocks/>
            </p:cNvSpPr>
            <p:nvPr/>
          </p:nvSpPr>
          <p:spPr bwMode="auto">
            <a:xfrm>
              <a:off x="1763688" y="2607295"/>
              <a:ext cx="2663875" cy="461665"/>
            </a:xfrm>
            <a:custGeom>
              <a:avLst/>
              <a:gdLst>
                <a:gd name="T0" fmla="*/ 0 w 1697"/>
                <a:gd name="T1" fmla="*/ 217 h 217"/>
                <a:gd name="T2" fmla="*/ 632 w 1697"/>
                <a:gd name="T3" fmla="*/ 9 h 217"/>
                <a:gd name="T4" fmla="*/ 1697 w 1697"/>
                <a:gd name="T5" fmla="*/ 162 h 217"/>
                <a:gd name="T6" fmla="*/ 0 60000 65536"/>
                <a:gd name="T7" fmla="*/ 0 60000 65536"/>
                <a:gd name="T8" fmla="*/ 0 60000 65536"/>
                <a:gd name="T9" fmla="*/ 0 w 1697"/>
                <a:gd name="T10" fmla="*/ 0 h 217"/>
                <a:gd name="T11" fmla="*/ 1697 w 1697"/>
                <a:gd name="T12" fmla="*/ 217 h 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7" h="217">
                  <a:moveTo>
                    <a:pt x="0" y="217"/>
                  </a:moveTo>
                  <a:cubicBezTo>
                    <a:pt x="105" y="182"/>
                    <a:pt x="349" y="18"/>
                    <a:pt x="632" y="9"/>
                  </a:cubicBezTo>
                  <a:cubicBezTo>
                    <a:pt x="915" y="0"/>
                    <a:pt x="1475" y="130"/>
                    <a:pt x="1697" y="162"/>
                  </a:cubicBez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" name="Freeform 553"/>
            <p:cNvSpPr>
              <a:spLocks/>
            </p:cNvSpPr>
            <p:nvPr/>
          </p:nvSpPr>
          <p:spPr bwMode="auto">
            <a:xfrm rot="850218">
              <a:off x="1646602" y="3227905"/>
              <a:ext cx="1944216" cy="461665"/>
            </a:xfrm>
            <a:custGeom>
              <a:avLst/>
              <a:gdLst>
                <a:gd name="T0" fmla="*/ 0 w 1225"/>
                <a:gd name="T1" fmla="*/ 30 h 529"/>
                <a:gd name="T2" fmla="*/ 644 w 1225"/>
                <a:gd name="T3" fmla="*/ 83 h 529"/>
                <a:gd name="T4" fmla="*/ 1225 w 1225"/>
                <a:gd name="T5" fmla="*/ 529 h 529"/>
                <a:gd name="T6" fmla="*/ 0 60000 65536"/>
                <a:gd name="T7" fmla="*/ 0 60000 65536"/>
                <a:gd name="T8" fmla="*/ 0 60000 65536"/>
                <a:gd name="T9" fmla="*/ 0 w 1225"/>
                <a:gd name="T10" fmla="*/ 0 h 529"/>
                <a:gd name="T11" fmla="*/ 1225 w 1225"/>
                <a:gd name="T12" fmla="*/ 529 h 5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529">
                  <a:moveTo>
                    <a:pt x="0" y="30"/>
                  </a:moveTo>
                  <a:cubicBezTo>
                    <a:pt x="107" y="39"/>
                    <a:pt x="440" y="0"/>
                    <a:pt x="644" y="83"/>
                  </a:cubicBezTo>
                  <a:cubicBezTo>
                    <a:pt x="848" y="166"/>
                    <a:pt x="1104" y="436"/>
                    <a:pt x="1225" y="529"/>
                  </a:cubicBez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423" name="正方形/長方形 422"/>
          <p:cNvSpPr/>
          <p:nvPr/>
        </p:nvSpPr>
        <p:spPr>
          <a:xfrm>
            <a:off x="4067944" y="5949280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A-Ruler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788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A-Ruler2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31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935434"/>
          </a:xfrm>
        </p:spPr>
        <p:txBody>
          <a:bodyPr/>
          <a:lstStyle/>
          <a:p>
            <a:r>
              <a:rPr lang="ja-JP" altLang="en-US" dirty="0" smtClean="0"/>
              <a:t>ミラー</a:t>
            </a:r>
            <a:r>
              <a:rPr lang="ja-JP" altLang="en-US" dirty="0"/>
              <a:t>上</a:t>
            </a:r>
            <a:r>
              <a:rPr lang="ja-JP" altLang="en-US" dirty="0" smtClean="0"/>
              <a:t>にプローブを接触し，</a:t>
            </a:r>
            <a:r>
              <a:rPr lang="en-US" altLang="ja-JP" dirty="0" smtClean="0"/>
              <a:t>X,Y,Z</a:t>
            </a:r>
            <a:r>
              <a:rPr lang="ja-JP" altLang="en-US" dirty="0" smtClean="0"/>
              <a:t>参照ミラーからの位置をレーザ干渉計により取得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 r="628" b="5645"/>
          <a:stretch/>
        </p:blipFill>
        <p:spPr>
          <a:xfrm>
            <a:off x="2267744" y="2348880"/>
            <a:ext cx="4485084" cy="38877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auto">
          <a:xfrm>
            <a:off x="3563888" y="2636912"/>
            <a:ext cx="1080120" cy="144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059832" y="2924944"/>
            <a:ext cx="144016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3203848" y="3068960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>
            <a:off x="3203848" y="3356992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V="1">
            <a:off x="4572000" y="2780928"/>
            <a:ext cx="0" cy="1296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正方形/長方形 12"/>
          <p:cNvSpPr/>
          <p:nvPr/>
        </p:nvSpPr>
        <p:spPr>
          <a:xfrm>
            <a:off x="6876256" y="5949280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特許登録</a:t>
            </a:r>
            <a:r>
              <a:rPr lang="en-US" altLang="ja-JP" sz="1200" dirty="0" smtClean="0"/>
              <a:t>4474443</a:t>
            </a:r>
            <a:r>
              <a:rPr lang="ja-JP" altLang="en-US" sz="1200" dirty="0" smtClean="0"/>
              <a:t>号，他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733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22250"/>
            <a:ext cx="8280920" cy="902494"/>
          </a:xfrm>
        </p:spPr>
        <p:txBody>
          <a:bodyPr/>
          <a:lstStyle/>
          <a:p>
            <a:r>
              <a:rPr kumimoji="1" lang="en-US" altLang="ja-JP" dirty="0" smtClean="0"/>
              <a:t>ARSA</a:t>
            </a:r>
            <a:r>
              <a:rPr kumimoji="1" lang="en-US" altLang="ja-JP" sz="2000" dirty="0" smtClean="0"/>
              <a:t>(Approximated Reference Shape Algorithm)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32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dirty="0" smtClean="0"/>
              <a:t>新しいスティッチ計算方法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ミスマッチ</a:t>
            </a:r>
            <a:r>
              <a:rPr kumimoji="1" lang="ja-JP" altLang="en-US" dirty="0"/>
              <a:t>最少</a:t>
            </a:r>
            <a:r>
              <a:rPr kumimoji="1" lang="ja-JP" altLang="en-US" dirty="0" smtClean="0"/>
              <a:t>ではなく近似参照形状の推定誤差最少を目指す</a:t>
            </a:r>
            <a:endParaRPr kumimoji="1" lang="en-US" altLang="ja-JP" dirty="0" smtClean="0"/>
          </a:p>
          <a:p>
            <a:r>
              <a:rPr lang="ja-JP" altLang="en-US" dirty="0" smtClean="0"/>
              <a:t>スティッチパラメータ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位置姿勢誤差 </a:t>
            </a:r>
            <a:r>
              <a:rPr kumimoji="1" lang="en-US" altLang="ja-JP" dirty="0" smtClean="0"/>
              <a:t>:</a:t>
            </a:r>
            <a:r>
              <a:rPr kumimoji="1" lang="en-US" altLang="ja-JP" b="1" dirty="0" err="1" smtClean="0"/>
              <a:t>p</a:t>
            </a:r>
            <a:r>
              <a:rPr kumimoji="1" lang="en-US" altLang="ja-JP" b="1" baseline="-25000" dirty="0" err="1" smtClean="0"/>
              <a:t>n</a:t>
            </a:r>
            <a:endParaRPr kumimoji="1" lang="en-US" altLang="ja-JP" b="1" baseline="-25000" dirty="0" smtClean="0"/>
          </a:p>
          <a:p>
            <a:pPr lvl="1"/>
            <a:r>
              <a:rPr lang="ja-JP" altLang="en-US" dirty="0" smtClean="0"/>
              <a:t>システムエラー </a:t>
            </a:r>
            <a:r>
              <a:rPr lang="en-US" altLang="ja-JP" dirty="0" smtClean="0"/>
              <a:t>:</a:t>
            </a:r>
            <a:r>
              <a:rPr lang="en-US" altLang="ja-JP" b="1" dirty="0" smtClean="0"/>
              <a:t>q</a:t>
            </a:r>
          </a:p>
          <a:p>
            <a:pPr lvl="1"/>
            <a:r>
              <a:rPr lang="ja-JP" altLang="en-US" dirty="0" smtClean="0"/>
              <a:t>近似参照形状</a:t>
            </a:r>
            <a:r>
              <a:rPr lang="en-US" altLang="ja-JP" dirty="0" smtClean="0"/>
              <a:t>(</a:t>
            </a:r>
            <a:r>
              <a:rPr lang="ja-JP" altLang="en-US" dirty="0" smtClean="0"/>
              <a:t>関数表現</a:t>
            </a:r>
            <a:r>
              <a:rPr lang="en-US" altLang="ja-JP" dirty="0" smtClean="0"/>
              <a:t>) :</a:t>
            </a:r>
            <a:r>
              <a:rPr lang="en-US" altLang="ja-JP" b="1" dirty="0" smtClean="0"/>
              <a:t>r</a:t>
            </a:r>
          </a:p>
          <a:p>
            <a:r>
              <a:rPr kumimoji="1" lang="ja-JP" altLang="en-US" dirty="0" smtClean="0"/>
              <a:t>パラメータ推定の特徴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ミスマッチ</a:t>
            </a:r>
            <a:r>
              <a:rPr lang="ja-JP" altLang="en-US" dirty="0" smtClean="0"/>
              <a:t>の</a:t>
            </a:r>
            <a:r>
              <a:rPr lang="ja-JP" altLang="en-US" dirty="0"/>
              <a:t>計算</a:t>
            </a:r>
            <a:r>
              <a:rPr lang="ja-JP" altLang="en-US" dirty="0" smtClean="0"/>
              <a:t>は</a:t>
            </a:r>
            <a:r>
              <a:rPr lang="ja-JP" altLang="en-US" dirty="0"/>
              <a:t>不要</a:t>
            </a:r>
            <a:r>
              <a:rPr lang="ja-JP" altLang="en-US" dirty="0" smtClean="0"/>
              <a:t>なので補間誤差の影響がない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オーバーラップ部推定誤差の影響がない</a:t>
            </a:r>
            <a:endParaRPr kumimoji="1" lang="ja-JP" altLang="en-US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4752020" y="2348880"/>
            <a:ext cx="4608513" cy="2192338"/>
            <a:chOff x="4272773" y="4125654"/>
            <a:chExt cx="4608513" cy="2192338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 flipV="1">
              <a:off x="6752448" y="5733792"/>
              <a:ext cx="357188" cy="576262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7096936" y="4459029"/>
              <a:ext cx="357187" cy="5762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V="1">
              <a:off x="5496736" y="4459029"/>
              <a:ext cx="357187" cy="5762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025248" y="5205154"/>
              <a:ext cx="3025775" cy="673100"/>
            </a:xfrm>
            <a:custGeom>
              <a:avLst/>
              <a:gdLst>
                <a:gd name="T0" fmla="*/ 0 w 1906"/>
                <a:gd name="T1" fmla="*/ 409 h 424"/>
                <a:gd name="T2" fmla="*/ 227 w 1906"/>
                <a:gd name="T3" fmla="*/ 409 h 424"/>
                <a:gd name="T4" fmla="*/ 454 w 1906"/>
                <a:gd name="T5" fmla="*/ 318 h 424"/>
                <a:gd name="T6" fmla="*/ 681 w 1906"/>
                <a:gd name="T7" fmla="*/ 91 h 424"/>
                <a:gd name="T8" fmla="*/ 953 w 1906"/>
                <a:gd name="T9" fmla="*/ 0 h 424"/>
                <a:gd name="T10" fmla="*/ 1225 w 1906"/>
                <a:gd name="T11" fmla="*/ 91 h 424"/>
                <a:gd name="T12" fmla="*/ 1438 w 1906"/>
                <a:gd name="T13" fmla="*/ 285 h 424"/>
                <a:gd name="T14" fmla="*/ 1662 w 1906"/>
                <a:gd name="T15" fmla="*/ 371 h 424"/>
                <a:gd name="T16" fmla="*/ 1906 w 1906"/>
                <a:gd name="T17" fmla="*/ 38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6" h="424">
                  <a:moveTo>
                    <a:pt x="0" y="409"/>
                  </a:moveTo>
                  <a:cubicBezTo>
                    <a:pt x="75" y="416"/>
                    <a:pt x="151" y="424"/>
                    <a:pt x="227" y="409"/>
                  </a:cubicBezTo>
                  <a:cubicBezTo>
                    <a:pt x="303" y="394"/>
                    <a:pt x="379" y="371"/>
                    <a:pt x="454" y="318"/>
                  </a:cubicBezTo>
                  <a:cubicBezTo>
                    <a:pt x="529" y="265"/>
                    <a:pt x="587" y="172"/>
                    <a:pt x="681" y="91"/>
                  </a:cubicBezTo>
                  <a:cubicBezTo>
                    <a:pt x="775" y="10"/>
                    <a:pt x="862" y="0"/>
                    <a:pt x="953" y="0"/>
                  </a:cubicBezTo>
                  <a:cubicBezTo>
                    <a:pt x="1044" y="0"/>
                    <a:pt x="1144" y="44"/>
                    <a:pt x="1225" y="91"/>
                  </a:cubicBezTo>
                  <a:cubicBezTo>
                    <a:pt x="1315" y="157"/>
                    <a:pt x="1362" y="232"/>
                    <a:pt x="1438" y="285"/>
                  </a:cubicBezTo>
                  <a:cubicBezTo>
                    <a:pt x="1511" y="332"/>
                    <a:pt x="1584" y="355"/>
                    <a:pt x="1662" y="371"/>
                  </a:cubicBezTo>
                  <a:cubicBezTo>
                    <a:pt x="1740" y="387"/>
                    <a:pt x="1855" y="379"/>
                    <a:pt x="1906" y="381"/>
                  </a:cubicBezTo>
                </a:path>
              </a:pathLst>
            </a:custGeom>
            <a:noFill/>
            <a:ln w="5715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993498" y="5108317"/>
              <a:ext cx="1911350" cy="706437"/>
            </a:xfrm>
            <a:custGeom>
              <a:avLst/>
              <a:gdLst>
                <a:gd name="T0" fmla="*/ 0 w 1204"/>
                <a:gd name="T1" fmla="*/ 430 h 445"/>
                <a:gd name="T2" fmla="*/ 227 w 1204"/>
                <a:gd name="T3" fmla="*/ 430 h 445"/>
                <a:gd name="T4" fmla="*/ 454 w 1204"/>
                <a:gd name="T5" fmla="*/ 339 h 445"/>
                <a:gd name="T6" fmla="*/ 681 w 1204"/>
                <a:gd name="T7" fmla="*/ 112 h 445"/>
                <a:gd name="T8" fmla="*/ 910 w 1204"/>
                <a:gd name="T9" fmla="*/ 13 h 445"/>
                <a:gd name="T10" fmla="*/ 1099 w 1204"/>
                <a:gd name="T11" fmla="*/ 37 h 445"/>
                <a:gd name="T12" fmla="*/ 1204 w 1204"/>
                <a:gd name="T13" fmla="*/ 8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445">
                  <a:moveTo>
                    <a:pt x="0" y="430"/>
                  </a:moveTo>
                  <a:cubicBezTo>
                    <a:pt x="75" y="437"/>
                    <a:pt x="151" y="445"/>
                    <a:pt x="227" y="430"/>
                  </a:cubicBezTo>
                  <a:cubicBezTo>
                    <a:pt x="303" y="415"/>
                    <a:pt x="379" y="392"/>
                    <a:pt x="454" y="339"/>
                  </a:cubicBezTo>
                  <a:cubicBezTo>
                    <a:pt x="529" y="286"/>
                    <a:pt x="605" y="166"/>
                    <a:pt x="681" y="112"/>
                  </a:cubicBezTo>
                  <a:cubicBezTo>
                    <a:pt x="775" y="31"/>
                    <a:pt x="838" y="25"/>
                    <a:pt x="910" y="13"/>
                  </a:cubicBezTo>
                  <a:cubicBezTo>
                    <a:pt x="980" y="0"/>
                    <a:pt x="1050" y="25"/>
                    <a:pt x="1099" y="37"/>
                  </a:cubicBezTo>
                  <a:cubicBezTo>
                    <a:pt x="1148" y="49"/>
                    <a:pt x="1182" y="75"/>
                    <a:pt x="1204" y="85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117448" y="5030529"/>
              <a:ext cx="1911350" cy="704850"/>
            </a:xfrm>
            <a:custGeom>
              <a:avLst/>
              <a:gdLst>
                <a:gd name="T0" fmla="*/ 1204 w 1204"/>
                <a:gd name="T1" fmla="*/ 429 h 444"/>
                <a:gd name="T2" fmla="*/ 977 w 1204"/>
                <a:gd name="T3" fmla="*/ 429 h 444"/>
                <a:gd name="T4" fmla="*/ 754 w 1204"/>
                <a:gd name="T5" fmla="*/ 336 h 444"/>
                <a:gd name="T6" fmla="*/ 526 w 1204"/>
                <a:gd name="T7" fmla="*/ 108 h 444"/>
                <a:gd name="T8" fmla="*/ 294 w 1204"/>
                <a:gd name="T9" fmla="*/ 12 h 444"/>
                <a:gd name="T10" fmla="*/ 105 w 1204"/>
                <a:gd name="T11" fmla="*/ 36 h 444"/>
                <a:gd name="T12" fmla="*/ 0 w 1204"/>
                <a:gd name="T13" fmla="*/ 8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444">
                  <a:moveTo>
                    <a:pt x="1204" y="429"/>
                  </a:moveTo>
                  <a:cubicBezTo>
                    <a:pt x="1129" y="436"/>
                    <a:pt x="1052" y="444"/>
                    <a:pt x="977" y="429"/>
                  </a:cubicBezTo>
                  <a:cubicBezTo>
                    <a:pt x="902" y="414"/>
                    <a:pt x="814" y="390"/>
                    <a:pt x="754" y="336"/>
                  </a:cubicBezTo>
                  <a:cubicBezTo>
                    <a:pt x="694" y="282"/>
                    <a:pt x="603" y="162"/>
                    <a:pt x="526" y="108"/>
                  </a:cubicBezTo>
                  <a:cubicBezTo>
                    <a:pt x="432" y="27"/>
                    <a:pt x="364" y="24"/>
                    <a:pt x="294" y="12"/>
                  </a:cubicBezTo>
                  <a:cubicBezTo>
                    <a:pt x="224" y="0"/>
                    <a:pt x="154" y="24"/>
                    <a:pt x="105" y="36"/>
                  </a:cubicBezTo>
                  <a:cubicBezTo>
                    <a:pt x="56" y="48"/>
                    <a:pt x="22" y="74"/>
                    <a:pt x="0" y="84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rot="-2100040">
              <a:off x="4272773" y="4316154"/>
              <a:ext cx="1911350" cy="706438"/>
            </a:xfrm>
            <a:custGeom>
              <a:avLst/>
              <a:gdLst>
                <a:gd name="T0" fmla="*/ 0 w 1204"/>
                <a:gd name="T1" fmla="*/ 430 h 445"/>
                <a:gd name="T2" fmla="*/ 227 w 1204"/>
                <a:gd name="T3" fmla="*/ 430 h 445"/>
                <a:gd name="T4" fmla="*/ 454 w 1204"/>
                <a:gd name="T5" fmla="*/ 339 h 445"/>
                <a:gd name="T6" fmla="*/ 681 w 1204"/>
                <a:gd name="T7" fmla="*/ 112 h 445"/>
                <a:gd name="T8" fmla="*/ 910 w 1204"/>
                <a:gd name="T9" fmla="*/ 13 h 445"/>
                <a:gd name="T10" fmla="*/ 1099 w 1204"/>
                <a:gd name="T11" fmla="*/ 37 h 445"/>
                <a:gd name="T12" fmla="*/ 1204 w 1204"/>
                <a:gd name="T13" fmla="*/ 8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445">
                  <a:moveTo>
                    <a:pt x="0" y="430"/>
                  </a:moveTo>
                  <a:cubicBezTo>
                    <a:pt x="75" y="437"/>
                    <a:pt x="151" y="445"/>
                    <a:pt x="227" y="430"/>
                  </a:cubicBezTo>
                  <a:cubicBezTo>
                    <a:pt x="303" y="415"/>
                    <a:pt x="379" y="392"/>
                    <a:pt x="454" y="339"/>
                  </a:cubicBezTo>
                  <a:cubicBezTo>
                    <a:pt x="529" y="286"/>
                    <a:pt x="605" y="166"/>
                    <a:pt x="681" y="112"/>
                  </a:cubicBezTo>
                  <a:cubicBezTo>
                    <a:pt x="775" y="31"/>
                    <a:pt x="838" y="25"/>
                    <a:pt x="910" y="13"/>
                  </a:cubicBezTo>
                  <a:cubicBezTo>
                    <a:pt x="980" y="0"/>
                    <a:pt x="1050" y="25"/>
                    <a:pt x="1099" y="37"/>
                  </a:cubicBezTo>
                  <a:cubicBezTo>
                    <a:pt x="1148" y="49"/>
                    <a:pt x="1182" y="75"/>
                    <a:pt x="1204" y="85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 rot="2294377">
              <a:off x="6969936" y="4387592"/>
              <a:ext cx="1911350" cy="704850"/>
            </a:xfrm>
            <a:custGeom>
              <a:avLst/>
              <a:gdLst>
                <a:gd name="T0" fmla="*/ 1204 w 1204"/>
                <a:gd name="T1" fmla="*/ 429 h 444"/>
                <a:gd name="T2" fmla="*/ 977 w 1204"/>
                <a:gd name="T3" fmla="*/ 429 h 444"/>
                <a:gd name="T4" fmla="*/ 754 w 1204"/>
                <a:gd name="T5" fmla="*/ 336 h 444"/>
                <a:gd name="T6" fmla="*/ 526 w 1204"/>
                <a:gd name="T7" fmla="*/ 108 h 444"/>
                <a:gd name="T8" fmla="*/ 294 w 1204"/>
                <a:gd name="T9" fmla="*/ 12 h 444"/>
                <a:gd name="T10" fmla="*/ 105 w 1204"/>
                <a:gd name="T11" fmla="*/ 36 h 444"/>
                <a:gd name="T12" fmla="*/ 0 w 1204"/>
                <a:gd name="T13" fmla="*/ 8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444">
                  <a:moveTo>
                    <a:pt x="1204" y="429"/>
                  </a:moveTo>
                  <a:cubicBezTo>
                    <a:pt x="1129" y="436"/>
                    <a:pt x="1052" y="444"/>
                    <a:pt x="977" y="429"/>
                  </a:cubicBezTo>
                  <a:cubicBezTo>
                    <a:pt x="902" y="414"/>
                    <a:pt x="814" y="390"/>
                    <a:pt x="754" y="336"/>
                  </a:cubicBezTo>
                  <a:cubicBezTo>
                    <a:pt x="694" y="282"/>
                    <a:pt x="603" y="162"/>
                    <a:pt x="526" y="108"/>
                  </a:cubicBezTo>
                  <a:cubicBezTo>
                    <a:pt x="432" y="27"/>
                    <a:pt x="364" y="24"/>
                    <a:pt x="294" y="12"/>
                  </a:cubicBezTo>
                  <a:cubicBezTo>
                    <a:pt x="224" y="0"/>
                    <a:pt x="154" y="24"/>
                    <a:pt x="105" y="36"/>
                  </a:cubicBezTo>
                  <a:cubicBezTo>
                    <a:pt x="56" y="48"/>
                    <a:pt x="22" y="74"/>
                    <a:pt x="0" y="84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258861" y="4819392"/>
              <a:ext cx="647700" cy="576262"/>
            </a:xfrm>
            <a:custGeom>
              <a:avLst/>
              <a:gdLst>
                <a:gd name="T0" fmla="*/ 408 w 408"/>
                <a:gd name="T1" fmla="*/ 0 h 363"/>
                <a:gd name="T2" fmla="*/ 136 w 408"/>
                <a:gd name="T3" fmla="*/ 136 h 363"/>
                <a:gd name="T4" fmla="*/ 0 w 408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363">
                  <a:moveTo>
                    <a:pt x="408" y="0"/>
                  </a:moveTo>
                  <a:cubicBezTo>
                    <a:pt x="306" y="37"/>
                    <a:pt x="204" y="75"/>
                    <a:pt x="136" y="136"/>
                  </a:cubicBezTo>
                  <a:cubicBezTo>
                    <a:pt x="68" y="197"/>
                    <a:pt x="34" y="280"/>
                    <a:pt x="0" y="36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flipH="1">
              <a:off x="5136373" y="4890829"/>
              <a:ext cx="647700" cy="576263"/>
            </a:xfrm>
            <a:custGeom>
              <a:avLst/>
              <a:gdLst>
                <a:gd name="T0" fmla="*/ 408 w 408"/>
                <a:gd name="T1" fmla="*/ 0 h 363"/>
                <a:gd name="T2" fmla="*/ 136 w 408"/>
                <a:gd name="T3" fmla="*/ 136 h 363"/>
                <a:gd name="T4" fmla="*/ 0 w 408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363">
                  <a:moveTo>
                    <a:pt x="408" y="0"/>
                  </a:moveTo>
                  <a:cubicBezTo>
                    <a:pt x="306" y="37"/>
                    <a:pt x="204" y="75"/>
                    <a:pt x="136" y="136"/>
                  </a:cubicBezTo>
                  <a:cubicBezTo>
                    <a:pt x="68" y="197"/>
                    <a:pt x="34" y="280"/>
                    <a:pt x="0" y="36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441423" y="5206742"/>
              <a:ext cx="5778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800" i="1" baseline="30000" dirty="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G</a:t>
              </a:r>
              <a:r>
                <a:rPr kumimoji="1" lang="en-US" altLang="ja-JP" sz="28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r>
                <a:rPr kumimoji="1" lang="en-US" altLang="ja-JP" sz="2800" i="1" baseline="-25000" dirty="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955398" y="5206742"/>
              <a:ext cx="5778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800" i="1" baseline="30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G</a:t>
              </a:r>
              <a:r>
                <a:rPr kumimoji="1" lang="en-US" altLang="ja-JP" sz="2800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r>
                <a:rPr kumimoji="1" lang="en-US" altLang="ja-JP" sz="2800" i="1" baseline="-25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000098" y="4460617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3200" b="1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p</a:t>
              </a:r>
              <a:r>
                <a:rPr kumimoji="1" lang="en-US" altLang="ja-JP" sz="3200" b="1" i="1" baseline="-25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endParaRPr kumimoji="1" lang="en-US" altLang="ja-JP" sz="3200" b="1" i="1">
                <a:latin typeface="Times New Roman" panose="02020603050405020304" pitchFamily="18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425298" y="4460617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3200" b="1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p</a:t>
              </a:r>
              <a:r>
                <a:rPr kumimoji="1" lang="en-US" altLang="ja-JP" sz="3200" b="1" i="1" baseline="-25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kumimoji="1" lang="en-US" altLang="ja-JP" sz="3200" b="1" i="1">
                <a:latin typeface="Times New Roman" panose="02020603050405020304" pitchFamily="18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904723" y="5738554"/>
              <a:ext cx="1295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800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D</a:t>
              </a:r>
              <a:r>
                <a:rPr kumimoji="1" lang="en-US" altLang="ja-JP" sz="28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+</a:t>
              </a:r>
              <a:r>
                <a:rPr kumimoji="1" lang="en-US" altLang="ja-JP" sz="2800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G</a:t>
              </a:r>
              <a:r>
                <a:rPr kumimoji="1" lang="en-US" altLang="ja-JP" sz="28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kumimoji="1" lang="en-US" altLang="ja-JP" sz="3200" b="1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kumimoji="1" lang="en-US" altLang="ja-JP" sz="28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)</a:t>
              </a:r>
              <a:endParaRPr kumimoji="1" lang="ja-JP" altLang="en-US" sz="2800" i="1" baseline="-25000">
                <a:latin typeface="Times New Roman" panose="02020603050405020304" pitchFamily="18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668061" y="4125654"/>
              <a:ext cx="4032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800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r>
                <a:rPr kumimoji="1" lang="en-US" altLang="ja-JP" sz="2800" i="1" baseline="-25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968473" y="4125654"/>
              <a:ext cx="4032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800" i="1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r>
                <a:rPr kumimoji="1" lang="en-US" altLang="ja-JP" sz="2800" i="1" baseline="-25000">
                  <a:latin typeface="Times New Roman" panose="02020603050405020304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560111" y="5613142"/>
              <a:ext cx="504825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8017686" y="5613142"/>
              <a:ext cx="504825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109636" y="5900479"/>
              <a:ext cx="1555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60338" indent="-160338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542925" indent="-179388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984250" indent="-169863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863725" indent="-342900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386013" indent="-342900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8432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33004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7576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42148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ja-JP" altLang="en-US" sz="1800" dirty="0">
                  <a:solidFill>
                    <a:srgbClr val="FF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近似参照形状</a:t>
              </a: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025248" y="5205154"/>
              <a:ext cx="3025775" cy="673100"/>
            </a:xfrm>
            <a:custGeom>
              <a:avLst/>
              <a:gdLst>
                <a:gd name="T0" fmla="*/ 0 w 1906"/>
                <a:gd name="T1" fmla="*/ 409 h 424"/>
                <a:gd name="T2" fmla="*/ 227 w 1906"/>
                <a:gd name="T3" fmla="*/ 409 h 424"/>
                <a:gd name="T4" fmla="*/ 454 w 1906"/>
                <a:gd name="T5" fmla="*/ 318 h 424"/>
                <a:gd name="T6" fmla="*/ 681 w 1906"/>
                <a:gd name="T7" fmla="*/ 91 h 424"/>
                <a:gd name="T8" fmla="*/ 953 w 1906"/>
                <a:gd name="T9" fmla="*/ 0 h 424"/>
                <a:gd name="T10" fmla="*/ 1225 w 1906"/>
                <a:gd name="T11" fmla="*/ 91 h 424"/>
                <a:gd name="T12" fmla="*/ 1438 w 1906"/>
                <a:gd name="T13" fmla="*/ 285 h 424"/>
                <a:gd name="T14" fmla="*/ 1662 w 1906"/>
                <a:gd name="T15" fmla="*/ 371 h 424"/>
                <a:gd name="T16" fmla="*/ 1906 w 1906"/>
                <a:gd name="T17" fmla="*/ 38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6" h="424">
                  <a:moveTo>
                    <a:pt x="0" y="409"/>
                  </a:moveTo>
                  <a:cubicBezTo>
                    <a:pt x="75" y="416"/>
                    <a:pt x="151" y="424"/>
                    <a:pt x="227" y="409"/>
                  </a:cubicBezTo>
                  <a:cubicBezTo>
                    <a:pt x="303" y="394"/>
                    <a:pt x="379" y="371"/>
                    <a:pt x="454" y="318"/>
                  </a:cubicBezTo>
                  <a:cubicBezTo>
                    <a:pt x="529" y="265"/>
                    <a:pt x="587" y="172"/>
                    <a:pt x="681" y="91"/>
                  </a:cubicBezTo>
                  <a:cubicBezTo>
                    <a:pt x="775" y="10"/>
                    <a:pt x="862" y="0"/>
                    <a:pt x="953" y="0"/>
                  </a:cubicBezTo>
                  <a:cubicBezTo>
                    <a:pt x="1044" y="0"/>
                    <a:pt x="1144" y="44"/>
                    <a:pt x="1225" y="91"/>
                  </a:cubicBezTo>
                  <a:cubicBezTo>
                    <a:pt x="1315" y="157"/>
                    <a:pt x="1362" y="232"/>
                    <a:pt x="1438" y="285"/>
                  </a:cubicBezTo>
                  <a:cubicBezTo>
                    <a:pt x="1511" y="332"/>
                    <a:pt x="1584" y="355"/>
                    <a:pt x="1662" y="371"/>
                  </a:cubicBezTo>
                  <a:cubicBezTo>
                    <a:pt x="1740" y="387"/>
                    <a:pt x="1855" y="379"/>
                    <a:pt x="1906" y="381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903011" y="5900479"/>
              <a:ext cx="1098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60338" indent="-160338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542925" indent="-179388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984250" indent="-169863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863725" indent="-342900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386013" indent="-342900"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8432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33004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7576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4214813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設計形状</a:t>
              </a: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6011024" y="863186"/>
            <a:ext cx="2871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/>
              <a:t>根岸 他，精密工学会誌</a:t>
            </a:r>
            <a:r>
              <a:rPr lang="en-US" altLang="ja-JP" sz="1200" b="1" dirty="0" smtClean="0"/>
              <a:t>81, 10(2015), 555</a:t>
            </a:r>
            <a:endParaRPr lang="ja-JP" altLang="en-US" sz="12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467544" y="5021163"/>
            <a:ext cx="8352928" cy="1080120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>
            <p:extLst/>
          </p:nvPr>
        </p:nvGraphicFramePr>
        <p:xfrm>
          <a:off x="467544" y="5165179"/>
          <a:ext cx="836733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数式" r:id="rId3" imgW="3162300" imgH="381000" progId="Equation.3">
                  <p:embed/>
                </p:oleObj>
              </mc:Choice>
              <mc:Fallback>
                <p:oleObj name="数式" r:id="rId3" imgW="3162300" imgH="381000" progId="Equation.3">
                  <p:embed/>
                  <p:pic>
                    <p:nvPicPr>
                      <p:cNvPr id="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165179"/>
                        <a:ext cx="836733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92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スティッチ精度実証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33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直径</a:t>
            </a:r>
            <a:r>
              <a:rPr kumimoji="1" lang="en-US" altLang="ja-JP" dirty="0" smtClean="0"/>
              <a:t>350mm</a:t>
            </a:r>
            <a:r>
              <a:rPr kumimoji="1" lang="ja-JP" altLang="en-US" dirty="0" smtClean="0"/>
              <a:t>のテストミラーを用いて，一括計測とスティッチ計測との精度比較を行った．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41388" y="2898244"/>
            <a:ext cx="2664296" cy="2016224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stch02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79" y="4288687"/>
            <a:ext cx="1763807" cy="1800200"/>
          </a:xfrm>
          <a:prstGeom prst="rect">
            <a:avLst/>
          </a:prstGeom>
        </p:spPr>
      </p:pic>
      <p:pic>
        <p:nvPicPr>
          <p:cNvPr id="7" name="図 6" descr="systemerror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44472"/>
            <a:ext cx="2016224" cy="2015986"/>
          </a:xfrm>
          <a:prstGeom prst="rect">
            <a:avLst/>
          </a:prstGeom>
        </p:spPr>
      </p:pic>
      <p:pic>
        <p:nvPicPr>
          <p:cNvPr id="8" name="図 7" descr="systemerror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4472"/>
            <a:ext cx="2016224" cy="202641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8024" y="1984432"/>
            <a:ext cx="1011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latin typeface="Arial" charset="0"/>
              </a:rPr>
              <a:t>一括計測</a:t>
            </a:r>
            <a:endParaRPr lang="ja-JP" altLang="en-US" sz="1600" b="1" dirty="0"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74419" y="1984432"/>
            <a:ext cx="1441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latin typeface="Arial" charset="0"/>
              </a:rPr>
              <a:t>スティッチ計測</a:t>
            </a:r>
            <a:endParaRPr lang="en-US" altLang="ja-JP" sz="1600" b="1" dirty="0" smtClean="0"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99992" y="2344472"/>
            <a:ext cx="870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70C0"/>
                </a:solidFill>
                <a:latin typeface="Arial" charset="0"/>
              </a:rPr>
              <a:t>参照ミラー</a:t>
            </a:r>
            <a:endParaRPr lang="ja-JP" alt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32040" y="356860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system1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3" name="図 12" descr="full01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493220"/>
            <a:ext cx="1653994" cy="165379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32040" y="284852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system2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80112" y="320856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system3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80312" y="356860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system1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380312" y="284852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system2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028384" y="3208568"/>
            <a:ext cx="614271" cy="23083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solidFill>
                  <a:srgbClr val="0070C0"/>
                </a:solidFill>
                <a:latin typeface="Arial" charset="0"/>
              </a:rPr>
              <a:t>system3</a:t>
            </a:r>
            <a:endParaRPr lang="ja-JP" altLang="en-US" sz="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48063" y="4864752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FF9900"/>
                </a:solidFill>
                <a:latin typeface="Arial" charset="0"/>
              </a:rPr>
              <a:t>評価領域</a:t>
            </a:r>
            <a:endParaRPr lang="ja-JP" altLang="en-US" sz="1200" b="1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722442" y="6041141"/>
            <a:ext cx="1133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Arial" charset="0"/>
              </a:rPr>
              <a:t>計測領域を</a:t>
            </a:r>
            <a:r>
              <a:rPr lang="en-US" altLang="ja-JP" sz="1000" dirty="0" smtClean="0">
                <a:latin typeface="Arial" charset="0"/>
              </a:rPr>
              <a:t>6</a:t>
            </a:r>
            <a:r>
              <a:rPr lang="ja-JP" altLang="en-US" sz="1000" dirty="0" smtClean="0">
                <a:latin typeface="Arial" charset="0"/>
              </a:rPr>
              <a:t>分割</a:t>
            </a:r>
            <a:endParaRPr lang="en-US" altLang="ja-JP" sz="1000" dirty="0" smtClean="0">
              <a:latin typeface="Arial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5400000">
            <a:off x="4788024" y="4000656"/>
            <a:ext cx="3744415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pic>
        <p:nvPicPr>
          <p:cNvPr id="22" name="図 21" descr="xyZGc4-225_full_res3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396" y="2970252"/>
            <a:ext cx="2524500" cy="18945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956521" y="4626436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1427.1nmRMS</a:t>
            </a:r>
            <a:endParaRPr lang="ja-JP" altLang="en-US" sz="14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57612" y="297025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+2500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57612" y="4554428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01628" y="2826236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[nm]</a:t>
            </a:r>
            <a:endParaRPr lang="ja-JP" altLang="en-US" sz="11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43" name="Text Box 4"/>
          <p:cNvSpPr txBox="1">
            <a:spLocks noChangeArrowheads="1"/>
          </p:cNvSpPr>
          <p:nvPr/>
        </p:nvSpPr>
        <p:spPr bwMode="auto">
          <a:xfrm>
            <a:off x="269380" y="2826236"/>
            <a:ext cx="2201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Arial" charset="0"/>
              </a:rPr>
              <a:t> </a:t>
            </a:r>
            <a:r>
              <a:rPr lang="en-US" altLang="ja-JP" sz="1600" b="1" dirty="0" smtClean="0">
                <a:latin typeface="Symbol" pitchFamily="18" charset="2"/>
              </a:rPr>
              <a:t>f</a:t>
            </a:r>
            <a:r>
              <a:rPr lang="en-US" altLang="ja-JP" sz="1600" b="1" dirty="0" smtClean="0">
                <a:latin typeface="Arial" charset="0"/>
              </a:rPr>
              <a:t>350 mm test mirror</a:t>
            </a:r>
            <a:endParaRPr lang="ja-JP" altLang="en-US" sz="1600" b="1" dirty="0">
              <a:latin typeface="Arial" charset="0"/>
            </a:endParaRPr>
          </a:p>
        </p:txBody>
      </p:sp>
      <p:sp>
        <p:nvSpPr>
          <p:cNvPr id="445" name="右矢印 444"/>
          <p:cNvSpPr/>
          <p:nvPr/>
        </p:nvSpPr>
        <p:spPr>
          <a:xfrm>
            <a:off x="3195821" y="3684024"/>
            <a:ext cx="960811" cy="483322"/>
          </a:xfrm>
          <a:prstGeom prst="rightArrow">
            <a:avLst/>
          </a:prstGeom>
          <a:solidFill>
            <a:srgbClr val="92D050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877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スティッチ精度実証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34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805264"/>
            <a:ext cx="7920880" cy="482115"/>
          </a:xfrm>
        </p:spPr>
        <p:txBody>
          <a:bodyPr/>
          <a:lstStyle/>
          <a:p>
            <a:r>
              <a:rPr kumimoji="1" lang="ja-JP" altLang="en-US" dirty="0" smtClean="0"/>
              <a:t>一括計測とスティッチ計測の結果は</a:t>
            </a:r>
            <a:r>
              <a:rPr kumimoji="1" lang="en-US" altLang="ja-JP" dirty="0" smtClean="0"/>
              <a:t>1.2%</a:t>
            </a:r>
            <a:r>
              <a:rPr kumimoji="1" lang="ja-JP" altLang="en-US" dirty="0" smtClean="0"/>
              <a:t>で一致</a:t>
            </a:r>
            <a:endParaRPr kumimoji="1" lang="ja-JP" altLang="en-US" dirty="0"/>
          </a:p>
        </p:txBody>
      </p:sp>
      <p:pic>
        <p:nvPicPr>
          <p:cNvPr id="7" name="図 6" descr="res3d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49080"/>
            <a:ext cx="1780956" cy="1335623"/>
          </a:xfrm>
          <a:prstGeom prst="rect">
            <a:avLst/>
          </a:prstGeom>
        </p:spPr>
      </p:pic>
      <p:pic>
        <p:nvPicPr>
          <p:cNvPr id="8" name="図 7" descr="res15d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149080"/>
            <a:ext cx="1780956" cy="1335623"/>
          </a:xfrm>
          <a:prstGeom prst="rect">
            <a:avLst/>
          </a:prstGeom>
        </p:spPr>
      </p:pic>
      <p:pic>
        <p:nvPicPr>
          <p:cNvPr id="9" name="図 8" descr="res415d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49080"/>
            <a:ext cx="1780956" cy="1335623"/>
          </a:xfrm>
          <a:prstGeom prst="rect">
            <a:avLst/>
          </a:prstGeom>
        </p:spPr>
      </p:pic>
      <p:pic>
        <p:nvPicPr>
          <p:cNvPr id="10" name="図 9" descr="P0st2_xyZGc4-225_full_res3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412776"/>
            <a:ext cx="1767150" cy="1326150"/>
          </a:xfrm>
          <a:prstGeom prst="rect">
            <a:avLst/>
          </a:prstGeom>
        </p:spPr>
      </p:pic>
      <p:pic>
        <p:nvPicPr>
          <p:cNvPr id="11" name="図 10" descr="P0st2_xyZGc4-225_full_4-15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412776"/>
            <a:ext cx="1767150" cy="1326150"/>
          </a:xfrm>
          <a:prstGeom prst="rect">
            <a:avLst/>
          </a:prstGeom>
        </p:spPr>
      </p:pic>
      <p:pic>
        <p:nvPicPr>
          <p:cNvPr id="12" name="図 11" descr="P0st2_xyZGc4-225_full_res15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412776"/>
            <a:ext cx="1767150" cy="1326150"/>
          </a:xfrm>
          <a:prstGeom prst="rect">
            <a:avLst/>
          </a:prstGeom>
        </p:spPr>
      </p:pic>
      <p:pic>
        <p:nvPicPr>
          <p:cNvPr id="13" name="図 12" descr="P0st2_xyZGc4-225_stch_res3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2780928"/>
            <a:ext cx="1767150" cy="1326150"/>
          </a:xfrm>
          <a:prstGeom prst="rect">
            <a:avLst/>
          </a:prstGeom>
        </p:spPr>
      </p:pic>
      <p:pic>
        <p:nvPicPr>
          <p:cNvPr id="14" name="図 13" descr="P0st2_xyZGc4-225_stch_4-15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2780928"/>
            <a:ext cx="1767150" cy="1326150"/>
          </a:xfrm>
          <a:prstGeom prst="rect">
            <a:avLst/>
          </a:prstGeom>
        </p:spPr>
      </p:pic>
      <p:pic>
        <p:nvPicPr>
          <p:cNvPr id="15" name="図 14" descr="P0st2_xyZGc4-225_stch_res15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2780928"/>
            <a:ext cx="1767150" cy="132615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483768" y="2564904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1427.1nmRMS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6256" y="2564904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172.35nmRMS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16016" y="2564904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1390.0nmRMS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83768" y="393305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1417.2nmRMS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76256" y="393305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173.89nmRMS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393305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1381.9nmRMS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1560" y="19888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一括計測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3068960"/>
            <a:ext cx="186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スティッチ計測</a:t>
            </a:r>
            <a:endParaRPr lang="en-US" altLang="ja-JP" sz="12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X,Y</a:t>
            </a: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チルト</a:t>
            </a:r>
            <a:endParaRPr lang="en-US" altLang="ja-JP" sz="12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Z</a:t>
            </a: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並進</a:t>
            </a:r>
            <a:endParaRPr lang="en-US" altLang="ja-JP" sz="12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参照形状：</a:t>
            </a: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Zernike4-225</a:t>
            </a: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項</a:t>
            </a:r>
            <a:endParaRPr lang="en-US" altLang="ja-JP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465313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面</a:t>
            </a:r>
            <a:r>
              <a:rPr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差</a:t>
            </a: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分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35896" y="14127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+2500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5896" y="2420888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35896" y="278092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+2500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35896" y="378904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-2500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55776" y="119675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全</a:t>
            </a: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形状成分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48264" y="119675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中高次形状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0032" y="119675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低次形状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51520" y="1484784"/>
            <a:ext cx="8424936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51520" y="4149080"/>
            <a:ext cx="8424936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211960" y="1196752"/>
            <a:ext cx="0" cy="4392488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372200" y="1196752"/>
            <a:ext cx="0" cy="4392488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195736" y="1196752"/>
            <a:ext cx="0" cy="4392488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779912" y="155679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[nm]</a:t>
            </a:r>
            <a:endParaRPr lang="ja-JP" altLang="en-US" sz="11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55776" y="5301208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8.95nmRMS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948264" y="5301208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2.14nmRMS</a:t>
            </a:r>
            <a:endParaRPr lang="ja-JP" altLang="en-US" sz="12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88024" y="5301208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8.33nmRMS</a:t>
            </a:r>
            <a:endParaRPr lang="ja-JP" altLang="en-US" sz="12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35896" y="4149080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+50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35896" y="5157192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-50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251520" y="2780928"/>
            <a:ext cx="8424936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4283968" y="4221088"/>
            <a:ext cx="4176464" cy="136815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42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 descr="totalshapeerror2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1208" y="2492896"/>
            <a:ext cx="3562792" cy="27798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セグメント計測結果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低域形状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35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341439"/>
            <a:ext cx="7920880" cy="863426"/>
          </a:xfrm>
        </p:spPr>
        <p:txBody>
          <a:bodyPr/>
          <a:lstStyle/>
          <a:p>
            <a:r>
              <a:rPr kumimoji="1" lang="en-US" altLang="ja-JP" dirty="0" smtClean="0"/>
              <a:t>A-Ruler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領域計測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プローブピッチ：</a:t>
            </a:r>
            <a:r>
              <a:rPr lang="en-US" altLang="ja-JP" dirty="0" smtClean="0"/>
              <a:t>2.5mm</a:t>
            </a:r>
            <a:endParaRPr kumimoji="1" lang="ja-JP" altLang="en-US" dirty="0"/>
          </a:p>
        </p:txBody>
      </p:sp>
      <p:pic>
        <p:nvPicPr>
          <p:cNvPr id="25" name="図 24" descr="fig8a1_a1_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348880"/>
            <a:ext cx="907200" cy="1515600"/>
          </a:xfrm>
          <a:prstGeom prst="rect">
            <a:avLst/>
          </a:prstGeom>
        </p:spPr>
      </p:pic>
      <p:pic>
        <p:nvPicPr>
          <p:cNvPr id="26" name="図 25" descr="fig8a2_a1_12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348880"/>
            <a:ext cx="907200" cy="1515600"/>
          </a:xfrm>
          <a:prstGeom prst="rect">
            <a:avLst/>
          </a:prstGeom>
        </p:spPr>
      </p:pic>
      <p:pic>
        <p:nvPicPr>
          <p:cNvPr id="27" name="図 26" descr="fig8a3_a1_240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348880"/>
            <a:ext cx="907200" cy="1515600"/>
          </a:xfrm>
          <a:prstGeom prst="rect">
            <a:avLst/>
          </a:prstGeom>
        </p:spPr>
      </p:pic>
      <p:pic>
        <p:nvPicPr>
          <p:cNvPr id="28" name="図 27" descr="fig8a4_a2_0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005064"/>
            <a:ext cx="907200" cy="1515600"/>
          </a:xfrm>
          <a:prstGeom prst="rect">
            <a:avLst/>
          </a:prstGeom>
        </p:spPr>
      </p:pic>
      <p:pic>
        <p:nvPicPr>
          <p:cNvPr id="29" name="図 28" descr="fig8a5_a2_120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005064"/>
            <a:ext cx="907200" cy="1515600"/>
          </a:xfrm>
          <a:prstGeom prst="rect">
            <a:avLst/>
          </a:prstGeom>
        </p:spPr>
      </p:pic>
      <p:pic>
        <p:nvPicPr>
          <p:cNvPr id="30" name="図 29" descr="fig8a6_a2_240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4005064"/>
            <a:ext cx="1119600" cy="1515600"/>
          </a:xfrm>
          <a:prstGeom prst="rect">
            <a:avLst/>
          </a:prstGeom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491880" y="5805264"/>
            <a:ext cx="1261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 smtClean="0">
                <a:latin typeface="Arial" charset="0"/>
              </a:rPr>
              <a:t>各領域計測結果</a:t>
            </a:r>
            <a:endParaRPr lang="ja-JP" altLang="en-US" sz="1200" dirty="0">
              <a:latin typeface="Arial" charset="0"/>
            </a:endParaRPr>
          </a:p>
        </p:txBody>
      </p:sp>
      <p:pic>
        <p:nvPicPr>
          <p:cNvPr id="32" name="図 31" descr="fig5a_allareas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2492896"/>
            <a:ext cx="1658013" cy="1572979"/>
          </a:xfrm>
          <a:prstGeom prst="rect">
            <a:avLst/>
          </a:prstGeom>
        </p:spPr>
      </p:pic>
      <p:pic>
        <p:nvPicPr>
          <p:cNvPr id="33" name="図 32" descr="fig5b_6areas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4293096"/>
            <a:ext cx="2314751" cy="931655"/>
          </a:xfrm>
          <a:prstGeom prst="rect">
            <a:avLst/>
          </a:prstGeom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987824" y="3789040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C0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851920" y="3789040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C2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716016" y="3789040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C4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987824" y="5445224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C1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851920" y="5445224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C3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16016" y="5445224"/>
            <a:ext cx="3577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C5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67544" y="5373216"/>
            <a:ext cx="1410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 smtClean="0">
                <a:latin typeface="Arial" charset="0"/>
              </a:rPr>
              <a:t>面形状計測パタン</a:t>
            </a:r>
            <a:endParaRPr lang="en-US" altLang="ja-JP" sz="1200" dirty="0" smtClean="0">
              <a:latin typeface="Arial" charset="0"/>
            </a:endParaRPr>
          </a:p>
          <a:p>
            <a:pPr algn="ctr"/>
            <a:r>
              <a:rPr lang="en-US" altLang="ja-JP" sz="1200" dirty="0" smtClean="0">
                <a:latin typeface="Arial" charset="0"/>
              </a:rPr>
              <a:t>(</a:t>
            </a:r>
            <a:r>
              <a:rPr lang="ja-JP" altLang="en-US" sz="1200" dirty="0" smtClean="0">
                <a:latin typeface="Arial" charset="0"/>
              </a:rPr>
              <a:t>エリア</a:t>
            </a:r>
            <a:r>
              <a:rPr lang="en-US" altLang="ja-JP" sz="1200" dirty="0" smtClean="0">
                <a:latin typeface="Arial" charset="0"/>
              </a:rPr>
              <a:t>C0-C5)</a:t>
            </a:r>
            <a:endParaRPr lang="ja-JP" altLang="en-US" sz="1200" dirty="0">
              <a:latin typeface="Arial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292080" y="3789040"/>
            <a:ext cx="4571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 smtClean="0">
                <a:latin typeface="Arial" charset="0"/>
              </a:rPr>
              <a:t>[nm]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292080" y="4005064"/>
            <a:ext cx="42030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200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292080" y="5301208"/>
            <a:ext cx="46679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smtClean="0">
                <a:latin typeface="Arial" charset="0"/>
              </a:rPr>
              <a:t>-200</a:t>
            </a:r>
            <a:endParaRPr lang="ja-JP" altLang="en-US" sz="1050" dirty="0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156176" y="5301208"/>
            <a:ext cx="2339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>
                <a:latin typeface="Arial" charset="0"/>
              </a:rPr>
              <a:t>面形状誤差：</a:t>
            </a:r>
            <a:r>
              <a:rPr lang="en-US" altLang="ja-JP" sz="1600" dirty="0" smtClean="0">
                <a:latin typeface="Arial" charset="0"/>
              </a:rPr>
              <a:t>66 nmRMS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604448" y="2492896"/>
            <a:ext cx="4844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Arial" charset="0"/>
              </a:rPr>
              <a:t>[nm]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796136" y="2492896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Arial" charset="0"/>
              </a:rPr>
              <a:t>[mm]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302116" y="5013176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Arial" charset="0"/>
              </a:rPr>
              <a:t>[mm]</a:t>
            </a:r>
          </a:p>
        </p:txBody>
      </p:sp>
    </p:spTree>
    <p:extLst>
      <p:ext uri="{BB962C8B-B14F-4D97-AF65-F5344CB8AC3E}">
        <p14:creationId xmlns:p14="http://schemas.microsoft.com/office/powerpoint/2010/main" val="419297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36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4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37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51520" y="1341438"/>
            <a:ext cx="8640960" cy="3743745"/>
          </a:xfrm>
        </p:spPr>
        <p:txBody>
          <a:bodyPr/>
          <a:lstStyle/>
          <a:p>
            <a:r>
              <a:rPr kumimoji="1" lang="en-US" altLang="ja-JP" dirty="0" smtClean="0"/>
              <a:t>TMT</a:t>
            </a:r>
            <a:r>
              <a:rPr kumimoji="1" lang="ja-JP" altLang="en-US" dirty="0" smtClean="0"/>
              <a:t>主鏡セグメントの非球面加工技術を弊社で担当している．</a:t>
            </a:r>
            <a:endParaRPr kumimoji="1" lang="en-US" altLang="ja-JP" dirty="0" smtClean="0"/>
          </a:p>
          <a:p>
            <a:r>
              <a:rPr lang="ja-JP" altLang="en-US" dirty="0"/>
              <a:t>量産用</a:t>
            </a:r>
            <a:r>
              <a:rPr lang="ja-JP" altLang="en-US" dirty="0" smtClean="0"/>
              <a:t>の非球面加工方式として，曲げ研磨方式を採用した．</a:t>
            </a:r>
            <a:endParaRPr lang="en-US" altLang="ja-JP" dirty="0" smtClean="0"/>
          </a:p>
          <a:p>
            <a:r>
              <a:rPr kumimoji="1" lang="ja-JP" altLang="en-US" dirty="0" smtClean="0"/>
              <a:t>曲げ研磨</a:t>
            </a:r>
            <a:r>
              <a:rPr kumimoji="1" lang="ja-JP" altLang="en-US" dirty="0"/>
              <a:t>方式</a:t>
            </a:r>
            <a:r>
              <a:rPr kumimoji="1" lang="ja-JP" altLang="en-US" dirty="0" smtClean="0"/>
              <a:t>で，高域誤差が小さく，形状精度</a:t>
            </a:r>
            <a:r>
              <a:rPr kumimoji="1" lang="en-US" altLang="ja-JP" dirty="0" smtClean="0"/>
              <a:t>2umPV</a:t>
            </a:r>
            <a:r>
              <a:rPr kumimoji="1" lang="ja-JP" altLang="en-US" dirty="0" smtClean="0"/>
              <a:t>を満足する加工装置を開発した．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FEM</a:t>
            </a:r>
            <a:r>
              <a:rPr kumimoji="1" lang="ja-JP" altLang="en-US" dirty="0" smtClean="0"/>
              <a:t>解析を利用し，比較的</a:t>
            </a:r>
            <a:r>
              <a:rPr kumimoji="1" lang="ja-JP" altLang="en-US" dirty="0"/>
              <a:t>単純</a:t>
            </a:r>
            <a:r>
              <a:rPr kumimoji="1" lang="ja-JP" altLang="en-US" dirty="0" smtClean="0"/>
              <a:t>な非球面の高精度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高効率生産への道筋を示した．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5936" y="5157192"/>
            <a:ext cx="4868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TMT</a:t>
            </a:r>
            <a:r>
              <a:rPr kumimoji="1" lang="ja-JP" altLang="en-US" sz="1600" dirty="0" smtClean="0"/>
              <a:t>主鏡セグメントの研磨手法開発の過程で，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国立</a:t>
            </a:r>
            <a:r>
              <a:rPr kumimoji="1" lang="ja-JP" altLang="en-US" sz="1600" dirty="0"/>
              <a:t>天</a:t>
            </a:r>
            <a:r>
              <a:rPr kumimoji="1" lang="ja-JP" altLang="en-US" sz="1600" dirty="0" smtClean="0"/>
              <a:t>文台</a:t>
            </a:r>
            <a:r>
              <a:rPr kumimoji="1" lang="en-US" altLang="ja-JP" sz="1600" dirty="0" smtClean="0"/>
              <a:t>(NAOJ)</a:t>
            </a:r>
            <a:r>
              <a:rPr kumimoji="1" lang="ja-JP" altLang="en-US" sz="1600" dirty="0" err="1" smtClean="0"/>
              <a:t>，</a:t>
            </a:r>
            <a:r>
              <a:rPr kumimoji="1" lang="en-US" altLang="ja-JP" sz="1600" dirty="0" smtClean="0"/>
              <a:t>TMT</a:t>
            </a:r>
            <a:r>
              <a:rPr kumimoji="1" lang="ja-JP" altLang="en-US" sz="1600" dirty="0" smtClean="0"/>
              <a:t>国際天文台</a:t>
            </a:r>
            <a:r>
              <a:rPr kumimoji="1" lang="en-US" altLang="ja-JP" sz="1600" dirty="0" smtClean="0"/>
              <a:t>(TIO)</a:t>
            </a:r>
            <a:r>
              <a:rPr kumimoji="1" lang="ja-JP" altLang="en-US" sz="1600" dirty="0" smtClean="0"/>
              <a:t>の</a:t>
            </a:r>
            <a:endParaRPr kumimoji="1" lang="en-US" altLang="ja-JP" sz="1600" dirty="0" smtClean="0"/>
          </a:p>
          <a:p>
            <a:r>
              <a:rPr lang="ja-JP" altLang="en-US" sz="1600" dirty="0"/>
              <a:t>皆様方</a:t>
            </a:r>
            <a:r>
              <a:rPr lang="ja-JP" altLang="en-US" sz="1600" dirty="0" smtClean="0"/>
              <a:t>から</a:t>
            </a:r>
            <a:r>
              <a:rPr lang="ja-JP" altLang="en-US" sz="1600" dirty="0"/>
              <a:t>多</a:t>
            </a:r>
            <a:r>
              <a:rPr lang="ja-JP" altLang="en-US" sz="1600" dirty="0" smtClean="0"/>
              <a:t>くの貴重なご助言とご</a:t>
            </a:r>
            <a:r>
              <a:rPr lang="ja-JP" altLang="en-US" sz="1600" dirty="0"/>
              <a:t>指導</a:t>
            </a:r>
            <a:r>
              <a:rPr lang="ja-JP" altLang="en-US" sz="1600" dirty="0" smtClean="0"/>
              <a:t>を頂きました．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この</a:t>
            </a:r>
            <a:r>
              <a:rPr kumimoji="1" lang="ja-JP" altLang="en-US" sz="1600" dirty="0"/>
              <a:t>場</a:t>
            </a:r>
            <a:r>
              <a:rPr kumimoji="1" lang="ja-JP" altLang="en-US" sz="1600" dirty="0" smtClean="0"/>
              <a:t>をお</a:t>
            </a:r>
            <a:r>
              <a:rPr kumimoji="1" lang="ja-JP" altLang="en-US" sz="1600" dirty="0"/>
              <a:t>借</a:t>
            </a:r>
            <a:r>
              <a:rPr kumimoji="1" lang="ja-JP" altLang="en-US" sz="1600" dirty="0" smtClean="0"/>
              <a:t>りして厚く御礼</a:t>
            </a:r>
            <a:r>
              <a:rPr kumimoji="1" lang="ja-JP" altLang="en-US" sz="1600" dirty="0"/>
              <a:t>申し上</a:t>
            </a:r>
            <a:r>
              <a:rPr kumimoji="1" lang="ja-JP" altLang="en-US" sz="1600" dirty="0" smtClean="0"/>
              <a:t>げます</a:t>
            </a:r>
            <a:r>
              <a:rPr kumimoji="1" lang="ja-JP" altLang="en-US" sz="1600" dirty="0"/>
              <a:t>．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21580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ja-JP" altLang="en-US"/>
          </a:p>
        </p:txBody>
      </p:sp>
      <p:pic>
        <p:nvPicPr>
          <p:cNvPr id="18436" name="Picture 4" descr="\\000lib01\102828\takezaki\DownLoad\Canon　ロゴ\FORPRINT\CANON RED\TIFF\C10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704976" cy="9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555461" y="2924944"/>
            <a:ext cx="4014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200" dirty="0" smtClean="0">
                <a:latin typeface="+mj-ea"/>
                <a:ea typeface="+mj-ea"/>
              </a:rPr>
              <a:t>m</a:t>
            </a:r>
            <a:r>
              <a:rPr kumimoji="1" lang="en-US" altLang="ja-JP" sz="2200" dirty="0" smtClean="0">
                <a:latin typeface="+mj-ea"/>
                <a:ea typeface="+mj-ea"/>
              </a:rPr>
              <a:t>ake it possible with canon</a:t>
            </a:r>
            <a:endParaRPr kumimoji="1" lang="ja-JP" altLang="en-US" sz="22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4509120"/>
            <a:ext cx="3264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latin typeface="+mj-ea"/>
                <a:ea typeface="+mj-ea"/>
              </a:rPr>
              <a:t>ご清聴ありがとうございました</a:t>
            </a:r>
            <a:endParaRPr kumimoji="1" lang="ja-JP" alt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054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国際プロジェクトとしての</a:t>
            </a:r>
            <a:r>
              <a:rPr lang="en-US" altLang="ja-JP" dirty="0" smtClean="0"/>
              <a:t>TMT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229200"/>
            <a:ext cx="7920880" cy="1007344"/>
          </a:xfrm>
        </p:spPr>
        <p:txBody>
          <a:bodyPr/>
          <a:lstStyle/>
          <a:p>
            <a:pPr lvl="1"/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か国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日米加中印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共同の国際プロジェクト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日本</a:t>
            </a:r>
            <a:r>
              <a:rPr lang="ja-JP" altLang="en-US" dirty="0" smtClean="0"/>
              <a:t>は望遠鏡本体</a:t>
            </a:r>
            <a:r>
              <a:rPr lang="en-US" altLang="ja-JP" dirty="0" smtClean="0"/>
              <a:t>/</a:t>
            </a:r>
            <a:r>
              <a:rPr lang="ja-JP" altLang="en-US" dirty="0" smtClean="0"/>
              <a:t>主鏡製作を担当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キヤノン</a:t>
            </a:r>
            <a:r>
              <a:rPr kumimoji="1" lang="ja-JP" altLang="en-US" dirty="0" smtClean="0"/>
              <a:t>は主鏡の</a:t>
            </a:r>
            <a:r>
              <a:rPr kumimoji="1" lang="en-US" altLang="ja-JP" dirty="0" smtClean="0"/>
              <a:t>30%</a:t>
            </a:r>
            <a:r>
              <a:rPr kumimoji="1" lang="ja-JP" altLang="en-US" dirty="0" smtClean="0"/>
              <a:t>製作を担当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051104" y="4797152"/>
            <a:ext cx="4067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cs typeface="Times New Roman" pitchFamily="18" charset="0"/>
              </a:rPr>
              <a:t>「</a:t>
            </a:r>
            <a:r>
              <a:rPr lang="en-US" altLang="ja-JP" sz="1000" dirty="0" smtClean="0">
                <a:cs typeface="Times New Roman" pitchFamily="18" charset="0"/>
              </a:rPr>
              <a:t>TMT</a:t>
            </a:r>
            <a:r>
              <a:rPr lang="ja-JP" altLang="en-US" sz="1000" dirty="0" smtClean="0">
                <a:cs typeface="Times New Roman" pitchFamily="18" charset="0"/>
              </a:rPr>
              <a:t>計画説明書」</a:t>
            </a:r>
            <a:r>
              <a:rPr lang="en-US" altLang="ja-JP" sz="1000" dirty="0" smtClean="0">
                <a:cs typeface="Times New Roman" pitchFamily="18" charset="0"/>
              </a:rPr>
              <a:t>[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http://tmt.nao.ac.jp/know/publications.html]</a:t>
            </a:r>
          </a:p>
        </p:txBody>
      </p:sp>
      <p:grpSp>
        <p:nvGrpSpPr>
          <p:cNvPr id="11" name="グループ化 33"/>
          <p:cNvGrpSpPr>
            <a:grpSpLocks noChangeAspect="1"/>
          </p:cNvGrpSpPr>
          <p:nvPr/>
        </p:nvGrpSpPr>
        <p:grpSpPr>
          <a:xfrm>
            <a:off x="323528" y="1340768"/>
            <a:ext cx="4536504" cy="3697510"/>
            <a:chOff x="1043608" y="2191694"/>
            <a:chExt cx="5040560" cy="402287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2191694"/>
              <a:ext cx="5040560" cy="402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フリーフォーム 12"/>
            <p:cNvSpPr/>
            <p:nvPr/>
          </p:nvSpPr>
          <p:spPr bwMode="auto">
            <a:xfrm>
              <a:off x="3016379" y="3001998"/>
              <a:ext cx="862333" cy="483938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4" name="フリーフォーム 13"/>
            <p:cNvSpPr/>
            <p:nvPr/>
          </p:nvSpPr>
          <p:spPr bwMode="auto">
            <a:xfrm>
              <a:off x="3017377" y="3664078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5" name="フリーフォーム 14"/>
            <p:cNvSpPr/>
            <p:nvPr/>
          </p:nvSpPr>
          <p:spPr bwMode="auto">
            <a:xfrm rot="3687036">
              <a:off x="3428403" y="3653973"/>
              <a:ext cx="840777" cy="438357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6" name="フリーフォーム 15"/>
            <p:cNvSpPr/>
            <p:nvPr/>
          </p:nvSpPr>
          <p:spPr bwMode="auto">
            <a:xfrm rot="3600000">
              <a:off x="3171671" y="3821120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7" name="フリーフォーム 16"/>
            <p:cNvSpPr/>
            <p:nvPr/>
          </p:nvSpPr>
          <p:spPr bwMode="auto">
            <a:xfrm rot="7200000">
              <a:off x="3058825" y="4292649"/>
              <a:ext cx="862333" cy="483938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8" name="フリーフォーム 17"/>
            <p:cNvSpPr/>
            <p:nvPr/>
          </p:nvSpPr>
          <p:spPr bwMode="auto">
            <a:xfrm rot="7200000">
              <a:off x="3121342" y="4025799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9" name="フリーフォーム 18"/>
            <p:cNvSpPr/>
            <p:nvPr/>
          </p:nvSpPr>
          <p:spPr bwMode="auto">
            <a:xfrm rot="10800000">
              <a:off x="2307937" y="4323240"/>
              <a:ext cx="862333" cy="483938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20" name="フリーフォーム 19"/>
            <p:cNvSpPr/>
            <p:nvPr/>
          </p:nvSpPr>
          <p:spPr bwMode="auto">
            <a:xfrm rot="10800000">
              <a:off x="2914248" y="4075114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21" name="フリーフォーム 20"/>
            <p:cNvSpPr/>
            <p:nvPr/>
          </p:nvSpPr>
          <p:spPr bwMode="auto">
            <a:xfrm rot="14400000">
              <a:off x="1915498" y="3686441"/>
              <a:ext cx="862333" cy="483938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22" name="フリーフォーム 21"/>
            <p:cNvSpPr/>
            <p:nvPr/>
          </p:nvSpPr>
          <p:spPr bwMode="auto">
            <a:xfrm rot="14400000">
              <a:off x="2759559" y="3940575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 bwMode="auto">
            <a:xfrm rot="18000000">
              <a:off x="2265490" y="3023297"/>
              <a:ext cx="862333" cy="483938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103655"/>
                <a:gd name="connsiteY0" fmla="*/ 0 h 641167"/>
                <a:gd name="connsiteX1" fmla="*/ 95098 w 1103655"/>
                <a:gd name="connsiteY1" fmla="*/ 0 h 641167"/>
                <a:gd name="connsiteX2" fmla="*/ 153620 w 1103655"/>
                <a:gd name="connsiteY2" fmla="*/ 87783 h 641167"/>
                <a:gd name="connsiteX3" fmla="*/ 226772 w 1103655"/>
                <a:gd name="connsiteY3" fmla="*/ 95098 h 641167"/>
                <a:gd name="connsiteX4" fmla="*/ 271727 w 1103655"/>
                <a:gd name="connsiteY4" fmla="*/ 173541 h 641167"/>
                <a:gd name="connsiteX5" fmla="*/ 373076 w 1103655"/>
                <a:gd name="connsiteY5" fmla="*/ 168250 h 641167"/>
                <a:gd name="connsiteX6" fmla="*/ 424282 w 1103655"/>
                <a:gd name="connsiteY6" fmla="*/ 95098 h 641167"/>
                <a:gd name="connsiteX7" fmla="*/ 513937 w 1103655"/>
                <a:gd name="connsiteY7" fmla="*/ 89765 h 641167"/>
                <a:gd name="connsiteX8" fmla="*/ 563271 w 1103655"/>
                <a:gd name="connsiteY8" fmla="*/ 168250 h 641167"/>
                <a:gd name="connsiteX9" fmla="*/ 643738 w 1103655"/>
                <a:gd name="connsiteY9" fmla="*/ 160935 h 641167"/>
                <a:gd name="connsiteX10" fmla="*/ 694944 w 1103655"/>
                <a:gd name="connsiteY10" fmla="*/ 241402 h 641167"/>
                <a:gd name="connsiteX11" fmla="*/ 775412 w 1103655"/>
                <a:gd name="connsiteY11" fmla="*/ 241402 h 641167"/>
                <a:gd name="connsiteX12" fmla="*/ 826237 w 1103655"/>
                <a:gd name="connsiteY12" fmla="*/ 328067 h 641167"/>
                <a:gd name="connsiteX13" fmla="*/ 773171 w 1103655"/>
                <a:gd name="connsiteY13" fmla="*/ 405793 h 641167"/>
                <a:gd name="connsiteX14" fmla="*/ 825666 w 1103655"/>
                <a:gd name="connsiteY14" fmla="*/ 479700 h 641167"/>
                <a:gd name="connsiteX15" fmla="*/ 929031 w 1103655"/>
                <a:gd name="connsiteY15" fmla="*/ 475488 h 641167"/>
                <a:gd name="connsiteX16" fmla="*/ 972922 w 1103655"/>
                <a:gd name="connsiteY16" fmla="*/ 570586 h 641167"/>
                <a:gd name="connsiteX17" fmla="*/ 1059541 w 1103655"/>
                <a:gd name="connsiteY17" fmla="*/ 565129 h 641167"/>
                <a:gd name="connsiteX18" fmla="*/ 1096652 w 1103655"/>
                <a:gd name="connsiteY18" fmla="*/ 629916 h 641167"/>
                <a:gd name="connsiteX19" fmla="*/ 1101566 w 1103655"/>
                <a:gd name="connsiteY19" fmla="*/ 632638 h 641167"/>
                <a:gd name="connsiteX0" fmla="*/ 0 w 1103656"/>
                <a:gd name="connsiteY0" fmla="*/ 0 h 704357"/>
                <a:gd name="connsiteX1" fmla="*/ 95098 w 1103656"/>
                <a:gd name="connsiteY1" fmla="*/ 0 h 704357"/>
                <a:gd name="connsiteX2" fmla="*/ 153620 w 1103656"/>
                <a:gd name="connsiteY2" fmla="*/ 87783 h 704357"/>
                <a:gd name="connsiteX3" fmla="*/ 226772 w 1103656"/>
                <a:gd name="connsiteY3" fmla="*/ 95098 h 704357"/>
                <a:gd name="connsiteX4" fmla="*/ 271727 w 1103656"/>
                <a:gd name="connsiteY4" fmla="*/ 173541 h 704357"/>
                <a:gd name="connsiteX5" fmla="*/ 373076 w 1103656"/>
                <a:gd name="connsiteY5" fmla="*/ 168250 h 704357"/>
                <a:gd name="connsiteX6" fmla="*/ 424282 w 1103656"/>
                <a:gd name="connsiteY6" fmla="*/ 95098 h 704357"/>
                <a:gd name="connsiteX7" fmla="*/ 513937 w 1103656"/>
                <a:gd name="connsiteY7" fmla="*/ 89765 h 704357"/>
                <a:gd name="connsiteX8" fmla="*/ 563271 w 1103656"/>
                <a:gd name="connsiteY8" fmla="*/ 168250 h 704357"/>
                <a:gd name="connsiteX9" fmla="*/ 643738 w 1103656"/>
                <a:gd name="connsiteY9" fmla="*/ 160935 h 704357"/>
                <a:gd name="connsiteX10" fmla="*/ 694944 w 1103656"/>
                <a:gd name="connsiteY10" fmla="*/ 241402 h 704357"/>
                <a:gd name="connsiteX11" fmla="*/ 775412 w 1103656"/>
                <a:gd name="connsiteY11" fmla="*/ 241402 h 704357"/>
                <a:gd name="connsiteX12" fmla="*/ 826237 w 1103656"/>
                <a:gd name="connsiteY12" fmla="*/ 328067 h 704357"/>
                <a:gd name="connsiteX13" fmla="*/ 773171 w 1103656"/>
                <a:gd name="connsiteY13" fmla="*/ 405793 h 704357"/>
                <a:gd name="connsiteX14" fmla="*/ 825666 w 1103656"/>
                <a:gd name="connsiteY14" fmla="*/ 479700 h 704357"/>
                <a:gd name="connsiteX15" fmla="*/ 929031 w 1103656"/>
                <a:gd name="connsiteY15" fmla="*/ 475488 h 704357"/>
                <a:gd name="connsiteX16" fmla="*/ 972922 w 1103656"/>
                <a:gd name="connsiteY16" fmla="*/ 570586 h 704357"/>
                <a:gd name="connsiteX17" fmla="*/ 1059541 w 1103656"/>
                <a:gd name="connsiteY17" fmla="*/ 565129 h 704357"/>
                <a:gd name="connsiteX18" fmla="*/ 1096652 w 1103656"/>
                <a:gd name="connsiteY18" fmla="*/ 629916 h 704357"/>
                <a:gd name="connsiteX19" fmla="*/ 1048472 w 1103656"/>
                <a:gd name="connsiteY19" fmla="*/ 704357 h 704357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73171 w 1098647"/>
                <a:gd name="connsiteY13" fmla="*/ 405793 h 629916"/>
                <a:gd name="connsiteX14" fmla="*/ 825666 w 1098647"/>
                <a:gd name="connsiteY14" fmla="*/ 479700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5770 w 1104416"/>
                <a:gd name="connsiteY0" fmla="*/ 6497 h 636413"/>
                <a:gd name="connsiteX1" fmla="*/ 0 w 1104416"/>
                <a:gd name="connsiteY1" fmla="*/ 0 h 636413"/>
                <a:gd name="connsiteX2" fmla="*/ 100868 w 1104416"/>
                <a:gd name="connsiteY2" fmla="*/ 6497 h 636413"/>
                <a:gd name="connsiteX3" fmla="*/ 159390 w 1104416"/>
                <a:gd name="connsiteY3" fmla="*/ 94280 h 636413"/>
                <a:gd name="connsiteX4" fmla="*/ 232542 w 1104416"/>
                <a:gd name="connsiteY4" fmla="*/ 101595 h 636413"/>
                <a:gd name="connsiteX5" fmla="*/ 277497 w 1104416"/>
                <a:gd name="connsiteY5" fmla="*/ 180038 h 636413"/>
                <a:gd name="connsiteX6" fmla="*/ 378846 w 1104416"/>
                <a:gd name="connsiteY6" fmla="*/ 174747 h 636413"/>
                <a:gd name="connsiteX7" fmla="*/ 430052 w 1104416"/>
                <a:gd name="connsiteY7" fmla="*/ 101595 h 636413"/>
                <a:gd name="connsiteX8" fmla="*/ 519707 w 1104416"/>
                <a:gd name="connsiteY8" fmla="*/ 96262 h 636413"/>
                <a:gd name="connsiteX9" fmla="*/ 569041 w 1104416"/>
                <a:gd name="connsiteY9" fmla="*/ 174747 h 636413"/>
                <a:gd name="connsiteX10" fmla="*/ 649508 w 1104416"/>
                <a:gd name="connsiteY10" fmla="*/ 167432 h 636413"/>
                <a:gd name="connsiteX11" fmla="*/ 700714 w 1104416"/>
                <a:gd name="connsiteY11" fmla="*/ 247899 h 636413"/>
                <a:gd name="connsiteX12" fmla="*/ 781182 w 1104416"/>
                <a:gd name="connsiteY12" fmla="*/ 247899 h 636413"/>
                <a:gd name="connsiteX13" fmla="*/ 832007 w 1104416"/>
                <a:gd name="connsiteY13" fmla="*/ 334564 h 636413"/>
                <a:gd name="connsiteX14" fmla="*/ 778941 w 1104416"/>
                <a:gd name="connsiteY14" fmla="*/ 412290 h 636413"/>
                <a:gd name="connsiteX15" fmla="*/ 831436 w 1104416"/>
                <a:gd name="connsiteY15" fmla="*/ 486197 h 636413"/>
                <a:gd name="connsiteX16" fmla="*/ 934801 w 1104416"/>
                <a:gd name="connsiteY16" fmla="*/ 481985 h 636413"/>
                <a:gd name="connsiteX17" fmla="*/ 978692 w 1104416"/>
                <a:gd name="connsiteY17" fmla="*/ 577083 h 636413"/>
                <a:gd name="connsiteX18" fmla="*/ 1065311 w 1104416"/>
                <a:gd name="connsiteY18" fmla="*/ 571626 h 636413"/>
                <a:gd name="connsiteX19" fmla="*/ 1102422 w 1104416"/>
                <a:gd name="connsiteY19" fmla="*/ 636413 h 636413"/>
                <a:gd name="connsiteX0" fmla="*/ 28072 w 1126718"/>
                <a:gd name="connsiteY0" fmla="*/ 0 h 629916"/>
                <a:gd name="connsiteX1" fmla="*/ 0 w 1126718"/>
                <a:gd name="connsiteY1" fmla="*/ 197157 h 629916"/>
                <a:gd name="connsiteX2" fmla="*/ 123170 w 1126718"/>
                <a:gd name="connsiteY2" fmla="*/ 0 h 629916"/>
                <a:gd name="connsiteX3" fmla="*/ 181692 w 1126718"/>
                <a:gd name="connsiteY3" fmla="*/ 87783 h 629916"/>
                <a:gd name="connsiteX4" fmla="*/ 254844 w 1126718"/>
                <a:gd name="connsiteY4" fmla="*/ 95098 h 629916"/>
                <a:gd name="connsiteX5" fmla="*/ 299799 w 1126718"/>
                <a:gd name="connsiteY5" fmla="*/ 173541 h 629916"/>
                <a:gd name="connsiteX6" fmla="*/ 401148 w 1126718"/>
                <a:gd name="connsiteY6" fmla="*/ 168250 h 629916"/>
                <a:gd name="connsiteX7" fmla="*/ 452354 w 1126718"/>
                <a:gd name="connsiteY7" fmla="*/ 95098 h 629916"/>
                <a:gd name="connsiteX8" fmla="*/ 542009 w 1126718"/>
                <a:gd name="connsiteY8" fmla="*/ 89765 h 629916"/>
                <a:gd name="connsiteX9" fmla="*/ 591343 w 1126718"/>
                <a:gd name="connsiteY9" fmla="*/ 168250 h 629916"/>
                <a:gd name="connsiteX10" fmla="*/ 671810 w 1126718"/>
                <a:gd name="connsiteY10" fmla="*/ 160935 h 629916"/>
                <a:gd name="connsiteX11" fmla="*/ 723016 w 1126718"/>
                <a:gd name="connsiteY11" fmla="*/ 241402 h 629916"/>
                <a:gd name="connsiteX12" fmla="*/ 803484 w 1126718"/>
                <a:gd name="connsiteY12" fmla="*/ 241402 h 629916"/>
                <a:gd name="connsiteX13" fmla="*/ 854309 w 1126718"/>
                <a:gd name="connsiteY13" fmla="*/ 328067 h 629916"/>
                <a:gd name="connsiteX14" fmla="*/ 801243 w 1126718"/>
                <a:gd name="connsiteY14" fmla="*/ 405793 h 629916"/>
                <a:gd name="connsiteX15" fmla="*/ 853738 w 1126718"/>
                <a:gd name="connsiteY15" fmla="*/ 479700 h 629916"/>
                <a:gd name="connsiteX16" fmla="*/ 957103 w 1126718"/>
                <a:gd name="connsiteY16" fmla="*/ 475488 h 629916"/>
                <a:gd name="connsiteX17" fmla="*/ 1000994 w 1126718"/>
                <a:gd name="connsiteY17" fmla="*/ 570586 h 629916"/>
                <a:gd name="connsiteX18" fmla="*/ 1087613 w 1126718"/>
                <a:gd name="connsiteY18" fmla="*/ 565129 h 629916"/>
                <a:gd name="connsiteX19" fmla="*/ 1124724 w 1126718"/>
                <a:gd name="connsiteY19" fmla="*/ 629916 h 629916"/>
                <a:gd name="connsiteX0" fmla="*/ 0 w 1312215"/>
                <a:gd name="connsiteY0" fmla="*/ 30827 h 629916"/>
                <a:gd name="connsiteX1" fmla="*/ 185497 w 1312215"/>
                <a:gd name="connsiteY1" fmla="*/ 197157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0827 h 629916"/>
                <a:gd name="connsiteX1" fmla="*/ 173261 w 1312215"/>
                <a:gd name="connsiteY1" fmla="*/ 11179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312215"/>
                <a:gd name="connsiteY0" fmla="*/ 34474 h 633563"/>
                <a:gd name="connsiteX1" fmla="*/ 144248 w 1312215"/>
                <a:gd name="connsiteY1" fmla="*/ 0 h 633563"/>
                <a:gd name="connsiteX2" fmla="*/ 308667 w 1312215"/>
                <a:gd name="connsiteY2" fmla="*/ 3647 h 633563"/>
                <a:gd name="connsiteX3" fmla="*/ 367189 w 1312215"/>
                <a:gd name="connsiteY3" fmla="*/ 91430 h 633563"/>
                <a:gd name="connsiteX4" fmla="*/ 440341 w 1312215"/>
                <a:gd name="connsiteY4" fmla="*/ 98745 h 633563"/>
                <a:gd name="connsiteX5" fmla="*/ 485296 w 1312215"/>
                <a:gd name="connsiteY5" fmla="*/ 177188 h 633563"/>
                <a:gd name="connsiteX6" fmla="*/ 586645 w 1312215"/>
                <a:gd name="connsiteY6" fmla="*/ 171897 h 633563"/>
                <a:gd name="connsiteX7" fmla="*/ 637851 w 1312215"/>
                <a:gd name="connsiteY7" fmla="*/ 98745 h 633563"/>
                <a:gd name="connsiteX8" fmla="*/ 727506 w 1312215"/>
                <a:gd name="connsiteY8" fmla="*/ 93412 h 633563"/>
                <a:gd name="connsiteX9" fmla="*/ 776840 w 1312215"/>
                <a:gd name="connsiteY9" fmla="*/ 171897 h 633563"/>
                <a:gd name="connsiteX10" fmla="*/ 857307 w 1312215"/>
                <a:gd name="connsiteY10" fmla="*/ 164582 h 633563"/>
                <a:gd name="connsiteX11" fmla="*/ 908513 w 1312215"/>
                <a:gd name="connsiteY11" fmla="*/ 245049 h 633563"/>
                <a:gd name="connsiteX12" fmla="*/ 988981 w 1312215"/>
                <a:gd name="connsiteY12" fmla="*/ 245049 h 633563"/>
                <a:gd name="connsiteX13" fmla="*/ 1039806 w 1312215"/>
                <a:gd name="connsiteY13" fmla="*/ 331714 h 633563"/>
                <a:gd name="connsiteX14" fmla="*/ 986740 w 1312215"/>
                <a:gd name="connsiteY14" fmla="*/ 409440 h 633563"/>
                <a:gd name="connsiteX15" fmla="*/ 1039235 w 1312215"/>
                <a:gd name="connsiteY15" fmla="*/ 483347 h 633563"/>
                <a:gd name="connsiteX16" fmla="*/ 1142600 w 1312215"/>
                <a:gd name="connsiteY16" fmla="*/ 479135 h 633563"/>
                <a:gd name="connsiteX17" fmla="*/ 1186491 w 1312215"/>
                <a:gd name="connsiteY17" fmla="*/ 574233 h 633563"/>
                <a:gd name="connsiteX18" fmla="*/ 1273110 w 1312215"/>
                <a:gd name="connsiteY18" fmla="*/ 568776 h 633563"/>
                <a:gd name="connsiteX19" fmla="*/ 1310221 w 1312215"/>
                <a:gd name="connsiteY19" fmla="*/ 633563 h 633563"/>
                <a:gd name="connsiteX0" fmla="*/ 0 w 1312215"/>
                <a:gd name="connsiteY0" fmla="*/ 30827 h 629916"/>
                <a:gd name="connsiteX1" fmla="*/ 201618 w 1312215"/>
                <a:gd name="connsiteY1" fmla="*/ 16560 h 629916"/>
                <a:gd name="connsiteX2" fmla="*/ 308667 w 1312215"/>
                <a:gd name="connsiteY2" fmla="*/ 0 h 629916"/>
                <a:gd name="connsiteX3" fmla="*/ 367189 w 1312215"/>
                <a:gd name="connsiteY3" fmla="*/ 87783 h 629916"/>
                <a:gd name="connsiteX4" fmla="*/ 440341 w 1312215"/>
                <a:gd name="connsiteY4" fmla="*/ 95098 h 629916"/>
                <a:gd name="connsiteX5" fmla="*/ 485296 w 1312215"/>
                <a:gd name="connsiteY5" fmla="*/ 173541 h 629916"/>
                <a:gd name="connsiteX6" fmla="*/ 586645 w 1312215"/>
                <a:gd name="connsiteY6" fmla="*/ 168250 h 629916"/>
                <a:gd name="connsiteX7" fmla="*/ 637851 w 1312215"/>
                <a:gd name="connsiteY7" fmla="*/ 95098 h 629916"/>
                <a:gd name="connsiteX8" fmla="*/ 727506 w 1312215"/>
                <a:gd name="connsiteY8" fmla="*/ 89765 h 629916"/>
                <a:gd name="connsiteX9" fmla="*/ 776840 w 1312215"/>
                <a:gd name="connsiteY9" fmla="*/ 168250 h 629916"/>
                <a:gd name="connsiteX10" fmla="*/ 857307 w 1312215"/>
                <a:gd name="connsiteY10" fmla="*/ 160935 h 629916"/>
                <a:gd name="connsiteX11" fmla="*/ 908513 w 1312215"/>
                <a:gd name="connsiteY11" fmla="*/ 241402 h 629916"/>
                <a:gd name="connsiteX12" fmla="*/ 988981 w 1312215"/>
                <a:gd name="connsiteY12" fmla="*/ 241402 h 629916"/>
                <a:gd name="connsiteX13" fmla="*/ 1039806 w 1312215"/>
                <a:gd name="connsiteY13" fmla="*/ 328067 h 629916"/>
                <a:gd name="connsiteX14" fmla="*/ 986740 w 1312215"/>
                <a:gd name="connsiteY14" fmla="*/ 405793 h 629916"/>
                <a:gd name="connsiteX15" fmla="*/ 1039235 w 1312215"/>
                <a:gd name="connsiteY15" fmla="*/ 479700 h 629916"/>
                <a:gd name="connsiteX16" fmla="*/ 1142600 w 1312215"/>
                <a:gd name="connsiteY16" fmla="*/ 475488 h 629916"/>
                <a:gd name="connsiteX17" fmla="*/ 1186491 w 1312215"/>
                <a:gd name="connsiteY17" fmla="*/ 570586 h 629916"/>
                <a:gd name="connsiteX18" fmla="*/ 1273110 w 1312215"/>
                <a:gd name="connsiteY18" fmla="*/ 565129 h 629916"/>
                <a:gd name="connsiteX19" fmla="*/ 1310221 w 1312215"/>
                <a:gd name="connsiteY19" fmla="*/ 629916 h 629916"/>
                <a:gd name="connsiteX0" fmla="*/ 0 w 1155039"/>
                <a:gd name="connsiteY0" fmla="*/ 81219 h 629916"/>
                <a:gd name="connsiteX1" fmla="*/ 44442 w 1155039"/>
                <a:gd name="connsiteY1" fmla="*/ 16560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9315 w 1155039"/>
                <a:gd name="connsiteY17" fmla="*/ 570586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  <a:gd name="connsiteX0" fmla="*/ 0 w 1155039"/>
                <a:gd name="connsiteY0" fmla="*/ 81219 h 629916"/>
                <a:gd name="connsiteX1" fmla="*/ 51154 w 1155039"/>
                <a:gd name="connsiteY1" fmla="*/ 255 h 629916"/>
                <a:gd name="connsiteX2" fmla="*/ 151491 w 1155039"/>
                <a:gd name="connsiteY2" fmla="*/ 0 h 629916"/>
                <a:gd name="connsiteX3" fmla="*/ 210013 w 1155039"/>
                <a:gd name="connsiteY3" fmla="*/ 87783 h 629916"/>
                <a:gd name="connsiteX4" fmla="*/ 283165 w 1155039"/>
                <a:gd name="connsiteY4" fmla="*/ 95098 h 629916"/>
                <a:gd name="connsiteX5" fmla="*/ 328120 w 1155039"/>
                <a:gd name="connsiteY5" fmla="*/ 173541 h 629916"/>
                <a:gd name="connsiteX6" fmla="*/ 429469 w 1155039"/>
                <a:gd name="connsiteY6" fmla="*/ 168250 h 629916"/>
                <a:gd name="connsiteX7" fmla="*/ 480675 w 1155039"/>
                <a:gd name="connsiteY7" fmla="*/ 95098 h 629916"/>
                <a:gd name="connsiteX8" fmla="*/ 570330 w 1155039"/>
                <a:gd name="connsiteY8" fmla="*/ 89765 h 629916"/>
                <a:gd name="connsiteX9" fmla="*/ 619664 w 1155039"/>
                <a:gd name="connsiteY9" fmla="*/ 168250 h 629916"/>
                <a:gd name="connsiteX10" fmla="*/ 700131 w 1155039"/>
                <a:gd name="connsiteY10" fmla="*/ 160935 h 629916"/>
                <a:gd name="connsiteX11" fmla="*/ 751337 w 1155039"/>
                <a:gd name="connsiteY11" fmla="*/ 241402 h 629916"/>
                <a:gd name="connsiteX12" fmla="*/ 831805 w 1155039"/>
                <a:gd name="connsiteY12" fmla="*/ 241402 h 629916"/>
                <a:gd name="connsiteX13" fmla="*/ 882630 w 1155039"/>
                <a:gd name="connsiteY13" fmla="*/ 328067 h 629916"/>
                <a:gd name="connsiteX14" fmla="*/ 829564 w 1155039"/>
                <a:gd name="connsiteY14" fmla="*/ 405793 h 629916"/>
                <a:gd name="connsiteX15" fmla="*/ 882059 w 1155039"/>
                <a:gd name="connsiteY15" fmla="*/ 479700 h 629916"/>
                <a:gd name="connsiteX16" fmla="*/ 985424 w 1155039"/>
                <a:gd name="connsiteY16" fmla="*/ 475488 h 629916"/>
                <a:gd name="connsiteX17" fmla="*/ 1022337 w 1155039"/>
                <a:gd name="connsiteY17" fmla="*/ 560782 h 629916"/>
                <a:gd name="connsiteX18" fmla="*/ 1115934 w 1155039"/>
                <a:gd name="connsiteY18" fmla="*/ 565129 h 629916"/>
                <a:gd name="connsiteX19" fmla="*/ 1153045 w 1155039"/>
                <a:gd name="connsiteY19" fmla="*/ 629916 h 62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5039" h="629916">
                  <a:moveTo>
                    <a:pt x="0" y="81219"/>
                  </a:moveTo>
                  <a:lnTo>
                    <a:pt x="51154" y="255"/>
                  </a:lnTo>
                  <a:lnTo>
                    <a:pt x="151491" y="0"/>
                  </a:lnTo>
                  <a:lnTo>
                    <a:pt x="210013" y="87783"/>
                  </a:lnTo>
                  <a:lnTo>
                    <a:pt x="283165" y="95098"/>
                  </a:lnTo>
                  <a:lnTo>
                    <a:pt x="328120" y="173541"/>
                  </a:lnTo>
                  <a:lnTo>
                    <a:pt x="429469" y="168250"/>
                  </a:lnTo>
                  <a:lnTo>
                    <a:pt x="480675" y="95098"/>
                  </a:lnTo>
                  <a:lnTo>
                    <a:pt x="570330" y="89765"/>
                  </a:lnTo>
                  <a:lnTo>
                    <a:pt x="619664" y="168250"/>
                  </a:lnTo>
                  <a:lnTo>
                    <a:pt x="700131" y="160935"/>
                  </a:lnTo>
                  <a:lnTo>
                    <a:pt x="751337" y="241402"/>
                  </a:lnTo>
                  <a:lnTo>
                    <a:pt x="831805" y="241402"/>
                  </a:lnTo>
                  <a:lnTo>
                    <a:pt x="882630" y="328067"/>
                  </a:lnTo>
                  <a:lnTo>
                    <a:pt x="829564" y="405793"/>
                  </a:lnTo>
                  <a:lnTo>
                    <a:pt x="882059" y="479700"/>
                  </a:lnTo>
                  <a:lnTo>
                    <a:pt x="985424" y="475488"/>
                  </a:lnTo>
                  <a:lnTo>
                    <a:pt x="1022337" y="560782"/>
                  </a:lnTo>
                  <a:lnTo>
                    <a:pt x="1115934" y="565129"/>
                  </a:lnTo>
                  <a:cubicBezTo>
                    <a:pt x="1128776" y="565079"/>
                    <a:pt x="1155039" y="628842"/>
                    <a:pt x="1153045" y="62991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24" name="フリーフォーム 23"/>
            <p:cNvSpPr/>
            <p:nvPr/>
          </p:nvSpPr>
          <p:spPr bwMode="auto">
            <a:xfrm rot="18000000">
              <a:off x="2822707" y="3719161"/>
              <a:ext cx="251225" cy="64361"/>
            </a:xfrm>
            <a:custGeom>
              <a:avLst/>
              <a:gdLst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5293 w 1060704"/>
                <a:gd name="connsiteY4" fmla="*/ 15362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89104 w 1060704"/>
                <a:gd name="connsiteY4" fmla="*/ 141190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26695 w 1060704"/>
                <a:gd name="connsiteY7" fmla="*/ 80468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48564 w 1060704"/>
                <a:gd name="connsiteY12" fmla="*/ 321869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60704"/>
                <a:gd name="connsiteY0" fmla="*/ 0 h 570586"/>
                <a:gd name="connsiteX1" fmla="*/ 95098 w 1060704"/>
                <a:gd name="connsiteY1" fmla="*/ 0 h 570586"/>
                <a:gd name="connsiteX2" fmla="*/ 153620 w 1060704"/>
                <a:gd name="connsiteY2" fmla="*/ 87783 h 570586"/>
                <a:gd name="connsiteX3" fmla="*/ 226772 w 1060704"/>
                <a:gd name="connsiteY3" fmla="*/ 95098 h 570586"/>
                <a:gd name="connsiteX4" fmla="*/ 271727 w 1060704"/>
                <a:gd name="connsiteY4" fmla="*/ 173541 h 570586"/>
                <a:gd name="connsiteX5" fmla="*/ 373076 w 1060704"/>
                <a:gd name="connsiteY5" fmla="*/ 168250 h 570586"/>
                <a:gd name="connsiteX6" fmla="*/ 424282 w 1060704"/>
                <a:gd name="connsiteY6" fmla="*/ 95098 h 570586"/>
                <a:gd name="connsiteX7" fmla="*/ 513937 w 1060704"/>
                <a:gd name="connsiteY7" fmla="*/ 89765 h 570586"/>
                <a:gd name="connsiteX8" fmla="*/ 563271 w 1060704"/>
                <a:gd name="connsiteY8" fmla="*/ 168250 h 570586"/>
                <a:gd name="connsiteX9" fmla="*/ 643738 w 1060704"/>
                <a:gd name="connsiteY9" fmla="*/ 160935 h 570586"/>
                <a:gd name="connsiteX10" fmla="*/ 694944 w 1060704"/>
                <a:gd name="connsiteY10" fmla="*/ 241402 h 570586"/>
                <a:gd name="connsiteX11" fmla="*/ 775412 w 1060704"/>
                <a:gd name="connsiteY11" fmla="*/ 241402 h 570586"/>
                <a:gd name="connsiteX12" fmla="*/ 826237 w 1060704"/>
                <a:gd name="connsiteY12" fmla="*/ 328067 h 570586"/>
                <a:gd name="connsiteX13" fmla="*/ 797357 w 1060704"/>
                <a:gd name="connsiteY13" fmla="*/ 402336 h 570586"/>
                <a:gd name="connsiteX14" fmla="*/ 841248 w 1060704"/>
                <a:gd name="connsiteY14" fmla="*/ 468173 h 570586"/>
                <a:gd name="connsiteX15" fmla="*/ 929031 w 1060704"/>
                <a:gd name="connsiteY15" fmla="*/ 475488 h 570586"/>
                <a:gd name="connsiteX16" fmla="*/ 972922 w 1060704"/>
                <a:gd name="connsiteY16" fmla="*/ 570586 h 570586"/>
                <a:gd name="connsiteX17" fmla="*/ 1060704 w 1060704"/>
                <a:gd name="connsiteY17" fmla="*/ 570586 h 57058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97357 w 1059541"/>
                <a:gd name="connsiteY13" fmla="*/ 402336 h 570586"/>
                <a:gd name="connsiteX14" fmla="*/ 841248 w 1059541"/>
                <a:gd name="connsiteY14" fmla="*/ 468173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1072383"/>
                <a:gd name="connsiteY0" fmla="*/ 0 h 570586"/>
                <a:gd name="connsiteX1" fmla="*/ 95098 w 1072383"/>
                <a:gd name="connsiteY1" fmla="*/ 0 h 570586"/>
                <a:gd name="connsiteX2" fmla="*/ 153620 w 1072383"/>
                <a:gd name="connsiteY2" fmla="*/ 87783 h 570586"/>
                <a:gd name="connsiteX3" fmla="*/ 226772 w 1072383"/>
                <a:gd name="connsiteY3" fmla="*/ 95098 h 570586"/>
                <a:gd name="connsiteX4" fmla="*/ 271727 w 1072383"/>
                <a:gd name="connsiteY4" fmla="*/ 173541 h 570586"/>
                <a:gd name="connsiteX5" fmla="*/ 373076 w 1072383"/>
                <a:gd name="connsiteY5" fmla="*/ 168250 h 570586"/>
                <a:gd name="connsiteX6" fmla="*/ 424282 w 1072383"/>
                <a:gd name="connsiteY6" fmla="*/ 95098 h 570586"/>
                <a:gd name="connsiteX7" fmla="*/ 513937 w 1072383"/>
                <a:gd name="connsiteY7" fmla="*/ 89765 h 570586"/>
                <a:gd name="connsiteX8" fmla="*/ 563271 w 1072383"/>
                <a:gd name="connsiteY8" fmla="*/ 168250 h 570586"/>
                <a:gd name="connsiteX9" fmla="*/ 643738 w 1072383"/>
                <a:gd name="connsiteY9" fmla="*/ 160935 h 570586"/>
                <a:gd name="connsiteX10" fmla="*/ 694944 w 1072383"/>
                <a:gd name="connsiteY10" fmla="*/ 241402 h 570586"/>
                <a:gd name="connsiteX11" fmla="*/ 775412 w 1072383"/>
                <a:gd name="connsiteY11" fmla="*/ 241402 h 570586"/>
                <a:gd name="connsiteX12" fmla="*/ 826237 w 1072383"/>
                <a:gd name="connsiteY12" fmla="*/ 328067 h 570586"/>
                <a:gd name="connsiteX13" fmla="*/ 797357 w 1072383"/>
                <a:gd name="connsiteY13" fmla="*/ 402336 h 570586"/>
                <a:gd name="connsiteX14" fmla="*/ 841248 w 1072383"/>
                <a:gd name="connsiteY14" fmla="*/ 468173 h 570586"/>
                <a:gd name="connsiteX15" fmla="*/ 929031 w 1072383"/>
                <a:gd name="connsiteY15" fmla="*/ 475488 h 570586"/>
                <a:gd name="connsiteX16" fmla="*/ 972922 w 1072383"/>
                <a:gd name="connsiteY16" fmla="*/ 570586 h 570586"/>
                <a:gd name="connsiteX17" fmla="*/ 1059541 w 1072383"/>
                <a:gd name="connsiteY17" fmla="*/ 565129 h 570586"/>
                <a:gd name="connsiteX18" fmla="*/ 1049972 w 1072383"/>
                <a:gd name="connsiteY18" fmla="*/ 570283 h 570586"/>
                <a:gd name="connsiteX0" fmla="*/ 0 w 1098647"/>
                <a:gd name="connsiteY0" fmla="*/ 0 h 629916"/>
                <a:gd name="connsiteX1" fmla="*/ 95098 w 1098647"/>
                <a:gd name="connsiteY1" fmla="*/ 0 h 629916"/>
                <a:gd name="connsiteX2" fmla="*/ 153620 w 1098647"/>
                <a:gd name="connsiteY2" fmla="*/ 87783 h 629916"/>
                <a:gd name="connsiteX3" fmla="*/ 226772 w 1098647"/>
                <a:gd name="connsiteY3" fmla="*/ 95098 h 629916"/>
                <a:gd name="connsiteX4" fmla="*/ 271727 w 1098647"/>
                <a:gd name="connsiteY4" fmla="*/ 173541 h 629916"/>
                <a:gd name="connsiteX5" fmla="*/ 373076 w 1098647"/>
                <a:gd name="connsiteY5" fmla="*/ 168250 h 629916"/>
                <a:gd name="connsiteX6" fmla="*/ 424282 w 1098647"/>
                <a:gd name="connsiteY6" fmla="*/ 95098 h 629916"/>
                <a:gd name="connsiteX7" fmla="*/ 513937 w 1098647"/>
                <a:gd name="connsiteY7" fmla="*/ 89765 h 629916"/>
                <a:gd name="connsiteX8" fmla="*/ 563271 w 1098647"/>
                <a:gd name="connsiteY8" fmla="*/ 168250 h 629916"/>
                <a:gd name="connsiteX9" fmla="*/ 643738 w 1098647"/>
                <a:gd name="connsiteY9" fmla="*/ 160935 h 629916"/>
                <a:gd name="connsiteX10" fmla="*/ 694944 w 1098647"/>
                <a:gd name="connsiteY10" fmla="*/ 241402 h 629916"/>
                <a:gd name="connsiteX11" fmla="*/ 775412 w 1098647"/>
                <a:gd name="connsiteY11" fmla="*/ 241402 h 629916"/>
                <a:gd name="connsiteX12" fmla="*/ 826237 w 1098647"/>
                <a:gd name="connsiteY12" fmla="*/ 328067 h 629916"/>
                <a:gd name="connsiteX13" fmla="*/ 797357 w 1098647"/>
                <a:gd name="connsiteY13" fmla="*/ 402336 h 629916"/>
                <a:gd name="connsiteX14" fmla="*/ 841248 w 1098647"/>
                <a:gd name="connsiteY14" fmla="*/ 468173 h 629916"/>
                <a:gd name="connsiteX15" fmla="*/ 929031 w 1098647"/>
                <a:gd name="connsiteY15" fmla="*/ 475488 h 629916"/>
                <a:gd name="connsiteX16" fmla="*/ 972922 w 1098647"/>
                <a:gd name="connsiteY16" fmla="*/ 570586 h 629916"/>
                <a:gd name="connsiteX17" fmla="*/ 1059541 w 1098647"/>
                <a:gd name="connsiteY17" fmla="*/ 565129 h 629916"/>
                <a:gd name="connsiteX18" fmla="*/ 1096652 w 1098647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1677 w 1098646"/>
                <a:gd name="connsiteY13" fmla="*/ 379768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805997 w 1098646"/>
                <a:gd name="connsiteY13" fmla="*/ 450929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94368 w 1098646"/>
                <a:gd name="connsiteY13" fmla="*/ 40976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5230 w 1098646"/>
                <a:gd name="connsiteY13" fmla="*/ 391167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82739 w 1098646"/>
                <a:gd name="connsiteY13" fmla="*/ 384096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41248 w 1098646"/>
                <a:gd name="connsiteY14" fmla="*/ 468173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98646"/>
                <a:gd name="connsiteY0" fmla="*/ 0 h 629916"/>
                <a:gd name="connsiteX1" fmla="*/ 95098 w 1098646"/>
                <a:gd name="connsiteY1" fmla="*/ 0 h 629916"/>
                <a:gd name="connsiteX2" fmla="*/ 153620 w 1098646"/>
                <a:gd name="connsiteY2" fmla="*/ 87783 h 629916"/>
                <a:gd name="connsiteX3" fmla="*/ 226772 w 1098646"/>
                <a:gd name="connsiteY3" fmla="*/ 95098 h 629916"/>
                <a:gd name="connsiteX4" fmla="*/ 271727 w 1098646"/>
                <a:gd name="connsiteY4" fmla="*/ 173541 h 629916"/>
                <a:gd name="connsiteX5" fmla="*/ 373076 w 1098646"/>
                <a:gd name="connsiteY5" fmla="*/ 168250 h 629916"/>
                <a:gd name="connsiteX6" fmla="*/ 424282 w 1098646"/>
                <a:gd name="connsiteY6" fmla="*/ 95098 h 629916"/>
                <a:gd name="connsiteX7" fmla="*/ 513937 w 1098646"/>
                <a:gd name="connsiteY7" fmla="*/ 89765 h 629916"/>
                <a:gd name="connsiteX8" fmla="*/ 563271 w 1098646"/>
                <a:gd name="connsiteY8" fmla="*/ 168250 h 629916"/>
                <a:gd name="connsiteX9" fmla="*/ 643738 w 1098646"/>
                <a:gd name="connsiteY9" fmla="*/ 160935 h 629916"/>
                <a:gd name="connsiteX10" fmla="*/ 694944 w 1098646"/>
                <a:gd name="connsiteY10" fmla="*/ 241402 h 629916"/>
                <a:gd name="connsiteX11" fmla="*/ 775412 w 1098646"/>
                <a:gd name="connsiteY11" fmla="*/ 241402 h 629916"/>
                <a:gd name="connsiteX12" fmla="*/ 826237 w 1098646"/>
                <a:gd name="connsiteY12" fmla="*/ 328067 h 629916"/>
                <a:gd name="connsiteX13" fmla="*/ 773171 w 1098646"/>
                <a:gd name="connsiteY13" fmla="*/ 405793 h 629916"/>
                <a:gd name="connsiteX14" fmla="*/ 825666 w 1098646"/>
                <a:gd name="connsiteY14" fmla="*/ 479700 h 629916"/>
                <a:gd name="connsiteX15" fmla="*/ 929031 w 1098646"/>
                <a:gd name="connsiteY15" fmla="*/ 475488 h 629916"/>
                <a:gd name="connsiteX16" fmla="*/ 972922 w 1098646"/>
                <a:gd name="connsiteY16" fmla="*/ 570586 h 629916"/>
                <a:gd name="connsiteX17" fmla="*/ 1059541 w 1098646"/>
                <a:gd name="connsiteY17" fmla="*/ 565129 h 629916"/>
                <a:gd name="connsiteX18" fmla="*/ 1096652 w 1098646"/>
                <a:gd name="connsiteY18" fmla="*/ 629916 h 629916"/>
                <a:gd name="connsiteX0" fmla="*/ 0 w 1059541"/>
                <a:gd name="connsiteY0" fmla="*/ 0 h 570586"/>
                <a:gd name="connsiteX1" fmla="*/ 95098 w 1059541"/>
                <a:gd name="connsiteY1" fmla="*/ 0 h 570586"/>
                <a:gd name="connsiteX2" fmla="*/ 153620 w 1059541"/>
                <a:gd name="connsiteY2" fmla="*/ 87783 h 570586"/>
                <a:gd name="connsiteX3" fmla="*/ 226772 w 1059541"/>
                <a:gd name="connsiteY3" fmla="*/ 95098 h 570586"/>
                <a:gd name="connsiteX4" fmla="*/ 271727 w 1059541"/>
                <a:gd name="connsiteY4" fmla="*/ 173541 h 570586"/>
                <a:gd name="connsiteX5" fmla="*/ 373076 w 1059541"/>
                <a:gd name="connsiteY5" fmla="*/ 168250 h 570586"/>
                <a:gd name="connsiteX6" fmla="*/ 424282 w 1059541"/>
                <a:gd name="connsiteY6" fmla="*/ 95098 h 570586"/>
                <a:gd name="connsiteX7" fmla="*/ 513937 w 1059541"/>
                <a:gd name="connsiteY7" fmla="*/ 89765 h 570586"/>
                <a:gd name="connsiteX8" fmla="*/ 563271 w 1059541"/>
                <a:gd name="connsiteY8" fmla="*/ 168250 h 570586"/>
                <a:gd name="connsiteX9" fmla="*/ 643738 w 1059541"/>
                <a:gd name="connsiteY9" fmla="*/ 160935 h 570586"/>
                <a:gd name="connsiteX10" fmla="*/ 694944 w 1059541"/>
                <a:gd name="connsiteY10" fmla="*/ 241402 h 570586"/>
                <a:gd name="connsiteX11" fmla="*/ 775412 w 1059541"/>
                <a:gd name="connsiteY11" fmla="*/ 241402 h 570586"/>
                <a:gd name="connsiteX12" fmla="*/ 826237 w 1059541"/>
                <a:gd name="connsiteY12" fmla="*/ 328067 h 570586"/>
                <a:gd name="connsiteX13" fmla="*/ 773171 w 1059541"/>
                <a:gd name="connsiteY13" fmla="*/ 405793 h 570586"/>
                <a:gd name="connsiteX14" fmla="*/ 825666 w 1059541"/>
                <a:gd name="connsiteY14" fmla="*/ 479700 h 570586"/>
                <a:gd name="connsiteX15" fmla="*/ 929031 w 1059541"/>
                <a:gd name="connsiteY15" fmla="*/ 475488 h 570586"/>
                <a:gd name="connsiteX16" fmla="*/ 972922 w 1059541"/>
                <a:gd name="connsiteY16" fmla="*/ 570586 h 570586"/>
                <a:gd name="connsiteX17" fmla="*/ 1059541 w 1059541"/>
                <a:gd name="connsiteY17" fmla="*/ 565129 h 570586"/>
                <a:gd name="connsiteX0" fmla="*/ 0 w 972922"/>
                <a:gd name="connsiteY0" fmla="*/ 0 h 570586"/>
                <a:gd name="connsiteX1" fmla="*/ 95098 w 972922"/>
                <a:gd name="connsiteY1" fmla="*/ 0 h 570586"/>
                <a:gd name="connsiteX2" fmla="*/ 153620 w 972922"/>
                <a:gd name="connsiteY2" fmla="*/ 87783 h 570586"/>
                <a:gd name="connsiteX3" fmla="*/ 226772 w 972922"/>
                <a:gd name="connsiteY3" fmla="*/ 95098 h 570586"/>
                <a:gd name="connsiteX4" fmla="*/ 271727 w 972922"/>
                <a:gd name="connsiteY4" fmla="*/ 173541 h 570586"/>
                <a:gd name="connsiteX5" fmla="*/ 373076 w 972922"/>
                <a:gd name="connsiteY5" fmla="*/ 168250 h 570586"/>
                <a:gd name="connsiteX6" fmla="*/ 424282 w 972922"/>
                <a:gd name="connsiteY6" fmla="*/ 95098 h 570586"/>
                <a:gd name="connsiteX7" fmla="*/ 513937 w 972922"/>
                <a:gd name="connsiteY7" fmla="*/ 89765 h 570586"/>
                <a:gd name="connsiteX8" fmla="*/ 563271 w 972922"/>
                <a:gd name="connsiteY8" fmla="*/ 168250 h 570586"/>
                <a:gd name="connsiteX9" fmla="*/ 643738 w 972922"/>
                <a:gd name="connsiteY9" fmla="*/ 160935 h 570586"/>
                <a:gd name="connsiteX10" fmla="*/ 694944 w 972922"/>
                <a:gd name="connsiteY10" fmla="*/ 241402 h 570586"/>
                <a:gd name="connsiteX11" fmla="*/ 775412 w 972922"/>
                <a:gd name="connsiteY11" fmla="*/ 241402 h 570586"/>
                <a:gd name="connsiteX12" fmla="*/ 826237 w 972922"/>
                <a:gd name="connsiteY12" fmla="*/ 328067 h 570586"/>
                <a:gd name="connsiteX13" fmla="*/ 773171 w 972922"/>
                <a:gd name="connsiteY13" fmla="*/ 405793 h 570586"/>
                <a:gd name="connsiteX14" fmla="*/ 825666 w 972922"/>
                <a:gd name="connsiteY14" fmla="*/ 479700 h 570586"/>
                <a:gd name="connsiteX15" fmla="*/ 929031 w 972922"/>
                <a:gd name="connsiteY15" fmla="*/ 475488 h 570586"/>
                <a:gd name="connsiteX16" fmla="*/ 972922 w 972922"/>
                <a:gd name="connsiteY16" fmla="*/ 570586 h 570586"/>
                <a:gd name="connsiteX0" fmla="*/ 0 w 929031"/>
                <a:gd name="connsiteY0" fmla="*/ 0 h 479700"/>
                <a:gd name="connsiteX1" fmla="*/ 95098 w 929031"/>
                <a:gd name="connsiteY1" fmla="*/ 0 h 479700"/>
                <a:gd name="connsiteX2" fmla="*/ 153620 w 929031"/>
                <a:gd name="connsiteY2" fmla="*/ 87783 h 479700"/>
                <a:gd name="connsiteX3" fmla="*/ 226772 w 929031"/>
                <a:gd name="connsiteY3" fmla="*/ 95098 h 479700"/>
                <a:gd name="connsiteX4" fmla="*/ 271727 w 929031"/>
                <a:gd name="connsiteY4" fmla="*/ 173541 h 479700"/>
                <a:gd name="connsiteX5" fmla="*/ 373076 w 929031"/>
                <a:gd name="connsiteY5" fmla="*/ 168250 h 479700"/>
                <a:gd name="connsiteX6" fmla="*/ 424282 w 929031"/>
                <a:gd name="connsiteY6" fmla="*/ 95098 h 479700"/>
                <a:gd name="connsiteX7" fmla="*/ 513937 w 929031"/>
                <a:gd name="connsiteY7" fmla="*/ 89765 h 479700"/>
                <a:gd name="connsiteX8" fmla="*/ 563271 w 929031"/>
                <a:gd name="connsiteY8" fmla="*/ 168250 h 479700"/>
                <a:gd name="connsiteX9" fmla="*/ 643738 w 929031"/>
                <a:gd name="connsiteY9" fmla="*/ 160935 h 479700"/>
                <a:gd name="connsiteX10" fmla="*/ 694944 w 929031"/>
                <a:gd name="connsiteY10" fmla="*/ 241402 h 479700"/>
                <a:gd name="connsiteX11" fmla="*/ 775412 w 929031"/>
                <a:gd name="connsiteY11" fmla="*/ 241402 h 479700"/>
                <a:gd name="connsiteX12" fmla="*/ 826237 w 929031"/>
                <a:gd name="connsiteY12" fmla="*/ 328067 h 479700"/>
                <a:gd name="connsiteX13" fmla="*/ 773171 w 929031"/>
                <a:gd name="connsiteY13" fmla="*/ 405793 h 479700"/>
                <a:gd name="connsiteX14" fmla="*/ 825666 w 929031"/>
                <a:gd name="connsiteY14" fmla="*/ 479700 h 479700"/>
                <a:gd name="connsiteX15" fmla="*/ 929031 w 929031"/>
                <a:gd name="connsiteY15" fmla="*/ 475488 h 479700"/>
                <a:gd name="connsiteX0" fmla="*/ 0 w 826238"/>
                <a:gd name="connsiteY0" fmla="*/ 0 h 479700"/>
                <a:gd name="connsiteX1" fmla="*/ 95098 w 826238"/>
                <a:gd name="connsiteY1" fmla="*/ 0 h 479700"/>
                <a:gd name="connsiteX2" fmla="*/ 153620 w 826238"/>
                <a:gd name="connsiteY2" fmla="*/ 87783 h 479700"/>
                <a:gd name="connsiteX3" fmla="*/ 226772 w 826238"/>
                <a:gd name="connsiteY3" fmla="*/ 95098 h 479700"/>
                <a:gd name="connsiteX4" fmla="*/ 271727 w 826238"/>
                <a:gd name="connsiteY4" fmla="*/ 173541 h 479700"/>
                <a:gd name="connsiteX5" fmla="*/ 373076 w 826238"/>
                <a:gd name="connsiteY5" fmla="*/ 168250 h 479700"/>
                <a:gd name="connsiteX6" fmla="*/ 424282 w 826238"/>
                <a:gd name="connsiteY6" fmla="*/ 95098 h 479700"/>
                <a:gd name="connsiteX7" fmla="*/ 513937 w 826238"/>
                <a:gd name="connsiteY7" fmla="*/ 89765 h 479700"/>
                <a:gd name="connsiteX8" fmla="*/ 563271 w 826238"/>
                <a:gd name="connsiteY8" fmla="*/ 168250 h 479700"/>
                <a:gd name="connsiteX9" fmla="*/ 643738 w 826238"/>
                <a:gd name="connsiteY9" fmla="*/ 160935 h 479700"/>
                <a:gd name="connsiteX10" fmla="*/ 694944 w 826238"/>
                <a:gd name="connsiteY10" fmla="*/ 241402 h 479700"/>
                <a:gd name="connsiteX11" fmla="*/ 775412 w 826238"/>
                <a:gd name="connsiteY11" fmla="*/ 241402 h 479700"/>
                <a:gd name="connsiteX12" fmla="*/ 826237 w 826238"/>
                <a:gd name="connsiteY12" fmla="*/ 328067 h 479700"/>
                <a:gd name="connsiteX13" fmla="*/ 773171 w 826238"/>
                <a:gd name="connsiteY13" fmla="*/ 405793 h 479700"/>
                <a:gd name="connsiteX14" fmla="*/ 825666 w 826238"/>
                <a:gd name="connsiteY14" fmla="*/ 479700 h 479700"/>
                <a:gd name="connsiteX0" fmla="*/ 0 w 826237"/>
                <a:gd name="connsiteY0" fmla="*/ 0 h 405792"/>
                <a:gd name="connsiteX1" fmla="*/ 95098 w 826237"/>
                <a:gd name="connsiteY1" fmla="*/ 0 h 405792"/>
                <a:gd name="connsiteX2" fmla="*/ 153620 w 826237"/>
                <a:gd name="connsiteY2" fmla="*/ 87783 h 405792"/>
                <a:gd name="connsiteX3" fmla="*/ 226772 w 826237"/>
                <a:gd name="connsiteY3" fmla="*/ 95098 h 405792"/>
                <a:gd name="connsiteX4" fmla="*/ 271727 w 826237"/>
                <a:gd name="connsiteY4" fmla="*/ 173541 h 405792"/>
                <a:gd name="connsiteX5" fmla="*/ 373076 w 826237"/>
                <a:gd name="connsiteY5" fmla="*/ 168250 h 405792"/>
                <a:gd name="connsiteX6" fmla="*/ 424282 w 826237"/>
                <a:gd name="connsiteY6" fmla="*/ 95098 h 405792"/>
                <a:gd name="connsiteX7" fmla="*/ 513937 w 826237"/>
                <a:gd name="connsiteY7" fmla="*/ 89765 h 405792"/>
                <a:gd name="connsiteX8" fmla="*/ 563271 w 826237"/>
                <a:gd name="connsiteY8" fmla="*/ 168250 h 405792"/>
                <a:gd name="connsiteX9" fmla="*/ 643738 w 826237"/>
                <a:gd name="connsiteY9" fmla="*/ 160935 h 405792"/>
                <a:gd name="connsiteX10" fmla="*/ 694944 w 826237"/>
                <a:gd name="connsiteY10" fmla="*/ 241402 h 405792"/>
                <a:gd name="connsiteX11" fmla="*/ 775412 w 826237"/>
                <a:gd name="connsiteY11" fmla="*/ 241402 h 405792"/>
                <a:gd name="connsiteX12" fmla="*/ 826237 w 826237"/>
                <a:gd name="connsiteY12" fmla="*/ 328067 h 405792"/>
                <a:gd name="connsiteX13" fmla="*/ 773171 w 826237"/>
                <a:gd name="connsiteY13" fmla="*/ 405793 h 405792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775412 w 826237"/>
                <a:gd name="connsiteY11" fmla="*/ 241402 h 328067"/>
                <a:gd name="connsiteX12" fmla="*/ 826237 w 826237"/>
                <a:gd name="connsiteY12" fmla="*/ 328067 h 328067"/>
                <a:gd name="connsiteX0" fmla="*/ 0 w 826237"/>
                <a:gd name="connsiteY0" fmla="*/ 0 h 328067"/>
                <a:gd name="connsiteX1" fmla="*/ 95098 w 826237"/>
                <a:gd name="connsiteY1" fmla="*/ 0 h 328067"/>
                <a:gd name="connsiteX2" fmla="*/ 153620 w 826237"/>
                <a:gd name="connsiteY2" fmla="*/ 87783 h 328067"/>
                <a:gd name="connsiteX3" fmla="*/ 226772 w 826237"/>
                <a:gd name="connsiteY3" fmla="*/ 95098 h 328067"/>
                <a:gd name="connsiteX4" fmla="*/ 271727 w 826237"/>
                <a:gd name="connsiteY4" fmla="*/ 173541 h 328067"/>
                <a:gd name="connsiteX5" fmla="*/ 373076 w 826237"/>
                <a:gd name="connsiteY5" fmla="*/ 168250 h 328067"/>
                <a:gd name="connsiteX6" fmla="*/ 424282 w 826237"/>
                <a:gd name="connsiteY6" fmla="*/ 95098 h 328067"/>
                <a:gd name="connsiteX7" fmla="*/ 513937 w 826237"/>
                <a:gd name="connsiteY7" fmla="*/ 89765 h 328067"/>
                <a:gd name="connsiteX8" fmla="*/ 563271 w 826237"/>
                <a:gd name="connsiteY8" fmla="*/ 168250 h 328067"/>
                <a:gd name="connsiteX9" fmla="*/ 643738 w 826237"/>
                <a:gd name="connsiteY9" fmla="*/ 160935 h 328067"/>
                <a:gd name="connsiteX10" fmla="*/ 694944 w 826237"/>
                <a:gd name="connsiteY10" fmla="*/ 241402 h 328067"/>
                <a:gd name="connsiteX11" fmla="*/ 826237 w 826237"/>
                <a:gd name="connsiteY11" fmla="*/ 328067 h 328067"/>
                <a:gd name="connsiteX0" fmla="*/ 0 w 694944"/>
                <a:gd name="connsiteY0" fmla="*/ 0 h 241402"/>
                <a:gd name="connsiteX1" fmla="*/ 95098 w 694944"/>
                <a:gd name="connsiteY1" fmla="*/ 0 h 241402"/>
                <a:gd name="connsiteX2" fmla="*/ 153620 w 694944"/>
                <a:gd name="connsiteY2" fmla="*/ 87783 h 241402"/>
                <a:gd name="connsiteX3" fmla="*/ 226772 w 694944"/>
                <a:gd name="connsiteY3" fmla="*/ 95098 h 241402"/>
                <a:gd name="connsiteX4" fmla="*/ 271727 w 694944"/>
                <a:gd name="connsiteY4" fmla="*/ 173541 h 241402"/>
                <a:gd name="connsiteX5" fmla="*/ 373076 w 694944"/>
                <a:gd name="connsiteY5" fmla="*/ 168250 h 241402"/>
                <a:gd name="connsiteX6" fmla="*/ 424282 w 694944"/>
                <a:gd name="connsiteY6" fmla="*/ 95098 h 241402"/>
                <a:gd name="connsiteX7" fmla="*/ 513937 w 694944"/>
                <a:gd name="connsiteY7" fmla="*/ 89765 h 241402"/>
                <a:gd name="connsiteX8" fmla="*/ 563271 w 694944"/>
                <a:gd name="connsiteY8" fmla="*/ 168250 h 241402"/>
                <a:gd name="connsiteX9" fmla="*/ 643738 w 694944"/>
                <a:gd name="connsiteY9" fmla="*/ 160935 h 241402"/>
                <a:gd name="connsiteX10" fmla="*/ 694944 w 694944"/>
                <a:gd name="connsiteY10" fmla="*/ 241402 h 241402"/>
                <a:gd name="connsiteX0" fmla="*/ 0 w 643737"/>
                <a:gd name="connsiteY0" fmla="*/ 0 h 173541"/>
                <a:gd name="connsiteX1" fmla="*/ 95098 w 643737"/>
                <a:gd name="connsiteY1" fmla="*/ 0 h 173541"/>
                <a:gd name="connsiteX2" fmla="*/ 153620 w 643737"/>
                <a:gd name="connsiteY2" fmla="*/ 87783 h 173541"/>
                <a:gd name="connsiteX3" fmla="*/ 226772 w 643737"/>
                <a:gd name="connsiteY3" fmla="*/ 95098 h 173541"/>
                <a:gd name="connsiteX4" fmla="*/ 271727 w 643737"/>
                <a:gd name="connsiteY4" fmla="*/ 173541 h 173541"/>
                <a:gd name="connsiteX5" fmla="*/ 373076 w 643737"/>
                <a:gd name="connsiteY5" fmla="*/ 168250 h 173541"/>
                <a:gd name="connsiteX6" fmla="*/ 424282 w 643737"/>
                <a:gd name="connsiteY6" fmla="*/ 95098 h 173541"/>
                <a:gd name="connsiteX7" fmla="*/ 513937 w 643737"/>
                <a:gd name="connsiteY7" fmla="*/ 89765 h 173541"/>
                <a:gd name="connsiteX8" fmla="*/ 563271 w 643737"/>
                <a:gd name="connsiteY8" fmla="*/ 168250 h 173541"/>
                <a:gd name="connsiteX9" fmla="*/ 643738 w 643737"/>
                <a:gd name="connsiteY9" fmla="*/ 160935 h 173541"/>
                <a:gd name="connsiteX0" fmla="*/ 0 w 563271"/>
                <a:gd name="connsiteY0" fmla="*/ 0 h 254051"/>
                <a:gd name="connsiteX1" fmla="*/ 95098 w 563271"/>
                <a:gd name="connsiteY1" fmla="*/ 0 h 254051"/>
                <a:gd name="connsiteX2" fmla="*/ 153620 w 563271"/>
                <a:gd name="connsiteY2" fmla="*/ 87783 h 254051"/>
                <a:gd name="connsiteX3" fmla="*/ 226772 w 563271"/>
                <a:gd name="connsiteY3" fmla="*/ 95098 h 254051"/>
                <a:gd name="connsiteX4" fmla="*/ 271727 w 563271"/>
                <a:gd name="connsiteY4" fmla="*/ 173541 h 254051"/>
                <a:gd name="connsiteX5" fmla="*/ 373076 w 563271"/>
                <a:gd name="connsiteY5" fmla="*/ 168250 h 254051"/>
                <a:gd name="connsiteX6" fmla="*/ 424282 w 563271"/>
                <a:gd name="connsiteY6" fmla="*/ 95098 h 254051"/>
                <a:gd name="connsiteX7" fmla="*/ 513937 w 563271"/>
                <a:gd name="connsiteY7" fmla="*/ 89765 h 254051"/>
                <a:gd name="connsiteX8" fmla="*/ 563271 w 563271"/>
                <a:gd name="connsiteY8" fmla="*/ 168250 h 254051"/>
                <a:gd name="connsiteX9" fmla="*/ 507585 w 563271"/>
                <a:gd name="connsiteY9" fmla="*/ 254051 h 254051"/>
                <a:gd name="connsiteX0" fmla="*/ -1 w 468172"/>
                <a:gd name="connsiteY0" fmla="*/ 0 h 254051"/>
                <a:gd name="connsiteX1" fmla="*/ 58521 w 468172"/>
                <a:gd name="connsiteY1" fmla="*/ 87783 h 254051"/>
                <a:gd name="connsiteX2" fmla="*/ 131673 w 468172"/>
                <a:gd name="connsiteY2" fmla="*/ 95098 h 254051"/>
                <a:gd name="connsiteX3" fmla="*/ 176628 w 468172"/>
                <a:gd name="connsiteY3" fmla="*/ 173541 h 254051"/>
                <a:gd name="connsiteX4" fmla="*/ 277977 w 468172"/>
                <a:gd name="connsiteY4" fmla="*/ 168250 h 254051"/>
                <a:gd name="connsiteX5" fmla="*/ 329183 w 468172"/>
                <a:gd name="connsiteY5" fmla="*/ 95098 h 254051"/>
                <a:gd name="connsiteX6" fmla="*/ 418838 w 468172"/>
                <a:gd name="connsiteY6" fmla="*/ 89765 h 254051"/>
                <a:gd name="connsiteX7" fmla="*/ 468172 w 468172"/>
                <a:gd name="connsiteY7" fmla="*/ 168250 h 254051"/>
                <a:gd name="connsiteX8" fmla="*/ 412486 w 468172"/>
                <a:gd name="connsiteY8" fmla="*/ 254051 h 254051"/>
                <a:gd name="connsiteX0" fmla="*/ 0 w 409651"/>
                <a:gd name="connsiteY0" fmla="*/ 0 h 166268"/>
                <a:gd name="connsiteX1" fmla="*/ 73152 w 409651"/>
                <a:gd name="connsiteY1" fmla="*/ 7315 h 166268"/>
                <a:gd name="connsiteX2" fmla="*/ 118107 w 409651"/>
                <a:gd name="connsiteY2" fmla="*/ 85758 h 166268"/>
                <a:gd name="connsiteX3" fmla="*/ 219456 w 409651"/>
                <a:gd name="connsiteY3" fmla="*/ 80467 h 166268"/>
                <a:gd name="connsiteX4" fmla="*/ 270662 w 409651"/>
                <a:gd name="connsiteY4" fmla="*/ 7315 h 166268"/>
                <a:gd name="connsiteX5" fmla="*/ 360317 w 409651"/>
                <a:gd name="connsiteY5" fmla="*/ 1982 h 166268"/>
                <a:gd name="connsiteX6" fmla="*/ 409651 w 409651"/>
                <a:gd name="connsiteY6" fmla="*/ 80467 h 166268"/>
                <a:gd name="connsiteX7" fmla="*/ 353965 w 409651"/>
                <a:gd name="connsiteY7" fmla="*/ 166268 h 166268"/>
                <a:gd name="connsiteX0" fmla="*/ 0 w 336499"/>
                <a:gd name="connsiteY0" fmla="*/ 5333 h 164286"/>
                <a:gd name="connsiteX1" fmla="*/ 44955 w 336499"/>
                <a:gd name="connsiteY1" fmla="*/ 83776 h 164286"/>
                <a:gd name="connsiteX2" fmla="*/ 146304 w 336499"/>
                <a:gd name="connsiteY2" fmla="*/ 78485 h 164286"/>
                <a:gd name="connsiteX3" fmla="*/ 197510 w 336499"/>
                <a:gd name="connsiteY3" fmla="*/ 5333 h 164286"/>
                <a:gd name="connsiteX4" fmla="*/ 287165 w 336499"/>
                <a:gd name="connsiteY4" fmla="*/ 0 h 164286"/>
                <a:gd name="connsiteX5" fmla="*/ 336499 w 336499"/>
                <a:gd name="connsiteY5" fmla="*/ 78485 h 164286"/>
                <a:gd name="connsiteX6" fmla="*/ 280813 w 336499"/>
                <a:gd name="connsiteY6" fmla="*/ 164286 h 164286"/>
                <a:gd name="connsiteX0" fmla="*/ 0 w 336499"/>
                <a:gd name="connsiteY0" fmla="*/ 5333 h 83776"/>
                <a:gd name="connsiteX1" fmla="*/ 44955 w 336499"/>
                <a:gd name="connsiteY1" fmla="*/ 83776 h 83776"/>
                <a:gd name="connsiteX2" fmla="*/ 146304 w 336499"/>
                <a:gd name="connsiteY2" fmla="*/ 78485 h 83776"/>
                <a:gd name="connsiteX3" fmla="*/ 197510 w 336499"/>
                <a:gd name="connsiteY3" fmla="*/ 5333 h 83776"/>
                <a:gd name="connsiteX4" fmla="*/ 287165 w 336499"/>
                <a:gd name="connsiteY4" fmla="*/ 0 h 83776"/>
                <a:gd name="connsiteX5" fmla="*/ 336499 w 336499"/>
                <a:gd name="connsiteY5" fmla="*/ 78485 h 8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99" h="83776">
                  <a:moveTo>
                    <a:pt x="0" y="5333"/>
                  </a:moveTo>
                  <a:lnTo>
                    <a:pt x="44955" y="83776"/>
                  </a:lnTo>
                  <a:lnTo>
                    <a:pt x="146304" y="78485"/>
                  </a:lnTo>
                  <a:lnTo>
                    <a:pt x="197510" y="5333"/>
                  </a:lnTo>
                  <a:lnTo>
                    <a:pt x="287165" y="0"/>
                  </a:lnTo>
                  <a:lnTo>
                    <a:pt x="336499" y="78485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837" tIns="49419" rIns="98837" bIns="4941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8901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3"/>
            <a:ext cx="3744416" cy="32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 bwMode="auto">
          <a:xfrm>
            <a:off x="6938476" y="776837"/>
            <a:ext cx="50405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角丸四角形 9"/>
          <p:cNvSpPr/>
          <p:nvPr/>
        </p:nvSpPr>
        <p:spPr bwMode="auto">
          <a:xfrm>
            <a:off x="5148064" y="2708920"/>
            <a:ext cx="1728192" cy="197253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837" tIns="49419" rIns="98837" bIns="494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8901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7809"/>
              </p:ext>
            </p:extLst>
          </p:nvPr>
        </p:nvGraphicFramePr>
        <p:xfrm>
          <a:off x="3491880" y="3212976"/>
          <a:ext cx="1371736" cy="12925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868">
                  <a:extLst>
                    <a:ext uri="{9D8B030D-6E8A-4147-A177-3AD203B41FA5}">
                      <a16:colId xmlns="" xmlns:a16="http://schemas.microsoft.com/office/drawing/2014/main" val="1000785791"/>
                    </a:ext>
                  </a:extLst>
                </a:gridCol>
                <a:gridCol w="685868">
                  <a:extLst>
                    <a:ext uri="{9D8B030D-6E8A-4147-A177-3AD203B41FA5}">
                      <a16:colId xmlns="" xmlns:a16="http://schemas.microsoft.com/office/drawing/2014/main" val="312028662"/>
                    </a:ext>
                  </a:extLst>
                </a:gridCol>
              </a:tblGrid>
              <a:tr h="2550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Total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574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505468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00FF"/>
                          </a:solidFill>
                        </a:rPr>
                        <a:t>Japan</a:t>
                      </a:r>
                      <a:endParaRPr kumimoji="1" lang="ja-JP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0000FF"/>
                          </a:solidFill>
                        </a:rPr>
                        <a:t>174</a:t>
                      </a:r>
                      <a:endParaRPr kumimoji="1" lang="ja-JP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4188085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India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86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1526948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China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86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458125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CIT/UC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146+82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64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2414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TMT</a:t>
            </a:r>
            <a:r>
              <a:rPr lang="ja-JP" altLang="en-US" dirty="0" smtClean="0"/>
              <a:t>ミラー</a:t>
            </a:r>
            <a:r>
              <a:rPr lang="ja-JP" altLang="en-US" dirty="0"/>
              <a:t>セグメント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83568" y="5157192"/>
            <a:ext cx="7920880" cy="976934"/>
          </a:xfrm>
        </p:spPr>
        <p:txBody>
          <a:bodyPr/>
          <a:lstStyle/>
          <a:p>
            <a:pPr lvl="1"/>
            <a:r>
              <a:rPr lang="ja-JP" altLang="en-US" dirty="0" smtClean="0"/>
              <a:t>キヤノンで担当するのは，ミラーセグメントの</a:t>
            </a:r>
            <a:r>
              <a:rPr lang="ja-JP" altLang="en-US" b="1" dirty="0" smtClean="0"/>
              <a:t>加工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計測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組立</a:t>
            </a:r>
            <a:endParaRPr lang="en-US" altLang="ja-JP" b="1" dirty="0" smtClean="0"/>
          </a:p>
          <a:p>
            <a:pPr lvl="1"/>
            <a:r>
              <a:rPr lang="ja-JP" altLang="en-US" dirty="0" smtClean="0"/>
              <a:t>試作ミラー</a:t>
            </a:r>
            <a:r>
              <a:rPr lang="en-US" altLang="ja-JP" dirty="0" smtClean="0"/>
              <a:t>(</a:t>
            </a:r>
            <a:r>
              <a:rPr lang="ja-JP" altLang="en-US" dirty="0" smtClean="0"/>
              <a:t>↑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を製作済み，量産体制に移行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2027</a:t>
            </a:r>
            <a:r>
              <a:rPr lang="ja-JP" altLang="en-US" dirty="0" smtClean="0"/>
              <a:t>年度観測開始を目指す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53935"/>
              </p:ext>
            </p:extLst>
          </p:nvPr>
        </p:nvGraphicFramePr>
        <p:xfrm>
          <a:off x="5220072" y="2060848"/>
          <a:ext cx="3600399" cy="23317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856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717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/>
                        <a:t>主鏡セグメント　仕様</a:t>
                      </a:r>
                      <a:endParaRPr kumimoji="1" lang="ja-JP" altLang="en-US" sz="11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1" dirty="0" smtClean="0"/>
                        <a:t>材質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/>
                        <a:t>クリアセラム</a:t>
                      </a:r>
                      <a:r>
                        <a:rPr kumimoji="1" lang="en-US" altLang="ja-JP" sz="1100" b="1" dirty="0" smtClean="0"/>
                        <a:t>Z(</a:t>
                      </a:r>
                      <a:r>
                        <a:rPr kumimoji="1" lang="ja-JP" altLang="en-US" sz="1100" b="1" dirty="0" smtClean="0"/>
                        <a:t>ゼロ膨張</a:t>
                      </a:r>
                      <a:r>
                        <a:rPr kumimoji="1" lang="en-US" altLang="ja-JP" sz="1100" b="1" dirty="0" smtClean="0"/>
                        <a:t>)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1" dirty="0" smtClean="0"/>
                        <a:t>対角</a:t>
                      </a:r>
                      <a:r>
                        <a:rPr kumimoji="1" lang="en-US" altLang="ja-JP" sz="1100" b="1" dirty="0" smtClean="0"/>
                        <a:t>[m]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1.44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1" dirty="0" smtClean="0"/>
                        <a:t>厚み</a:t>
                      </a:r>
                      <a:r>
                        <a:rPr kumimoji="1" lang="en-US" altLang="ja-JP" sz="1100" b="1" dirty="0" smtClean="0"/>
                        <a:t>[mm]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1" dirty="0" smtClean="0"/>
                        <a:t>近似曲率</a:t>
                      </a:r>
                      <a:r>
                        <a:rPr kumimoji="1" lang="en-US" altLang="ja-JP" sz="1100" b="1" dirty="0" smtClean="0"/>
                        <a:t>[m]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60(</a:t>
                      </a:r>
                      <a:r>
                        <a:rPr kumimoji="1" lang="ja-JP" altLang="en-US" sz="1100" b="1" dirty="0" smtClean="0"/>
                        <a:t>凹</a:t>
                      </a:r>
                      <a:r>
                        <a:rPr kumimoji="1" lang="en-US" altLang="ja-JP" sz="1100" b="1" dirty="0" smtClean="0"/>
                        <a:t>)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/>
                        <a:t>非球面量</a:t>
                      </a:r>
                      <a:r>
                        <a:rPr kumimoji="1" lang="en-US" altLang="ja-JP" sz="1100" b="1" dirty="0" smtClean="0"/>
                        <a:t>[um]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</a:t>
                      </a:r>
                      <a:r>
                        <a:rPr kumimoji="1" lang="ja-JP" altLang="en-US" sz="1100" b="1" dirty="0" smtClean="0"/>
                        <a:t>～</a:t>
                      </a:r>
                      <a:r>
                        <a:rPr kumimoji="1" lang="en-US" altLang="ja-JP" sz="1100" b="1" dirty="0" smtClean="0"/>
                        <a:t>226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/>
                        <a:t>面形状規格</a:t>
                      </a:r>
                      <a:r>
                        <a:rPr kumimoji="1" lang="en-US" altLang="ja-JP" sz="1100" b="1" dirty="0" smtClean="0"/>
                        <a:t>[um]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2(※</a:t>
                      </a:r>
                      <a:r>
                        <a:rPr kumimoji="1" lang="ja-JP" altLang="en-US" sz="1100" b="1" dirty="0" smtClean="0"/>
                        <a:t>後述</a:t>
                      </a:r>
                      <a:r>
                        <a:rPr kumimoji="1" lang="en-US" altLang="ja-JP" sz="1100" b="1" dirty="0" smtClean="0"/>
                        <a:t>)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46388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/>
                        <a:t>面粗さ</a:t>
                      </a:r>
                      <a:r>
                        <a:rPr kumimoji="1" lang="en-US" altLang="ja-JP" sz="1100" b="1" dirty="0" smtClean="0"/>
                        <a:t>[</a:t>
                      </a:r>
                      <a:r>
                        <a:rPr kumimoji="1" lang="en-US" altLang="ja-JP" sz="1100" b="1" dirty="0" err="1" smtClean="0"/>
                        <a:t>nmRMS</a:t>
                      </a:r>
                      <a:r>
                        <a:rPr kumimoji="1" lang="en-US" altLang="ja-JP" sz="1100" b="1" dirty="0" smtClean="0"/>
                        <a:t>]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118607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err="1" smtClean="0"/>
                        <a:t>SubSurface</a:t>
                      </a:r>
                      <a:r>
                        <a:rPr kumimoji="1" lang="en-US" altLang="ja-JP" sz="1100" b="1" dirty="0" smtClean="0"/>
                        <a:t> Damage</a:t>
                      </a:r>
                      <a:endParaRPr kumimoji="1" lang="ja-JP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Free</a:t>
                      </a:r>
                      <a:endParaRPr kumimoji="1" lang="ja-JP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941211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932040" y="4725144"/>
            <a:ext cx="9492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err="1" smtClean="0"/>
              <a:t>Photo.:NAOJ</a:t>
            </a:r>
            <a:endParaRPr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4032448" cy="22402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キヤノン光学機器事業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445224"/>
            <a:ext cx="7920880" cy="792088"/>
          </a:xfrm>
        </p:spPr>
        <p:txBody>
          <a:bodyPr/>
          <a:lstStyle/>
          <a:p>
            <a:pPr lvl="1"/>
            <a:r>
              <a:rPr lang="ja-JP" altLang="en-US" dirty="0"/>
              <a:t>半導体</a:t>
            </a:r>
            <a:r>
              <a:rPr lang="en-US" altLang="ja-JP" dirty="0"/>
              <a:t>/FPD</a:t>
            </a:r>
            <a:r>
              <a:rPr lang="ja-JP" altLang="en-US" dirty="0"/>
              <a:t>露光装置用の大型光学</a:t>
            </a:r>
            <a:r>
              <a:rPr lang="ja-JP" altLang="en-US" dirty="0" smtClean="0"/>
              <a:t>素子</a:t>
            </a:r>
            <a:r>
              <a:rPr lang="en-US" altLang="ja-JP" dirty="0" smtClean="0"/>
              <a:t>(1-2m</a:t>
            </a:r>
            <a:r>
              <a:rPr lang="ja-JP" altLang="en-US" dirty="0" smtClean="0"/>
              <a:t>級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</a:t>
            </a:r>
            <a:r>
              <a:rPr lang="ja-JP" altLang="en-US" dirty="0"/>
              <a:t>製造</a:t>
            </a:r>
            <a:r>
              <a:rPr lang="ja-JP" altLang="en-US" dirty="0" smtClean="0"/>
              <a:t>技術を有している．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何</a:t>
            </a:r>
            <a:r>
              <a:rPr lang="ja-JP" altLang="en-US" dirty="0"/>
              <a:t>かに応用できないか</a:t>
            </a:r>
            <a:r>
              <a:rPr lang="en-US" altLang="ja-JP" dirty="0"/>
              <a:t>?</a:t>
            </a:r>
          </a:p>
          <a:p>
            <a:pPr lvl="2"/>
            <a:r>
              <a:rPr lang="ja-JP" altLang="en-US" dirty="0"/>
              <a:t>天文</a:t>
            </a:r>
            <a:r>
              <a:rPr lang="en-US" altLang="ja-JP" dirty="0"/>
              <a:t>/</a:t>
            </a:r>
            <a:r>
              <a:rPr lang="ja-JP" altLang="en-US" dirty="0"/>
              <a:t>宇宙分野に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応用先があるのではないか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333815" cy="11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5054" t="53009" r="36319" b="16817"/>
          <a:stretch>
            <a:fillRect/>
          </a:stretch>
        </p:blipFill>
        <p:spPr bwMode="auto">
          <a:xfrm>
            <a:off x="323528" y="3068960"/>
            <a:ext cx="2808312" cy="212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 bwMode="auto">
          <a:xfrm rot="12375460">
            <a:off x="2343349" y="2785109"/>
            <a:ext cx="1401015" cy="34303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2636912"/>
            <a:ext cx="1382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Flat</a:t>
            </a:r>
            <a:r>
              <a:rPr kumimoji="1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Panel Display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8"/>
            <a:ext cx="3096344" cy="16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26829" r="5629"/>
          <a:stretch>
            <a:fillRect/>
          </a:stretch>
        </p:blipFill>
        <p:spPr bwMode="auto">
          <a:xfrm>
            <a:off x="6156176" y="1628800"/>
            <a:ext cx="2736304" cy="28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6660232" y="458112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直径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1.5m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の球面ミラーを</a:t>
            </a:r>
            <a:endParaRPr kumimoji="1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形状誤差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3nmRMS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で研磨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779912" y="3933056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線コネクタ 15"/>
          <p:cNvCxnSpPr>
            <a:stCxn id="15" idx="0"/>
          </p:cNvCxnSpPr>
          <p:nvPr/>
        </p:nvCxnSpPr>
        <p:spPr bwMode="auto">
          <a:xfrm flipV="1">
            <a:off x="4103948" y="3284984"/>
            <a:ext cx="2412268" cy="648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>
            <a:stCxn id="15" idx="4"/>
          </p:cNvCxnSpPr>
          <p:nvPr/>
        </p:nvCxnSpPr>
        <p:spPr bwMode="auto">
          <a:xfrm flipV="1">
            <a:off x="4103948" y="4221088"/>
            <a:ext cx="2556284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3707904" y="2924944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FPD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露光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装置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392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主鏡セグメントの加工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主鏡セグメント設計形状</a:t>
            </a:r>
            <a:endParaRPr kumimoji="1" lang="en-US" altLang="ja-JP" dirty="0" smtClean="0"/>
          </a:p>
          <a:p>
            <a:r>
              <a:rPr kumimoji="1" lang="ja-JP" altLang="en-US" dirty="0" smtClean="0"/>
              <a:t>曲げ研磨解析</a:t>
            </a:r>
            <a:endParaRPr kumimoji="1" lang="en-US" altLang="ja-JP" dirty="0" smtClean="0"/>
          </a:p>
          <a:p>
            <a:r>
              <a:rPr lang="ja-JP" altLang="en-US" dirty="0" smtClean="0"/>
              <a:t>曲げ研磨</a:t>
            </a:r>
            <a:r>
              <a:rPr lang="ja-JP" altLang="en-US" dirty="0"/>
              <a:t>設計</a:t>
            </a:r>
            <a:endParaRPr kumimoji="1" lang="en-US" altLang="ja-JP" dirty="0" smtClean="0"/>
          </a:p>
          <a:p>
            <a:r>
              <a:rPr lang="ja-JP" altLang="en-US" dirty="0" smtClean="0"/>
              <a:t>実証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237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2681744" cy="201116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681744" cy="20111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セグメント</a:t>
            </a:r>
            <a:r>
              <a:rPr lang="ja-JP" altLang="en-US" dirty="0" smtClean="0"/>
              <a:t>設計形状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517232"/>
            <a:ext cx="7920880" cy="675456"/>
          </a:xfrm>
        </p:spPr>
        <p:txBody>
          <a:bodyPr/>
          <a:lstStyle/>
          <a:p>
            <a:pPr lvl="1"/>
            <a:r>
              <a:rPr lang="ja-JP" altLang="en-US" dirty="0"/>
              <a:t>セグメント</a:t>
            </a:r>
            <a:r>
              <a:rPr lang="ja-JP" altLang="en-US" dirty="0" smtClean="0"/>
              <a:t>の設計形状は</a:t>
            </a:r>
            <a:r>
              <a:rPr lang="ja-JP" altLang="en-US" dirty="0"/>
              <a:t>，</a:t>
            </a:r>
            <a:r>
              <a:rPr lang="ja-JP" altLang="en-US" dirty="0" smtClean="0"/>
              <a:t>ほぼ球面である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近似球面を除いた成分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非球面成分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は，ミクロンオーダとなる</a:t>
            </a:r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2326"/>
              </p:ext>
            </p:extLst>
          </p:nvPr>
        </p:nvGraphicFramePr>
        <p:xfrm>
          <a:off x="3203848" y="4437112"/>
          <a:ext cx="2315393" cy="58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数式" r:id="rId5" imgW="1803240" imgH="457200" progId="Equation.3">
                  <p:embed/>
                </p:oleObj>
              </mc:Choice>
              <mc:Fallback>
                <p:oleObj name="数式" r:id="rId5" imgW="1803240" imgH="457200" progId="Equation.3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3848" y="4437112"/>
                        <a:ext cx="2315393" cy="58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168575" cy="2376264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r="20296" b="15863"/>
          <a:stretch/>
        </p:blipFill>
        <p:spPr bwMode="auto">
          <a:xfrm>
            <a:off x="107504" y="1628800"/>
            <a:ext cx="2644256" cy="22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六角形 4"/>
          <p:cNvSpPr/>
          <p:nvPr/>
        </p:nvSpPr>
        <p:spPr bwMode="auto">
          <a:xfrm>
            <a:off x="6489928" y="1860064"/>
            <a:ext cx="1368152" cy="1224136"/>
          </a:xfrm>
          <a:prstGeom prst="hexagon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六角形 23"/>
          <p:cNvSpPr/>
          <p:nvPr/>
        </p:nvSpPr>
        <p:spPr bwMode="auto">
          <a:xfrm>
            <a:off x="6479205" y="4005790"/>
            <a:ext cx="1368152" cy="1224136"/>
          </a:xfrm>
          <a:prstGeom prst="hexagon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4048" y="1484784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[m]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00392" y="134076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[mm]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64" y="1412776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全面形状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双</a:t>
            </a:r>
            <a:r>
              <a:rPr lang="ja-JP" altLang="en-US" sz="1200" dirty="0"/>
              <a:t>曲面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4208" y="134076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全面形状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双</a:t>
            </a:r>
            <a:r>
              <a:rPr lang="ja-JP" altLang="en-US" sz="1200" dirty="0"/>
              <a:t>曲面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6" name="楕円 5"/>
          <p:cNvSpPr/>
          <p:nvPr/>
        </p:nvSpPr>
        <p:spPr bwMode="auto">
          <a:xfrm>
            <a:off x="4139952" y="256490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" name="直線コネクタ 8"/>
          <p:cNvCxnSpPr>
            <a:stCxn id="6" idx="0"/>
          </p:cNvCxnSpPr>
          <p:nvPr/>
        </p:nvCxnSpPr>
        <p:spPr bwMode="auto">
          <a:xfrm flipV="1">
            <a:off x="4211960" y="1844824"/>
            <a:ext cx="2088232" cy="720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>
            <a:stCxn id="6" idx="4"/>
          </p:cNvCxnSpPr>
          <p:nvPr/>
        </p:nvCxnSpPr>
        <p:spPr bwMode="auto">
          <a:xfrm>
            <a:off x="4211960" y="2708920"/>
            <a:ext cx="2160240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下矢印 11"/>
          <p:cNvSpPr/>
          <p:nvPr/>
        </p:nvSpPr>
        <p:spPr bwMode="auto">
          <a:xfrm>
            <a:off x="7020272" y="3429000"/>
            <a:ext cx="360040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80312" y="335699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非球面成分のみ抽出</a:t>
            </a:r>
            <a:endParaRPr kumimoji="1" lang="ja-JP" altLang="en-US" sz="12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861049"/>
            <a:ext cx="2160240" cy="1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155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面精度仕様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9110-D185-4E6A-B7FF-9354FE43B11F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5589240"/>
            <a:ext cx="7920880" cy="576609"/>
          </a:xfrm>
        </p:spPr>
        <p:txBody>
          <a:bodyPr/>
          <a:lstStyle/>
          <a:p>
            <a:pPr lvl="1"/>
            <a:r>
              <a:rPr lang="ja-JP" altLang="en-US" dirty="0" smtClean="0"/>
              <a:t>面精度</a:t>
            </a:r>
            <a:r>
              <a:rPr lang="ja-JP" altLang="en-US" dirty="0"/>
              <a:t>仕様</a:t>
            </a:r>
            <a:r>
              <a:rPr lang="ja-JP" altLang="en-US" dirty="0" smtClean="0"/>
              <a:t>を見ると，特に</a:t>
            </a:r>
            <a:r>
              <a:rPr lang="ja-JP" altLang="en-US" b="1" dirty="0" smtClean="0"/>
              <a:t>高域での要求が厳しい</a:t>
            </a:r>
            <a:r>
              <a:rPr lang="ja-JP" altLang="en-US" dirty="0" smtClean="0"/>
              <a:t>ことに気付く．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高精度</a:t>
            </a:r>
            <a:r>
              <a:rPr lang="ja-JP" altLang="en-US" dirty="0"/>
              <a:t>研磨</a:t>
            </a:r>
            <a:r>
              <a:rPr lang="ja-JP" altLang="en-US" dirty="0" smtClean="0"/>
              <a:t>でしか達成できな</a:t>
            </a:r>
            <a:r>
              <a:rPr lang="en-US" altLang="ja-JP" dirty="0" smtClean="0"/>
              <a:t>(</a:t>
            </a:r>
            <a:r>
              <a:rPr lang="ja-JP" altLang="en-US" dirty="0" smtClean="0"/>
              <a:t>と思われた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．</a:t>
            </a:r>
            <a:endParaRPr lang="en-US" altLang="ja-JP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03510"/>
              </p:ext>
            </p:extLst>
          </p:nvPr>
        </p:nvGraphicFramePr>
        <p:xfrm>
          <a:off x="395535" y="1556792"/>
          <a:ext cx="8352930" cy="3794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6078">
                  <a:extLst>
                    <a:ext uri="{9D8B030D-6E8A-4147-A177-3AD203B41FA5}">
                      <a16:colId xmlns="" xmlns:a16="http://schemas.microsoft.com/office/drawing/2014/main" val="2397246179"/>
                    </a:ext>
                  </a:extLst>
                </a:gridCol>
                <a:gridCol w="1887196">
                  <a:extLst>
                    <a:ext uri="{9D8B030D-6E8A-4147-A177-3AD203B41FA5}">
                      <a16:colId xmlns="" xmlns:a16="http://schemas.microsoft.com/office/drawing/2014/main" val="2793936271"/>
                    </a:ext>
                  </a:extLst>
                </a:gridCol>
                <a:gridCol w="1330778">
                  <a:extLst>
                    <a:ext uri="{9D8B030D-6E8A-4147-A177-3AD203B41FA5}">
                      <a16:colId xmlns="" xmlns:a16="http://schemas.microsoft.com/office/drawing/2014/main" val="74480910"/>
                    </a:ext>
                  </a:extLst>
                </a:gridCol>
                <a:gridCol w="1170339">
                  <a:extLst>
                    <a:ext uri="{9D8B030D-6E8A-4147-A177-3AD203B41FA5}">
                      <a16:colId xmlns="" xmlns:a16="http://schemas.microsoft.com/office/drawing/2014/main" val="3077058066"/>
                    </a:ext>
                  </a:extLst>
                </a:gridCol>
                <a:gridCol w="1180307">
                  <a:extLst>
                    <a:ext uri="{9D8B030D-6E8A-4147-A177-3AD203B41FA5}">
                      <a16:colId xmlns="" xmlns:a16="http://schemas.microsoft.com/office/drawing/2014/main" val="1405267056"/>
                    </a:ext>
                  </a:extLst>
                </a:gridCol>
                <a:gridCol w="1252940">
                  <a:extLst>
                    <a:ext uri="{9D8B030D-6E8A-4147-A177-3AD203B41FA5}">
                      <a16:colId xmlns="" xmlns:a16="http://schemas.microsoft.com/office/drawing/2014/main" val="1432640718"/>
                    </a:ext>
                  </a:extLst>
                </a:gridCol>
                <a:gridCol w="835292">
                  <a:extLst>
                    <a:ext uri="{9D8B030D-6E8A-4147-A177-3AD203B41FA5}">
                      <a16:colId xmlns="" xmlns:a16="http://schemas.microsoft.com/office/drawing/2014/main" val="95490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大分類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小分類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評価帯域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要求仕様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116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Low Order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Surface Figure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Zernike 4</a:t>
                      </a:r>
                      <a:r>
                        <a:rPr kumimoji="1" lang="ja-JP" altLang="en-US" sz="1200" dirty="0" smtClean="0"/>
                        <a:t>次成分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-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rgbClr val="FF0000"/>
                          </a:solidFill>
                        </a:rPr>
                        <a:t>umPV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288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高域</a:t>
                      </a:r>
                      <a:r>
                        <a:rPr kumimoji="1" lang="en-US" altLang="ja-JP" sz="1200" dirty="0" smtClean="0"/>
                        <a:t>[mm]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低域</a:t>
                      </a:r>
                      <a:r>
                        <a:rPr kumimoji="1" lang="en-US" altLang="ja-JP" sz="1200" dirty="0" smtClean="0"/>
                        <a:t>[mm]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効き率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04684446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High</a:t>
                      </a:r>
                      <a:r>
                        <a:rPr kumimoji="1" lang="en-US" altLang="ja-JP" sz="1200" baseline="0" dirty="0" smtClean="0"/>
                        <a:t> Order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∞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0.03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</a:rPr>
                        <a:t>4.35(RSS)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rgbClr val="FF0000"/>
                          </a:solidFill>
                        </a:rPr>
                        <a:t>nmRMS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6171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120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0.18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149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120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0.51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5730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60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0.83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838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60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1.00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7031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Band6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1.00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46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Surface Roughness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0.02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0.8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1.00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5381977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 bwMode="auto">
          <a:xfrm>
            <a:off x="1115616" y="3861048"/>
            <a:ext cx="5544616" cy="15121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0912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それぞれ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1nmRMS</a:t>
            </a:r>
          </a:p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程度が要求される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29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_Ex_ver09">
  <a:themeElements>
    <a:clrScheme name="Color01">
      <a:dk1>
        <a:srgbClr val="282828"/>
      </a:dk1>
      <a:lt1>
        <a:sysClr val="window" lastClr="FFFFFF"/>
      </a:lt1>
      <a:dk2>
        <a:srgbClr val="969696"/>
      </a:dk2>
      <a:lt2>
        <a:srgbClr val="FFFFFF"/>
      </a:lt2>
      <a:accent1>
        <a:srgbClr val="5284D6"/>
      </a:accent1>
      <a:accent2>
        <a:srgbClr val="32A064"/>
      </a:accent2>
      <a:accent3>
        <a:srgbClr val="E36C09"/>
      </a:accent3>
      <a:accent4>
        <a:srgbClr val="45BDCD"/>
      </a:accent4>
      <a:accent5>
        <a:srgbClr val="FFC000"/>
      </a:accent5>
      <a:accent6>
        <a:srgbClr val="8064A2"/>
      </a:accent6>
      <a:hlink>
        <a:srgbClr val="95B3D7"/>
      </a:hlink>
      <a:folHlink>
        <a:srgbClr val="7F7F7F"/>
      </a:folHlink>
    </a:clrScheme>
    <a:fontScheme name="人事本部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0000" tIns="90000" rIns="90000" bIns="90000" numCol="1" rtlCol="0" anchor="ctr" anchorCtr="0" compatLnSpc="1">
        <a:prstTxWarp prst="textNoShape">
          <a:avLst/>
        </a:prstTxWarp>
      </a:bodyPr>
      <a:lstStyle>
        <a:defPPr algn="ctr">
          <a:defRPr b="1" dirty="0" smtClean="0">
            <a:solidFill>
              <a:schemeClr val="bg1"/>
            </a:solidFill>
            <a:latin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Condensed"/>
            <a:ea typeface="ＭＳ Ｐゴシック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10A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0D91"/>
        </a:accent6>
        <a:hlink>
          <a:srgbClr val="D0102D"/>
        </a:hlink>
        <a:folHlink>
          <a:srgbClr val="248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Template_Ex_ver10</Template>
  <TotalTime>5645</TotalTime>
  <Words>2162</Words>
  <Application>Microsoft Office PowerPoint</Application>
  <PresentationFormat>画面に合わせる (4:3)</PresentationFormat>
  <Paragraphs>505</Paragraphs>
  <Slides>38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Template_Ex_ver09</vt:lpstr>
      <vt:lpstr>数式</vt:lpstr>
      <vt:lpstr>天文/宇宙分野における技術開発 (TMTを中心に)</vt:lpstr>
      <vt:lpstr>概要</vt:lpstr>
      <vt:lpstr>TMT(30m望遠鏡)</vt:lpstr>
      <vt:lpstr>国際プロジェクトとしてのTMT</vt:lpstr>
      <vt:lpstr>TMTミラーセグメント</vt:lpstr>
      <vt:lpstr>キヤノン光学機器事業</vt:lpstr>
      <vt:lpstr>主鏡セグメントの加工</vt:lpstr>
      <vt:lpstr>セグメント設計形状1</vt:lpstr>
      <vt:lpstr>面精度仕様</vt:lpstr>
      <vt:lpstr>一般的な研磨</vt:lpstr>
      <vt:lpstr>曲げ研磨(SMP)方式</vt:lpstr>
      <vt:lpstr>SMPの例(Keck望遠鏡)</vt:lpstr>
      <vt:lpstr>Zernike多項式による形状分解1</vt:lpstr>
      <vt:lpstr>Zernike多項式による形状分解2</vt:lpstr>
      <vt:lpstr>セグメント設計形状2</vt:lpstr>
      <vt:lpstr>セグメント設計形状3</vt:lpstr>
      <vt:lpstr>実設計へ</vt:lpstr>
      <vt:lpstr>曲げ研磨解析1</vt:lpstr>
      <vt:lpstr>曲げ研磨解析2</vt:lpstr>
      <vt:lpstr>曲げ研磨解析3</vt:lpstr>
      <vt:lpstr>曲げ研磨解析4</vt:lpstr>
      <vt:lpstr>曲げ研磨解析6</vt:lpstr>
      <vt:lpstr>曲げ研磨方式の採用</vt:lpstr>
      <vt:lpstr>曲げ研磨工具</vt:lpstr>
      <vt:lpstr>曲げ研磨工具：曲げる&amp;支持機能</vt:lpstr>
      <vt:lpstr>検証加工1</vt:lpstr>
      <vt:lpstr>検証加工2</vt:lpstr>
      <vt:lpstr>検証加工3</vt:lpstr>
      <vt:lpstr>主鏡セグメントの計測</vt:lpstr>
      <vt:lpstr>A-Ruler1</vt:lpstr>
      <vt:lpstr>A-Ruler2</vt:lpstr>
      <vt:lpstr>ARSA(Approximated Reference Shape Algorithm)</vt:lpstr>
      <vt:lpstr>スティッチ精度実証1</vt:lpstr>
      <vt:lpstr>スティッチ精度実証2</vt:lpstr>
      <vt:lpstr>セグメント計測結果(低域形状)</vt:lpstr>
      <vt:lpstr>まとめ</vt:lpstr>
      <vt:lpstr>まとめ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TMT主鏡セグメントの加工・計測</dc:title>
  <dc:creator>101056</dc:creator>
  <cp:lastModifiedBy>fomalhaut</cp:lastModifiedBy>
  <cp:revision>208</cp:revision>
  <dcterms:created xsi:type="dcterms:W3CDTF">2017-07-31T05:01:29Z</dcterms:created>
  <dcterms:modified xsi:type="dcterms:W3CDTF">2017-11-16T00:48:31Z</dcterms:modified>
</cp:coreProperties>
</file>