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4339" r:id="rId3"/>
    <p:sldMasterId id="2147484567" r:id="rId4"/>
    <p:sldMasterId id="2147484579" r:id="rId5"/>
    <p:sldMasterId id="2147484603" r:id="rId6"/>
    <p:sldMasterId id="2147484615" r:id="rId7"/>
    <p:sldMasterId id="2147484639" r:id="rId8"/>
    <p:sldMasterId id="2147484651" r:id="rId9"/>
    <p:sldMasterId id="2147484664" r:id="rId10"/>
    <p:sldMasterId id="2147484677" r:id="rId11"/>
  </p:sldMasterIdLst>
  <p:notesMasterIdLst>
    <p:notesMasterId r:id="rId36"/>
  </p:notesMasterIdLst>
  <p:sldIdLst>
    <p:sldId id="412" r:id="rId12"/>
    <p:sldId id="457" r:id="rId13"/>
    <p:sldId id="588" r:id="rId14"/>
    <p:sldId id="577" r:id="rId15"/>
    <p:sldId id="581" r:id="rId16"/>
    <p:sldId id="532" r:id="rId17"/>
    <p:sldId id="533" r:id="rId18"/>
    <p:sldId id="566" r:id="rId19"/>
    <p:sldId id="552" r:id="rId20"/>
    <p:sldId id="556" r:id="rId21"/>
    <p:sldId id="557" r:id="rId22"/>
    <p:sldId id="559" r:id="rId23"/>
    <p:sldId id="586" r:id="rId24"/>
    <p:sldId id="573" r:id="rId25"/>
    <p:sldId id="570" r:id="rId26"/>
    <p:sldId id="587" r:id="rId27"/>
    <p:sldId id="596" r:id="rId28"/>
    <p:sldId id="593" r:id="rId29"/>
    <p:sldId id="594" r:id="rId30"/>
    <p:sldId id="592" r:id="rId31"/>
    <p:sldId id="582" r:id="rId32"/>
    <p:sldId id="583" r:id="rId33"/>
    <p:sldId id="584" r:id="rId34"/>
    <p:sldId id="585" r:id="rId3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D3D9"/>
    <a:srgbClr val="E2D4DA"/>
    <a:srgbClr val="E1D5DC"/>
    <a:srgbClr val="E5D7E2"/>
    <a:srgbClr val="DCCED6"/>
    <a:srgbClr val="DAD0D6"/>
    <a:srgbClr val="D9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94" d="100"/>
          <a:sy n="94" d="100"/>
        </p:scale>
        <p:origin x="363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76626A09-851F-4AED-9137-D51B78D898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DE434-83B9-4162-B9B6-32787D07F570}" type="slidenum">
              <a:rPr lang="en-US" altLang="ja-JP" smtClean="0">
                <a:solidFill>
                  <a:srgbClr val="000000"/>
                </a:solidFill>
                <a:ea typeface="ＭＳ Ｐゴシック" charset="-128"/>
              </a:rPr>
              <a:pPr/>
              <a:t>1</a:t>
            </a:fld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26A09-851F-4AED-9137-D51B78D89875}" type="slidenum"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ja-JP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9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2E79E-26C5-4E33-B3C2-DA8244BDFA59}" type="slidenum"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ja-JP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9504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CF4F6-CE87-48B8-9ED4-50E3D652A9E2}" type="slidenum">
              <a:rPr kumimoji="0" lang="en-AU" altLang="ja-JP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altLang="ja-JP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877" y="5277534"/>
            <a:ext cx="5163821" cy="4999769"/>
          </a:xfrm>
          <a:noFill/>
          <a:ln/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262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26A09-851F-4AED-9137-D51B78D89875}" type="slidenum"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ja-JP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26A09-851F-4AED-9137-D51B78D8987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26A09-851F-4AED-9137-D51B78D89875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50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0083A-5BA9-4123-99C7-9970C6AB929C}" type="slidenum">
              <a:rPr kumimoji="1" lang="ja-JP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7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26A09-851F-4AED-9137-D51B78D89875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26A09-851F-4AED-9137-D51B78D89875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26A09-851F-4AED-9137-D51B78D8987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3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13AE1-59A6-4C1F-AB3A-84213A9A0660}" type="slidenum">
              <a:rPr kumimoji="1" lang="ja-JP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18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13AE1-59A6-4C1F-AB3A-84213A9A0660}" type="slidenum"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5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y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91567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ron-Logo_1ppt_front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2565400"/>
            <a:ext cx="7632700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ja-JP"/>
              <a:t>Master subtitle/speaker (Verdana 20)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908050"/>
            <a:ext cx="7627938" cy="136842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altLang="ja-JP"/>
              <a:t>Master title (Verdana 28 bold)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975B-9F63-41C7-8159-7CAF0269A6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B2F7C9D0-CE3D-4D29-B87A-D3BDA6E1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6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CF14D7E7-E9FD-4F7A-9BDC-2000E680D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12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C3CA945A-294C-483C-80D2-4A88E7CB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8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00B6205F-7016-40AD-B6CF-A5CF09B0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32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F186D324-D564-46C7-BC43-5A79DA8C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83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064D19D5-DBD5-4C9C-BAF4-29EB83E0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4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599F06D0-A3B7-4A1B-A500-829BB877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4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33D9E59A-5B9E-497C-8657-A02035DD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15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E0F82C5F-4015-4754-B898-BA0B07FA3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13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F052C684-2302-45C3-98EA-1619D9F9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597693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597693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7FF3-B080-4871-A0F6-F33086445F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9F8459A0-B69F-4588-9429-BC051C22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98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5F7B247D-22C6-496F-99D8-E39C016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2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B2F7C9D0-CE3D-4D29-B87A-D3BDA6E1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02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CF14D7E7-E9FD-4F7A-9BDC-2000E680D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7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C3CA945A-294C-483C-80D2-4A88E7CB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20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00B6205F-7016-40AD-B6CF-A5CF09B0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51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789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40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37892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FFFFFF"/>
                </a:solidFill>
                <a:ea typeface="ＭＳ Ｐゴシック"/>
              </a:endParaRPr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83C6D1-5F20-44C1-8F18-9A6442E4D42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668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BF474-9E62-4F60-803F-BA6726B9C91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4659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85396-9EC9-4A59-A564-3AAB40996864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710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5603-3A13-436E-BC79-B9B108BE80D6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52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56A9-05CC-4605-AB30-F765C7DB35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14D3-05DE-4724-82C7-86AEA3BAB5F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706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AA3-4FC2-4A4F-9D8E-C6903296C64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9655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AF1C-E05D-4396-9259-41B751A8E0D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710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C5FB-F9C2-4CC7-BA69-6C3A027AA46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091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742F7-B522-4418-8F53-253F248E35F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9198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D20CB-DDE2-497B-A2BA-BCAC9714A09E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41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CBAD-0180-41F0-B927-AB1C8E8DF97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87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8B29-AA73-486D-9A56-697451A135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B148-DC9A-4AE0-919E-5EB5E5785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00CE-29DF-40CB-9F89-538AF9CBBC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8B9D-F3EC-47E2-B75A-49B114CF0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442B-9197-4058-91F4-52E3D116B2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AD6F-0FD6-43AB-AB3C-E86BF301A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6192-3A76-4EBE-A3EF-A105A50C26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7419-5259-437F-AB4B-8870F04AC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4769-9A3E-4CC2-9A33-B9D994ABAA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1D1B-CD40-4D3E-A4F3-CBF30583CF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CA36-9567-4F41-94FA-9B183D7C49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941A-707C-4C04-8B7F-EE293DBE944C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529F-3E4B-4B21-A455-041889FE425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Y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DA5C-B9DF-47A7-957C-87A5D14852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73D0-4CA7-4D20-9F50-9C90E42D56EE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BBAC-29EF-4C03-B14F-B2E4E63BD57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32A8-71C0-453B-8142-887D47540E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40A7-5C61-4D96-841B-CB1CC698EBF5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C97E2-FB9D-4C9E-8779-720482F2F47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3556-0400-482C-A940-205EEC25E21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857A-56F8-4840-A3D5-4D5060D1C2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E98D-C2A9-4A5D-8979-6DA005788C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4A3E1-692C-4C5F-AEE5-81AAC7DAFC51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C9B2-A219-462D-8AA2-9F2F4219B3F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1FB9-88D0-4133-AD84-47B865D95589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7A65-173C-449B-9989-FF8AECB981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90FB-F0F5-4C1D-A17B-43BB1FE96869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D5281-9199-4A3E-8765-142D68BF936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48CA-3204-4247-893E-941009ABE667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2017/11/17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0B9A-7427-4C4C-9858-73838A74041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8400-8513-4308-BA67-BE342C7888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673225"/>
            <a:ext cx="8077200" cy="4498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77C0-94E4-4DE1-92E7-E7E88F674FD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73225"/>
            <a:ext cx="3962400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73225"/>
            <a:ext cx="3962400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98913"/>
            <a:ext cx="3962400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87C5-4508-4E1B-968F-BDBC56AA10B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FA5-B444-40F6-AA63-192818439039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0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2758-46D4-4E91-8B6D-7E9F7125909A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79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429-3CA7-446E-BD72-016E81E0F602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2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E8DD-8A6D-4C08-B02E-A6EF8C7B40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76A-C7B9-4EED-AB53-1864D036C374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641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CB5D-CDD8-49AE-B890-7D7CEECB829D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059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20B8-0048-4CA0-A7B2-831BE7C81CFB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179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55CF-A43D-4728-AA59-0B330B442BA0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891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A223-3AEA-4B7F-B52B-6EA9020EFAB2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90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D164-2D8A-42EC-AC5A-4AB105DA85E2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789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D11-55CA-42A8-922E-36848D272BF3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822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AC-9F33-4CB1-99C8-DAA835C842EB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36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FA5-B444-40F6-AA63-1928184390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9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2758-46D4-4E91-8B6D-7E9F712590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B023-7B64-4923-A4C3-93D9640106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429-3CA7-446E-BD72-016E81E0F6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76A-C7B9-4EED-AB53-1864D036C3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09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CB5D-CDD8-49AE-B890-7D7CEECB829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0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20B8-0048-4CA0-A7B2-831BE7C81C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63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55CF-A43D-4728-AA59-0B330B442BA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7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A223-3AEA-4B7F-B52B-6EA9020EFA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7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D164-2D8A-42EC-AC5A-4AB105DA85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3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D11-55CA-42A8-922E-36848D272B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65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AC-9F33-4CB1-99C8-DAA835C842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1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56A9-05CC-4605-AB30-F765C7DB358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53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2EDC-70E9-485F-A298-B85AB88295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8B29-AA73-486D-9A56-697451A135C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87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B148-DC9A-4AE0-919E-5EB5E57857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219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00CE-29DF-40CB-9F89-538AF9CBBCC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1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8B9D-F3EC-47E2-B75A-49B114CF065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7585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442B-9197-4058-91F4-52E3D116B2F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044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AD6F-0FD6-43AB-AB3C-E86BF301A6A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4335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6192-3A76-4EBE-A3EF-A105A50C268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5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4769-9A3E-4CC2-9A33-B9D994ABAAF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99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1D1B-CD40-4D3E-A4F3-CBF30583CF8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547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CA36-9567-4F41-94FA-9B183D7C499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8B74-16CC-4372-93BB-414BB8589E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9942-151C-4DAD-BEF7-41F3100A4B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7238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D5DF-C743-4368-8AC7-5D66DB026A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15437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092A-4714-415C-B128-94D898A27A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28344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09AC-2984-4DFA-BFC7-8D148E9DA7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865764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EBB9-18DC-4243-99BD-5326E1364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863075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7CF4-5E31-46E9-BFBC-83C0EE2B8A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3653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305-08B6-4673-B46B-6B70AD4236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07158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83AF-A904-4237-9BE6-6029587F37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691104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3071-9DF8-41C4-B353-15BE7874DC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555980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9896-E603-41F6-A20F-5A05E6C935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922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0884-EF36-45D6-9224-255F7C49CA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AE34-81E8-4170-8126-DB5564C19C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86964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58-535D-491A-BFAF-D7CD25B45A7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438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E52C-20DB-47DE-8ABF-A64BC1DAE42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0066-C440-4E3A-BB6F-9006480F2A8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447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7818-474D-47C2-AD2A-8FC24E8C9B9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319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744A-B1E7-48FF-AA45-579CEA35882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896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DDC5-3171-4F2E-B148-16977DD1DBE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32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B366-EE95-4F2E-AF27-4493E26A908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8097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051B-51B3-4D28-A26E-88594B51AFF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219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B33C-BD24-4C98-AE77-5D20BF0548B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927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418A-1DCE-4500-A2FF-542B81B1B6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2399-F431-4B8B-8DD5-DCF76767C4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35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ABEE-3C4E-41CD-B483-E03A555F8AD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377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F186D324-D564-46C7-BC43-5A79DA8C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13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064D19D5-DBD5-4C9C-BAF4-29EB83E0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5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599F06D0-A3B7-4A1B-A500-829BB877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57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33D9E59A-5B9E-497C-8657-A02035DD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61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E0F82C5F-4015-4754-B898-BA0B07FA3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F052C684-2302-45C3-98EA-1619D9F9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56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9F8459A0-B69F-4588-9429-BC051C22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ＭＳ Ｐゴシック" pitchFamily="50" charset="-128"/>
              </a:defRPr>
            </a:lvl1pPr>
          </a:lstStyle>
          <a:p>
            <a:pPr>
              <a:defRPr/>
            </a:pPr>
            <a:fld id="{5F7B247D-22C6-496F-99D8-E39C016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eyfoo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" y="6297613"/>
            <a:ext cx="91567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Master title (Verdana 24 bold)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Master text first level (all levels Verdana 24)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pic>
        <p:nvPicPr>
          <p:cNvPr id="5125" name="Picture 5" descr="Sron-Logo_1ppt_foot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301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13525"/>
            <a:ext cx="6985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80808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18</a:t>
            </a:r>
            <a:r>
              <a:rPr lang="en-US" altLang="ja-JP" baseline="30000"/>
              <a:t>th </a:t>
            </a:r>
            <a:r>
              <a:rPr lang="en-US" altLang="ja-JP"/>
              <a:t>ISSTT, March 2007, Pasadena (USA)  - W.Wild@sron.rug.nl          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80808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7FF05DCB-A488-4296-A5DE-24251547A1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3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kumimoji="1" sz="2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kumimoji="1" sz="2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kumimoji="1" sz="2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fld id="{664DC9B2-7D26-4D51-8762-738672E6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1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  <p:sldLayoutId id="2147484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68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40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3686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FFFFFF"/>
                </a:solidFill>
                <a:ea typeface="ＭＳ Ｐゴシック"/>
              </a:endParaRPr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1CFF6BA5-80CE-4F69-A4D9-B1FE8C61D844}" type="slidenum">
              <a:rPr lang="en-US" altLang="ja-JP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 altLang="ja-JP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17340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162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2DA5347-C124-4AA8-BA81-AB59F8D443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narHorz">
          <a:fgClr>
            <a:srgbClr val="FFFFFF"/>
          </a:fgClr>
          <a:bgClr>
            <a:schemeClr val="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D88D161A-37A3-4D43-9A31-0AB53B4B62B1}" type="datetimeFigureOut">
              <a:rPr kumimoji="0" lang="zh-CN" altLang="en-US">
                <a:solidFill>
                  <a:srgbClr val="CC3300"/>
                </a:solidFill>
                <a:ea typeface="宋体"/>
              </a:rPr>
              <a:pPr>
                <a:defRPr/>
              </a:pPr>
              <a:t>2017/11/17</a:t>
            </a:fld>
            <a:endParaRPr kumimoji="0" lang="zh-CN" altLang="en-US">
              <a:solidFill>
                <a:srgbClr val="CC3300"/>
              </a:solidFill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kumimoji="0" lang="zh-CN" altLang="en-US">
              <a:solidFill>
                <a:srgbClr val="CC3300"/>
              </a:solidFill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A63817-45D9-477C-A273-FC8FEE590CC8}" type="slidenum">
              <a:rPr kumimoji="0" lang="zh-CN" altLang="en-US">
                <a:solidFill>
                  <a:srgbClr val="CC3300"/>
                </a:solidFill>
                <a:ea typeface="宋体"/>
              </a:rPr>
              <a:pPr>
                <a:defRPr/>
              </a:pPr>
              <a:t>‹#›</a:t>
            </a:fld>
            <a:endParaRPr kumimoji="0" lang="zh-CN" altLang="en-US">
              <a:solidFill>
                <a:srgbClr val="CC3300"/>
              </a:solidFill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71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4511-AB75-4DCA-96F0-5342AC861241}" type="datetime1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2AE5-5F51-4DB6-AA3D-F48AB4A157C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96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374511-AB75-4DCA-96F0-5342AC861241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2017/11/17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AA2AE5-5F51-4DB6-AA3D-F48AB4A157C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95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  <p:sp>
          <p:nvSpPr>
            <p:cNvPr id="11162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32DA5347-C124-4AA8-BA81-AB59F8D4430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05615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55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FFFFF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FFFFF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FFFFF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5365B-9665-4A04-8133-96EF168AF1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92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964055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162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D61ED-30AD-4092-8645-72C9854149FD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6029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64DC9B2-7D26-4D51-8762-738672E6CB0D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7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.jpe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196752"/>
            <a:ext cx="8928992" cy="136815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/>
              <a:t>光子統計と赤外線強度干渉計</a:t>
            </a:r>
            <a:endParaRPr lang="en-US" altLang="ja-JP" dirty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149080"/>
            <a:ext cx="6984776" cy="1800200"/>
          </a:xfrm>
        </p:spPr>
        <p:txBody>
          <a:bodyPr/>
          <a:lstStyle/>
          <a:p>
            <a:pPr eaLnBrk="1" hangingPunct="1"/>
            <a:r>
              <a:rPr lang="ja-JP" altLang="en-US" dirty="0"/>
              <a:t>松尾　宏</a:t>
            </a:r>
            <a:endParaRPr lang="en-US" altLang="ja-JP" dirty="0"/>
          </a:p>
          <a:p>
            <a:pPr eaLnBrk="1" hangingPunct="1"/>
            <a:r>
              <a:rPr lang="ja-JP" altLang="en-US" sz="2800" dirty="0"/>
              <a:t>国立天文台・先端技術センター</a:t>
            </a:r>
            <a:endParaRPr lang="en-US" altLang="ja-JP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2" y="763366"/>
            <a:ext cx="7258050" cy="580644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897403" y="1348137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Amplitude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Correlation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62075" y="753789"/>
            <a:ext cx="6638925" cy="31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000625" y="3542740"/>
            <a:ext cx="0" cy="3884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4659948" y="3542740"/>
            <a:ext cx="0" cy="6101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677876" y="3739963"/>
            <a:ext cx="3244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619812" y="3931210"/>
            <a:ext cx="11713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5341284" y="3912762"/>
            <a:ext cx="0" cy="1580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98918" y="5493675"/>
            <a:ext cx="56417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936180" y="3524855"/>
            <a:ext cx="6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delay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41284" y="4665797"/>
            <a:ext cx="22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Correlation amplitude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9682" y="3630999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Intensity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Correlation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28650" y="287012"/>
            <a:ext cx="7886700" cy="77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Nobeyema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Radioheliograph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at 17 GHz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6368" y="6453336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Ezawa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Matsuo et al. (2015)</a:t>
            </a:r>
          </a:p>
        </p:txBody>
      </p:sp>
    </p:spTree>
    <p:extLst>
      <p:ext uri="{BB962C8B-B14F-4D97-AF65-F5344CB8AC3E}">
        <p14:creationId xmlns:p14="http://schemas.microsoft.com/office/powerpoint/2010/main" val="292370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09" y="180669"/>
            <a:ext cx="6690181" cy="3763227"/>
          </a:xfrm>
          <a:prstGeom prst="rect">
            <a:avLst/>
          </a:prstGeo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09" y="2312276"/>
            <a:ext cx="6690181" cy="4432246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6127764" y="1551236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Transmission delay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varies for each antenna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5276194" y="4004899"/>
            <a:ext cx="493986" cy="21915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06814" y="3808558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Delay cased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Earth rotation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12524" y="599090"/>
            <a:ext cx="1550276" cy="34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938" y="2821215"/>
            <a:ext cx="2672685" cy="104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Correct for transmission delay and average over antennas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7131" y="4149854"/>
            <a:ext cx="291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Data fits to the delay calculated from Earth rotation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2938" y="5610994"/>
            <a:ext cx="2836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Delay time 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　　　　　　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s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&lt; 5-10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ps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2938" y="1628981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Derive the </a:t>
            </a:r>
            <a:r>
              <a:rPr kumimoji="0" lang="en-US" altLang="ja-JP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delay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for each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Neighboring antenna pairs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A2AE5-5F51-4DB6-AA3D-F48AB4A157CE}" type="slidenum">
              <a: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938" y="227181"/>
            <a:ext cx="3288152" cy="825095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vs Time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2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347936"/>
          </a:xfrm>
        </p:spPr>
        <p:txBody>
          <a:bodyPr/>
          <a:lstStyle/>
          <a:p>
            <a:r>
              <a:rPr kumimoji="1" lang="en-US" altLang="ja-JP" dirty="0"/>
              <a:t>Complex Visibility for </a:t>
            </a:r>
            <a:br>
              <a:rPr kumimoji="1" lang="en-US" altLang="ja-JP" dirty="0"/>
            </a:br>
            <a:r>
              <a:rPr kumimoji="1" lang="en-US" altLang="ja-JP" dirty="0"/>
              <a:t>Aperture Synthesis Imaging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81200"/>
            <a:ext cx="7772400" cy="4114800"/>
          </a:xfrm>
        </p:spPr>
        <p:txBody>
          <a:bodyPr/>
          <a:lstStyle/>
          <a:p>
            <a:r>
              <a:rPr kumimoji="1" lang="en-US" altLang="ja-JP" dirty="0"/>
              <a:t>Real Part</a:t>
            </a:r>
          </a:p>
          <a:p>
            <a:pPr lvl="1"/>
            <a:r>
              <a:rPr lang="en-US" altLang="ja-JP" dirty="0"/>
              <a:t>Sqrt of Intensity Correlation</a:t>
            </a:r>
          </a:p>
          <a:p>
            <a:r>
              <a:rPr kumimoji="1" lang="en-US" altLang="ja-JP" dirty="0"/>
              <a:t>Imaginary Part</a:t>
            </a:r>
          </a:p>
          <a:p>
            <a:pPr lvl="1"/>
            <a:r>
              <a:rPr lang="en-US" altLang="ja-JP" dirty="0" err="1"/>
              <a:t>Δφ</a:t>
            </a:r>
            <a:r>
              <a:rPr lang="en-US" altLang="ja-JP" dirty="0"/>
              <a:t> = 2 π ν</a:t>
            </a:r>
            <a:r>
              <a:rPr lang="ja-JP" altLang="en-US" dirty="0"/>
              <a:t> </a:t>
            </a:r>
            <a:r>
              <a:rPr lang="en-US" altLang="ja-JP" dirty="0" err="1"/>
              <a:t>Δt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2852936"/>
            <a:ext cx="3502431" cy="38493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238922"/>
            <a:ext cx="2160240" cy="2160240"/>
          </a:xfrm>
          <a:prstGeom prst="rect">
            <a:avLst/>
          </a:prstGeom>
        </p:spPr>
      </p:pic>
      <p:cxnSp>
        <p:nvCxnSpPr>
          <p:cNvPr id="11" name="直線矢印コネクタ 10"/>
          <p:cNvCxnSpPr>
            <a:stCxn id="9" idx="3"/>
            <a:endCxn id="8" idx="1"/>
          </p:cNvCxnSpPr>
          <p:nvPr/>
        </p:nvCxnSpPr>
        <p:spPr>
          <a:xfrm flipV="1">
            <a:off x="3923928" y="4777630"/>
            <a:ext cx="1656183" cy="541412"/>
          </a:xfrm>
          <a:prstGeom prst="straightConnector1">
            <a:avLst/>
          </a:prstGeom>
          <a:ln w="508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10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3944EDD3-7E58-4B89-ADFE-8D6ECA1F4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06270"/>
              </p:ext>
            </p:extLst>
          </p:nvPr>
        </p:nvGraphicFramePr>
        <p:xfrm>
          <a:off x="1763688" y="1340767"/>
          <a:ext cx="5616624" cy="506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69" name="数式" r:id="rId3" imgW="1803240" imgH="1625400" progId="Equation.3">
                  <p:embed/>
                </p:oleObj>
              </mc:Choice>
              <mc:Fallback>
                <p:oleObj name="数式" r:id="rId3" imgW="1803240" imgH="1625400" progId="Equation.3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340767"/>
                        <a:ext cx="5616624" cy="506287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B56D8912-85DA-4554-A753-BFA571F9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kumimoji="1" lang="ja-JP" altLang="en-US" dirty="0"/>
              <a:t>遅延時間の測定精度</a:t>
            </a:r>
          </a:p>
        </p:txBody>
      </p:sp>
    </p:spTree>
    <p:extLst>
      <p:ext uri="{BB962C8B-B14F-4D97-AF65-F5344CB8AC3E}">
        <p14:creationId xmlns:p14="http://schemas.microsoft.com/office/powerpoint/2010/main" val="18258421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kumimoji="1" lang="en-US" altLang="ja-JP" dirty="0"/>
              <a:t>Betelgeuse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09120"/>
          </a:xfrm>
        </p:spPr>
        <p:txBody>
          <a:bodyPr/>
          <a:lstStyle/>
          <a:p>
            <a:r>
              <a:rPr kumimoji="1" lang="en-US" altLang="ja-JP" dirty="0" err="1"/>
              <a:t>Photospheric</a:t>
            </a:r>
            <a:r>
              <a:rPr kumimoji="1" lang="en-US" altLang="ja-JP" dirty="0"/>
              <a:t> radius</a:t>
            </a:r>
            <a:endParaRPr lang="en-US" altLang="ja-JP" dirty="0"/>
          </a:p>
          <a:p>
            <a:pPr lvl="1"/>
            <a:r>
              <a:rPr kumimoji="1" lang="en-US" altLang="ja-JP" dirty="0"/>
              <a:t>22.5 mas</a:t>
            </a:r>
          </a:p>
          <a:p>
            <a:r>
              <a:rPr lang="en-US" altLang="ja-JP" dirty="0"/>
              <a:t>Temperature</a:t>
            </a:r>
          </a:p>
          <a:p>
            <a:pPr lvl="1"/>
            <a:r>
              <a:rPr kumimoji="1" lang="en-US" altLang="ja-JP" dirty="0"/>
              <a:t>3600 K</a:t>
            </a:r>
          </a:p>
          <a:p>
            <a:r>
              <a:rPr lang="en-US" altLang="ja-JP" dirty="0"/>
              <a:t>Flux Density</a:t>
            </a:r>
          </a:p>
          <a:p>
            <a:pPr lvl="1"/>
            <a:r>
              <a:rPr lang="en-US" altLang="ja-JP" dirty="0"/>
              <a:t> 3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Jy</a:t>
            </a:r>
            <a:r>
              <a:rPr kumimoji="1" lang="en-US" altLang="ja-JP" dirty="0"/>
              <a:t> at 1 THz </a:t>
            </a:r>
          </a:p>
          <a:p>
            <a:pPr lvl="1"/>
            <a:r>
              <a:rPr lang="en-US" altLang="ja-JP" dirty="0"/>
              <a:t> T</a:t>
            </a:r>
            <a:r>
              <a:rPr lang="en-US" altLang="ja-JP" baseline="-25000" dirty="0"/>
              <a:t>A</a:t>
            </a:r>
            <a:r>
              <a:rPr lang="en-US" altLang="ja-JP" dirty="0"/>
              <a:t> =  0.13 K (10 m dish)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>
                <a:latin typeface="Symbol" panose="05050102010706020507" pitchFamily="18" charset="2"/>
              </a:rPr>
              <a:t>D</a:t>
            </a:r>
            <a:r>
              <a:rPr kumimoji="1" lang="en-US" altLang="ja-JP" dirty="0"/>
              <a:t>T = </a:t>
            </a:r>
            <a:r>
              <a:rPr lang="en-US" altLang="ja-JP" dirty="0"/>
              <a:t>4</a:t>
            </a:r>
            <a:r>
              <a:rPr kumimoji="1" lang="en-US" altLang="ja-JP" dirty="0"/>
              <a:t>00 K</a:t>
            </a:r>
            <a:r>
              <a:rPr lang="en-US" altLang="ja-JP" dirty="0"/>
              <a:t> / (8 GHz)</a:t>
            </a:r>
            <a:r>
              <a:rPr lang="en-US" altLang="ja-JP" baseline="30000" dirty="0"/>
              <a:t>0.5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t = 4 </a:t>
            </a:r>
            <a:r>
              <a:rPr lang="en-US" altLang="ja-JP" dirty="0" err="1"/>
              <a:t>psec</a:t>
            </a:r>
            <a:r>
              <a:rPr lang="en-US" altLang="ja-JP" dirty="0"/>
              <a:t> / (t</a:t>
            </a:r>
            <a:r>
              <a:rPr lang="en-US" altLang="ja-JP" baseline="-25000" dirty="0"/>
              <a:t>int</a:t>
            </a:r>
            <a:r>
              <a:rPr lang="en-US" altLang="ja-JP" dirty="0"/>
              <a:t>)</a:t>
            </a:r>
            <a:r>
              <a:rPr lang="en-US" altLang="ja-JP" baseline="30000" dirty="0"/>
              <a:t>0.5</a:t>
            </a:r>
            <a:r>
              <a:rPr lang="en-US" altLang="ja-JP" dirty="0"/>
              <a:t> = 0.2 </a:t>
            </a:r>
            <a:r>
              <a:rPr lang="en-US" altLang="ja-JP" dirty="0" err="1"/>
              <a:t>psec</a:t>
            </a:r>
            <a:r>
              <a:rPr lang="en-US" altLang="ja-JP" dirty="0"/>
              <a:t> (t</a:t>
            </a:r>
            <a:r>
              <a:rPr lang="en-US" altLang="ja-JP" baseline="-25000" dirty="0"/>
              <a:t>int </a:t>
            </a:r>
            <a:r>
              <a:rPr lang="en-US" altLang="ja-JP" dirty="0"/>
              <a:t>=10min)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85" y="1423864"/>
            <a:ext cx="3613611" cy="345638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228184" y="4880248"/>
            <a:ext cx="2342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VLA 7 mm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Lim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et al. Nature (1998)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927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E1ACB5-9F38-43F1-B444-747B30B6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481161" y="1572836"/>
            <a:ext cx="2198369" cy="19544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1BED1F-E1D9-4FCE-9F43-B9E38F88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415" y="4622605"/>
            <a:ext cx="2196719" cy="19566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AEE484F-A1FE-486F-B268-4662A166CDA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468436" y="1570025"/>
            <a:ext cx="2199908" cy="195598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F1E9B-0901-466B-866D-92E673885BA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20000"/>
          </a:blip>
          <a:stretch>
            <a:fillRect/>
          </a:stretch>
        </p:blipFill>
        <p:spPr>
          <a:xfrm>
            <a:off x="5468436" y="4642907"/>
            <a:ext cx="2199908" cy="195444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C22258-4793-48E4-85EC-C4308F130CE1}"/>
              </a:ext>
            </a:extLst>
          </p:cNvPr>
          <p:cNvSpPr>
            <a:spLocks noChangeAspect="1"/>
          </p:cNvSpPr>
          <p:nvPr/>
        </p:nvSpPr>
        <p:spPr>
          <a:xfrm>
            <a:off x="1191451" y="529986"/>
            <a:ext cx="2919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Amplitude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Dn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 = 10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GHz, t=60 sec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Phase error 50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m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1719704-342E-4B34-8851-01820738FE04}"/>
              </a:ext>
            </a:extLst>
          </p:cNvPr>
          <p:cNvSpPr>
            <a:spLocks noChangeAspect="1"/>
          </p:cNvSpPr>
          <p:nvPr/>
        </p:nvSpPr>
        <p:spPr>
          <a:xfrm>
            <a:off x="1162739" y="3576063"/>
            <a:ext cx="285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Amplitude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Dn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 = 10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GHz, t=60 sec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Phase error 100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m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ED8D929-CBDB-4379-867C-F7CCEE47EE1D}"/>
              </a:ext>
            </a:extLst>
          </p:cNvPr>
          <p:cNvSpPr>
            <a:spLocks noChangeAspect="1"/>
          </p:cNvSpPr>
          <p:nvPr/>
        </p:nvSpPr>
        <p:spPr>
          <a:xfrm>
            <a:off x="5123179" y="530214"/>
            <a:ext cx="3265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Intensity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Dn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 = 100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GHz, t=600 sec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Phase error 50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m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33B2A12-E5BD-4F96-90CD-743C22BF5277}"/>
              </a:ext>
            </a:extLst>
          </p:cNvPr>
          <p:cNvSpPr>
            <a:spLocks noChangeAspect="1"/>
          </p:cNvSpPr>
          <p:nvPr/>
        </p:nvSpPr>
        <p:spPr>
          <a:xfrm>
            <a:off x="5144739" y="3596611"/>
            <a:ext cx="3189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Intensity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Dn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 = 100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GHz, t=600 sec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Phase error 100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m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81C3C6-0906-46BC-854E-A74D567E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" y="119679"/>
            <a:ext cx="7056784" cy="443136"/>
          </a:xfrm>
        </p:spPr>
        <p:txBody>
          <a:bodyPr/>
          <a:lstStyle/>
          <a:p>
            <a:r>
              <a:rPr lang="ja-JP" altLang="en-US" sz="3200" dirty="0"/>
              <a:t>波長</a:t>
            </a:r>
            <a:r>
              <a:rPr lang="en-US" altLang="ja-JP" sz="3200" dirty="0"/>
              <a:t>300</a:t>
            </a:r>
            <a:r>
              <a:rPr lang="en-US" altLang="ja-JP" sz="3200" dirty="0">
                <a:latin typeface="Symbol" panose="05050102010706020507" pitchFamily="18" charset="2"/>
              </a:rPr>
              <a:t>m</a:t>
            </a:r>
            <a:r>
              <a:rPr lang="en-US" altLang="ja-JP" sz="3200" dirty="0"/>
              <a:t>m 1 THz </a:t>
            </a:r>
            <a:r>
              <a:rPr lang="ja-JP" altLang="en-US" sz="3200" dirty="0" err="1"/>
              <a:t>での</a:t>
            </a:r>
            <a:r>
              <a:rPr lang="ja-JP" altLang="en-US" sz="3200" dirty="0"/>
              <a:t>シミュレーション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046266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2">
            <a:extLst>
              <a:ext uri="{FF2B5EF4-FFF2-40B4-BE49-F238E27FC236}">
                <a16:creationId xmlns:a16="http://schemas.microsoft.com/office/drawing/2014/main" id="{804A71B6-B400-4AF7-B75B-C948428EFA9A}"/>
              </a:ext>
            </a:extLst>
          </p:cNvPr>
          <p:cNvSpPr txBox="1">
            <a:spLocks/>
          </p:cNvSpPr>
          <p:nvPr/>
        </p:nvSpPr>
        <p:spPr bwMode="auto">
          <a:xfrm>
            <a:off x="611560" y="1772816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80000"/>
              <a:buFont typeface="Wingdings" pitchFamily="2" charset="2"/>
              <a:buChar char="l"/>
              <a:defRPr/>
            </a:pPr>
            <a:r>
              <a:rPr lang="ja-JP" altLang="en-US" sz="3200" kern="0" dirty="0">
                <a:latin typeface="Times New Roman"/>
                <a:ea typeface="ＭＳ Ｐゴシック"/>
              </a:rPr>
              <a:t>強度相関による遅延時間決定には長時間の積分が必要</a:t>
            </a:r>
            <a:endParaRPr lang="en-US" altLang="ja-JP" sz="3200" kern="0" dirty="0">
              <a:latin typeface="Times New Roman"/>
              <a:ea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80000"/>
              <a:buFont typeface="Wingdings" pitchFamily="2" charset="2"/>
              <a:buChar char="l"/>
              <a:defRPr/>
            </a:pPr>
            <a:r>
              <a:rPr lang="ja-JP" altLang="en-US" sz="3200" kern="0" dirty="0">
                <a:latin typeface="Times New Roman"/>
                <a:ea typeface="ＭＳ Ｐゴシック"/>
              </a:rPr>
              <a:t>強度干渉計は光度の高いコンパクトな天体の観測に適している</a:t>
            </a:r>
            <a:endParaRPr lang="en-US" altLang="ja-JP" sz="3200" kern="0" dirty="0">
              <a:latin typeface="Times New Roman"/>
              <a:ea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80000"/>
              <a:buFont typeface="Wingdings" pitchFamily="2" charset="2"/>
              <a:buChar char="l"/>
              <a:defRPr/>
            </a:pPr>
            <a:r>
              <a:rPr lang="ja-JP" altLang="en-US" sz="3200" kern="0" dirty="0">
                <a:latin typeface="Times New Roman"/>
                <a:ea typeface="ＭＳ Ｐゴシック"/>
              </a:rPr>
              <a:t>大気の位相揺らぎによる影響を受けにくい</a:t>
            </a:r>
            <a:endParaRPr lang="en-US" altLang="ja-JP" sz="3200" kern="0" dirty="0">
              <a:latin typeface="Times New Roman"/>
              <a:ea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80000"/>
              <a:buFont typeface="Wingdings" pitchFamily="2" charset="2"/>
              <a:buChar char="l"/>
              <a:defRPr/>
            </a:pPr>
            <a:r>
              <a:rPr lang="ja-JP" altLang="en-US" sz="3200" kern="0" dirty="0">
                <a:latin typeface="Times New Roman"/>
                <a:ea typeface="ＭＳ Ｐゴシック"/>
              </a:rPr>
              <a:t>宇宙空間からの超高感度・高解像度観測が期待される</a:t>
            </a:r>
            <a:endParaRPr lang="en-US" altLang="ja-JP" sz="3200" kern="0" dirty="0">
              <a:latin typeface="Times New Roman"/>
              <a:ea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80000"/>
              <a:buFont typeface="Wingdings" pitchFamily="2" charset="2"/>
              <a:buChar char="l"/>
              <a:defRPr/>
            </a:pPr>
            <a:endParaRPr lang="en-US" altLang="ja-JP" sz="3200" kern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2A2F12-6EBA-49F0-B8BE-3927CF6A0449}"/>
              </a:ext>
            </a:extLst>
          </p:cNvPr>
          <p:cNvSpPr txBox="1"/>
          <p:nvPr/>
        </p:nvSpPr>
        <p:spPr>
          <a:xfrm>
            <a:off x="467545" y="476672"/>
            <a:ext cx="828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22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4800" b="1" dirty="0">
                <a:solidFill>
                  <a:srgbClr val="FFC000"/>
                </a:solidFill>
                <a:latin typeface="Calibri"/>
                <a:ea typeface="ＭＳ Ｐゴシック" panose="020B0600070205080204" pitchFamily="50" charset="-128"/>
              </a:rPr>
              <a:t>シミュレーションからわかること</a:t>
            </a:r>
            <a:endParaRPr lang="en-US" altLang="ja-JP" sz="4800" b="1" dirty="0">
              <a:solidFill>
                <a:srgbClr val="FFC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3985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65584"/>
            <a:ext cx="8064896" cy="1143000"/>
          </a:xfrm>
        </p:spPr>
        <p:txBody>
          <a:bodyPr/>
          <a:lstStyle/>
          <a:p>
            <a:r>
              <a:rPr lang="ja-JP" altLang="en-US" dirty="0"/>
              <a:t>ヘテロダイン干渉計と直接干渉計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37184"/>
            <a:ext cx="7772400" cy="4400128"/>
          </a:xfrm>
        </p:spPr>
        <p:txBody>
          <a:bodyPr/>
          <a:lstStyle/>
          <a:p>
            <a:r>
              <a:rPr lang="ja-JP" altLang="en-US" dirty="0"/>
              <a:t>感度の向上（</a:t>
            </a:r>
            <a:r>
              <a:rPr lang="en-US" altLang="ja-JP" dirty="0"/>
              <a:t>3THz vs. 100GHz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en-US" altLang="ja-JP" dirty="0" err="1"/>
              <a:t>T</a:t>
            </a:r>
            <a:r>
              <a:rPr lang="en-US" altLang="ja-JP" baseline="-25000" dirty="0" err="1"/>
              <a:t>sys</a:t>
            </a:r>
            <a:r>
              <a:rPr lang="en-US" altLang="ja-JP" dirty="0"/>
              <a:t> = NEP / (2k B</a:t>
            </a:r>
            <a:r>
              <a:rPr lang="en-US" altLang="ja-JP" baseline="30000" dirty="0"/>
              <a:t>0.5</a:t>
            </a:r>
            <a:r>
              <a:rPr lang="en-US" altLang="ja-JP" dirty="0"/>
              <a:t>) = 10 </a:t>
            </a:r>
            <a:r>
              <a:rPr lang="en-US" altLang="ja-JP" dirty="0" err="1"/>
              <a:t>mK</a:t>
            </a:r>
            <a:endParaRPr lang="en-US" altLang="ja-JP" dirty="0"/>
          </a:p>
          <a:p>
            <a:pPr lvl="1"/>
            <a:r>
              <a:rPr lang="ja-JP" altLang="en-US" dirty="0"/>
              <a:t>量子雑音　</a:t>
            </a:r>
            <a:r>
              <a:rPr lang="en-US" altLang="ja-JP" dirty="0"/>
              <a:t>vs. </a:t>
            </a:r>
            <a:r>
              <a:rPr lang="ja-JP" altLang="en-US" dirty="0"/>
              <a:t>背景放射雑音　</a:t>
            </a:r>
            <a:r>
              <a:rPr lang="en-US" altLang="ja-JP" dirty="0"/>
              <a:t>4-5</a:t>
            </a:r>
            <a:r>
              <a:rPr lang="ja-JP" altLang="en-US" dirty="0"/>
              <a:t>桁</a:t>
            </a:r>
            <a:endParaRPr lang="en-US" altLang="ja-JP" dirty="0"/>
          </a:p>
          <a:p>
            <a:pPr lvl="1"/>
            <a:r>
              <a:rPr lang="ja-JP" altLang="en-US" dirty="0"/>
              <a:t>帯域幅　</a:t>
            </a:r>
            <a:r>
              <a:rPr lang="en-US" altLang="ja-JP" dirty="0"/>
              <a:t>Sqrt(1 THz / 1 GHz) = 1.5</a:t>
            </a:r>
            <a:r>
              <a:rPr lang="ja-JP" altLang="en-US" dirty="0"/>
              <a:t>桁</a:t>
            </a:r>
            <a:endParaRPr lang="en-US" altLang="ja-JP" dirty="0"/>
          </a:p>
          <a:p>
            <a:r>
              <a:rPr lang="ja-JP" altLang="en-US" dirty="0"/>
              <a:t>基線長</a:t>
            </a:r>
            <a:endParaRPr lang="en-US" altLang="ja-JP" dirty="0"/>
          </a:p>
          <a:p>
            <a:pPr lvl="1"/>
            <a:r>
              <a:rPr lang="ja-JP" altLang="en-US" dirty="0"/>
              <a:t>光学的な干渉では基線が制限される</a:t>
            </a:r>
            <a:endParaRPr lang="en-US" altLang="ja-JP" dirty="0"/>
          </a:p>
          <a:p>
            <a:pPr lvl="1"/>
            <a:r>
              <a:rPr kumimoji="1" lang="ja-JP" altLang="en-US" dirty="0"/>
              <a:t>強度干渉計では光子信号をレコーダに記録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05113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1E84E28-CC32-4F2E-916A-4262BDCA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0"/>
            <a:ext cx="6774904" cy="67749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E5B569-0086-4711-856F-556590A2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2950096" cy="1143000"/>
          </a:xfrm>
        </p:spPr>
        <p:txBody>
          <a:bodyPr/>
          <a:lstStyle/>
          <a:p>
            <a:r>
              <a:rPr kumimoji="1" lang="en-US" altLang="ja-JP" dirty="0"/>
              <a:t>HL </a:t>
            </a:r>
            <a:r>
              <a:rPr kumimoji="1" lang="en-US" altLang="ja-JP" dirty="0" err="1"/>
              <a:t>Tauri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AA0B46-7B2E-486A-92A7-62C9238CF2F3}"/>
              </a:ext>
            </a:extLst>
          </p:cNvPr>
          <p:cNvSpPr txBox="1"/>
          <p:nvPr/>
        </p:nvSpPr>
        <p:spPr>
          <a:xfrm>
            <a:off x="5004048" y="5949280"/>
            <a:ext cx="331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ALMA (ESO/NAOJ/NRAO)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2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143000"/>
          </a:xfrm>
        </p:spPr>
        <p:txBody>
          <a:bodyPr/>
          <a:lstStyle/>
          <a:p>
            <a:r>
              <a:rPr lang="en-US" altLang="ja-JP" dirty="0"/>
              <a:t>Structure of a </a:t>
            </a:r>
            <a:r>
              <a:rPr lang="en-US" altLang="ja-JP" dirty="0" err="1"/>
              <a:t>protoplanetary</a:t>
            </a:r>
            <a:r>
              <a:rPr lang="en-US" altLang="ja-JP" dirty="0"/>
              <a:t> disk</a:t>
            </a:r>
            <a:endParaRPr kumimoji="1" lang="ja-JP" altLang="en-US" dirty="0"/>
          </a:p>
        </p:txBody>
      </p:sp>
      <p:pic>
        <p:nvPicPr>
          <p:cNvPr id="1187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51" r="6120" b="17438"/>
          <a:stretch>
            <a:fillRect/>
          </a:stretch>
        </p:blipFill>
        <p:spPr bwMode="auto">
          <a:xfrm>
            <a:off x="323528" y="1300698"/>
            <a:ext cx="8496944" cy="47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95536" y="170844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Dullemond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and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Monnier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(2010)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9752" y="612523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Scales are for Taurus and 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Auriga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region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55" t="17998" r="9925" b="41620"/>
          <a:stretch>
            <a:fillRect/>
          </a:stretch>
        </p:blipFill>
        <p:spPr bwMode="auto">
          <a:xfrm>
            <a:off x="0" y="1052736"/>
            <a:ext cx="9152344" cy="33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724128" y="118480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2"/>
                </a:solidFill>
              </a:rPr>
              <a:t>Hanbury</a:t>
            </a:r>
            <a:r>
              <a:rPr lang="en-US" altLang="ja-JP" dirty="0">
                <a:solidFill>
                  <a:schemeClr val="bg2"/>
                </a:solidFill>
              </a:rPr>
              <a:t>-Brown et al. (1974)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44" y="278817"/>
            <a:ext cx="9144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 err="1">
                <a:solidFill>
                  <a:schemeClr val="bg2"/>
                </a:solidFill>
              </a:rPr>
              <a:t>Narrabri</a:t>
            </a:r>
            <a:r>
              <a:rPr lang="en-US" altLang="ja-JP" sz="4000" dirty="0">
                <a:solidFill>
                  <a:schemeClr val="bg2"/>
                </a:solidFill>
              </a:rPr>
              <a:t> Stellar Intensity Interferometer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587614"/>
            <a:ext cx="3005588" cy="21947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0000">
            <a:off x="4811386" y="4391960"/>
            <a:ext cx="3383573" cy="27068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967F338-F444-4267-B1F2-43D129E9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9" y="1176381"/>
            <a:ext cx="7930681" cy="527695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E844A400-001D-4FFE-AD38-4666D969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549"/>
            <a:ext cx="7772400" cy="1143000"/>
          </a:xfrm>
        </p:spPr>
        <p:txBody>
          <a:bodyPr/>
          <a:lstStyle/>
          <a:p>
            <a:r>
              <a:rPr kumimoji="1" lang="en-US" altLang="ja-JP" dirty="0"/>
              <a:t>Tao Intensity Interferometer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081359-583A-4BA2-8F53-7905538D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97991"/>
            <a:ext cx="3312368" cy="20327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AAD5A60-5E09-4BF3-B82D-8EC10492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997991"/>
            <a:ext cx="1616514" cy="21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ja-JP" altLang="ja-JP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180975"/>
          <a:ext cx="9144000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43" name="KGPlot" r:id="rId4" imgW="10401120" imgH="7264440" progId="KGraph_Plot">
                  <p:embed/>
                </p:oleObj>
              </mc:Choice>
              <mc:Fallback>
                <p:oleObj name="KGPlot" r:id="rId4" imgW="10401120" imgH="7264440" progId="KGraph_Plot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923" t="9911" r="6923"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9144000" cy="6677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 rot="5400000">
            <a:off x="3711575" y="213042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[OIII]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88um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 rot="5400000">
            <a:off x="5727700" y="213042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[OIII]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52um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 rot="5400000">
            <a:off x="2559050" y="213042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[OI]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145um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 rot="5400000">
            <a:off x="4719638" y="21304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[OI]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63um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 rot="5400000">
            <a:off x="2343150" y="2130426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[CII]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158um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 rot="5400000">
            <a:off x="2846388" y="21304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[NII]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122um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 rot="5400000">
            <a:off x="5367338" y="21304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[NIII]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57um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 rot="5400000">
            <a:off x="1982788" y="21304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[NII]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　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205um</a:t>
            </a:r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2700338" y="2997200"/>
            <a:ext cx="0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4427538" y="2924175"/>
            <a:ext cx="0" cy="19446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6516688" y="2924175"/>
            <a:ext cx="0" cy="8651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200" y="10527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‘am’ calculation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160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76200" y="144016"/>
            <a:ext cx="8744272" cy="1196752"/>
          </a:xfrm>
        </p:spPr>
        <p:txBody>
          <a:bodyPr/>
          <a:lstStyle/>
          <a:p>
            <a:r>
              <a:rPr lang="en-US" altLang="ja-JP" sz="4000" dirty="0">
                <a:solidFill>
                  <a:schemeClr val="bg2"/>
                </a:solidFill>
                <a:effectLst/>
              </a:rPr>
              <a:t>Terahertz and far-infrared windows opened at Dome A in Antarctica</a:t>
            </a:r>
            <a:endParaRPr kumimoji="1" lang="ja-JP" altLang="en-US" sz="40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216769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Annual and winter (April-September) transmittance spectra measured at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Dome A during 2010-11.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19" y="347473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Shi et al.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Nature Astronomy (2017)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1" y="1691650"/>
            <a:ext cx="5904657" cy="512172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47864" y="6473741"/>
            <a:ext cx="489654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 THz                           2 THz                           3 THz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6465" y="1415678"/>
            <a:ext cx="504056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THz         3 THz         6 THz         9 THz        12THz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1918447" y="5103334"/>
            <a:ext cx="252027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Zenith Transmittance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1918448" y="2719663"/>
            <a:ext cx="252027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Zenith Transmittance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4625124"/>
            <a:ext cx="3278025" cy="21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16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056438" cy="1143000"/>
          </a:xfrm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altLang="ja-JP" sz="4000" dirty="0">
                <a:solidFill>
                  <a:schemeClr val="tx1"/>
                </a:solidFill>
                <a:ea typeface="ＭＳ Ｐゴシック" charset="-128"/>
              </a:rPr>
              <a:t>Interferometry</a:t>
            </a:r>
            <a:r>
              <a:rPr lang="ja-JP" altLang="en-US" sz="40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ja-JP" sz="4000" dirty="0">
                <a:solidFill>
                  <a:schemeClr val="tx1"/>
                </a:solidFill>
                <a:ea typeface="ＭＳ Ｐゴシック" charset="-128"/>
              </a:rPr>
              <a:t>from</a:t>
            </a:r>
            <a:r>
              <a:rPr lang="ja-JP" altLang="en-US" sz="40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ja-JP" sz="4000" dirty="0">
                <a:solidFill>
                  <a:schemeClr val="tx1"/>
                </a:solidFill>
                <a:ea typeface="ＭＳ Ｐゴシック" charset="-128"/>
              </a:rPr>
              <a:t>Antarctica</a:t>
            </a:r>
            <a:endParaRPr lang="en-AU" altLang="ja-JP" sz="4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308850" y="5661025"/>
            <a:ext cx="2706688" cy="512763"/>
          </a:xfrm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AU" altLang="ja-JP" sz="1400">
                <a:solidFill>
                  <a:srgbClr val="FFFF66"/>
                </a:solidFill>
                <a:ea typeface="ＭＳ Ｐゴシック" charset="-128"/>
              </a:rPr>
              <a:t>USGS image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836613"/>
            <a:ext cx="6553200" cy="5792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235825" y="4941888"/>
            <a:ext cx="1582738" cy="5191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ja-JP" sz="2800" b="0" i="0" u="none" strike="noStrike" kern="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Dome C</a:t>
            </a:r>
            <a:endParaRPr kumimoji="0" lang="en-AU" altLang="ja-JP" sz="2400" b="0" i="0" u="none" strike="noStrike" kern="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619250" y="1557338"/>
            <a:ext cx="2016125" cy="5191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ja-JP" sz="2800" b="0" i="0" u="none" strike="noStrike" kern="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South Pole</a:t>
            </a:r>
            <a:endParaRPr kumimoji="0" lang="en-AU" altLang="ja-JP" sz="2400" b="0" i="0" u="none" strike="noStrike" kern="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308850" y="2205038"/>
            <a:ext cx="1582738" cy="5191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ja-JP" sz="2800" b="0" i="0" u="none" strike="noStrike" kern="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Dome A</a:t>
            </a:r>
            <a:endParaRPr kumimoji="0" lang="en-AU" altLang="ja-JP" sz="2400" b="0" i="0" u="none" strike="noStrike" kern="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69480" name="Line 8"/>
          <p:cNvSpPr>
            <a:spLocks noChangeShapeType="1"/>
          </p:cNvSpPr>
          <p:nvPr/>
        </p:nvSpPr>
        <p:spPr bwMode="auto">
          <a:xfrm flipH="1" flipV="1">
            <a:off x="6084888" y="4652963"/>
            <a:ext cx="1150937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2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H="1">
            <a:off x="5651500" y="2636838"/>
            <a:ext cx="1728788" cy="647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2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>
            <a:off x="3492500" y="1989138"/>
            <a:ext cx="1366838" cy="158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2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235825" y="1557338"/>
            <a:ext cx="1582738" cy="5191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Dome F</a:t>
            </a:r>
            <a:endParaRPr kumimoji="0" lang="en-AU" altLang="ja-JP" sz="24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 flipH="1">
            <a:off x="5435600" y="1916113"/>
            <a:ext cx="1728788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2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A8C0996-6044-4BB7-9A99-D829C075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50" y="2570675"/>
            <a:ext cx="821942" cy="10116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AAF943-8DDE-477E-B6D7-B015B9946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589" y="3334205"/>
            <a:ext cx="632732" cy="110399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F5E03A0-1BD7-46CC-8255-C6B5A3BA65A4}"/>
              </a:ext>
            </a:extLst>
          </p:cNvPr>
          <p:cNvGrpSpPr>
            <a:grpSpLocks noChangeAspect="1"/>
          </p:cNvGrpSpPr>
          <p:nvPr/>
        </p:nvGrpSpPr>
        <p:grpSpPr>
          <a:xfrm>
            <a:off x="4427984" y="980137"/>
            <a:ext cx="3087540" cy="3817015"/>
            <a:chOff x="2874852" y="1703466"/>
            <a:chExt cx="3087540" cy="3817015"/>
          </a:xfrm>
        </p:grpSpPr>
        <p:pic>
          <p:nvPicPr>
            <p:cNvPr id="16" name="Picture 3" descr="C:\Documents and Settings\kotaro\My Documents\My Pictures\ASTEpicture-sawada.jpg">
              <a:extLst>
                <a:ext uri="{FF2B5EF4-FFF2-40B4-BE49-F238E27FC236}">
                  <a16:creationId xmlns:a16="http://schemas.microsoft.com/office/drawing/2014/main" id="{C89F307A-FFB6-491D-B401-9E54A6AC3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8028"/>
            <a:stretch>
              <a:fillRect/>
            </a:stretch>
          </p:blipFill>
          <p:spPr bwMode="auto">
            <a:xfrm>
              <a:off x="2874852" y="1703466"/>
              <a:ext cx="816756" cy="112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C:\Documents and Settings\kotaro\My Documents\My Pictures\ASTEpicture-sawada.jpg">
              <a:extLst>
                <a:ext uri="{FF2B5EF4-FFF2-40B4-BE49-F238E27FC236}">
                  <a16:creationId xmlns:a16="http://schemas.microsoft.com/office/drawing/2014/main" id="{0E8DE674-EB62-40F6-8534-BC556234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8028"/>
            <a:stretch>
              <a:fillRect/>
            </a:stretch>
          </p:blipFill>
          <p:spPr bwMode="auto">
            <a:xfrm>
              <a:off x="5145636" y="4394218"/>
              <a:ext cx="816756" cy="112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770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819" y="3056681"/>
            <a:ext cx="221138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295858" y="4921057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3970" y="3336881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983490" y="3984953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719794" y="1824713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SPICA_TelescopeArtistView_v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1549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mil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15573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SPICA_TelescopeArtistView_v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53136"/>
            <a:ext cx="1549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mil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96752"/>
            <a:ext cx="15573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351642" y="5065073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od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991602" y="2112745"/>
            <a:ext cx="860318" cy="7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kumimoji="1" lang="en-US" altLang="ja-JP" sz="4000" dirty="0"/>
              <a:t>A Concept of </a:t>
            </a:r>
            <a:br>
              <a:rPr kumimoji="1" lang="en-US" altLang="ja-JP" sz="4000" dirty="0"/>
            </a:br>
            <a:r>
              <a:rPr kumimoji="1" lang="en-US" altLang="ja-JP" sz="4000" dirty="0"/>
              <a:t>Space Terahertz Interferometer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1559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kotaro\My Documents\My Pictures\ASTEpicture-sawada.jpg"/>
          <p:cNvPicPr>
            <a:picLocks noChangeAspect="1" noChangeArrowheads="1"/>
          </p:cNvPicPr>
          <p:nvPr/>
        </p:nvPicPr>
        <p:blipFill>
          <a:blip r:embed="rId3" cstate="print"/>
          <a:srcRect t="8028"/>
          <a:stretch>
            <a:fillRect/>
          </a:stretch>
        </p:blipFill>
        <p:spPr bwMode="auto">
          <a:xfrm>
            <a:off x="1884068" y="2852936"/>
            <a:ext cx="8877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kotaro\My Documents\My Pictures\ASTEpicture-sawada.jpg"/>
          <p:cNvPicPr>
            <a:picLocks noChangeAspect="1" noChangeArrowheads="1"/>
          </p:cNvPicPr>
          <p:nvPr/>
        </p:nvPicPr>
        <p:blipFill>
          <a:blip r:embed="rId3" cstate="print"/>
          <a:srcRect t="8028"/>
          <a:stretch>
            <a:fillRect/>
          </a:stretch>
        </p:blipFill>
        <p:spPr bwMode="auto">
          <a:xfrm>
            <a:off x="5138781" y="2852936"/>
            <a:ext cx="8877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5"/>
          <p:cNvGrpSpPr/>
          <p:nvPr/>
        </p:nvGrpSpPr>
        <p:grpSpPr>
          <a:xfrm rot="16200000" flipV="1">
            <a:off x="1799692" y="4581128"/>
            <a:ext cx="1116124" cy="324036"/>
            <a:chOff x="971600" y="2492896"/>
            <a:chExt cx="8172400" cy="576064"/>
          </a:xfrm>
        </p:grpSpPr>
        <p:grpSp>
          <p:nvGrpSpPr>
            <p:cNvPr id="4" name="グループ化 43"/>
            <p:cNvGrpSpPr/>
            <p:nvPr/>
          </p:nvGrpSpPr>
          <p:grpSpPr>
            <a:xfrm>
              <a:off x="971600" y="2492896"/>
              <a:ext cx="2088232" cy="576064"/>
              <a:chOff x="971600" y="2492896"/>
              <a:chExt cx="2088232" cy="576064"/>
            </a:xfrm>
          </p:grpSpPr>
          <p:cxnSp>
            <p:nvCxnSpPr>
              <p:cNvPr id="33" name="カギ線コネクタ 4"/>
              <p:cNvCxnSpPr/>
              <p:nvPr/>
            </p:nvCxnSpPr>
            <p:spPr>
              <a:xfrm>
                <a:off x="1691680" y="2492896"/>
                <a:ext cx="1368152" cy="576064"/>
              </a:xfrm>
              <a:prstGeom prst="bentConnector3">
                <a:avLst>
                  <a:gd name="adj1" fmla="val 11681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カギ線コネクタ 33"/>
              <p:cNvCxnSpPr/>
              <p:nvPr/>
            </p:nvCxnSpPr>
            <p:spPr>
              <a:xfrm rot="10800000" flipV="1">
                <a:off x="971600" y="2492896"/>
                <a:ext cx="72846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52"/>
            <p:cNvGrpSpPr/>
            <p:nvPr/>
          </p:nvGrpSpPr>
          <p:grpSpPr>
            <a:xfrm>
              <a:off x="1979712" y="2492896"/>
              <a:ext cx="2088232" cy="576064"/>
              <a:chOff x="971600" y="4293096"/>
              <a:chExt cx="2088232" cy="576064"/>
            </a:xfrm>
          </p:grpSpPr>
          <p:cxnSp>
            <p:nvCxnSpPr>
              <p:cNvPr id="31" name="カギ線コネクタ 30"/>
              <p:cNvCxnSpPr/>
              <p:nvPr/>
            </p:nvCxnSpPr>
            <p:spPr>
              <a:xfrm>
                <a:off x="2123728" y="4293096"/>
                <a:ext cx="93610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カギ線コネクタ 31"/>
              <p:cNvCxnSpPr/>
              <p:nvPr/>
            </p:nvCxnSpPr>
            <p:spPr>
              <a:xfrm rot="10800000" flipV="1">
                <a:off x="971600" y="4293096"/>
                <a:ext cx="1368152" cy="576064"/>
              </a:xfrm>
              <a:prstGeom prst="bentConnector3">
                <a:avLst>
                  <a:gd name="adj1" fmla="val 2059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60"/>
            <p:cNvGrpSpPr/>
            <p:nvPr/>
          </p:nvGrpSpPr>
          <p:grpSpPr>
            <a:xfrm>
              <a:off x="3779912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29" name="カギ線コネクタ 28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カギ線コネクタ 29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61"/>
            <p:cNvGrpSpPr/>
            <p:nvPr/>
          </p:nvGrpSpPr>
          <p:grpSpPr>
            <a:xfrm>
              <a:off x="4932040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27" name="カギ線コネクタ 26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カギ線コネクタ 27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64"/>
            <p:cNvGrpSpPr/>
            <p:nvPr/>
          </p:nvGrpSpPr>
          <p:grpSpPr>
            <a:xfrm>
              <a:off x="6084168" y="2492896"/>
              <a:ext cx="2088232" cy="576064"/>
              <a:chOff x="971600" y="4293096"/>
              <a:chExt cx="2088232" cy="576064"/>
            </a:xfrm>
          </p:grpSpPr>
          <p:cxnSp>
            <p:nvCxnSpPr>
              <p:cNvPr id="25" name="カギ線コネクタ 24"/>
              <p:cNvCxnSpPr/>
              <p:nvPr/>
            </p:nvCxnSpPr>
            <p:spPr>
              <a:xfrm>
                <a:off x="2123728" y="4293096"/>
                <a:ext cx="93610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カギ線コネクタ 25"/>
              <p:cNvCxnSpPr/>
              <p:nvPr/>
            </p:nvCxnSpPr>
            <p:spPr>
              <a:xfrm rot="10800000" flipV="1">
                <a:off x="971600" y="4293096"/>
                <a:ext cx="1368152" cy="576064"/>
              </a:xfrm>
              <a:prstGeom prst="bentConnector3">
                <a:avLst>
                  <a:gd name="adj1" fmla="val 2059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67"/>
            <p:cNvGrpSpPr/>
            <p:nvPr/>
          </p:nvGrpSpPr>
          <p:grpSpPr>
            <a:xfrm>
              <a:off x="7847856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23" name="カギ線コネクタ 22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カギ線コネクタ 23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グループ化 34"/>
          <p:cNvGrpSpPr/>
          <p:nvPr/>
        </p:nvGrpSpPr>
        <p:grpSpPr>
          <a:xfrm rot="16200000" flipV="1">
            <a:off x="5054405" y="4581128"/>
            <a:ext cx="1116124" cy="324036"/>
            <a:chOff x="971600" y="2492896"/>
            <a:chExt cx="8172400" cy="576064"/>
          </a:xfrm>
        </p:grpSpPr>
        <p:grpSp>
          <p:nvGrpSpPr>
            <p:cNvPr id="15" name="グループ化 43"/>
            <p:cNvGrpSpPr/>
            <p:nvPr/>
          </p:nvGrpSpPr>
          <p:grpSpPr>
            <a:xfrm>
              <a:off x="971600" y="2492896"/>
              <a:ext cx="2088232" cy="576064"/>
              <a:chOff x="971600" y="2492896"/>
              <a:chExt cx="2088232" cy="576064"/>
            </a:xfrm>
          </p:grpSpPr>
          <p:cxnSp>
            <p:nvCxnSpPr>
              <p:cNvPr id="52" name="カギ線コネクタ 4"/>
              <p:cNvCxnSpPr/>
              <p:nvPr/>
            </p:nvCxnSpPr>
            <p:spPr>
              <a:xfrm>
                <a:off x="1691680" y="2492896"/>
                <a:ext cx="1368152" cy="576064"/>
              </a:xfrm>
              <a:prstGeom prst="bentConnector3">
                <a:avLst>
                  <a:gd name="adj1" fmla="val 11681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カギ線コネクタ 52"/>
              <p:cNvCxnSpPr/>
              <p:nvPr/>
            </p:nvCxnSpPr>
            <p:spPr>
              <a:xfrm rot="10800000" flipV="1">
                <a:off x="971600" y="2492896"/>
                <a:ext cx="72846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52"/>
            <p:cNvGrpSpPr/>
            <p:nvPr/>
          </p:nvGrpSpPr>
          <p:grpSpPr>
            <a:xfrm>
              <a:off x="1979712" y="2492896"/>
              <a:ext cx="2088232" cy="576064"/>
              <a:chOff x="971600" y="4293096"/>
              <a:chExt cx="2088232" cy="576064"/>
            </a:xfrm>
          </p:grpSpPr>
          <p:cxnSp>
            <p:nvCxnSpPr>
              <p:cNvPr id="50" name="カギ線コネクタ 49"/>
              <p:cNvCxnSpPr/>
              <p:nvPr/>
            </p:nvCxnSpPr>
            <p:spPr>
              <a:xfrm>
                <a:off x="2123728" y="4293096"/>
                <a:ext cx="93610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カギ線コネクタ 50"/>
              <p:cNvCxnSpPr/>
              <p:nvPr/>
            </p:nvCxnSpPr>
            <p:spPr>
              <a:xfrm rot="10800000" flipV="1">
                <a:off x="971600" y="4293096"/>
                <a:ext cx="1368152" cy="576064"/>
              </a:xfrm>
              <a:prstGeom prst="bentConnector3">
                <a:avLst>
                  <a:gd name="adj1" fmla="val 2059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60"/>
            <p:cNvGrpSpPr/>
            <p:nvPr/>
          </p:nvGrpSpPr>
          <p:grpSpPr>
            <a:xfrm>
              <a:off x="3779912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48" name="カギ線コネクタ 47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カギ線コネクタ 48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61"/>
            <p:cNvGrpSpPr/>
            <p:nvPr/>
          </p:nvGrpSpPr>
          <p:grpSpPr>
            <a:xfrm>
              <a:off x="4932040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46" name="カギ線コネクタ 45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カギ線コネクタ 46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64"/>
            <p:cNvGrpSpPr/>
            <p:nvPr/>
          </p:nvGrpSpPr>
          <p:grpSpPr>
            <a:xfrm>
              <a:off x="6084168" y="2492896"/>
              <a:ext cx="2088232" cy="576064"/>
              <a:chOff x="971600" y="4293096"/>
              <a:chExt cx="2088232" cy="576064"/>
            </a:xfrm>
          </p:grpSpPr>
          <p:cxnSp>
            <p:nvCxnSpPr>
              <p:cNvPr id="44" name="カギ線コネクタ 43"/>
              <p:cNvCxnSpPr/>
              <p:nvPr/>
            </p:nvCxnSpPr>
            <p:spPr>
              <a:xfrm>
                <a:off x="2123728" y="4293096"/>
                <a:ext cx="936104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カギ線コネクタ 44"/>
              <p:cNvCxnSpPr/>
              <p:nvPr/>
            </p:nvCxnSpPr>
            <p:spPr>
              <a:xfrm rot="10800000" flipV="1">
                <a:off x="971600" y="4293096"/>
                <a:ext cx="1368152" cy="576064"/>
              </a:xfrm>
              <a:prstGeom prst="bentConnector3">
                <a:avLst>
                  <a:gd name="adj1" fmla="val 2059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67"/>
            <p:cNvGrpSpPr/>
            <p:nvPr/>
          </p:nvGrpSpPr>
          <p:grpSpPr>
            <a:xfrm>
              <a:off x="7847856" y="2492896"/>
              <a:ext cx="1296144" cy="576064"/>
              <a:chOff x="1835696" y="4149080"/>
              <a:chExt cx="1296144" cy="576064"/>
            </a:xfrm>
          </p:grpSpPr>
          <p:cxnSp>
            <p:nvCxnSpPr>
              <p:cNvPr id="42" name="カギ線コネクタ 41"/>
              <p:cNvCxnSpPr/>
              <p:nvPr/>
            </p:nvCxnSpPr>
            <p:spPr>
              <a:xfrm>
                <a:off x="2267744" y="4149080"/>
                <a:ext cx="864096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カギ線コネクタ 42"/>
              <p:cNvCxnSpPr/>
              <p:nvPr/>
            </p:nvCxnSpPr>
            <p:spPr>
              <a:xfrm rot="10800000" flipV="1">
                <a:off x="1835696" y="4149080"/>
                <a:ext cx="648072" cy="576064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正方形/長方形 55"/>
          <p:cNvSpPr/>
          <p:nvPr/>
        </p:nvSpPr>
        <p:spPr>
          <a:xfrm>
            <a:off x="1418001" y="5373216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Recorder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B &gt; 1GHz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586353" y="5373216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Recorder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B &gt; 1GHz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066073" y="6381328"/>
            <a:ext cx="35283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Calculate correlation and delay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0" name="直線コネクタ 59"/>
          <p:cNvCxnSpPr>
            <a:stCxn id="56" idx="2"/>
          </p:cNvCxnSpPr>
          <p:nvPr/>
        </p:nvCxnSpPr>
        <p:spPr>
          <a:xfrm>
            <a:off x="2318101" y="6093296"/>
            <a:ext cx="360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7" idx="2"/>
          </p:cNvCxnSpPr>
          <p:nvPr/>
        </p:nvCxnSpPr>
        <p:spPr>
          <a:xfrm flipH="1">
            <a:off x="5450449" y="6093296"/>
            <a:ext cx="360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タイトル 53"/>
          <p:cNvSpPr>
            <a:spLocks noGrp="1"/>
          </p:cNvSpPr>
          <p:nvPr>
            <p:ph type="title"/>
          </p:nvPr>
        </p:nvSpPr>
        <p:spPr>
          <a:xfrm>
            <a:off x="251520" y="197768"/>
            <a:ext cx="3995936" cy="1143000"/>
          </a:xfrm>
        </p:spPr>
        <p:txBody>
          <a:bodyPr/>
          <a:lstStyle/>
          <a:p>
            <a:r>
              <a:rPr kumimoji="1" lang="en-US" altLang="ja-JP" sz="4000" dirty="0"/>
              <a:t>Application of VLBI technology</a:t>
            </a:r>
            <a:endParaRPr kumimoji="1" lang="ja-JP" altLang="en-US" sz="4000" dirty="0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2555776" y="727865"/>
            <a:ext cx="6269669" cy="2557119"/>
            <a:chOff x="2555776" y="727865"/>
            <a:chExt cx="6269669" cy="2557119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2555776" y="727865"/>
              <a:ext cx="3024336" cy="2520280"/>
              <a:chOff x="3109084" y="40216"/>
              <a:chExt cx="3516230" cy="2907003"/>
            </a:xfrm>
          </p:grpSpPr>
          <p:cxnSp>
            <p:nvCxnSpPr>
              <p:cNvPr id="40" name="コネクタ: 曲線 39"/>
              <p:cNvCxnSpPr>
                <a:cxnSpLocks/>
              </p:cNvCxnSpPr>
              <p:nvPr/>
            </p:nvCxnSpPr>
            <p:spPr>
              <a:xfrm flipV="1">
                <a:off x="3989967" y="1493311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コネクタ: 曲線 65"/>
              <p:cNvCxnSpPr>
                <a:cxnSpLocks/>
              </p:cNvCxnSpPr>
              <p:nvPr/>
            </p:nvCxnSpPr>
            <p:spPr>
              <a:xfrm flipV="1">
                <a:off x="4868416" y="769150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コネクタ: 曲線 67"/>
              <p:cNvCxnSpPr>
                <a:cxnSpLocks/>
              </p:cNvCxnSpPr>
              <p:nvPr/>
            </p:nvCxnSpPr>
            <p:spPr>
              <a:xfrm flipV="1">
                <a:off x="3109084" y="2223201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コネクタ: 曲線 68"/>
              <p:cNvCxnSpPr>
                <a:cxnSpLocks/>
              </p:cNvCxnSpPr>
              <p:nvPr/>
            </p:nvCxnSpPr>
            <p:spPr>
              <a:xfrm flipV="1">
                <a:off x="5746865" y="40216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グループ化 70"/>
            <p:cNvGrpSpPr/>
            <p:nvPr/>
          </p:nvGrpSpPr>
          <p:grpSpPr>
            <a:xfrm>
              <a:off x="5801109" y="764704"/>
              <a:ext cx="3024336" cy="2520280"/>
              <a:chOff x="3109084" y="40216"/>
              <a:chExt cx="3516230" cy="2907003"/>
            </a:xfrm>
          </p:grpSpPr>
          <p:cxnSp>
            <p:nvCxnSpPr>
              <p:cNvPr id="72" name="コネクタ: 曲線 71"/>
              <p:cNvCxnSpPr>
                <a:cxnSpLocks/>
              </p:cNvCxnSpPr>
              <p:nvPr/>
            </p:nvCxnSpPr>
            <p:spPr>
              <a:xfrm flipV="1">
                <a:off x="3989967" y="1493311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コネクタ: 曲線 72"/>
              <p:cNvCxnSpPr>
                <a:cxnSpLocks/>
              </p:cNvCxnSpPr>
              <p:nvPr/>
            </p:nvCxnSpPr>
            <p:spPr>
              <a:xfrm flipV="1">
                <a:off x="4868416" y="769150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コネクタ: 曲線 73"/>
              <p:cNvCxnSpPr>
                <a:cxnSpLocks/>
              </p:cNvCxnSpPr>
              <p:nvPr/>
            </p:nvCxnSpPr>
            <p:spPr>
              <a:xfrm flipV="1">
                <a:off x="3109084" y="2223201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コネクタ: 曲線 74"/>
              <p:cNvCxnSpPr>
                <a:cxnSpLocks/>
              </p:cNvCxnSpPr>
              <p:nvPr/>
            </p:nvCxnSpPr>
            <p:spPr>
              <a:xfrm flipV="1">
                <a:off x="5746865" y="40216"/>
                <a:ext cx="878449" cy="724018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7" name="直線コネクタ 76"/>
          <p:cNvCxnSpPr>
            <a:cxnSpLocks/>
          </p:cNvCxnSpPr>
          <p:nvPr/>
        </p:nvCxnSpPr>
        <p:spPr>
          <a:xfrm flipH="1" flipV="1">
            <a:off x="4146751" y="1963342"/>
            <a:ext cx="1303697" cy="14440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cxnSpLocks/>
          </p:cNvCxnSpPr>
          <p:nvPr/>
        </p:nvCxnSpPr>
        <p:spPr>
          <a:xfrm flipH="1">
            <a:off x="2326257" y="3440115"/>
            <a:ext cx="3188646" cy="179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グループ化 112"/>
          <p:cNvGrpSpPr/>
          <p:nvPr/>
        </p:nvGrpSpPr>
        <p:grpSpPr>
          <a:xfrm>
            <a:off x="1876590" y="1305931"/>
            <a:ext cx="6303854" cy="1392837"/>
            <a:chOff x="1876590" y="1305931"/>
            <a:chExt cx="6303854" cy="1392837"/>
          </a:xfrm>
        </p:grpSpPr>
        <p:pic>
          <p:nvPicPr>
            <p:cNvPr id="110" name="図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08279">
              <a:off x="1876590" y="1305931"/>
              <a:ext cx="5838035" cy="195089"/>
            </a:xfrm>
            <a:prstGeom prst="rect">
              <a:avLst/>
            </a:prstGeom>
          </p:spPr>
        </p:pic>
        <p:pic>
          <p:nvPicPr>
            <p:cNvPr id="111" name="図 110"/>
            <p:cNvPicPr>
              <a:picLocks noChangeAspect="1"/>
            </p:cNvPicPr>
            <p:nvPr/>
          </p:nvPicPr>
          <p:blipFill rotWithShape="1">
            <a:blip r:embed="rId4"/>
            <a:srcRect l="31745" t="10" r="13987" b="-11"/>
            <a:stretch/>
          </p:blipFill>
          <p:spPr>
            <a:xfrm rot="19184563">
              <a:off x="5012444" y="2503679"/>
              <a:ext cx="3168000" cy="195089"/>
            </a:xfrm>
            <a:prstGeom prst="rect">
              <a:avLst/>
            </a:prstGeom>
          </p:spPr>
        </p:pic>
      </p:grpSp>
      <p:cxnSp>
        <p:nvCxnSpPr>
          <p:cNvPr id="82" name="直線コネクタ 81"/>
          <p:cNvCxnSpPr>
            <a:cxnSpLocks/>
          </p:cNvCxnSpPr>
          <p:nvPr/>
        </p:nvCxnSpPr>
        <p:spPr>
          <a:xfrm flipV="1">
            <a:off x="2306306" y="1973613"/>
            <a:ext cx="1833646" cy="1455387"/>
          </a:xfrm>
          <a:prstGeom prst="line">
            <a:avLst/>
          </a:prstGeom>
          <a:ln w="3810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0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6185"/>
            <a:ext cx="7990656" cy="1143000"/>
          </a:xfrm>
        </p:spPr>
        <p:txBody>
          <a:bodyPr/>
          <a:lstStyle/>
          <a:p>
            <a:r>
              <a:rPr kumimoji="1" lang="en-US" altLang="ja-JP" dirty="0"/>
              <a:t>CTA as Intensity Interferometer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700808"/>
            <a:ext cx="4966320" cy="4114800"/>
          </a:xfrm>
        </p:spPr>
        <p:txBody>
          <a:bodyPr/>
          <a:lstStyle/>
          <a:p>
            <a:r>
              <a:rPr kumimoji="1" lang="en-US" altLang="ja-JP" dirty="0"/>
              <a:t>Phase recovery</a:t>
            </a:r>
          </a:p>
          <a:p>
            <a:pPr lvl="1"/>
            <a:r>
              <a:rPr kumimoji="1" lang="en-US" altLang="ja-JP" dirty="0"/>
              <a:t>Cauchy-Riemann equation </a:t>
            </a:r>
            <a:r>
              <a:rPr kumimoji="1" lang="en-US" altLang="ja-JP" sz="2400" dirty="0"/>
              <a:t>(amplitude and phase relation)</a:t>
            </a:r>
          </a:p>
          <a:p>
            <a:r>
              <a:rPr kumimoji="1" lang="en-US" altLang="ja-JP" dirty="0"/>
              <a:t>Angular resolution </a:t>
            </a:r>
          </a:p>
          <a:p>
            <a:pPr lvl="1"/>
            <a:r>
              <a:rPr kumimoji="1" lang="en-US" altLang="ja-JP" dirty="0"/>
              <a:t>30 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as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74" y="1484784"/>
            <a:ext cx="3557895" cy="3544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" y="4725144"/>
            <a:ext cx="6153150" cy="19907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flipH="1">
            <a:off x="-29006" y="4653136"/>
            <a:ext cx="276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Cherenkov Telescope Array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6300192" y="508518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Dravins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SPIE 99070M 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351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ja-JP" altLang="en-US" dirty="0"/>
              <a:t>強度干渉計の特徴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kumimoji="1" lang="ja-JP" altLang="en-US" dirty="0"/>
              <a:t>位相の揺らぎに強い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大気揺らぎの影響を受けにくい。</a:t>
            </a:r>
            <a:endParaRPr kumimoji="1" lang="en-US" altLang="ja-JP" dirty="0"/>
          </a:p>
          <a:p>
            <a:r>
              <a:rPr lang="ja-JP" altLang="en-US" dirty="0"/>
              <a:t>直接検出器が使える</a:t>
            </a:r>
            <a:endParaRPr lang="en-US" altLang="ja-JP" dirty="0"/>
          </a:p>
          <a:p>
            <a:pPr lvl="1"/>
            <a:r>
              <a:rPr kumimoji="1" lang="ja-JP" altLang="en-US" dirty="0"/>
              <a:t>受信機量子雑音（</a:t>
            </a:r>
            <a:r>
              <a:rPr kumimoji="1" lang="en-US" altLang="ja-JP" dirty="0"/>
              <a:t>T &gt; </a:t>
            </a:r>
            <a:r>
              <a:rPr kumimoji="1" lang="en-US" altLang="ja-JP" dirty="0" err="1"/>
              <a:t>h</a:t>
            </a:r>
            <a:r>
              <a:rPr kumimoji="1" lang="en-US" altLang="ja-JP" dirty="0" err="1">
                <a:latin typeface="Symbol" panose="05050102010706020507" pitchFamily="18" charset="2"/>
              </a:rPr>
              <a:t>n</a:t>
            </a:r>
            <a:r>
              <a:rPr kumimoji="1" lang="en-US" altLang="ja-JP" dirty="0"/>
              <a:t>/k</a:t>
            </a:r>
            <a:r>
              <a:rPr kumimoji="1" lang="ja-JP" altLang="en-US" dirty="0"/>
              <a:t>）の制限がない。</a:t>
            </a:r>
            <a:endParaRPr kumimoji="1" lang="en-US" altLang="ja-JP" dirty="0"/>
          </a:p>
          <a:p>
            <a:r>
              <a:rPr lang="ja-JP" altLang="en-US" dirty="0"/>
              <a:t>感度が悪い？</a:t>
            </a:r>
            <a:endParaRPr lang="en-US" altLang="ja-JP" dirty="0"/>
          </a:p>
          <a:p>
            <a:pPr lvl="1">
              <a:buClr>
                <a:srgbClr val="FFFFFF"/>
              </a:buClr>
            </a:pPr>
            <a:r>
              <a:rPr lang="ja-JP" altLang="en-US" dirty="0">
                <a:solidFill>
                  <a:srgbClr val="FFFF00"/>
                </a:solidFill>
              </a:rPr>
              <a:t>赤外線では強度相関が強い。</a:t>
            </a:r>
            <a:endParaRPr lang="en-US" altLang="ja-JP" dirty="0">
              <a:solidFill>
                <a:srgbClr val="FFFF00"/>
              </a:solidFill>
            </a:endParaRPr>
          </a:p>
          <a:p>
            <a:r>
              <a:rPr kumimoji="1" lang="ja-JP" altLang="en-US" dirty="0"/>
              <a:t>画像合成ができない</a:t>
            </a:r>
            <a:endParaRPr kumimoji="1" lang="en-US" altLang="ja-JP" dirty="0"/>
          </a:p>
          <a:p>
            <a:pPr lvl="1"/>
            <a:r>
              <a:rPr kumimoji="1" lang="ja-JP" altLang="en-US" dirty="0">
                <a:solidFill>
                  <a:srgbClr val="FFFF00"/>
                </a:solidFill>
              </a:rPr>
              <a:t>光子</a:t>
            </a:r>
            <a:r>
              <a:rPr lang="ja-JP" altLang="en-US" dirty="0">
                <a:solidFill>
                  <a:srgbClr val="FFFF00"/>
                </a:solidFill>
              </a:rPr>
              <a:t>バンチから遅延時間が得られる。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22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/>
          <a:lstStyle/>
          <a:p>
            <a:r>
              <a:rPr kumimoji="1" lang="ja-JP" altLang="en-US" sz="4800" dirty="0"/>
              <a:t>熱</a:t>
            </a:r>
            <a:r>
              <a:rPr lang="ja-JP" altLang="en-US" sz="4800" dirty="0"/>
              <a:t>放射</a:t>
            </a:r>
            <a:r>
              <a:rPr kumimoji="1" lang="ja-JP" altLang="en-US" sz="4800" dirty="0"/>
              <a:t>の揺らぎ</a:t>
            </a:r>
          </a:p>
        </p:txBody>
      </p:sp>
      <p:graphicFrame>
        <p:nvGraphicFramePr>
          <p:cNvPr id="363522" name="Object 2"/>
          <p:cNvGraphicFramePr>
            <a:graphicFrameLocks noChangeAspect="1"/>
          </p:cNvGraphicFramePr>
          <p:nvPr/>
        </p:nvGraphicFramePr>
        <p:xfrm>
          <a:off x="899592" y="1772816"/>
          <a:ext cx="7972946" cy="343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3" name="数式" r:id="rId4" imgW="2628720" imgH="1130040" progId="Equation.3">
                  <p:embed/>
                </p:oleObj>
              </mc:Choice>
              <mc:Fallback>
                <p:oleObj name="数式" r:id="rId4" imgW="2628720" imgH="1130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72816"/>
                        <a:ext cx="7972946" cy="343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067944" y="558924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A. Einstein (1909)</a:t>
            </a:r>
          </a:p>
          <a:p>
            <a:r>
              <a:rPr kumimoji="1" lang="en-US" altLang="ja-JP" sz="2000" dirty="0"/>
              <a:t>J. Mather (1984)</a:t>
            </a:r>
          </a:p>
          <a:p>
            <a:r>
              <a:rPr lang="en-US" altLang="ja-JP" sz="2000" dirty="0"/>
              <a:t>J. </a:t>
            </a:r>
            <a:r>
              <a:rPr lang="en-US" altLang="ja-JP" sz="2000" dirty="0" err="1"/>
              <a:t>Zmuidzinas</a:t>
            </a:r>
            <a:r>
              <a:rPr lang="en-US" altLang="ja-JP" sz="2000" dirty="0"/>
              <a:t> (2003)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558924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References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20608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(</a:t>
            </a:r>
            <a:r>
              <a:rPr kumimoji="1" lang="ja-JP" altLang="en-US" sz="2400" dirty="0"/>
              <a:t>個</a:t>
            </a:r>
            <a:r>
              <a:rPr kumimoji="1" lang="en-US" altLang="ja-JP" sz="2400" dirty="0"/>
              <a:t>/Hz)</a:t>
            </a:r>
            <a:endParaRPr kumimoji="1" lang="ja-JP" alt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/>
          <a:p>
            <a:r>
              <a:rPr lang="ja-JP" altLang="en-US" sz="4000" dirty="0"/>
              <a:t>テラヘルツ波の粒子性、波動性</a:t>
            </a:r>
            <a:endParaRPr kumimoji="1" lang="ja-JP" altLang="en-US" sz="4000" dirty="0"/>
          </a:p>
        </p:txBody>
      </p:sp>
      <p:pic>
        <p:nvPicPr>
          <p:cNvPr id="4" name="コンテンツ プレースホルダ 3" descr="Background_Nois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6552728" cy="4630491"/>
          </a:xfrm>
        </p:spPr>
      </p:pic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475656" y="1124744"/>
          <a:ext cx="6192688" cy="60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97" name="数式" r:id="rId5" imgW="2336760" imgH="253800" progId="Equation.3">
                  <p:embed/>
                </p:oleObj>
              </mc:Choice>
              <mc:Fallback>
                <p:oleObj name="数式" r:id="rId5" imgW="2336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24744"/>
                        <a:ext cx="6192688" cy="60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491880" y="280290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2"/>
                </a:solidFill>
              </a:rPr>
              <a:t>kT</a:t>
            </a:r>
            <a:r>
              <a:rPr lang="en-US" altLang="ja-JP" dirty="0">
                <a:solidFill>
                  <a:schemeClr val="bg2"/>
                </a:solidFill>
              </a:rPr>
              <a:t> 1 </a:t>
            </a:r>
            <a:r>
              <a:rPr lang="en-US" altLang="ja-JP" dirty="0" err="1">
                <a:solidFill>
                  <a:schemeClr val="bg2"/>
                </a:solidFill>
              </a:rPr>
              <a:t>nW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453109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2"/>
                </a:solidFill>
              </a:rPr>
              <a:t>kT</a:t>
            </a:r>
            <a:r>
              <a:rPr lang="en-US" altLang="ja-JP" dirty="0">
                <a:solidFill>
                  <a:schemeClr val="bg2"/>
                </a:solidFill>
              </a:rPr>
              <a:t> 10 </a:t>
            </a:r>
            <a:r>
              <a:rPr lang="en-US" altLang="ja-JP" dirty="0" err="1">
                <a:solidFill>
                  <a:schemeClr val="bg2"/>
                </a:solidFill>
              </a:rPr>
              <a:t>pW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366700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2"/>
                </a:solidFill>
              </a:rPr>
              <a:t>h</a:t>
            </a:r>
            <a:r>
              <a:rPr lang="en-US" altLang="ja-JP" dirty="0" err="1">
                <a:solidFill>
                  <a:schemeClr val="bg2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chemeClr val="bg2"/>
                </a:solidFill>
              </a:rPr>
              <a:t> 1 </a:t>
            </a:r>
            <a:r>
              <a:rPr lang="en-US" altLang="ja-JP" dirty="0" err="1">
                <a:solidFill>
                  <a:schemeClr val="bg2"/>
                </a:solidFill>
              </a:rPr>
              <a:t>nW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366700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2"/>
                </a:solidFill>
              </a:rPr>
              <a:t>h</a:t>
            </a:r>
            <a:r>
              <a:rPr lang="en-US" altLang="ja-JP" dirty="0" err="1">
                <a:solidFill>
                  <a:schemeClr val="bg2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chemeClr val="bg2"/>
                </a:solidFill>
              </a:rPr>
              <a:t> 10 </a:t>
            </a:r>
            <a:r>
              <a:rPr lang="en-US" altLang="ja-JP" dirty="0" err="1">
                <a:solidFill>
                  <a:schemeClr val="bg2"/>
                </a:solidFill>
              </a:rPr>
              <a:t>pW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17947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1 mm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179479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10 </a:t>
            </a:r>
            <a:r>
              <a:rPr lang="en-US" altLang="ja-JP" dirty="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altLang="ja-JP" dirty="0">
                <a:solidFill>
                  <a:schemeClr val="bg2"/>
                </a:solidFill>
              </a:rPr>
              <a:t>m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76" y="17947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10 cm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597125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B = 100 GHz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27089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250 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46531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2.5 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03648" y="6453336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Matsuo </a:t>
            </a:r>
            <a:r>
              <a:rPr kumimoji="1" lang="ja-JP" altLang="en-US" sz="1800" dirty="0"/>
              <a:t>（</a:t>
            </a:r>
            <a:r>
              <a:rPr kumimoji="1" lang="en-US" altLang="ja-JP" sz="1800" dirty="0"/>
              <a:t>2009</a:t>
            </a:r>
            <a:r>
              <a:rPr kumimoji="1" lang="ja-JP" altLang="en-US" sz="1800" dirty="0"/>
              <a:t>）　シリーズ現代の天文学　</a:t>
            </a:r>
            <a:r>
              <a:rPr kumimoji="1" lang="en-US" altLang="ja-JP" sz="1800" dirty="0"/>
              <a:t>16</a:t>
            </a:r>
            <a:r>
              <a:rPr kumimoji="1" lang="ja-JP" altLang="en-US" sz="1800" dirty="0"/>
              <a:t>巻　「電波天文学」 </a:t>
            </a:r>
            <a:r>
              <a:rPr kumimoji="1" lang="en-US" altLang="ja-JP" sz="1800" dirty="0"/>
              <a:t>5.5</a:t>
            </a:r>
            <a:r>
              <a:rPr kumimoji="1" lang="ja-JP" altLang="en-US" sz="1800" dirty="0"/>
              <a:t>章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/>
          <a:lstStyle/>
          <a:p>
            <a:r>
              <a:rPr kumimoji="1" lang="ja-JP" altLang="en-US" sz="4000" dirty="0"/>
              <a:t>強度干渉計から</a:t>
            </a:r>
            <a:br>
              <a:rPr kumimoji="1" lang="en-US" altLang="ja-JP" sz="4000" dirty="0"/>
            </a:br>
            <a:r>
              <a:rPr kumimoji="1" lang="ja-JP" altLang="en-US" sz="4000" dirty="0"/>
              <a:t>光子計数型干渉計へ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320480"/>
          </a:xfrm>
        </p:spPr>
        <p:txBody>
          <a:bodyPr/>
          <a:lstStyle/>
          <a:p>
            <a:r>
              <a:rPr kumimoji="1" lang="ja-JP" altLang="en-US" dirty="0"/>
              <a:t>テラヘルツ光子レートの見積もり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100 M photons</a:t>
            </a:r>
            <a:r>
              <a:rPr lang="en-US" altLang="ja-JP" dirty="0"/>
              <a:t>/sec</a:t>
            </a:r>
          </a:p>
          <a:p>
            <a:pPr lvl="2">
              <a:buNone/>
            </a:pPr>
            <a:r>
              <a:rPr lang="en-US" altLang="ja-JP" dirty="0"/>
              <a:t>1 </a:t>
            </a:r>
            <a:r>
              <a:rPr lang="en-US" altLang="ja-JP" dirty="0" err="1"/>
              <a:t>Jy</a:t>
            </a:r>
            <a:r>
              <a:rPr lang="en-US" altLang="ja-JP" dirty="0"/>
              <a:t> source, </a:t>
            </a:r>
            <a:r>
              <a:rPr lang="en-US" altLang="ja-JP" dirty="0">
                <a:latin typeface="Symbol" pitchFamily="18" charset="2"/>
              </a:rPr>
              <a:t>n</a:t>
            </a:r>
            <a:r>
              <a:rPr lang="en-US" altLang="ja-JP" dirty="0"/>
              <a:t>=1 THz, B=100 GHz with 10 m telescope</a:t>
            </a:r>
            <a:endParaRPr kumimoji="1" lang="en-US" altLang="ja-JP" sz="2800" dirty="0"/>
          </a:p>
          <a:p>
            <a:r>
              <a:rPr lang="ja-JP" altLang="en-US" dirty="0"/>
              <a:t>遅延時間測定精度</a:t>
            </a:r>
            <a:endParaRPr lang="en-US" altLang="ja-JP" dirty="0"/>
          </a:p>
          <a:p>
            <a:pPr lvl="1"/>
            <a:r>
              <a:rPr lang="en-US" altLang="ja-JP" dirty="0"/>
              <a:t>10</a:t>
            </a:r>
            <a:r>
              <a:rPr lang="en-US" altLang="ja-JP" baseline="30000" dirty="0"/>
              <a:t>-13</a:t>
            </a:r>
            <a:r>
              <a:rPr lang="en-US" altLang="ja-JP" dirty="0"/>
              <a:t> sec for 100 sec integration</a:t>
            </a:r>
          </a:p>
          <a:p>
            <a:r>
              <a:rPr lang="ja-JP" altLang="en-US" dirty="0"/>
              <a:t>高速動作の光子計数型検出器</a:t>
            </a:r>
            <a:endParaRPr lang="en-US" altLang="ja-JP" dirty="0"/>
          </a:p>
          <a:p>
            <a:pPr lvl="1"/>
            <a:r>
              <a:rPr lang="ja-JP" altLang="en-US" dirty="0"/>
              <a:t>時間分解能 </a:t>
            </a:r>
            <a:r>
              <a:rPr lang="en-US" altLang="ja-JP" dirty="0"/>
              <a:t>1 </a:t>
            </a:r>
            <a:r>
              <a:rPr lang="en-US" altLang="ja-JP" dirty="0" err="1"/>
              <a:t>nsec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dirty="0"/>
              <a:t>1</a:t>
            </a:r>
            <a:r>
              <a:rPr lang="ja-JP" altLang="en-US" dirty="0"/>
              <a:t> </a:t>
            </a:r>
            <a:r>
              <a:rPr lang="en-US" altLang="ja-JP" dirty="0"/>
              <a:t>THz </a:t>
            </a:r>
            <a:r>
              <a:rPr lang="ja-JP" altLang="en-US" dirty="0"/>
              <a:t>光子</a:t>
            </a:r>
            <a:r>
              <a:rPr lang="en-US" altLang="ja-JP" dirty="0"/>
              <a:t>1</a:t>
            </a:r>
            <a:r>
              <a:rPr lang="ja-JP" altLang="en-US" dirty="0"/>
              <a:t>個は、</a:t>
            </a:r>
            <a:r>
              <a:rPr lang="pl-PL" altLang="ja-JP" dirty="0"/>
              <a:t> </a:t>
            </a:r>
            <a:endParaRPr lang="en-US" altLang="ja-JP" dirty="0"/>
          </a:p>
          <a:p>
            <a:pPr lvl="1">
              <a:buNone/>
            </a:pPr>
            <a:r>
              <a:rPr lang="en-US" altLang="ja-JP" dirty="0"/>
              <a:t>	</a:t>
            </a:r>
            <a:r>
              <a:rPr lang="pl-PL" altLang="ja-JP" dirty="0"/>
              <a:t>NEP = 2 </a:t>
            </a:r>
            <a:r>
              <a:rPr lang="pl-PL" altLang="ja-JP" dirty="0">
                <a:latin typeface="+mj-ea"/>
                <a:ea typeface="+mj-ea"/>
              </a:rPr>
              <a:t>x</a:t>
            </a:r>
            <a:r>
              <a:rPr lang="pl-PL" altLang="ja-JP" dirty="0"/>
              <a:t> 10</a:t>
            </a:r>
            <a:r>
              <a:rPr lang="pl-PL" altLang="ja-JP" baseline="30000" dirty="0"/>
              <a:t>-17</a:t>
            </a:r>
            <a:r>
              <a:rPr lang="pl-PL" altLang="ja-JP" dirty="0"/>
              <a:t> W/Hz</a:t>
            </a:r>
            <a:r>
              <a:rPr lang="pl-PL" altLang="ja-JP" baseline="30000" dirty="0"/>
              <a:t>0.5</a:t>
            </a:r>
            <a:endParaRPr lang="en-US" altLang="ja-JP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4616" y="573325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THz Photons are bunched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99592" y="6165304"/>
            <a:ext cx="7272808" cy="216024"/>
            <a:chOff x="1259632" y="6176392"/>
            <a:chExt cx="7272808" cy="216024"/>
          </a:xfrm>
        </p:grpSpPr>
        <p:sp>
          <p:nvSpPr>
            <p:cNvPr id="6" name="円/楕円 5"/>
            <p:cNvSpPr/>
            <p:nvPr/>
          </p:nvSpPr>
          <p:spPr>
            <a:xfrm>
              <a:off x="1259632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262778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420416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54766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771800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8782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691680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2033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3557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802838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5081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172400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931768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084168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7079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8603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01270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604992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42798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804248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588768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8316416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6948264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147520" y="61763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9904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olar.nro.nao.ac.jp/norh/html/gallery/nor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" y="764704"/>
            <a:ext cx="913994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678" y="129999"/>
            <a:ext cx="7886700" cy="696419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Nobeyama</a:t>
            </a: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Radioheliograph</a:t>
            </a: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NoRH</a:t>
            </a: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A2AE5-5F51-4DB6-AA3D-F48AB4A157CE}" type="slidenum">
              <a: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630677" y="918448"/>
            <a:ext cx="6021331" cy="1533349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 exclusively observing the Sun 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antennas of 80 cm diameter 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GHz R+L / 34 GHz 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Spacing</a:t>
            </a: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1.528 m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86650" y="13157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NRO 45 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0536" y="5025469"/>
            <a:ext cx="527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Date: April 14,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Utilized: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17 GHz  (17 </a:t>
            </a:r>
            <a:r>
              <a:rPr kumimoji="1" lang="en-US" altLang="ja-JP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mTHz</a:t>
            </a:r>
            <a:r>
              <a:rPr kumimoji="1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) R+L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Central 16 elements a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ligned East-West</a:t>
            </a:r>
          </a:p>
        </p:txBody>
      </p:sp>
      <p:grpSp>
        <p:nvGrpSpPr>
          <p:cNvPr id="56" name="グループ化 55"/>
          <p:cNvGrpSpPr/>
          <p:nvPr/>
        </p:nvGrpSpPr>
        <p:grpSpPr>
          <a:xfrm>
            <a:off x="949801" y="3413190"/>
            <a:ext cx="5355583" cy="2919067"/>
            <a:chOff x="949801" y="3413190"/>
            <a:chExt cx="5355583" cy="2919067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949801" y="3413190"/>
              <a:ext cx="0" cy="75727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305384" y="4021518"/>
              <a:ext cx="0" cy="231073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949801" y="3433863"/>
              <a:ext cx="5355583" cy="593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949801" y="4151858"/>
              <a:ext cx="5355583" cy="218039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534283"/>
      </p:ext>
    </p:extLst>
  </p:cSld>
  <p:clrMapOvr>
    <a:masterClrMapping/>
  </p:clrMapOvr>
</p:sld>
</file>

<file path=ppt/theme/theme1.xml><?xml version="1.0" encoding="utf-8"?>
<a:theme xmlns:a="http://schemas.openxmlformats.org/drawingml/2006/main" name="SRON-presentation">
  <a:themeElements>
    <a:clrScheme name="SRON-presentation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RON-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ON-presentation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resentation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200FDC"/>
      </a:dk2>
      <a:lt2>
        <a:srgbClr val="FFFF00"/>
      </a:lt2>
      <a:accent1>
        <a:srgbClr val="BBE0E3"/>
      </a:accent1>
      <a:accent2>
        <a:srgbClr val="FFFFFF"/>
      </a:accent2>
      <a:accent3>
        <a:srgbClr val="ABAAEB"/>
      </a:accent3>
      <a:accent4>
        <a:srgbClr val="DADADA"/>
      </a:accent4>
      <a:accent5>
        <a:srgbClr val="DAEDEF"/>
      </a:accent5>
      <a:accent6>
        <a:srgbClr val="E7E7E7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oaring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FFFFFF"/>
      </a:accent1>
      <a:accent2>
        <a:srgbClr val="008000"/>
      </a:accent2>
      <a:accent3>
        <a:srgbClr val="AAB8AA"/>
      </a:accent3>
      <a:accent4>
        <a:srgbClr val="DADADA"/>
      </a:accent4>
      <a:accent5>
        <a:srgbClr val="FFFFFF"/>
      </a:accent5>
      <a:accent6>
        <a:srgbClr val="007300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aring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FFFFFF"/>
      </a:accent1>
      <a:accent2>
        <a:srgbClr val="008000"/>
      </a:accent2>
      <a:accent3>
        <a:srgbClr val="AAB8AA"/>
      </a:accent3>
      <a:accent4>
        <a:srgbClr val="DADADA"/>
      </a:accent4>
      <a:accent5>
        <a:srgbClr val="FFFFFF"/>
      </a:accent5>
      <a:accent6>
        <a:srgbClr val="007300"/>
      </a:accent6>
      <a:hlink>
        <a:srgbClr val="FF0033"/>
      </a:hlink>
      <a:folHlink>
        <a:srgbClr val="FFFF00"/>
      </a:folHlink>
    </a:clrScheme>
    <a:fontScheme name="1_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JY02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Soaring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FFFFFF"/>
      </a:accent1>
      <a:accent2>
        <a:srgbClr val="008000"/>
      </a:accent2>
      <a:accent3>
        <a:srgbClr val="AAB8AA"/>
      </a:accent3>
      <a:accent4>
        <a:srgbClr val="DADADA"/>
      </a:accent4>
      <a:accent5>
        <a:srgbClr val="FFFFFF"/>
      </a:accent5>
      <a:accent6>
        <a:srgbClr val="007300"/>
      </a:accent6>
      <a:hlink>
        <a:srgbClr val="FF0033"/>
      </a:hlink>
      <a:folHlink>
        <a:srgbClr val="FFFF00"/>
      </a:folHlink>
    </a:clrScheme>
    <a:fontScheme name="1_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oaring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00FFFF"/>
      </a:accent1>
      <a:accent2>
        <a:srgbClr val="008000"/>
      </a:accent2>
      <a:accent3>
        <a:srgbClr val="AAB8AA"/>
      </a:accent3>
      <a:accent4>
        <a:srgbClr val="DADADA"/>
      </a:accent4>
      <a:accent5>
        <a:srgbClr val="AAFFFF"/>
      </a:accent5>
      <a:accent6>
        <a:srgbClr val="007300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oaring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FFFFFF"/>
      </a:accent1>
      <a:accent2>
        <a:srgbClr val="008000"/>
      </a:accent2>
      <a:accent3>
        <a:srgbClr val="AAB8AA"/>
      </a:accent3>
      <a:accent4>
        <a:srgbClr val="DADADA"/>
      </a:accent4>
      <a:accent5>
        <a:srgbClr val="FFFFFF"/>
      </a:accent5>
      <a:accent6>
        <a:srgbClr val="007300"/>
      </a:accent6>
      <a:hlink>
        <a:srgbClr val="FF0033"/>
      </a:hlink>
      <a:folHlink>
        <a:srgbClr val="FFFF00"/>
      </a:folHlink>
    </a:clrScheme>
    <a:fontScheme name="1_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ank Presentation">
  <a:themeElements>
    <a:clrScheme name="">
      <a:dk1>
        <a:srgbClr val="808080"/>
      </a:dk1>
      <a:lt1>
        <a:srgbClr val="FFFFFF"/>
      </a:lt1>
      <a:dk2>
        <a:srgbClr val="200FDC"/>
      </a:dk2>
      <a:lt2>
        <a:srgbClr val="FFFF00"/>
      </a:lt2>
      <a:accent1>
        <a:srgbClr val="BBE0E3"/>
      </a:accent1>
      <a:accent2>
        <a:srgbClr val="FFFFFF"/>
      </a:accent2>
      <a:accent3>
        <a:srgbClr val="ABAAEB"/>
      </a:accent3>
      <a:accent4>
        <a:srgbClr val="DADADA"/>
      </a:accent4>
      <a:accent5>
        <a:srgbClr val="DAEDEF"/>
      </a:accent5>
      <a:accent6>
        <a:srgbClr val="E7E7E7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43457</TotalTime>
  <Words>741</Words>
  <Application>Microsoft Office PowerPoint</Application>
  <PresentationFormat>画面に合わせる (4:3)</PresentationFormat>
  <Paragraphs>173</Paragraphs>
  <Slides>24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49" baseType="lpstr">
      <vt:lpstr>ＭＳ Ｐゴシック</vt:lpstr>
      <vt:lpstr>ＭＳ Ｐ明朝</vt:lpstr>
      <vt:lpstr>宋体</vt:lpstr>
      <vt:lpstr>游ゴシック</vt:lpstr>
      <vt:lpstr>Arial</vt:lpstr>
      <vt:lpstr>Calibri</vt:lpstr>
      <vt:lpstr>Calibri Light</vt:lpstr>
      <vt:lpstr>Symbol</vt:lpstr>
      <vt:lpstr>Tahoma</vt:lpstr>
      <vt:lpstr>Times New Roman</vt:lpstr>
      <vt:lpstr>Verdana</vt:lpstr>
      <vt:lpstr>Wingdings</vt:lpstr>
      <vt:lpstr>SRON-presentation</vt:lpstr>
      <vt:lpstr>1_Soaring</vt:lpstr>
      <vt:lpstr>JY02</vt:lpstr>
      <vt:lpstr>Office テーマ</vt:lpstr>
      <vt:lpstr>1_Office テーマ</vt:lpstr>
      <vt:lpstr>3_Soaring</vt:lpstr>
      <vt:lpstr>8_Soaring</vt:lpstr>
      <vt:lpstr>7_Soaring</vt:lpstr>
      <vt:lpstr>2_Blank Presentation</vt:lpstr>
      <vt:lpstr>1_Blank Presentation</vt:lpstr>
      <vt:lpstr>9_Soaring</vt:lpstr>
      <vt:lpstr>数式</vt:lpstr>
      <vt:lpstr>KGPlot</vt:lpstr>
      <vt:lpstr>光子統計と赤外線強度干渉計</vt:lpstr>
      <vt:lpstr>PowerPoint プレゼンテーション</vt:lpstr>
      <vt:lpstr>Application of VLBI technology</vt:lpstr>
      <vt:lpstr>CTA as Intensity Interferometer</vt:lpstr>
      <vt:lpstr>強度干渉計の特徴</vt:lpstr>
      <vt:lpstr>熱放射の揺らぎ</vt:lpstr>
      <vt:lpstr>テラヘルツ波の粒子性、波動性</vt:lpstr>
      <vt:lpstr>強度干渉計から 光子計数型干渉計へ</vt:lpstr>
      <vt:lpstr>Nobeyama Radioheliograph (NoRH)</vt:lpstr>
      <vt:lpstr>PowerPoint プレゼンテーション</vt:lpstr>
      <vt:lpstr>Delay vs Time</vt:lpstr>
      <vt:lpstr>Complex Visibility for  Aperture Synthesis Imaging</vt:lpstr>
      <vt:lpstr>遅延時間の測定精度</vt:lpstr>
      <vt:lpstr>Betelgeuse</vt:lpstr>
      <vt:lpstr>波長300mm 1 THz でのシミュレーション</vt:lpstr>
      <vt:lpstr>PowerPoint プレゼンテーション</vt:lpstr>
      <vt:lpstr>ヘテロダイン干渉計と直接干渉計</vt:lpstr>
      <vt:lpstr>HL Tauri</vt:lpstr>
      <vt:lpstr>Structure of a protoplanetary disk</vt:lpstr>
      <vt:lpstr>Tao Intensity Interferometer</vt:lpstr>
      <vt:lpstr>PowerPoint プレゼンテーション</vt:lpstr>
      <vt:lpstr>Terahertz and far-infrared windows opened at Dome A in Antarctica</vt:lpstr>
      <vt:lpstr>Interferometry from Antarctica</vt:lpstr>
      <vt:lpstr>A Concept of  Space Terahertz Interferometer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スペースサブミリ波干渉計</dc:title>
  <dc:creator>松尾　宏</dc:creator>
  <cp:lastModifiedBy>松尾宏</cp:lastModifiedBy>
  <cp:revision>470</cp:revision>
  <dcterms:created xsi:type="dcterms:W3CDTF">2008-05-30T08:25:46Z</dcterms:created>
  <dcterms:modified xsi:type="dcterms:W3CDTF">2017-11-17T05:30:47Z</dcterms:modified>
</cp:coreProperties>
</file>