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9" r:id="rId2"/>
    <p:sldId id="390" r:id="rId3"/>
    <p:sldId id="424" r:id="rId4"/>
    <p:sldId id="425" r:id="rId5"/>
    <p:sldId id="395" r:id="rId6"/>
    <p:sldId id="402" r:id="rId7"/>
    <p:sldId id="404" r:id="rId8"/>
    <p:sldId id="435" r:id="rId9"/>
    <p:sldId id="410" r:id="rId10"/>
    <p:sldId id="432" r:id="rId11"/>
    <p:sldId id="433" r:id="rId12"/>
    <p:sldId id="434" r:id="rId13"/>
    <p:sldId id="437" r:id="rId14"/>
    <p:sldId id="349" r:id="rId15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19" autoAdjust="0"/>
    <p:restoredTop sz="89826" autoAdjust="0"/>
  </p:normalViewPr>
  <p:slideViewPr>
    <p:cSldViewPr showGuides="1">
      <p:cViewPr varScale="1">
        <p:scale>
          <a:sx n="79" d="100"/>
          <a:sy n="79" d="100"/>
        </p:scale>
        <p:origin x="69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DC89E-C3DA-4D95-8CB6-CE2755592852}" type="datetimeFigureOut">
              <a:rPr kumimoji="1" lang="ja-JP" altLang="en-US" smtClean="0"/>
              <a:t>2017/11/16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951D1-BC53-4DBB-90DF-906247433B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4399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51D1-BC53-4DBB-90DF-906247433BE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741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23E2D-107E-4CBD-BF75-D3EFA8E88F42}" type="datetimeFigureOut">
              <a:rPr lang="ja-JP" altLang="en-US"/>
              <a:pPr>
                <a:defRPr/>
              </a:pPr>
              <a:t>2017/11/16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389B3-EBC5-4BDF-9FF0-D43FED5EA9C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46177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37F66-1DF6-493D-8220-791B7950DFB1}" type="datetimeFigureOut">
              <a:rPr lang="ja-JP" altLang="en-US"/>
              <a:pPr>
                <a:defRPr/>
              </a:pPr>
              <a:t>2017/11/16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4D7AA-AED5-4180-B299-4D144D5CD22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48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7F6CD-6C73-4B35-AB1F-CC13009891A3}" type="datetimeFigureOut">
              <a:rPr lang="ja-JP" altLang="en-US"/>
              <a:pPr>
                <a:defRPr/>
              </a:pPr>
              <a:t>2017/11/16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2F884-D53F-4AEB-A87F-5D13574CF3E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1195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EC248-4575-41DF-A765-388CFC4F2F89}" type="datetimeFigureOut">
              <a:rPr lang="ja-JP" altLang="en-US"/>
              <a:pPr>
                <a:defRPr/>
              </a:pPr>
              <a:t>2017/11/16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0DB38-DCDE-4725-BFCF-E5335E463A1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6145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90C08-255C-44D0-A5A1-9329F356A6CD}" type="datetimeFigureOut">
              <a:rPr lang="ja-JP" altLang="en-US"/>
              <a:pPr>
                <a:defRPr/>
              </a:pPr>
              <a:t>2017/11/16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D88A-F550-4887-A1FC-666AE503629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687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E6F92-55D7-4FDC-ACD6-5ECB7504ECA9}" type="datetimeFigureOut">
              <a:rPr lang="ja-JP" altLang="en-US"/>
              <a:pPr>
                <a:defRPr/>
              </a:pPr>
              <a:t>2017/11/16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A475A-CD99-4259-8AF1-2697F8E2E07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2926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094A4-3B8A-4533-BB54-D03BC7DE6430}" type="datetimeFigureOut">
              <a:rPr lang="ja-JP" altLang="en-US"/>
              <a:pPr>
                <a:defRPr/>
              </a:pPr>
              <a:t>2017/11/16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C9B8D-1AB9-482E-A554-86D8CBAF81A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580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B7BFF-1DA9-4D35-8AC5-D08C868A4FC0}" type="datetimeFigureOut">
              <a:rPr lang="ja-JP" altLang="en-US"/>
              <a:pPr>
                <a:defRPr/>
              </a:pPr>
              <a:t>2017/11/16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7F2D6-3EE6-496B-9503-4776B7D7C3C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4062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0DE89-57BB-47F7-9505-0326B377DE5C}" type="datetimeFigureOut">
              <a:rPr lang="ja-JP" altLang="en-US"/>
              <a:pPr>
                <a:defRPr/>
              </a:pPr>
              <a:t>2017/11/16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BFD78-B349-49BD-A031-8C9FBDE6458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274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9CC03-9838-4EAC-950E-3269A63E0E7A}" type="datetimeFigureOut">
              <a:rPr lang="ja-JP" altLang="en-US"/>
              <a:pPr>
                <a:defRPr/>
              </a:pPr>
              <a:t>2017/11/16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8950A-40B7-4E91-9F84-BA503846E5A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47511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0B6D9-613F-42CE-9005-DABB1E09C5DA}" type="datetimeFigureOut">
              <a:rPr lang="ja-JP" altLang="en-US"/>
              <a:pPr>
                <a:defRPr/>
              </a:pPr>
              <a:t>2017/11/16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029F9-C426-4117-9F14-BA4EF265C7A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7036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757AF8-0D01-4FBE-B9E0-38B9ED62AF4D}" type="datetimeFigureOut">
              <a:rPr lang="ja-JP" altLang="en-US"/>
              <a:pPr>
                <a:defRPr/>
              </a:pPr>
              <a:t>2017/11/16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A96DDEA-90BC-46B3-8F60-9A8554E6EE2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1"/>
          <p:cNvSpPr>
            <a:spLocks noGrp="1"/>
          </p:cNvSpPr>
          <p:nvPr>
            <p:ph type="ctrTitle" idx="4294967295"/>
          </p:nvPr>
        </p:nvSpPr>
        <p:spPr>
          <a:xfrm>
            <a:off x="-1" y="1916832"/>
            <a:ext cx="9144000" cy="1323439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dirty="0" smtClean="0"/>
              <a:t>ファイバー面分光装置</a:t>
            </a:r>
            <a:r>
              <a:rPr lang="en-US" altLang="ja-JP" dirty="0" smtClean="0"/>
              <a:t>KOOLS-IFU</a:t>
            </a:r>
            <a:br>
              <a:rPr lang="en-US" altLang="ja-JP" dirty="0" smtClean="0"/>
            </a:br>
            <a:r>
              <a:rPr lang="en-US" altLang="ja-JP" sz="3600" dirty="0" smtClean="0"/>
              <a:t>- </a:t>
            </a:r>
            <a:r>
              <a:rPr lang="ja-JP" altLang="en-US" sz="3600" dirty="0" smtClean="0"/>
              <a:t>京大</a:t>
            </a:r>
            <a:r>
              <a:rPr lang="en-US" altLang="ja-JP" sz="3600" dirty="0" smtClean="0"/>
              <a:t>3.8 m</a:t>
            </a:r>
            <a:r>
              <a:rPr lang="ja-JP" altLang="en-US" sz="3600" dirty="0" smtClean="0"/>
              <a:t>望遠鏡との接続に向けて </a:t>
            </a:r>
            <a:r>
              <a:rPr lang="en-US" altLang="ja-JP" sz="3600" dirty="0" smtClean="0"/>
              <a:t>-</a:t>
            </a:r>
            <a:endParaRPr lang="ja-JP" altLang="en-US" sz="36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62015" y="1795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 smtClean="0"/>
              <a:t>第</a:t>
            </a:r>
            <a:r>
              <a:rPr lang="en-US" altLang="ja-JP" sz="1400" dirty="0" smtClean="0"/>
              <a:t>7</a:t>
            </a:r>
            <a:r>
              <a:rPr lang="ja-JP" altLang="en-US" sz="1400" dirty="0" smtClean="0"/>
              <a:t>回可視赤外線観測装置技術ワークショップ</a:t>
            </a:r>
            <a:endParaRPr lang="en-US" altLang="ja-JP" sz="1400" dirty="0" smtClean="0"/>
          </a:p>
          <a:p>
            <a:pPr algn="r"/>
            <a:r>
              <a:rPr kumimoji="1" lang="en-US" altLang="ja-JP" sz="1400" dirty="0" smtClean="0"/>
              <a:t>(2017/Nov./</a:t>
            </a:r>
            <a:r>
              <a:rPr lang="en-US" altLang="ja-JP" sz="1400" dirty="0" smtClean="0"/>
              <a:t>16</a:t>
            </a:r>
            <a:r>
              <a:rPr kumimoji="1" lang="en-US" altLang="ja-JP" sz="1400" dirty="0" smtClean="0"/>
              <a:t>)</a:t>
            </a:r>
            <a:endParaRPr kumimoji="1" lang="ja-JP" altLang="en-US" sz="1400" dirty="0" smtClean="0"/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1279825" y="3805121"/>
            <a:ext cx="6624736" cy="6223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ja-JP" altLang="en-US" sz="3600" dirty="0" smtClean="0"/>
              <a:t>松林 和也 </a:t>
            </a:r>
            <a:r>
              <a:rPr lang="en-US" altLang="ja-JP" sz="3600" dirty="0" smtClean="0"/>
              <a:t>(</a:t>
            </a:r>
            <a:r>
              <a:rPr lang="ja-JP" altLang="en-US" sz="3600" dirty="0" smtClean="0"/>
              <a:t>国立天文台</a:t>
            </a:r>
            <a:r>
              <a:rPr lang="en-US" altLang="ja-JP" sz="3600" dirty="0" smtClean="0"/>
              <a:t>)</a:t>
            </a:r>
            <a:endParaRPr lang="ja-JP" altLang="en-US" sz="3600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239438" y="5229200"/>
            <a:ext cx="6665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/>
              <a:t>研究協力者</a:t>
            </a:r>
            <a:r>
              <a:rPr kumimoji="1" lang="en-US" altLang="ja-JP" sz="2000" dirty="0" smtClean="0"/>
              <a:t>:</a:t>
            </a:r>
            <a:r>
              <a:rPr lang="ja-JP" altLang="en-US" sz="2000" dirty="0"/>
              <a:t>太田 </a:t>
            </a:r>
            <a:r>
              <a:rPr lang="ja-JP" altLang="en-US" sz="2000" dirty="0" smtClean="0"/>
              <a:t>耕司</a:t>
            </a:r>
            <a:r>
              <a:rPr lang="ja-JP" altLang="en-US" sz="2000" dirty="0"/>
              <a:t>、</a:t>
            </a:r>
            <a:r>
              <a:rPr kumimoji="1" lang="ja-JP" altLang="en-US" sz="2000" dirty="0" smtClean="0"/>
              <a:t>岩室 史英、仲谷 善一</a:t>
            </a:r>
            <a:r>
              <a:rPr lang="ja-JP" altLang="en-US" sz="2000" dirty="0" smtClean="0"/>
              <a:t> </a:t>
            </a:r>
            <a:r>
              <a:rPr kumimoji="1" lang="en-US" altLang="ja-JP" sz="2000" dirty="0" smtClean="0"/>
              <a:t>(</a:t>
            </a:r>
            <a:r>
              <a:rPr kumimoji="1" lang="ja-JP" altLang="en-US" sz="2000" dirty="0" smtClean="0"/>
              <a:t>京都大学</a:t>
            </a:r>
            <a:r>
              <a:rPr kumimoji="1" lang="en-US" altLang="ja-JP" sz="2000" dirty="0" smtClean="0"/>
              <a:t>)</a:t>
            </a:r>
            <a:r>
              <a:rPr kumimoji="1" lang="ja-JP" altLang="en-US" sz="2000" dirty="0" err="1" smtClean="0"/>
              <a:t>、</a:t>
            </a:r>
            <a:r>
              <a:rPr kumimoji="1" lang="ja-JP" altLang="en-US" sz="2000" dirty="0" smtClean="0"/>
              <a:t>吉田 道利、神戸 栄治、筒井 寛典、岩田 生、泉浦 秀行、</a:t>
            </a:r>
            <a:endParaRPr kumimoji="1" lang="en-US" altLang="ja-JP" sz="2000" dirty="0" smtClean="0"/>
          </a:p>
          <a:p>
            <a:pPr algn="ctr"/>
            <a:r>
              <a:rPr kumimoji="1" lang="ja-JP" altLang="en-US" sz="2000" dirty="0" smtClean="0"/>
              <a:t>中屋 秀彦、鎌田 有紀子 </a:t>
            </a:r>
            <a:r>
              <a:rPr kumimoji="1" lang="en-US" altLang="ja-JP" sz="2000" dirty="0" smtClean="0"/>
              <a:t>(</a:t>
            </a:r>
            <a:r>
              <a:rPr kumimoji="1" lang="ja-JP" altLang="en-US" sz="2000" dirty="0" smtClean="0"/>
              <a:t>国立天文台</a:t>
            </a:r>
            <a:r>
              <a:rPr kumimoji="1" lang="en-US" altLang="ja-JP" sz="2000" dirty="0" smtClean="0"/>
              <a:t>)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9645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708920"/>
            <a:ext cx="3121244" cy="3024336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360000" y="360000"/>
            <a:ext cx="85747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 smtClean="0"/>
              <a:t>3.8 m</a:t>
            </a:r>
            <a:r>
              <a:rPr lang="ja-JP" altLang="en-US" sz="4000" dirty="0" smtClean="0"/>
              <a:t>望遠鏡インストルメントローテータ</a:t>
            </a:r>
            <a:endParaRPr lang="en-US" altLang="ja-JP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31000" y="1209669"/>
            <a:ext cx="84780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ナスミス台に置く、望遠鏡の鏡の傾斜などの測定装置、観測装置、較正光源などを載せる機構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2" t="11316" r="7146" b="10211"/>
          <a:stretch/>
        </p:blipFill>
        <p:spPr>
          <a:xfrm>
            <a:off x="3496660" y="2708920"/>
            <a:ext cx="3816424" cy="361288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308304" y="4331305"/>
            <a:ext cx="1872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ローテータ案 </a:t>
            </a:r>
            <a:r>
              <a:rPr kumimoji="1" lang="en-US" altLang="ja-JP" sz="2800" dirty="0" smtClean="0"/>
              <a:t>(by</a:t>
            </a:r>
            <a:r>
              <a:rPr kumimoji="1" lang="ja-JP" altLang="en-US" sz="2800" dirty="0" smtClean="0"/>
              <a:t>仲谷さん</a:t>
            </a:r>
            <a:r>
              <a:rPr kumimoji="1" lang="en-US" altLang="ja-JP" sz="2800" dirty="0" smtClean="0"/>
              <a:t>)</a:t>
            </a:r>
            <a:endParaRPr kumimoji="1" lang="ja-JP" altLang="en-US" sz="2800" dirty="0" smtClean="0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3773703" y="6363717"/>
            <a:ext cx="3456384" cy="0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7374314" y="6029414"/>
            <a:ext cx="1131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~2 m</a:t>
            </a:r>
            <a:endParaRPr kumimoji="1" lang="ja-JP" altLang="en-US" sz="3200" dirty="0" smtClean="0"/>
          </a:p>
        </p:txBody>
      </p:sp>
      <p:cxnSp>
        <p:nvCxnSpPr>
          <p:cNvPr id="25" name="直線矢印コネクタ 24"/>
          <p:cNvCxnSpPr/>
          <p:nvPr/>
        </p:nvCxnSpPr>
        <p:spPr>
          <a:xfrm flipV="1">
            <a:off x="3773703" y="4212441"/>
            <a:ext cx="1558712" cy="994291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2771800" y="5232102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望遠鏡</a:t>
            </a:r>
            <a:r>
              <a:rPr lang="ja-JP" altLang="en-US" sz="3200" dirty="0" smtClean="0"/>
              <a:t>からの</a:t>
            </a:r>
            <a:r>
              <a:rPr lang="ja-JP" altLang="en-US" sz="3200" dirty="0"/>
              <a:t>光</a:t>
            </a:r>
            <a:endParaRPr kumimoji="1" lang="ja-JP" altLang="en-US" sz="3200" dirty="0" smtClean="0"/>
          </a:p>
        </p:txBody>
      </p:sp>
      <p:sp>
        <p:nvSpPr>
          <p:cNvPr id="28" name="正方形/長方形 27"/>
          <p:cNvSpPr/>
          <p:nvPr/>
        </p:nvSpPr>
        <p:spPr>
          <a:xfrm>
            <a:off x="2392819" y="4147249"/>
            <a:ext cx="435431" cy="36811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435430" y="2503368"/>
            <a:ext cx="2130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preliminary</a:t>
            </a:r>
            <a:endParaRPr kumimoji="1" lang="ja-JP" altLang="en-US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5939789" y="1562849"/>
            <a:ext cx="3024335" cy="37098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0000" y="360000"/>
            <a:ext cx="3991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 smtClean="0"/>
              <a:t>ローテータ側面図</a:t>
            </a:r>
            <a:endParaRPr kumimoji="1" lang="ja-JP" altLang="en-US" sz="4000" dirty="0" smtClean="0"/>
          </a:p>
        </p:txBody>
      </p:sp>
      <p:sp>
        <p:nvSpPr>
          <p:cNvPr id="5" name="正方形/長方形 4"/>
          <p:cNvSpPr/>
          <p:nvPr/>
        </p:nvSpPr>
        <p:spPr>
          <a:xfrm rot="-2700000">
            <a:off x="964831" y="2623296"/>
            <a:ext cx="216024" cy="18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0000" y="4295998"/>
            <a:ext cx="1440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望遠鏡第</a:t>
            </a:r>
            <a:r>
              <a:rPr kumimoji="1" lang="en-US" altLang="ja-JP" sz="3200" dirty="0" smtClean="0"/>
              <a:t>3</a:t>
            </a:r>
            <a:r>
              <a:rPr kumimoji="1" lang="ja-JP" altLang="en-US" sz="3200" dirty="0" smtClean="0"/>
              <a:t>鏡</a:t>
            </a:r>
          </a:p>
        </p:txBody>
      </p:sp>
      <p:cxnSp>
        <p:nvCxnSpPr>
          <p:cNvPr id="8" name="直線矢印コネクタ 7"/>
          <p:cNvCxnSpPr>
            <a:stCxn id="5" idx="3"/>
          </p:cNvCxnSpPr>
          <p:nvPr/>
        </p:nvCxnSpPr>
        <p:spPr>
          <a:xfrm flipV="1">
            <a:off x="1149219" y="3417780"/>
            <a:ext cx="6302737" cy="2924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>
            <a:stCxn id="5" idx="3"/>
          </p:cNvCxnSpPr>
          <p:nvPr/>
        </p:nvCxnSpPr>
        <p:spPr>
          <a:xfrm flipV="1">
            <a:off x="1149219" y="1196752"/>
            <a:ext cx="0" cy="2250268"/>
          </a:xfrm>
          <a:prstGeom prst="straightConnector1">
            <a:avLst/>
          </a:prstGeom>
          <a:ln w="57150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 rot="-2700000">
            <a:off x="4507199" y="2888999"/>
            <a:ext cx="129600" cy="108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4" name="正方形/長方形 13"/>
          <p:cNvSpPr/>
          <p:nvPr/>
        </p:nvSpPr>
        <p:spPr>
          <a:xfrm rot="-2700000">
            <a:off x="5539838" y="3087020"/>
            <a:ext cx="86400" cy="7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n>
                <a:solidFill>
                  <a:sysClr val="windowText" lastClr="000000"/>
                </a:solidFill>
              </a:ln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4011179" y="4474566"/>
            <a:ext cx="1003724" cy="720080"/>
            <a:chOff x="4056355" y="4474567"/>
            <a:chExt cx="1003724" cy="720080"/>
          </a:xfrm>
        </p:grpSpPr>
        <p:sp>
          <p:nvSpPr>
            <p:cNvPr id="18" name="正方形/長方形 17"/>
            <p:cNvSpPr/>
            <p:nvPr/>
          </p:nvSpPr>
          <p:spPr>
            <a:xfrm>
              <a:off x="4056355" y="4474567"/>
              <a:ext cx="1003724" cy="7200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056355" y="4542219"/>
              <a:ext cx="10037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 smtClean="0"/>
                <a:t>装置</a:t>
              </a:r>
            </a:p>
          </p:txBody>
        </p:sp>
      </p:grpSp>
      <p:sp>
        <p:nvSpPr>
          <p:cNvPr id="21" name="正方形/長方形 20"/>
          <p:cNvSpPr/>
          <p:nvPr/>
        </p:nvSpPr>
        <p:spPr>
          <a:xfrm>
            <a:off x="5512493" y="4295998"/>
            <a:ext cx="141089" cy="53860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n>
                <a:solidFill>
                  <a:sysClr val="windowText" lastClr="000000"/>
                </a:solidFill>
              </a:ln>
            </a:endParaRPr>
          </a:p>
        </p:txBody>
      </p:sp>
      <p:cxnSp>
        <p:nvCxnSpPr>
          <p:cNvPr id="23" name="直線コネクタ 22"/>
          <p:cNvCxnSpPr>
            <a:stCxn id="21" idx="2"/>
          </p:cNvCxnSpPr>
          <p:nvPr/>
        </p:nvCxnSpPr>
        <p:spPr>
          <a:xfrm flipH="1">
            <a:off x="5582030" y="4834606"/>
            <a:ext cx="1008" cy="196227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5653582" y="5668047"/>
            <a:ext cx="202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ファイバー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3862101" y="1277770"/>
            <a:ext cx="1208159" cy="43204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070203" y="1279190"/>
            <a:ext cx="869950" cy="43204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n>
                <a:solidFill>
                  <a:sysClr val="windowText" lastClr="000000"/>
                </a:solidFill>
              </a:ln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 flipH="1">
            <a:off x="3862128" y="1412776"/>
            <a:ext cx="1208103" cy="0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H="1">
            <a:off x="5049167" y="1412776"/>
            <a:ext cx="890622" cy="0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6515852" y="2055388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大型装置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095748" y="1382725"/>
            <a:ext cx="831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200</a:t>
            </a:r>
            <a:endParaRPr kumimoji="1" lang="ja-JP" altLang="en-US" sz="3200" dirty="0" smtClean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212320" y="1379931"/>
            <a:ext cx="655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7</a:t>
            </a:r>
            <a:r>
              <a:rPr kumimoji="1" lang="en-US" altLang="ja-JP" sz="3200" dirty="0" smtClean="0"/>
              <a:t>0</a:t>
            </a:r>
            <a:endParaRPr kumimoji="1" lang="ja-JP" altLang="en-US" sz="3200" dirty="0" smtClean="0"/>
          </a:p>
        </p:txBody>
      </p:sp>
      <p:sp>
        <p:nvSpPr>
          <p:cNvPr id="30" name="円弧 29"/>
          <p:cNvSpPr/>
          <p:nvPr/>
        </p:nvSpPr>
        <p:spPr>
          <a:xfrm>
            <a:off x="6151242" y="966964"/>
            <a:ext cx="443013" cy="1569622"/>
          </a:xfrm>
          <a:prstGeom prst="arc">
            <a:avLst>
              <a:gd name="adj1" fmla="val 14766870"/>
              <a:gd name="adj2" fmla="val 3018286"/>
            </a:avLst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180568" y="1851161"/>
            <a:ext cx="1024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光</a:t>
            </a:r>
            <a:r>
              <a:rPr lang="ja-JP" altLang="en-US" sz="3200" dirty="0"/>
              <a:t>軸</a:t>
            </a:r>
            <a:endParaRPr kumimoji="1" lang="ja-JP" altLang="en-US" sz="3200" dirty="0" smtClean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270556" y="5666868"/>
            <a:ext cx="265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どこかに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ガイダー</a:t>
            </a:r>
            <a:r>
              <a:rPr lang="ja-JP" altLang="en-US" sz="3200" dirty="0"/>
              <a:t>カメラ</a:t>
            </a:r>
            <a:endParaRPr kumimoji="1" lang="ja-JP" altLang="en-US" sz="3200" dirty="0" smtClean="0"/>
          </a:p>
        </p:txBody>
      </p:sp>
      <p:cxnSp>
        <p:nvCxnSpPr>
          <p:cNvPr id="40" name="直線矢印コネクタ 39"/>
          <p:cNvCxnSpPr/>
          <p:nvPr/>
        </p:nvCxnSpPr>
        <p:spPr>
          <a:xfrm flipV="1">
            <a:off x="4433142" y="5598250"/>
            <a:ext cx="566516" cy="65457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16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60000" y="360000"/>
            <a:ext cx="64588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ファイバーステージ案 正面図</a:t>
            </a:r>
            <a:endParaRPr kumimoji="1" lang="ja-JP" altLang="en-US" sz="4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6428" t="8323" r="25000" b="8119"/>
          <a:stretch/>
        </p:blipFill>
        <p:spPr>
          <a:xfrm>
            <a:off x="1851795" y="1208314"/>
            <a:ext cx="5440410" cy="5453743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>
            <a:off x="7292205" y="1317171"/>
            <a:ext cx="0" cy="5225143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7424057" y="3635829"/>
            <a:ext cx="140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900 mm</a:t>
            </a:r>
            <a:endParaRPr kumimoji="1" lang="ja-JP" altLang="en-US" sz="2800" dirty="0" smtClean="0"/>
          </a:p>
        </p:txBody>
      </p:sp>
      <p:cxnSp>
        <p:nvCxnSpPr>
          <p:cNvPr id="5" name="直線コネクタ 4"/>
          <p:cNvCxnSpPr/>
          <p:nvPr/>
        </p:nvCxnSpPr>
        <p:spPr>
          <a:xfrm>
            <a:off x="6368143" y="5497286"/>
            <a:ext cx="105591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V="1">
            <a:off x="5938497" y="5622131"/>
            <a:ext cx="1485560" cy="578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5938497" y="5921426"/>
            <a:ext cx="1485560" cy="578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7424057" y="5484145"/>
            <a:ext cx="1589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ファイバー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663320" y="3284984"/>
            <a:ext cx="187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奥</a:t>
            </a:r>
            <a:r>
              <a:rPr lang="ja-JP" altLang="en-US" sz="3200" dirty="0" smtClean="0"/>
              <a:t>に</a:t>
            </a:r>
            <a:endParaRPr lang="en-US" altLang="ja-JP" sz="3200" dirty="0" smtClean="0"/>
          </a:p>
          <a:p>
            <a:r>
              <a:rPr lang="ja-JP" altLang="en-US" sz="3200" dirty="0" smtClean="0"/>
              <a:t>大型装置</a:t>
            </a:r>
            <a:endParaRPr kumimoji="1" lang="ja-JP" altLang="en-US" sz="3200" dirty="0" smtClean="0"/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2483768" y="3212976"/>
            <a:ext cx="0" cy="2502001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2267744" y="3802033"/>
            <a:ext cx="0" cy="2502001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460446" y="6278614"/>
            <a:ext cx="194611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折り曲げ鏡</a:t>
            </a:r>
          </a:p>
        </p:txBody>
      </p:sp>
      <p:cxnSp>
        <p:nvCxnSpPr>
          <p:cNvPr id="17" name="直線矢印コネクタ 16"/>
          <p:cNvCxnSpPr/>
          <p:nvPr/>
        </p:nvCxnSpPr>
        <p:spPr>
          <a:xfrm flipV="1">
            <a:off x="3914928" y="6093296"/>
            <a:ext cx="441048" cy="21073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963116" y="6093"/>
            <a:ext cx="2130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preliminary</a:t>
            </a:r>
            <a:endParaRPr kumimoji="1" lang="ja-JP" altLang="en-US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7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60000" y="360000"/>
            <a:ext cx="64588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 smtClean="0"/>
              <a:t>ファイバーステージ案 </a:t>
            </a:r>
            <a:r>
              <a:rPr lang="ja-JP" altLang="en-US" sz="4000" dirty="0" smtClean="0"/>
              <a:t>側</a:t>
            </a:r>
            <a:r>
              <a:rPr kumimoji="1" lang="ja-JP" altLang="en-US" sz="4000" dirty="0" smtClean="0"/>
              <a:t>面図</a:t>
            </a:r>
            <a:endParaRPr kumimoji="1" lang="ja-JP" altLang="en-US" sz="40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45714" t="8323" r="47739" b="8732"/>
          <a:stretch/>
        </p:blipFill>
        <p:spPr>
          <a:xfrm rot="5400000">
            <a:off x="3989843" y="-2217421"/>
            <a:ext cx="1137559" cy="839724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37738" r="40833"/>
          <a:stretch/>
        </p:blipFill>
        <p:spPr>
          <a:xfrm rot="5400000">
            <a:off x="3165363" y="780649"/>
            <a:ext cx="3080661" cy="837736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517012" y="1412421"/>
            <a:ext cx="2182645" cy="113756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1948543" y="2549981"/>
            <a:ext cx="402771" cy="87901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7922419" y="1845469"/>
            <a:ext cx="0" cy="396988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8028384" y="1322765"/>
            <a:ext cx="840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40 mm</a:t>
            </a:r>
            <a:endParaRPr kumimoji="1" lang="ja-JP" altLang="en-US" sz="2800" dirty="0" smtClean="0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261257" y="3679371"/>
            <a:ext cx="0" cy="2160000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360000" y="3719985"/>
            <a:ext cx="827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65 mm</a:t>
            </a:r>
            <a:endParaRPr kumimoji="1" lang="ja-JP" altLang="en-US" sz="28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963116" y="6093"/>
            <a:ext cx="2130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preliminary</a:t>
            </a:r>
            <a:endParaRPr kumimoji="1" lang="ja-JP" altLang="en-US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14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60000" y="360000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 smtClean="0"/>
              <a:t>まとめ</a:t>
            </a:r>
            <a:endParaRPr lang="en-US" altLang="ja-JP" sz="40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5526" y="1196752"/>
            <a:ext cx="85329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3.8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m</a:t>
            </a:r>
            <a:r>
              <a:rPr lang="ja-JP" altLang="en-US" sz="3200" dirty="0" smtClean="0"/>
              <a:t>望遠鏡での</a:t>
            </a:r>
            <a:r>
              <a:rPr lang="en-US" altLang="ja-JP" sz="3200" dirty="0" smtClean="0"/>
              <a:t>KOOLS-IFU</a:t>
            </a:r>
            <a:r>
              <a:rPr lang="ja-JP" altLang="en-US" sz="3200" dirty="0" smtClean="0"/>
              <a:t>共同利用観測に向けて準備中</a:t>
            </a:r>
            <a:endParaRPr lang="en-US" altLang="ja-JP" sz="3200" dirty="0" smtClean="0"/>
          </a:p>
          <a:p>
            <a:endParaRPr lang="en-US" altLang="ja-JP" sz="3200" dirty="0" smtClean="0"/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KOOLS-IFU</a:t>
            </a:r>
            <a:r>
              <a:rPr lang="ja-JP" altLang="en-US" sz="3200" dirty="0" smtClean="0"/>
              <a:t>アップグレード</a:t>
            </a:r>
            <a:endParaRPr lang="en-US" altLang="ja-JP" sz="3200" dirty="0" smtClean="0"/>
          </a:p>
          <a:p>
            <a:pPr marL="728663" lvl="1" indent="-271463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CCD</a:t>
            </a:r>
            <a:r>
              <a:rPr lang="ja-JP" altLang="en-US" sz="3200" dirty="0" smtClean="0"/>
              <a:t>とフィルター</a:t>
            </a:r>
            <a:r>
              <a:rPr lang="ja-JP" altLang="en-US" sz="3200" dirty="0"/>
              <a:t>は</a:t>
            </a:r>
            <a:r>
              <a:rPr lang="ja-JP" altLang="en-US" sz="3200" dirty="0" smtClean="0"/>
              <a:t>交換済、グリズムは交換中</a:t>
            </a:r>
            <a:r>
              <a:rPr lang="en-US" altLang="ja-JP" sz="3200" dirty="0" smtClean="0"/>
              <a:t>/</a:t>
            </a:r>
            <a:r>
              <a:rPr lang="ja-JP" altLang="en-US" sz="3200" dirty="0" smtClean="0"/>
              <a:t>検討中</a:t>
            </a:r>
            <a:endParaRPr lang="en-US" altLang="ja-JP" sz="3200" dirty="0" smtClean="0"/>
          </a:p>
          <a:p>
            <a:pPr marL="728663" lvl="1" indent="-271463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2</a:t>
            </a:r>
            <a:r>
              <a:rPr lang="ja-JP" altLang="en-US" sz="3200" dirty="0" smtClean="0"/>
              <a:t>次元</a:t>
            </a:r>
            <a:r>
              <a:rPr lang="en-US" altLang="ja-JP" sz="3200" dirty="0" smtClean="0"/>
              <a:t>MLA</a:t>
            </a:r>
            <a:r>
              <a:rPr lang="ja-JP" altLang="en-US" sz="3200" dirty="0" smtClean="0"/>
              <a:t>付きファイバーバンドルを検討中</a:t>
            </a:r>
            <a:endParaRPr lang="en-US" altLang="ja-JP" sz="3200" dirty="0" smtClean="0"/>
          </a:p>
          <a:p>
            <a:pPr marL="271463" indent="-271463">
              <a:buFont typeface="Arial" panose="020B0604020202020204" pitchFamily="34" charset="0"/>
              <a:buChar char="•"/>
            </a:pPr>
            <a:endParaRPr lang="en-US" altLang="ja-JP" sz="3200" dirty="0" smtClean="0"/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3.8 m</a:t>
            </a:r>
            <a:r>
              <a:rPr lang="ja-JP" altLang="en-US" sz="3200" dirty="0" smtClean="0"/>
              <a:t>望遠鏡インストルメントローテータ</a:t>
            </a:r>
            <a:endParaRPr lang="en-US" altLang="ja-JP" sz="3200" dirty="0" smtClean="0"/>
          </a:p>
          <a:p>
            <a:pPr marL="728663" lvl="1" indent="-271463">
              <a:buFont typeface="Arial" panose="020B0604020202020204" pitchFamily="34" charset="0"/>
              <a:buChar char="•"/>
            </a:pPr>
            <a:r>
              <a:rPr lang="ja-JP" altLang="en-US" sz="3200" dirty="0" smtClean="0"/>
              <a:t>ファイバーステージを含めて、ローテータチームで協力して設計中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196302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60000" y="360000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目的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49542" y="1340768"/>
            <a:ext cx="82449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 typeface="Arial" panose="020B0604020202020204" pitchFamily="34" charset="0"/>
              <a:buChar char="•"/>
            </a:pPr>
            <a:r>
              <a:rPr lang="ja-JP" altLang="en-US" sz="3200" dirty="0"/>
              <a:t>岡山</a:t>
            </a:r>
            <a:r>
              <a:rPr lang="en-US" altLang="ja-JP" sz="3200" dirty="0"/>
              <a:t>188 cm</a:t>
            </a:r>
            <a:r>
              <a:rPr lang="ja-JP" altLang="en-US" sz="3200" dirty="0"/>
              <a:t>望遠鏡（昨年まで）及び京大</a:t>
            </a:r>
            <a:r>
              <a:rPr lang="en-US" altLang="ja-JP" sz="3200" dirty="0"/>
              <a:t>-</a:t>
            </a:r>
            <a:r>
              <a:rPr lang="ja-JP" altLang="en-US" sz="3200" dirty="0"/>
              <a:t>岡山</a:t>
            </a:r>
            <a:r>
              <a:rPr lang="en-US" altLang="ja-JP" sz="3200" dirty="0"/>
              <a:t>3.8 m</a:t>
            </a:r>
            <a:r>
              <a:rPr lang="ja-JP" altLang="en-US" sz="3200" dirty="0"/>
              <a:t>望遠鏡（来年から）で、</a:t>
            </a:r>
            <a:r>
              <a:rPr lang="ja-JP" altLang="en-US" sz="3200" dirty="0">
                <a:solidFill>
                  <a:srgbClr val="FF0000"/>
                </a:solidFill>
              </a:rPr>
              <a:t>面分光装置</a:t>
            </a:r>
            <a:r>
              <a:rPr lang="ja-JP" altLang="en-US" sz="3200" dirty="0"/>
              <a:t>を用いて即時可視光分光データを</a:t>
            </a:r>
            <a:r>
              <a:rPr lang="ja-JP" altLang="en-US" sz="3200" dirty="0" smtClean="0"/>
              <a:t>取得</a:t>
            </a:r>
            <a:endParaRPr lang="en-US" altLang="ja-JP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3200" dirty="0"/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ja-JP" altLang="en-US" sz="3200" dirty="0"/>
              <a:t>科学的</a:t>
            </a:r>
            <a:r>
              <a:rPr lang="ja-JP" altLang="en-US" sz="3200" dirty="0" smtClean="0"/>
              <a:t>目標</a:t>
            </a:r>
            <a:endParaRPr lang="en-US" altLang="ja-JP" sz="3200" dirty="0" smtClean="0"/>
          </a:p>
          <a:p>
            <a:pPr marL="725488" lvl="1" indent="-268288">
              <a:buFont typeface="Arial" panose="020B0604020202020204" pitchFamily="34" charset="0"/>
              <a:buChar char="•"/>
            </a:pPr>
            <a:r>
              <a:rPr lang="ja-JP" altLang="en-US" sz="3200" dirty="0" smtClean="0"/>
              <a:t>位置</a:t>
            </a:r>
            <a:r>
              <a:rPr lang="ja-JP" altLang="en-US" sz="3200" dirty="0"/>
              <a:t>決定精度</a:t>
            </a:r>
            <a:r>
              <a:rPr lang="en-US" altLang="ja-JP" sz="3200" dirty="0"/>
              <a:t>10”-20”</a:t>
            </a:r>
            <a:r>
              <a:rPr lang="ja-JP" altLang="en-US" sz="3200" dirty="0"/>
              <a:t>の</a:t>
            </a:r>
            <a:r>
              <a:rPr lang="en-US" altLang="ja-JP" sz="3200" dirty="0"/>
              <a:t>short</a:t>
            </a:r>
            <a:r>
              <a:rPr lang="ja-JP" altLang="en-US" sz="3200" dirty="0"/>
              <a:t> </a:t>
            </a:r>
            <a:r>
              <a:rPr lang="en-US" altLang="ja-JP" sz="3200" dirty="0" smtClean="0"/>
              <a:t>GRB</a:t>
            </a:r>
          </a:p>
          <a:p>
            <a:pPr marL="725488" lvl="1" indent="-268288">
              <a:buFont typeface="Arial" panose="020B0604020202020204" pitchFamily="34" charset="0"/>
              <a:buChar char="•"/>
            </a:pPr>
            <a:r>
              <a:rPr lang="ja-JP" altLang="en-US" sz="3200" dirty="0" smtClean="0"/>
              <a:t>重力波源</a:t>
            </a:r>
            <a:r>
              <a:rPr lang="ja-JP" altLang="en-US" sz="3200" dirty="0"/>
              <a:t>天体の可視光対応</a:t>
            </a:r>
            <a:r>
              <a:rPr lang="ja-JP" altLang="en-US" sz="3200" dirty="0" smtClean="0"/>
              <a:t>天体</a:t>
            </a:r>
            <a:endParaRPr lang="en-US" altLang="ja-JP" sz="3200" dirty="0" smtClean="0"/>
          </a:p>
          <a:p>
            <a:pPr marL="725488" lvl="1" indent="-268288">
              <a:buFont typeface="Arial" panose="020B0604020202020204" pitchFamily="34" charset="0"/>
              <a:buChar char="•"/>
            </a:pPr>
            <a:r>
              <a:rPr lang="ja-JP" altLang="en-US" sz="3200" dirty="0" smtClean="0"/>
              <a:t>銀河</a:t>
            </a:r>
            <a:r>
              <a:rPr lang="ja-JP" altLang="en-US" sz="3200" dirty="0"/>
              <a:t>等の広がった</a:t>
            </a:r>
            <a:r>
              <a:rPr lang="ja-JP" altLang="en-US" sz="3200" dirty="0" smtClean="0"/>
              <a:t>天体</a:t>
            </a:r>
            <a:endParaRPr lang="en-US" altLang="ja-JP" sz="3200" dirty="0" smtClean="0"/>
          </a:p>
          <a:p>
            <a:pPr marL="725488" lvl="1" indent="-268288">
              <a:buFont typeface="Arial" panose="020B0604020202020204" pitchFamily="34" charset="0"/>
              <a:buChar char="•"/>
            </a:pPr>
            <a:r>
              <a:rPr lang="ja-JP" altLang="en-US" sz="3200" dirty="0" smtClean="0"/>
              <a:t>超新星</a:t>
            </a:r>
            <a:r>
              <a:rPr lang="ja-JP" altLang="en-US" sz="3200" dirty="0"/>
              <a:t>候補の</a:t>
            </a:r>
            <a:r>
              <a:rPr lang="ja-JP" altLang="en-US" sz="3200" dirty="0" smtClean="0"/>
              <a:t>即時分光</a:t>
            </a:r>
            <a:endParaRPr lang="en-US" altLang="ja-JP" sz="3200" dirty="0" smtClean="0"/>
          </a:p>
          <a:p>
            <a:pPr marL="725488" lvl="1" indent="-268288">
              <a:buFont typeface="Arial" panose="020B0604020202020204" pitchFamily="34" charset="0"/>
              <a:buChar char="•"/>
            </a:pPr>
            <a:r>
              <a:rPr lang="ja-JP" altLang="en-US" sz="3200" dirty="0" smtClean="0"/>
              <a:t>等々</a:t>
            </a:r>
            <a:endParaRPr kumimoji="1" lang="ja-JP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1864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60000" y="360000"/>
            <a:ext cx="4248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ファイバーバンドル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6289" y="1175231"/>
            <a:ext cx="4448878" cy="450753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7571" y="3866409"/>
            <a:ext cx="3080203" cy="2907070"/>
          </a:xfrm>
          <a:prstGeom prst="rect">
            <a:avLst/>
          </a:prstGeom>
        </p:spPr>
      </p:pic>
      <p:cxnSp>
        <p:nvCxnSpPr>
          <p:cNvPr id="11" name="直線コネクタ 10"/>
          <p:cNvCxnSpPr>
            <a:endCxn id="15" idx="0"/>
          </p:cNvCxnSpPr>
          <p:nvPr/>
        </p:nvCxnSpPr>
        <p:spPr>
          <a:xfrm>
            <a:off x="1531715" y="1403929"/>
            <a:ext cx="1516175" cy="634268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endCxn id="15" idx="4"/>
          </p:cNvCxnSpPr>
          <p:nvPr/>
        </p:nvCxnSpPr>
        <p:spPr>
          <a:xfrm flipV="1">
            <a:off x="1501304" y="2578197"/>
            <a:ext cx="1546586" cy="142699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円/楕円 14"/>
          <p:cNvSpPr/>
          <p:nvPr/>
        </p:nvSpPr>
        <p:spPr>
          <a:xfrm>
            <a:off x="2777890" y="2038197"/>
            <a:ext cx="540000" cy="540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5205405" y="4722286"/>
            <a:ext cx="540000" cy="540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/>
          <p:cNvCxnSpPr>
            <a:stCxn id="19" idx="1"/>
          </p:cNvCxnSpPr>
          <p:nvPr/>
        </p:nvCxnSpPr>
        <p:spPr>
          <a:xfrm flipV="1">
            <a:off x="5284486" y="3866410"/>
            <a:ext cx="663085" cy="934957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9" idx="3"/>
          </p:cNvCxnSpPr>
          <p:nvPr/>
        </p:nvCxnSpPr>
        <p:spPr>
          <a:xfrm>
            <a:off x="5284486" y="5183205"/>
            <a:ext cx="663085" cy="1590274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6335544" y="2789191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2</a:t>
            </a:r>
            <a:r>
              <a:rPr kumimoji="1" lang="ja-JP" altLang="en-US" sz="3200" dirty="0" smtClean="0"/>
              <a:t>次元アレイ</a:t>
            </a:r>
            <a:endParaRPr kumimoji="1" lang="en-US" altLang="ja-JP" sz="3200" dirty="0" smtClean="0"/>
          </a:p>
          <a:p>
            <a:r>
              <a:rPr lang="en-US" altLang="ja-JP" sz="3200" dirty="0" smtClean="0"/>
              <a:t>(</a:t>
            </a:r>
            <a:r>
              <a:rPr lang="ja-JP" altLang="en-US" sz="3200" dirty="0" smtClean="0"/>
              <a:t>望遠鏡側</a:t>
            </a:r>
            <a:r>
              <a:rPr lang="en-US" altLang="ja-JP" sz="3200" dirty="0" smtClean="0"/>
              <a:t>)</a:t>
            </a:r>
            <a:endParaRPr kumimoji="1" lang="ja-JP" altLang="en-US" sz="32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55577" y="5696261"/>
            <a:ext cx="2282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1</a:t>
            </a:r>
            <a:r>
              <a:rPr kumimoji="1" lang="ja-JP" altLang="en-US" sz="3200" dirty="0" smtClean="0"/>
              <a:t>次元アレイ</a:t>
            </a:r>
            <a:endParaRPr kumimoji="1" lang="en-US" altLang="ja-JP" sz="3200" dirty="0" smtClean="0"/>
          </a:p>
          <a:p>
            <a:r>
              <a:rPr lang="en-US" altLang="ja-JP" sz="3200" dirty="0" smtClean="0"/>
              <a:t>(KOOLS</a:t>
            </a:r>
            <a:r>
              <a:rPr lang="ja-JP" altLang="en-US" sz="3200" dirty="0" smtClean="0"/>
              <a:t>側</a:t>
            </a:r>
            <a:r>
              <a:rPr lang="en-US" altLang="ja-JP" sz="3200" dirty="0" smtClean="0"/>
              <a:t>)</a:t>
            </a:r>
            <a:endParaRPr kumimoji="1" lang="ja-JP" altLang="en-US" sz="32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90377" y="1403929"/>
            <a:ext cx="30796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ファイバーの長さ：</a:t>
            </a:r>
            <a:r>
              <a:rPr kumimoji="1" lang="en-US" altLang="ja-JP" sz="2000" dirty="0" smtClean="0"/>
              <a:t>24 m</a:t>
            </a:r>
          </a:p>
          <a:p>
            <a:r>
              <a:rPr lang="ja-JP" altLang="en-US" sz="2000" dirty="0" smtClean="0"/>
              <a:t>透過率： </a:t>
            </a:r>
            <a:r>
              <a:rPr lang="en-US" altLang="ja-JP" sz="2000" dirty="0" smtClean="0"/>
              <a:t>80% (</a:t>
            </a:r>
            <a:r>
              <a:rPr lang="ja-JP" altLang="en-US" sz="2000" dirty="0" smtClean="0"/>
              <a:t>表面反射込</a:t>
            </a:r>
            <a:r>
              <a:rPr lang="en-US" altLang="ja-JP" sz="2000" dirty="0" smtClean="0"/>
              <a:t>)</a:t>
            </a:r>
          </a:p>
          <a:p>
            <a:r>
              <a:rPr lang="en-US" altLang="ja-JP" sz="2000" dirty="0" smtClean="0"/>
              <a:t>Filling factor</a:t>
            </a:r>
            <a:r>
              <a:rPr lang="ja-JP" altLang="en-US" sz="2000" dirty="0" smtClean="0"/>
              <a:t>： </a:t>
            </a:r>
            <a:r>
              <a:rPr lang="en-US" altLang="ja-JP" sz="2000" dirty="0" smtClean="0"/>
              <a:t>58</a:t>
            </a:r>
            <a:r>
              <a:rPr lang="en-US" altLang="ja-JP" sz="2000" dirty="0"/>
              <a:t>%</a:t>
            </a:r>
            <a:endParaRPr kumimoji="1" lang="ja-JP" altLang="en-US" sz="2000" dirty="0" smtClean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137938" y="4436847"/>
            <a:ext cx="3648884" cy="1014761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85" y="1335633"/>
            <a:ext cx="1433030" cy="1385262"/>
          </a:xfrm>
          <a:prstGeom prst="rect">
            <a:avLst/>
          </a:prstGeom>
        </p:spPr>
      </p:pic>
      <p:cxnSp>
        <p:nvCxnSpPr>
          <p:cNvPr id="24" name="直線コネクタ 23"/>
          <p:cNvCxnSpPr/>
          <p:nvPr/>
        </p:nvCxnSpPr>
        <p:spPr>
          <a:xfrm flipH="1">
            <a:off x="185647" y="1794285"/>
            <a:ext cx="525951" cy="1325500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>
            <a:off x="726023" y="1794285"/>
            <a:ext cx="159802" cy="296181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marL="266700" indent="-266700" algn="ctr">
              <a:buFont typeface="Arial" panose="020B0604020202020204" pitchFamily="34" charset="0"/>
              <a:buChar char="•"/>
            </a:pPr>
            <a:endParaRPr kumimoji="1" lang="ja-JP" altLang="en-US" sz="3200" dirty="0"/>
          </a:p>
        </p:txBody>
      </p:sp>
      <p:cxnSp>
        <p:nvCxnSpPr>
          <p:cNvPr id="28" name="直線コネクタ 27"/>
          <p:cNvCxnSpPr/>
          <p:nvPr/>
        </p:nvCxnSpPr>
        <p:spPr>
          <a:xfrm>
            <a:off x="897024" y="1794285"/>
            <a:ext cx="296861" cy="1325500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60000" y="360000"/>
            <a:ext cx="71234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 smtClean="0"/>
              <a:t>KOOLS-IFU @OAO 188 cm</a:t>
            </a:r>
            <a:r>
              <a:rPr lang="ja-JP" altLang="en-US" sz="4000" dirty="0" smtClean="0"/>
              <a:t>望遠鏡</a:t>
            </a:r>
            <a:endParaRPr lang="en-US" altLang="ja-JP" sz="40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271" y="1055129"/>
            <a:ext cx="4277217" cy="5702956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1879312" y="2060848"/>
            <a:ext cx="2042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ファイバーバンドル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8" t="49673" r="24510"/>
          <a:stretch/>
        </p:blipFill>
        <p:spPr>
          <a:xfrm>
            <a:off x="239887" y="3401002"/>
            <a:ext cx="4176464" cy="277230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60000" y="6173310"/>
            <a:ext cx="3900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可視光分光器</a:t>
            </a:r>
            <a:r>
              <a:rPr kumimoji="1" lang="en-US" altLang="ja-JP" sz="3200" dirty="0" smtClean="0"/>
              <a:t> KOOLS</a:t>
            </a:r>
            <a:endParaRPr kumimoji="1" lang="ja-JP" altLang="en-US" sz="3200" dirty="0" smtClean="0"/>
          </a:p>
        </p:txBody>
      </p:sp>
      <p:sp>
        <p:nvSpPr>
          <p:cNvPr id="20" name="フリーフォーム 19"/>
          <p:cNvSpPr/>
          <p:nvPr/>
        </p:nvSpPr>
        <p:spPr>
          <a:xfrm>
            <a:off x="990502" y="3010085"/>
            <a:ext cx="6629072" cy="1923505"/>
          </a:xfrm>
          <a:custGeom>
            <a:avLst/>
            <a:gdLst>
              <a:gd name="connsiteX0" fmla="*/ 2803358 w 3157201"/>
              <a:gd name="connsiteY0" fmla="*/ 1689587 h 2712272"/>
              <a:gd name="connsiteX1" fmla="*/ 2057400 w 3157201"/>
              <a:gd name="connsiteY1" fmla="*/ 1653493 h 2712272"/>
              <a:gd name="connsiteX2" fmla="*/ 3152273 w 3157201"/>
              <a:gd name="connsiteY2" fmla="*/ 498461 h 2712272"/>
              <a:gd name="connsiteX3" fmla="*/ 1528010 w 3157201"/>
              <a:gd name="connsiteY3" fmla="*/ 53293 h 2712272"/>
              <a:gd name="connsiteX4" fmla="*/ 637673 w 3157201"/>
              <a:gd name="connsiteY4" fmla="*/ 1653493 h 2712272"/>
              <a:gd name="connsiteX5" fmla="*/ 0 w 3157201"/>
              <a:gd name="connsiteY5" fmla="*/ 2712272 h 2712272"/>
              <a:gd name="connsiteX6" fmla="*/ 0 w 3157201"/>
              <a:gd name="connsiteY6" fmla="*/ 2712272 h 2712272"/>
              <a:gd name="connsiteX0" fmla="*/ 2803358 w 3184181"/>
              <a:gd name="connsiteY0" fmla="*/ 1683142 h 2705827"/>
              <a:gd name="connsiteX1" fmla="*/ 2621280 w 3184181"/>
              <a:gd name="connsiteY1" fmla="*/ 1166988 h 2705827"/>
              <a:gd name="connsiteX2" fmla="*/ 3152273 w 3184181"/>
              <a:gd name="connsiteY2" fmla="*/ 492016 h 2705827"/>
              <a:gd name="connsiteX3" fmla="*/ 1528010 w 3184181"/>
              <a:gd name="connsiteY3" fmla="*/ 46848 h 2705827"/>
              <a:gd name="connsiteX4" fmla="*/ 637673 w 3184181"/>
              <a:gd name="connsiteY4" fmla="*/ 1647048 h 2705827"/>
              <a:gd name="connsiteX5" fmla="*/ 0 w 3184181"/>
              <a:gd name="connsiteY5" fmla="*/ 2705827 h 2705827"/>
              <a:gd name="connsiteX6" fmla="*/ 0 w 3184181"/>
              <a:gd name="connsiteY6" fmla="*/ 2705827 h 2705827"/>
              <a:gd name="connsiteX0" fmla="*/ 2803358 w 3110819"/>
              <a:gd name="connsiteY0" fmla="*/ 1654976 h 2677661"/>
              <a:gd name="connsiteX1" fmla="*/ 2621280 w 3110819"/>
              <a:gd name="connsiteY1" fmla="*/ 1138822 h 2677661"/>
              <a:gd name="connsiteX2" fmla="*/ 3076073 w 3110819"/>
              <a:gd name="connsiteY2" fmla="*/ 768650 h 2677661"/>
              <a:gd name="connsiteX3" fmla="*/ 1528010 w 3110819"/>
              <a:gd name="connsiteY3" fmla="*/ 18682 h 2677661"/>
              <a:gd name="connsiteX4" fmla="*/ 637673 w 3110819"/>
              <a:gd name="connsiteY4" fmla="*/ 1618882 h 2677661"/>
              <a:gd name="connsiteX5" fmla="*/ 0 w 3110819"/>
              <a:gd name="connsiteY5" fmla="*/ 2677661 h 2677661"/>
              <a:gd name="connsiteX6" fmla="*/ 0 w 3110819"/>
              <a:gd name="connsiteY6" fmla="*/ 2677661 h 2677661"/>
              <a:gd name="connsiteX0" fmla="*/ 2803358 w 3123890"/>
              <a:gd name="connsiteY0" fmla="*/ 1654643 h 2677328"/>
              <a:gd name="connsiteX1" fmla="*/ 2735580 w 3123890"/>
              <a:gd name="connsiteY1" fmla="*/ 1047049 h 2677328"/>
              <a:gd name="connsiteX2" fmla="*/ 3076073 w 3123890"/>
              <a:gd name="connsiteY2" fmla="*/ 768317 h 2677328"/>
              <a:gd name="connsiteX3" fmla="*/ 1528010 w 3123890"/>
              <a:gd name="connsiteY3" fmla="*/ 18349 h 2677328"/>
              <a:gd name="connsiteX4" fmla="*/ 637673 w 3123890"/>
              <a:gd name="connsiteY4" fmla="*/ 1618549 h 2677328"/>
              <a:gd name="connsiteX5" fmla="*/ 0 w 3123890"/>
              <a:gd name="connsiteY5" fmla="*/ 2677328 h 2677328"/>
              <a:gd name="connsiteX6" fmla="*/ 0 w 3123890"/>
              <a:gd name="connsiteY6" fmla="*/ 2677328 h 2677328"/>
              <a:gd name="connsiteX0" fmla="*/ 2803358 w 3123890"/>
              <a:gd name="connsiteY0" fmla="*/ 1654643 h 2677328"/>
              <a:gd name="connsiteX1" fmla="*/ 2735580 w 3123890"/>
              <a:gd name="connsiteY1" fmla="*/ 1047049 h 2677328"/>
              <a:gd name="connsiteX2" fmla="*/ 3076073 w 3123890"/>
              <a:gd name="connsiteY2" fmla="*/ 768317 h 2677328"/>
              <a:gd name="connsiteX3" fmla="*/ 1528010 w 3123890"/>
              <a:gd name="connsiteY3" fmla="*/ 18349 h 2677328"/>
              <a:gd name="connsiteX4" fmla="*/ 637673 w 3123890"/>
              <a:gd name="connsiteY4" fmla="*/ 1618549 h 2677328"/>
              <a:gd name="connsiteX5" fmla="*/ 0 w 3123890"/>
              <a:gd name="connsiteY5" fmla="*/ 2677328 h 2677328"/>
              <a:gd name="connsiteX6" fmla="*/ 0 w 3123890"/>
              <a:gd name="connsiteY6" fmla="*/ 2677328 h 2677328"/>
              <a:gd name="connsiteX0" fmla="*/ 2803358 w 3129812"/>
              <a:gd name="connsiteY0" fmla="*/ 1654643 h 2677328"/>
              <a:gd name="connsiteX1" fmla="*/ 2735580 w 3129812"/>
              <a:gd name="connsiteY1" fmla="*/ 1047049 h 2677328"/>
              <a:gd name="connsiteX2" fmla="*/ 3076073 w 3129812"/>
              <a:gd name="connsiteY2" fmla="*/ 768317 h 2677328"/>
              <a:gd name="connsiteX3" fmla="*/ 1528010 w 3129812"/>
              <a:gd name="connsiteY3" fmla="*/ 18349 h 2677328"/>
              <a:gd name="connsiteX4" fmla="*/ 637673 w 3129812"/>
              <a:gd name="connsiteY4" fmla="*/ 1618549 h 2677328"/>
              <a:gd name="connsiteX5" fmla="*/ 0 w 3129812"/>
              <a:gd name="connsiteY5" fmla="*/ 2677328 h 2677328"/>
              <a:gd name="connsiteX6" fmla="*/ 0 w 3129812"/>
              <a:gd name="connsiteY6" fmla="*/ 2677328 h 2677328"/>
              <a:gd name="connsiteX0" fmla="*/ 2803358 w 3091411"/>
              <a:gd name="connsiteY0" fmla="*/ 1657241 h 2679926"/>
              <a:gd name="connsiteX1" fmla="*/ 2735580 w 3091411"/>
              <a:gd name="connsiteY1" fmla="*/ 1049647 h 2679926"/>
              <a:gd name="connsiteX2" fmla="*/ 3076073 w 3091411"/>
              <a:gd name="connsiteY2" fmla="*/ 770915 h 2679926"/>
              <a:gd name="connsiteX3" fmla="*/ 1528010 w 3091411"/>
              <a:gd name="connsiteY3" fmla="*/ 20947 h 2679926"/>
              <a:gd name="connsiteX4" fmla="*/ 637673 w 3091411"/>
              <a:gd name="connsiteY4" fmla="*/ 1621147 h 2679926"/>
              <a:gd name="connsiteX5" fmla="*/ 0 w 3091411"/>
              <a:gd name="connsiteY5" fmla="*/ 2679926 h 2679926"/>
              <a:gd name="connsiteX6" fmla="*/ 0 w 3091411"/>
              <a:gd name="connsiteY6" fmla="*/ 2679926 h 2679926"/>
              <a:gd name="connsiteX0" fmla="*/ 2803358 w 3118683"/>
              <a:gd name="connsiteY0" fmla="*/ 1650420 h 2673105"/>
              <a:gd name="connsiteX1" fmla="*/ 2735580 w 3118683"/>
              <a:gd name="connsiteY1" fmla="*/ 1042826 h 2673105"/>
              <a:gd name="connsiteX2" fmla="*/ 3106553 w 3118683"/>
              <a:gd name="connsiteY2" fmla="*/ 878394 h 2673105"/>
              <a:gd name="connsiteX3" fmla="*/ 1528010 w 3118683"/>
              <a:gd name="connsiteY3" fmla="*/ 14126 h 2673105"/>
              <a:gd name="connsiteX4" fmla="*/ 637673 w 3118683"/>
              <a:gd name="connsiteY4" fmla="*/ 1614326 h 2673105"/>
              <a:gd name="connsiteX5" fmla="*/ 0 w 3118683"/>
              <a:gd name="connsiteY5" fmla="*/ 2673105 h 2673105"/>
              <a:gd name="connsiteX6" fmla="*/ 0 w 3118683"/>
              <a:gd name="connsiteY6" fmla="*/ 2673105 h 2673105"/>
              <a:gd name="connsiteX0" fmla="*/ 2803358 w 3144642"/>
              <a:gd name="connsiteY0" fmla="*/ 1648891 h 2671576"/>
              <a:gd name="connsiteX1" fmla="*/ 2667000 w 3144642"/>
              <a:gd name="connsiteY1" fmla="*/ 1079397 h 2671576"/>
              <a:gd name="connsiteX2" fmla="*/ 3106553 w 3144642"/>
              <a:gd name="connsiteY2" fmla="*/ 876865 h 2671576"/>
              <a:gd name="connsiteX3" fmla="*/ 1528010 w 3144642"/>
              <a:gd name="connsiteY3" fmla="*/ 12597 h 2671576"/>
              <a:gd name="connsiteX4" fmla="*/ 637673 w 3144642"/>
              <a:gd name="connsiteY4" fmla="*/ 1612797 h 2671576"/>
              <a:gd name="connsiteX5" fmla="*/ 0 w 3144642"/>
              <a:gd name="connsiteY5" fmla="*/ 2671576 h 2671576"/>
              <a:gd name="connsiteX6" fmla="*/ 0 w 3144642"/>
              <a:gd name="connsiteY6" fmla="*/ 2671576 h 2671576"/>
              <a:gd name="connsiteX0" fmla="*/ 2803358 w 3147975"/>
              <a:gd name="connsiteY0" fmla="*/ 1648891 h 2671576"/>
              <a:gd name="connsiteX1" fmla="*/ 2667000 w 3147975"/>
              <a:gd name="connsiteY1" fmla="*/ 1079397 h 2671576"/>
              <a:gd name="connsiteX2" fmla="*/ 3106553 w 3147975"/>
              <a:gd name="connsiteY2" fmla="*/ 876865 h 2671576"/>
              <a:gd name="connsiteX3" fmla="*/ 1528010 w 3147975"/>
              <a:gd name="connsiteY3" fmla="*/ 12597 h 2671576"/>
              <a:gd name="connsiteX4" fmla="*/ 637673 w 3147975"/>
              <a:gd name="connsiteY4" fmla="*/ 1612797 h 2671576"/>
              <a:gd name="connsiteX5" fmla="*/ 0 w 3147975"/>
              <a:gd name="connsiteY5" fmla="*/ 2671576 h 2671576"/>
              <a:gd name="connsiteX6" fmla="*/ 0 w 3147975"/>
              <a:gd name="connsiteY6" fmla="*/ 2671576 h 2671576"/>
              <a:gd name="connsiteX0" fmla="*/ 2803358 w 3147529"/>
              <a:gd name="connsiteY0" fmla="*/ 1648891 h 2671576"/>
              <a:gd name="connsiteX1" fmla="*/ 2667000 w 3147529"/>
              <a:gd name="connsiteY1" fmla="*/ 1079397 h 2671576"/>
              <a:gd name="connsiteX2" fmla="*/ 3106553 w 3147529"/>
              <a:gd name="connsiteY2" fmla="*/ 876865 h 2671576"/>
              <a:gd name="connsiteX3" fmla="*/ 1528010 w 3147529"/>
              <a:gd name="connsiteY3" fmla="*/ 12597 h 2671576"/>
              <a:gd name="connsiteX4" fmla="*/ 637673 w 3147529"/>
              <a:gd name="connsiteY4" fmla="*/ 1612797 h 2671576"/>
              <a:gd name="connsiteX5" fmla="*/ 0 w 3147529"/>
              <a:gd name="connsiteY5" fmla="*/ 2671576 h 2671576"/>
              <a:gd name="connsiteX6" fmla="*/ 0 w 3147529"/>
              <a:gd name="connsiteY6" fmla="*/ 2671576 h 2671576"/>
              <a:gd name="connsiteX0" fmla="*/ 2803358 w 3150342"/>
              <a:gd name="connsiteY0" fmla="*/ 1648891 h 2671576"/>
              <a:gd name="connsiteX1" fmla="*/ 2667000 w 3150342"/>
              <a:gd name="connsiteY1" fmla="*/ 1079397 h 2671576"/>
              <a:gd name="connsiteX2" fmla="*/ 3106553 w 3150342"/>
              <a:gd name="connsiteY2" fmla="*/ 876865 h 2671576"/>
              <a:gd name="connsiteX3" fmla="*/ 1528010 w 3150342"/>
              <a:gd name="connsiteY3" fmla="*/ 12597 h 2671576"/>
              <a:gd name="connsiteX4" fmla="*/ 637673 w 3150342"/>
              <a:gd name="connsiteY4" fmla="*/ 1612797 h 2671576"/>
              <a:gd name="connsiteX5" fmla="*/ 0 w 3150342"/>
              <a:gd name="connsiteY5" fmla="*/ 2671576 h 2671576"/>
              <a:gd name="connsiteX6" fmla="*/ 0 w 3150342"/>
              <a:gd name="connsiteY6" fmla="*/ 2671576 h 2671576"/>
              <a:gd name="connsiteX0" fmla="*/ 2803358 w 3120365"/>
              <a:gd name="connsiteY0" fmla="*/ 1649431 h 2672116"/>
              <a:gd name="connsiteX1" fmla="*/ 2667000 w 3120365"/>
              <a:gd name="connsiteY1" fmla="*/ 1079937 h 2672116"/>
              <a:gd name="connsiteX2" fmla="*/ 3106553 w 3120365"/>
              <a:gd name="connsiteY2" fmla="*/ 877405 h 2672116"/>
              <a:gd name="connsiteX3" fmla="*/ 1528010 w 3120365"/>
              <a:gd name="connsiteY3" fmla="*/ 13137 h 2672116"/>
              <a:gd name="connsiteX4" fmla="*/ 637673 w 3120365"/>
              <a:gd name="connsiteY4" fmla="*/ 1613337 h 2672116"/>
              <a:gd name="connsiteX5" fmla="*/ 0 w 3120365"/>
              <a:gd name="connsiteY5" fmla="*/ 2672116 h 2672116"/>
              <a:gd name="connsiteX6" fmla="*/ 0 w 3120365"/>
              <a:gd name="connsiteY6" fmla="*/ 2672116 h 2672116"/>
              <a:gd name="connsiteX0" fmla="*/ 2803358 w 3140383"/>
              <a:gd name="connsiteY0" fmla="*/ 1577608 h 2600293"/>
              <a:gd name="connsiteX1" fmla="*/ 2667000 w 3140383"/>
              <a:gd name="connsiteY1" fmla="*/ 1008114 h 2600293"/>
              <a:gd name="connsiteX2" fmla="*/ 3106553 w 3140383"/>
              <a:gd name="connsiteY2" fmla="*/ 805582 h 2600293"/>
              <a:gd name="connsiteX3" fmla="*/ 1708483 w 3140383"/>
              <a:gd name="connsiteY3" fmla="*/ 13503 h 2600293"/>
              <a:gd name="connsiteX4" fmla="*/ 637673 w 3140383"/>
              <a:gd name="connsiteY4" fmla="*/ 1541514 h 2600293"/>
              <a:gd name="connsiteX5" fmla="*/ 0 w 3140383"/>
              <a:gd name="connsiteY5" fmla="*/ 2600293 h 2600293"/>
              <a:gd name="connsiteX6" fmla="*/ 0 w 3140383"/>
              <a:gd name="connsiteY6" fmla="*/ 2600293 h 2600293"/>
              <a:gd name="connsiteX0" fmla="*/ 2803358 w 3140383"/>
              <a:gd name="connsiteY0" fmla="*/ 1567361 h 2590046"/>
              <a:gd name="connsiteX1" fmla="*/ 2667000 w 3140383"/>
              <a:gd name="connsiteY1" fmla="*/ 997867 h 2590046"/>
              <a:gd name="connsiteX2" fmla="*/ 3106553 w 3140383"/>
              <a:gd name="connsiteY2" fmla="*/ 795335 h 2590046"/>
              <a:gd name="connsiteX3" fmla="*/ 1708483 w 3140383"/>
              <a:gd name="connsiteY3" fmla="*/ 3256 h 2590046"/>
              <a:gd name="connsiteX4" fmla="*/ 1183773 w 3140383"/>
              <a:gd name="connsiteY4" fmla="*/ 1131217 h 2590046"/>
              <a:gd name="connsiteX5" fmla="*/ 0 w 3140383"/>
              <a:gd name="connsiteY5" fmla="*/ 2590046 h 2590046"/>
              <a:gd name="connsiteX6" fmla="*/ 0 w 3140383"/>
              <a:gd name="connsiteY6" fmla="*/ 2590046 h 2590046"/>
              <a:gd name="connsiteX0" fmla="*/ 2803358 w 3132712"/>
              <a:gd name="connsiteY0" fmla="*/ 1500957 h 2523642"/>
              <a:gd name="connsiteX1" fmla="*/ 2667000 w 3132712"/>
              <a:gd name="connsiteY1" fmla="*/ 931463 h 2523642"/>
              <a:gd name="connsiteX2" fmla="*/ 3106553 w 3132712"/>
              <a:gd name="connsiteY2" fmla="*/ 728931 h 2523642"/>
              <a:gd name="connsiteX3" fmla="*/ 1856121 w 3132712"/>
              <a:gd name="connsiteY3" fmla="*/ 3527 h 2523642"/>
              <a:gd name="connsiteX4" fmla="*/ 1183773 w 3132712"/>
              <a:gd name="connsiteY4" fmla="*/ 1064813 h 2523642"/>
              <a:gd name="connsiteX5" fmla="*/ 0 w 3132712"/>
              <a:gd name="connsiteY5" fmla="*/ 2523642 h 2523642"/>
              <a:gd name="connsiteX6" fmla="*/ 0 w 3132712"/>
              <a:gd name="connsiteY6" fmla="*/ 2523642 h 2523642"/>
              <a:gd name="connsiteX0" fmla="*/ 2803358 w 3132712"/>
              <a:gd name="connsiteY0" fmla="*/ 1500957 h 2523642"/>
              <a:gd name="connsiteX1" fmla="*/ 2667000 w 3132712"/>
              <a:gd name="connsiteY1" fmla="*/ 931463 h 2523642"/>
              <a:gd name="connsiteX2" fmla="*/ 3106553 w 3132712"/>
              <a:gd name="connsiteY2" fmla="*/ 728931 h 2523642"/>
              <a:gd name="connsiteX3" fmla="*/ 1856121 w 3132712"/>
              <a:gd name="connsiteY3" fmla="*/ 3527 h 2523642"/>
              <a:gd name="connsiteX4" fmla="*/ 1183773 w 3132712"/>
              <a:gd name="connsiteY4" fmla="*/ 1064813 h 2523642"/>
              <a:gd name="connsiteX5" fmla="*/ 695825 w 3132712"/>
              <a:gd name="connsiteY5" fmla="*/ 1687695 h 2523642"/>
              <a:gd name="connsiteX6" fmla="*/ 0 w 3132712"/>
              <a:gd name="connsiteY6" fmla="*/ 2523642 h 2523642"/>
              <a:gd name="connsiteX7" fmla="*/ 0 w 3132712"/>
              <a:gd name="connsiteY7" fmla="*/ 2523642 h 2523642"/>
              <a:gd name="connsiteX0" fmla="*/ 2803358 w 3132712"/>
              <a:gd name="connsiteY0" fmla="*/ 1500957 h 2523642"/>
              <a:gd name="connsiteX1" fmla="*/ 2667000 w 3132712"/>
              <a:gd name="connsiteY1" fmla="*/ 931463 h 2523642"/>
              <a:gd name="connsiteX2" fmla="*/ 3106553 w 3132712"/>
              <a:gd name="connsiteY2" fmla="*/ 728931 h 2523642"/>
              <a:gd name="connsiteX3" fmla="*/ 1856121 w 3132712"/>
              <a:gd name="connsiteY3" fmla="*/ 3527 h 2523642"/>
              <a:gd name="connsiteX4" fmla="*/ 1183773 w 3132712"/>
              <a:gd name="connsiteY4" fmla="*/ 1064813 h 2523642"/>
              <a:gd name="connsiteX5" fmla="*/ 857750 w 3132712"/>
              <a:gd name="connsiteY5" fmla="*/ 1801995 h 2523642"/>
              <a:gd name="connsiteX6" fmla="*/ 0 w 3132712"/>
              <a:gd name="connsiteY6" fmla="*/ 2523642 h 2523642"/>
              <a:gd name="connsiteX7" fmla="*/ 0 w 3132712"/>
              <a:gd name="connsiteY7" fmla="*/ 2523642 h 2523642"/>
              <a:gd name="connsiteX0" fmla="*/ 2803358 w 3132712"/>
              <a:gd name="connsiteY0" fmla="*/ 1500957 h 2523642"/>
              <a:gd name="connsiteX1" fmla="*/ 2667000 w 3132712"/>
              <a:gd name="connsiteY1" fmla="*/ 931463 h 2523642"/>
              <a:gd name="connsiteX2" fmla="*/ 3106553 w 3132712"/>
              <a:gd name="connsiteY2" fmla="*/ 728931 h 2523642"/>
              <a:gd name="connsiteX3" fmla="*/ 1856121 w 3132712"/>
              <a:gd name="connsiteY3" fmla="*/ 3527 h 2523642"/>
              <a:gd name="connsiteX4" fmla="*/ 1183773 w 3132712"/>
              <a:gd name="connsiteY4" fmla="*/ 1064813 h 2523642"/>
              <a:gd name="connsiteX5" fmla="*/ 857750 w 3132712"/>
              <a:gd name="connsiteY5" fmla="*/ 1801995 h 2523642"/>
              <a:gd name="connsiteX6" fmla="*/ 0 w 3132712"/>
              <a:gd name="connsiteY6" fmla="*/ 2523642 h 2523642"/>
              <a:gd name="connsiteX7" fmla="*/ 0 w 3132712"/>
              <a:gd name="connsiteY7" fmla="*/ 2523642 h 2523642"/>
              <a:gd name="connsiteX0" fmla="*/ 2803358 w 3132712"/>
              <a:gd name="connsiteY0" fmla="*/ 1500957 h 2523642"/>
              <a:gd name="connsiteX1" fmla="*/ 2667000 w 3132712"/>
              <a:gd name="connsiteY1" fmla="*/ 931463 h 2523642"/>
              <a:gd name="connsiteX2" fmla="*/ 3106553 w 3132712"/>
              <a:gd name="connsiteY2" fmla="*/ 728931 h 2523642"/>
              <a:gd name="connsiteX3" fmla="*/ 1856121 w 3132712"/>
              <a:gd name="connsiteY3" fmla="*/ 3527 h 2523642"/>
              <a:gd name="connsiteX4" fmla="*/ 1183773 w 3132712"/>
              <a:gd name="connsiteY4" fmla="*/ 1064813 h 2523642"/>
              <a:gd name="connsiteX5" fmla="*/ 857750 w 3132712"/>
              <a:gd name="connsiteY5" fmla="*/ 1801995 h 2523642"/>
              <a:gd name="connsiteX6" fmla="*/ 0 w 3132712"/>
              <a:gd name="connsiteY6" fmla="*/ 2523642 h 2523642"/>
              <a:gd name="connsiteX7" fmla="*/ 0 w 3132712"/>
              <a:gd name="connsiteY7" fmla="*/ 2523642 h 2523642"/>
              <a:gd name="connsiteX0" fmla="*/ 2803358 w 3132712"/>
              <a:gd name="connsiteY0" fmla="*/ 1500957 h 2523642"/>
              <a:gd name="connsiteX1" fmla="*/ 2667000 w 3132712"/>
              <a:gd name="connsiteY1" fmla="*/ 931463 h 2523642"/>
              <a:gd name="connsiteX2" fmla="*/ 3106553 w 3132712"/>
              <a:gd name="connsiteY2" fmla="*/ 728931 h 2523642"/>
              <a:gd name="connsiteX3" fmla="*/ 1856121 w 3132712"/>
              <a:gd name="connsiteY3" fmla="*/ 3527 h 2523642"/>
              <a:gd name="connsiteX4" fmla="*/ 1183773 w 3132712"/>
              <a:gd name="connsiteY4" fmla="*/ 1064813 h 2523642"/>
              <a:gd name="connsiteX5" fmla="*/ 857750 w 3132712"/>
              <a:gd name="connsiteY5" fmla="*/ 1801995 h 2523642"/>
              <a:gd name="connsiteX6" fmla="*/ 0 w 3132712"/>
              <a:gd name="connsiteY6" fmla="*/ 2523642 h 2523642"/>
              <a:gd name="connsiteX7" fmla="*/ 0 w 3132712"/>
              <a:gd name="connsiteY7" fmla="*/ 2523642 h 2523642"/>
              <a:gd name="connsiteX0" fmla="*/ 2803358 w 3132712"/>
              <a:gd name="connsiteY0" fmla="*/ 1499609 h 2522294"/>
              <a:gd name="connsiteX1" fmla="*/ 2667000 w 3132712"/>
              <a:gd name="connsiteY1" fmla="*/ 930115 h 2522294"/>
              <a:gd name="connsiteX2" fmla="*/ 3106553 w 3132712"/>
              <a:gd name="connsiteY2" fmla="*/ 727583 h 2522294"/>
              <a:gd name="connsiteX3" fmla="*/ 1856121 w 3132712"/>
              <a:gd name="connsiteY3" fmla="*/ 2179 h 2522294"/>
              <a:gd name="connsiteX4" fmla="*/ 1288548 w 3132712"/>
              <a:gd name="connsiteY4" fmla="*/ 987265 h 2522294"/>
              <a:gd name="connsiteX5" fmla="*/ 857750 w 3132712"/>
              <a:gd name="connsiteY5" fmla="*/ 1800647 h 2522294"/>
              <a:gd name="connsiteX6" fmla="*/ 0 w 3132712"/>
              <a:gd name="connsiteY6" fmla="*/ 2522294 h 2522294"/>
              <a:gd name="connsiteX7" fmla="*/ 0 w 3132712"/>
              <a:gd name="connsiteY7" fmla="*/ 2522294 h 2522294"/>
              <a:gd name="connsiteX0" fmla="*/ 2803358 w 3132712"/>
              <a:gd name="connsiteY0" fmla="*/ 1499609 h 2522294"/>
              <a:gd name="connsiteX1" fmla="*/ 2667000 w 3132712"/>
              <a:gd name="connsiteY1" fmla="*/ 930115 h 2522294"/>
              <a:gd name="connsiteX2" fmla="*/ 3106553 w 3132712"/>
              <a:gd name="connsiteY2" fmla="*/ 727583 h 2522294"/>
              <a:gd name="connsiteX3" fmla="*/ 1856121 w 3132712"/>
              <a:gd name="connsiteY3" fmla="*/ 2179 h 2522294"/>
              <a:gd name="connsiteX4" fmla="*/ 1288548 w 3132712"/>
              <a:gd name="connsiteY4" fmla="*/ 987265 h 2522294"/>
              <a:gd name="connsiteX5" fmla="*/ 857750 w 3132712"/>
              <a:gd name="connsiteY5" fmla="*/ 1800647 h 2522294"/>
              <a:gd name="connsiteX6" fmla="*/ 0 w 3132712"/>
              <a:gd name="connsiteY6" fmla="*/ 2522294 h 2522294"/>
              <a:gd name="connsiteX7" fmla="*/ 0 w 3132712"/>
              <a:gd name="connsiteY7" fmla="*/ 2522294 h 2522294"/>
              <a:gd name="connsiteX0" fmla="*/ 2803358 w 3132712"/>
              <a:gd name="connsiteY0" fmla="*/ 1499609 h 2522294"/>
              <a:gd name="connsiteX1" fmla="*/ 2667000 w 3132712"/>
              <a:gd name="connsiteY1" fmla="*/ 930115 h 2522294"/>
              <a:gd name="connsiteX2" fmla="*/ 3106553 w 3132712"/>
              <a:gd name="connsiteY2" fmla="*/ 727583 h 2522294"/>
              <a:gd name="connsiteX3" fmla="*/ 1856121 w 3132712"/>
              <a:gd name="connsiteY3" fmla="*/ 2179 h 2522294"/>
              <a:gd name="connsiteX4" fmla="*/ 1288548 w 3132712"/>
              <a:gd name="connsiteY4" fmla="*/ 987265 h 2522294"/>
              <a:gd name="connsiteX5" fmla="*/ 857750 w 3132712"/>
              <a:gd name="connsiteY5" fmla="*/ 1800647 h 2522294"/>
              <a:gd name="connsiteX6" fmla="*/ 0 w 3132712"/>
              <a:gd name="connsiteY6" fmla="*/ 2522294 h 2522294"/>
              <a:gd name="connsiteX7" fmla="*/ 0 w 3132712"/>
              <a:gd name="connsiteY7" fmla="*/ 2522294 h 2522294"/>
              <a:gd name="connsiteX0" fmla="*/ 2803358 w 3127819"/>
              <a:gd name="connsiteY0" fmla="*/ 1466370 h 2489055"/>
              <a:gd name="connsiteX1" fmla="*/ 2667000 w 3127819"/>
              <a:gd name="connsiteY1" fmla="*/ 896876 h 2489055"/>
              <a:gd name="connsiteX2" fmla="*/ 3106553 w 3127819"/>
              <a:gd name="connsiteY2" fmla="*/ 694344 h 2489055"/>
              <a:gd name="connsiteX3" fmla="*/ 1956133 w 3127819"/>
              <a:gd name="connsiteY3" fmla="*/ 2277 h 2489055"/>
              <a:gd name="connsiteX4" fmla="*/ 1288548 w 3127819"/>
              <a:gd name="connsiteY4" fmla="*/ 954026 h 2489055"/>
              <a:gd name="connsiteX5" fmla="*/ 857750 w 3127819"/>
              <a:gd name="connsiteY5" fmla="*/ 1767408 h 2489055"/>
              <a:gd name="connsiteX6" fmla="*/ 0 w 3127819"/>
              <a:gd name="connsiteY6" fmla="*/ 2489055 h 2489055"/>
              <a:gd name="connsiteX7" fmla="*/ 0 w 3127819"/>
              <a:gd name="connsiteY7" fmla="*/ 2489055 h 2489055"/>
              <a:gd name="connsiteX0" fmla="*/ 2803358 w 3127819"/>
              <a:gd name="connsiteY0" fmla="*/ 1464186 h 2486871"/>
              <a:gd name="connsiteX1" fmla="*/ 2667000 w 3127819"/>
              <a:gd name="connsiteY1" fmla="*/ 894692 h 2486871"/>
              <a:gd name="connsiteX2" fmla="*/ 3106553 w 3127819"/>
              <a:gd name="connsiteY2" fmla="*/ 692160 h 2486871"/>
              <a:gd name="connsiteX3" fmla="*/ 1956133 w 3127819"/>
              <a:gd name="connsiteY3" fmla="*/ 93 h 2486871"/>
              <a:gd name="connsiteX4" fmla="*/ 1288548 w 3127819"/>
              <a:gd name="connsiteY4" fmla="*/ 951842 h 2486871"/>
              <a:gd name="connsiteX5" fmla="*/ 857750 w 3127819"/>
              <a:gd name="connsiteY5" fmla="*/ 1765224 h 2486871"/>
              <a:gd name="connsiteX6" fmla="*/ 0 w 3127819"/>
              <a:gd name="connsiteY6" fmla="*/ 2486871 h 2486871"/>
              <a:gd name="connsiteX7" fmla="*/ 0 w 3127819"/>
              <a:gd name="connsiteY7" fmla="*/ 2486871 h 2486871"/>
              <a:gd name="connsiteX0" fmla="*/ 2803358 w 3127819"/>
              <a:gd name="connsiteY0" fmla="*/ 1464186 h 2486871"/>
              <a:gd name="connsiteX1" fmla="*/ 2667000 w 3127819"/>
              <a:gd name="connsiteY1" fmla="*/ 894692 h 2486871"/>
              <a:gd name="connsiteX2" fmla="*/ 3106553 w 3127819"/>
              <a:gd name="connsiteY2" fmla="*/ 692160 h 2486871"/>
              <a:gd name="connsiteX3" fmla="*/ 1956133 w 3127819"/>
              <a:gd name="connsiteY3" fmla="*/ 93 h 2486871"/>
              <a:gd name="connsiteX4" fmla="*/ 1288548 w 3127819"/>
              <a:gd name="connsiteY4" fmla="*/ 951842 h 2486871"/>
              <a:gd name="connsiteX5" fmla="*/ 857750 w 3127819"/>
              <a:gd name="connsiteY5" fmla="*/ 1765224 h 2486871"/>
              <a:gd name="connsiteX6" fmla="*/ 438651 w 3127819"/>
              <a:gd name="connsiteY6" fmla="*/ 2193849 h 2486871"/>
              <a:gd name="connsiteX7" fmla="*/ 0 w 3127819"/>
              <a:gd name="connsiteY7" fmla="*/ 2486871 h 2486871"/>
              <a:gd name="connsiteX8" fmla="*/ 0 w 3127819"/>
              <a:gd name="connsiteY8" fmla="*/ 2486871 h 2486871"/>
              <a:gd name="connsiteX0" fmla="*/ 2803358 w 3127819"/>
              <a:gd name="connsiteY0" fmla="*/ 1464186 h 2486871"/>
              <a:gd name="connsiteX1" fmla="*/ 2667000 w 3127819"/>
              <a:gd name="connsiteY1" fmla="*/ 894692 h 2486871"/>
              <a:gd name="connsiteX2" fmla="*/ 3106553 w 3127819"/>
              <a:gd name="connsiteY2" fmla="*/ 692160 h 2486871"/>
              <a:gd name="connsiteX3" fmla="*/ 1956133 w 3127819"/>
              <a:gd name="connsiteY3" fmla="*/ 93 h 2486871"/>
              <a:gd name="connsiteX4" fmla="*/ 1288548 w 3127819"/>
              <a:gd name="connsiteY4" fmla="*/ 951842 h 2486871"/>
              <a:gd name="connsiteX5" fmla="*/ 857750 w 3127819"/>
              <a:gd name="connsiteY5" fmla="*/ 1765224 h 2486871"/>
              <a:gd name="connsiteX6" fmla="*/ 429126 w 3127819"/>
              <a:gd name="connsiteY6" fmla="*/ 1898574 h 2486871"/>
              <a:gd name="connsiteX7" fmla="*/ 0 w 3127819"/>
              <a:gd name="connsiteY7" fmla="*/ 2486871 h 2486871"/>
              <a:gd name="connsiteX8" fmla="*/ 0 w 3127819"/>
              <a:gd name="connsiteY8" fmla="*/ 2486871 h 2486871"/>
              <a:gd name="connsiteX0" fmla="*/ 2803358 w 3127819"/>
              <a:gd name="connsiteY0" fmla="*/ 1464186 h 2486871"/>
              <a:gd name="connsiteX1" fmla="*/ 2667000 w 3127819"/>
              <a:gd name="connsiteY1" fmla="*/ 894692 h 2486871"/>
              <a:gd name="connsiteX2" fmla="*/ 3106553 w 3127819"/>
              <a:gd name="connsiteY2" fmla="*/ 692160 h 2486871"/>
              <a:gd name="connsiteX3" fmla="*/ 1956133 w 3127819"/>
              <a:gd name="connsiteY3" fmla="*/ 93 h 2486871"/>
              <a:gd name="connsiteX4" fmla="*/ 1288548 w 3127819"/>
              <a:gd name="connsiteY4" fmla="*/ 951842 h 2486871"/>
              <a:gd name="connsiteX5" fmla="*/ 857750 w 3127819"/>
              <a:gd name="connsiteY5" fmla="*/ 1765224 h 2486871"/>
              <a:gd name="connsiteX6" fmla="*/ 429126 w 3127819"/>
              <a:gd name="connsiteY6" fmla="*/ 1898574 h 2486871"/>
              <a:gd name="connsiteX7" fmla="*/ 0 w 3127819"/>
              <a:gd name="connsiteY7" fmla="*/ 2486871 h 2486871"/>
              <a:gd name="connsiteX8" fmla="*/ 0 w 3127819"/>
              <a:gd name="connsiteY8" fmla="*/ 2486871 h 2486871"/>
              <a:gd name="connsiteX0" fmla="*/ 2803358 w 3127819"/>
              <a:gd name="connsiteY0" fmla="*/ 1464186 h 2486871"/>
              <a:gd name="connsiteX1" fmla="*/ 2667000 w 3127819"/>
              <a:gd name="connsiteY1" fmla="*/ 894692 h 2486871"/>
              <a:gd name="connsiteX2" fmla="*/ 3106553 w 3127819"/>
              <a:gd name="connsiteY2" fmla="*/ 692160 h 2486871"/>
              <a:gd name="connsiteX3" fmla="*/ 1956133 w 3127819"/>
              <a:gd name="connsiteY3" fmla="*/ 93 h 2486871"/>
              <a:gd name="connsiteX4" fmla="*/ 1288548 w 3127819"/>
              <a:gd name="connsiteY4" fmla="*/ 951842 h 2486871"/>
              <a:gd name="connsiteX5" fmla="*/ 857750 w 3127819"/>
              <a:gd name="connsiteY5" fmla="*/ 1765224 h 2486871"/>
              <a:gd name="connsiteX6" fmla="*/ 429126 w 3127819"/>
              <a:gd name="connsiteY6" fmla="*/ 1898574 h 2486871"/>
              <a:gd name="connsiteX7" fmla="*/ 0 w 3127819"/>
              <a:gd name="connsiteY7" fmla="*/ 2486871 h 2486871"/>
              <a:gd name="connsiteX8" fmla="*/ 0 w 3127819"/>
              <a:gd name="connsiteY8" fmla="*/ 2486871 h 2486871"/>
              <a:gd name="connsiteX0" fmla="*/ 2803358 w 3127819"/>
              <a:gd name="connsiteY0" fmla="*/ 1464186 h 2486871"/>
              <a:gd name="connsiteX1" fmla="*/ 2667000 w 3127819"/>
              <a:gd name="connsiteY1" fmla="*/ 894692 h 2486871"/>
              <a:gd name="connsiteX2" fmla="*/ 3106553 w 3127819"/>
              <a:gd name="connsiteY2" fmla="*/ 692160 h 2486871"/>
              <a:gd name="connsiteX3" fmla="*/ 1956133 w 3127819"/>
              <a:gd name="connsiteY3" fmla="*/ 93 h 2486871"/>
              <a:gd name="connsiteX4" fmla="*/ 1288548 w 3127819"/>
              <a:gd name="connsiteY4" fmla="*/ 951842 h 2486871"/>
              <a:gd name="connsiteX5" fmla="*/ 857750 w 3127819"/>
              <a:gd name="connsiteY5" fmla="*/ 1765224 h 2486871"/>
              <a:gd name="connsiteX6" fmla="*/ 243389 w 3127819"/>
              <a:gd name="connsiteY6" fmla="*/ 1908099 h 2486871"/>
              <a:gd name="connsiteX7" fmla="*/ 0 w 3127819"/>
              <a:gd name="connsiteY7" fmla="*/ 2486871 h 2486871"/>
              <a:gd name="connsiteX8" fmla="*/ 0 w 3127819"/>
              <a:gd name="connsiteY8" fmla="*/ 2486871 h 2486871"/>
              <a:gd name="connsiteX0" fmla="*/ 2803358 w 3127819"/>
              <a:gd name="connsiteY0" fmla="*/ 1464186 h 2486871"/>
              <a:gd name="connsiteX1" fmla="*/ 2667000 w 3127819"/>
              <a:gd name="connsiteY1" fmla="*/ 894692 h 2486871"/>
              <a:gd name="connsiteX2" fmla="*/ 3106553 w 3127819"/>
              <a:gd name="connsiteY2" fmla="*/ 692160 h 2486871"/>
              <a:gd name="connsiteX3" fmla="*/ 1956133 w 3127819"/>
              <a:gd name="connsiteY3" fmla="*/ 93 h 2486871"/>
              <a:gd name="connsiteX4" fmla="*/ 1288548 w 3127819"/>
              <a:gd name="connsiteY4" fmla="*/ 951842 h 2486871"/>
              <a:gd name="connsiteX5" fmla="*/ 795838 w 3127819"/>
              <a:gd name="connsiteY5" fmla="*/ 1765224 h 2486871"/>
              <a:gd name="connsiteX6" fmla="*/ 243389 w 3127819"/>
              <a:gd name="connsiteY6" fmla="*/ 1908099 h 2486871"/>
              <a:gd name="connsiteX7" fmla="*/ 0 w 3127819"/>
              <a:gd name="connsiteY7" fmla="*/ 2486871 h 2486871"/>
              <a:gd name="connsiteX8" fmla="*/ 0 w 3127819"/>
              <a:gd name="connsiteY8" fmla="*/ 2486871 h 2486871"/>
              <a:gd name="connsiteX0" fmla="*/ 2803358 w 3127819"/>
              <a:gd name="connsiteY0" fmla="*/ 1464186 h 2486871"/>
              <a:gd name="connsiteX1" fmla="*/ 2667000 w 3127819"/>
              <a:gd name="connsiteY1" fmla="*/ 894692 h 2486871"/>
              <a:gd name="connsiteX2" fmla="*/ 3106553 w 3127819"/>
              <a:gd name="connsiteY2" fmla="*/ 692160 h 2486871"/>
              <a:gd name="connsiteX3" fmla="*/ 1956133 w 3127819"/>
              <a:gd name="connsiteY3" fmla="*/ 93 h 2486871"/>
              <a:gd name="connsiteX4" fmla="*/ 1288548 w 3127819"/>
              <a:gd name="connsiteY4" fmla="*/ 951842 h 2486871"/>
              <a:gd name="connsiteX5" fmla="*/ 795838 w 3127819"/>
              <a:gd name="connsiteY5" fmla="*/ 1765224 h 2486871"/>
              <a:gd name="connsiteX6" fmla="*/ 243389 w 3127819"/>
              <a:gd name="connsiteY6" fmla="*/ 1908099 h 2486871"/>
              <a:gd name="connsiteX7" fmla="*/ 0 w 3127819"/>
              <a:gd name="connsiteY7" fmla="*/ 2486871 h 2486871"/>
              <a:gd name="connsiteX8" fmla="*/ 0 w 3127819"/>
              <a:gd name="connsiteY8" fmla="*/ 2486871 h 2486871"/>
              <a:gd name="connsiteX0" fmla="*/ 2803358 w 3127819"/>
              <a:gd name="connsiteY0" fmla="*/ 1464186 h 2486871"/>
              <a:gd name="connsiteX1" fmla="*/ 2667000 w 3127819"/>
              <a:gd name="connsiteY1" fmla="*/ 894692 h 2486871"/>
              <a:gd name="connsiteX2" fmla="*/ 3106553 w 3127819"/>
              <a:gd name="connsiteY2" fmla="*/ 692160 h 2486871"/>
              <a:gd name="connsiteX3" fmla="*/ 1956133 w 3127819"/>
              <a:gd name="connsiteY3" fmla="*/ 93 h 2486871"/>
              <a:gd name="connsiteX4" fmla="*/ 1288548 w 3127819"/>
              <a:gd name="connsiteY4" fmla="*/ 951842 h 2486871"/>
              <a:gd name="connsiteX5" fmla="*/ 795838 w 3127819"/>
              <a:gd name="connsiteY5" fmla="*/ 1765224 h 2486871"/>
              <a:gd name="connsiteX6" fmla="*/ 243389 w 3127819"/>
              <a:gd name="connsiteY6" fmla="*/ 1908099 h 2486871"/>
              <a:gd name="connsiteX7" fmla="*/ 0 w 3127819"/>
              <a:gd name="connsiteY7" fmla="*/ 2486871 h 2486871"/>
              <a:gd name="connsiteX8" fmla="*/ 0 w 3127819"/>
              <a:gd name="connsiteY8" fmla="*/ 2486871 h 2486871"/>
              <a:gd name="connsiteX0" fmla="*/ 2803358 w 3127819"/>
              <a:gd name="connsiteY0" fmla="*/ 1464184 h 2486869"/>
              <a:gd name="connsiteX1" fmla="*/ 2667000 w 3127819"/>
              <a:gd name="connsiteY1" fmla="*/ 894690 h 2486869"/>
              <a:gd name="connsiteX2" fmla="*/ 3106553 w 3127819"/>
              <a:gd name="connsiteY2" fmla="*/ 692158 h 2486869"/>
              <a:gd name="connsiteX3" fmla="*/ 1956133 w 3127819"/>
              <a:gd name="connsiteY3" fmla="*/ 91 h 2486869"/>
              <a:gd name="connsiteX4" fmla="*/ 1288548 w 3127819"/>
              <a:gd name="connsiteY4" fmla="*/ 951840 h 2486869"/>
              <a:gd name="connsiteX5" fmla="*/ 795838 w 3127819"/>
              <a:gd name="connsiteY5" fmla="*/ 1765222 h 2486869"/>
              <a:gd name="connsiteX6" fmla="*/ 243389 w 3127819"/>
              <a:gd name="connsiteY6" fmla="*/ 1908097 h 2486869"/>
              <a:gd name="connsiteX7" fmla="*/ 0 w 3127819"/>
              <a:gd name="connsiteY7" fmla="*/ 2486869 h 2486869"/>
              <a:gd name="connsiteX8" fmla="*/ 0 w 3127819"/>
              <a:gd name="connsiteY8" fmla="*/ 2486869 h 2486869"/>
              <a:gd name="connsiteX0" fmla="*/ 2803358 w 3127819"/>
              <a:gd name="connsiteY0" fmla="*/ 1466310 h 2488995"/>
              <a:gd name="connsiteX1" fmla="*/ 2667000 w 3127819"/>
              <a:gd name="connsiteY1" fmla="*/ 896816 h 2488995"/>
              <a:gd name="connsiteX2" fmla="*/ 3106553 w 3127819"/>
              <a:gd name="connsiteY2" fmla="*/ 694284 h 2488995"/>
              <a:gd name="connsiteX3" fmla="*/ 1956133 w 3127819"/>
              <a:gd name="connsiteY3" fmla="*/ 2217 h 2488995"/>
              <a:gd name="connsiteX4" fmla="*/ 1288548 w 3127819"/>
              <a:gd name="connsiteY4" fmla="*/ 953966 h 2488995"/>
              <a:gd name="connsiteX5" fmla="*/ 795838 w 3127819"/>
              <a:gd name="connsiteY5" fmla="*/ 1767348 h 2488995"/>
              <a:gd name="connsiteX6" fmla="*/ 243389 w 3127819"/>
              <a:gd name="connsiteY6" fmla="*/ 1910223 h 2488995"/>
              <a:gd name="connsiteX7" fmla="*/ 0 w 3127819"/>
              <a:gd name="connsiteY7" fmla="*/ 2488995 h 2488995"/>
              <a:gd name="connsiteX8" fmla="*/ 0 w 3127819"/>
              <a:gd name="connsiteY8" fmla="*/ 2488995 h 2488995"/>
              <a:gd name="connsiteX0" fmla="*/ 2803358 w 3127819"/>
              <a:gd name="connsiteY0" fmla="*/ 1466056 h 2488741"/>
              <a:gd name="connsiteX1" fmla="*/ 2667000 w 3127819"/>
              <a:gd name="connsiteY1" fmla="*/ 896562 h 2488741"/>
              <a:gd name="connsiteX2" fmla="*/ 3106553 w 3127819"/>
              <a:gd name="connsiteY2" fmla="*/ 694030 h 2488741"/>
              <a:gd name="connsiteX3" fmla="*/ 1956133 w 3127819"/>
              <a:gd name="connsiteY3" fmla="*/ 1963 h 2488741"/>
              <a:gd name="connsiteX4" fmla="*/ 1288548 w 3127819"/>
              <a:gd name="connsiteY4" fmla="*/ 953712 h 2488741"/>
              <a:gd name="connsiteX5" fmla="*/ 89782 w 3127819"/>
              <a:gd name="connsiteY5" fmla="*/ 1084188 h 2488741"/>
              <a:gd name="connsiteX6" fmla="*/ 243389 w 3127819"/>
              <a:gd name="connsiteY6" fmla="*/ 1909969 h 2488741"/>
              <a:gd name="connsiteX7" fmla="*/ 0 w 3127819"/>
              <a:gd name="connsiteY7" fmla="*/ 2488741 h 2488741"/>
              <a:gd name="connsiteX8" fmla="*/ 0 w 3127819"/>
              <a:gd name="connsiteY8" fmla="*/ 2488741 h 2488741"/>
              <a:gd name="connsiteX0" fmla="*/ 4712945 w 5037406"/>
              <a:gd name="connsiteY0" fmla="*/ 1724535 h 2747220"/>
              <a:gd name="connsiteX1" fmla="*/ 4576587 w 5037406"/>
              <a:gd name="connsiteY1" fmla="*/ 1155041 h 2747220"/>
              <a:gd name="connsiteX2" fmla="*/ 5016140 w 5037406"/>
              <a:gd name="connsiteY2" fmla="*/ 952509 h 2747220"/>
              <a:gd name="connsiteX3" fmla="*/ 3865720 w 5037406"/>
              <a:gd name="connsiteY3" fmla="*/ 260442 h 2747220"/>
              <a:gd name="connsiteX4" fmla="*/ 3198135 w 5037406"/>
              <a:gd name="connsiteY4" fmla="*/ 1212191 h 2747220"/>
              <a:gd name="connsiteX5" fmla="*/ 1999369 w 5037406"/>
              <a:gd name="connsiteY5" fmla="*/ 1342667 h 2747220"/>
              <a:gd name="connsiteX6" fmla="*/ 85 w 5037406"/>
              <a:gd name="connsiteY6" fmla="*/ 27132 h 2747220"/>
              <a:gd name="connsiteX7" fmla="*/ 1909587 w 5037406"/>
              <a:gd name="connsiteY7" fmla="*/ 2747220 h 2747220"/>
              <a:gd name="connsiteX8" fmla="*/ 1909587 w 5037406"/>
              <a:gd name="connsiteY8" fmla="*/ 2747220 h 2747220"/>
              <a:gd name="connsiteX0" fmla="*/ 6322062 w 6646523"/>
              <a:gd name="connsiteY0" fmla="*/ 1724535 h 2747220"/>
              <a:gd name="connsiteX1" fmla="*/ 6185704 w 6646523"/>
              <a:gd name="connsiteY1" fmla="*/ 1155041 h 2747220"/>
              <a:gd name="connsiteX2" fmla="*/ 6625257 w 6646523"/>
              <a:gd name="connsiteY2" fmla="*/ 952509 h 2747220"/>
              <a:gd name="connsiteX3" fmla="*/ 5474837 w 6646523"/>
              <a:gd name="connsiteY3" fmla="*/ 260442 h 2747220"/>
              <a:gd name="connsiteX4" fmla="*/ 4807252 w 6646523"/>
              <a:gd name="connsiteY4" fmla="*/ 1212191 h 2747220"/>
              <a:gd name="connsiteX5" fmla="*/ 3608486 w 6646523"/>
              <a:gd name="connsiteY5" fmla="*/ 1342667 h 2747220"/>
              <a:gd name="connsiteX6" fmla="*/ 1609202 w 6646523"/>
              <a:gd name="connsiteY6" fmla="*/ 27132 h 2747220"/>
              <a:gd name="connsiteX7" fmla="*/ 3518704 w 6646523"/>
              <a:gd name="connsiteY7" fmla="*/ 2747220 h 2747220"/>
              <a:gd name="connsiteX8" fmla="*/ 0 w 6646523"/>
              <a:gd name="connsiteY8" fmla="*/ 2365255 h 2747220"/>
              <a:gd name="connsiteX0" fmla="*/ 6634578 w 6959039"/>
              <a:gd name="connsiteY0" fmla="*/ 1705514 h 2346234"/>
              <a:gd name="connsiteX1" fmla="*/ 6498220 w 6959039"/>
              <a:gd name="connsiteY1" fmla="*/ 1136020 h 2346234"/>
              <a:gd name="connsiteX2" fmla="*/ 6937773 w 6959039"/>
              <a:gd name="connsiteY2" fmla="*/ 933488 h 2346234"/>
              <a:gd name="connsiteX3" fmla="*/ 5787353 w 6959039"/>
              <a:gd name="connsiteY3" fmla="*/ 241421 h 2346234"/>
              <a:gd name="connsiteX4" fmla="*/ 5119768 w 6959039"/>
              <a:gd name="connsiteY4" fmla="*/ 1193170 h 2346234"/>
              <a:gd name="connsiteX5" fmla="*/ 3921002 w 6959039"/>
              <a:gd name="connsiteY5" fmla="*/ 1323646 h 2346234"/>
              <a:gd name="connsiteX6" fmla="*/ 1921718 w 6959039"/>
              <a:gd name="connsiteY6" fmla="*/ 8111 h 2346234"/>
              <a:gd name="connsiteX7" fmla="*/ 0 w 6959039"/>
              <a:gd name="connsiteY7" fmla="*/ 760503 h 2346234"/>
              <a:gd name="connsiteX8" fmla="*/ 312516 w 6959039"/>
              <a:gd name="connsiteY8" fmla="*/ 2346234 h 2346234"/>
              <a:gd name="connsiteX0" fmla="*/ 6795724 w 7120185"/>
              <a:gd name="connsiteY0" fmla="*/ 1705514 h 2346234"/>
              <a:gd name="connsiteX1" fmla="*/ 6659366 w 7120185"/>
              <a:gd name="connsiteY1" fmla="*/ 1136020 h 2346234"/>
              <a:gd name="connsiteX2" fmla="*/ 7098919 w 7120185"/>
              <a:gd name="connsiteY2" fmla="*/ 933488 h 2346234"/>
              <a:gd name="connsiteX3" fmla="*/ 5948499 w 7120185"/>
              <a:gd name="connsiteY3" fmla="*/ 241421 h 2346234"/>
              <a:gd name="connsiteX4" fmla="*/ 5280914 w 7120185"/>
              <a:gd name="connsiteY4" fmla="*/ 1193170 h 2346234"/>
              <a:gd name="connsiteX5" fmla="*/ 4082148 w 7120185"/>
              <a:gd name="connsiteY5" fmla="*/ 1323646 h 2346234"/>
              <a:gd name="connsiteX6" fmla="*/ 2082864 w 7120185"/>
              <a:gd name="connsiteY6" fmla="*/ 8111 h 2346234"/>
              <a:gd name="connsiteX7" fmla="*/ 161146 w 7120185"/>
              <a:gd name="connsiteY7" fmla="*/ 760503 h 2346234"/>
              <a:gd name="connsiteX8" fmla="*/ 473662 w 7120185"/>
              <a:gd name="connsiteY8" fmla="*/ 2346234 h 2346234"/>
              <a:gd name="connsiteX0" fmla="*/ 7217922 w 7542383"/>
              <a:gd name="connsiteY0" fmla="*/ 1705514 h 2231934"/>
              <a:gd name="connsiteX1" fmla="*/ 7081564 w 7542383"/>
              <a:gd name="connsiteY1" fmla="*/ 1136020 h 2231934"/>
              <a:gd name="connsiteX2" fmla="*/ 7521117 w 7542383"/>
              <a:gd name="connsiteY2" fmla="*/ 933488 h 2231934"/>
              <a:gd name="connsiteX3" fmla="*/ 6370697 w 7542383"/>
              <a:gd name="connsiteY3" fmla="*/ 241421 h 2231934"/>
              <a:gd name="connsiteX4" fmla="*/ 5703112 w 7542383"/>
              <a:gd name="connsiteY4" fmla="*/ 1193170 h 2231934"/>
              <a:gd name="connsiteX5" fmla="*/ 4504346 w 7542383"/>
              <a:gd name="connsiteY5" fmla="*/ 1323646 h 2231934"/>
              <a:gd name="connsiteX6" fmla="*/ 2505062 w 7542383"/>
              <a:gd name="connsiteY6" fmla="*/ 8111 h 2231934"/>
              <a:gd name="connsiteX7" fmla="*/ 583344 w 7542383"/>
              <a:gd name="connsiteY7" fmla="*/ 760503 h 2231934"/>
              <a:gd name="connsiteX8" fmla="*/ 27180 w 7542383"/>
              <a:gd name="connsiteY8" fmla="*/ 2231934 h 2231934"/>
              <a:gd name="connsiteX0" fmla="*/ 7217922 w 7542383"/>
              <a:gd name="connsiteY0" fmla="*/ 1722760 h 2249180"/>
              <a:gd name="connsiteX1" fmla="*/ 7081564 w 7542383"/>
              <a:gd name="connsiteY1" fmla="*/ 1153266 h 2249180"/>
              <a:gd name="connsiteX2" fmla="*/ 7521117 w 7542383"/>
              <a:gd name="connsiteY2" fmla="*/ 950734 h 2249180"/>
              <a:gd name="connsiteX3" fmla="*/ 6370697 w 7542383"/>
              <a:gd name="connsiteY3" fmla="*/ 258667 h 2249180"/>
              <a:gd name="connsiteX4" fmla="*/ 5703112 w 7542383"/>
              <a:gd name="connsiteY4" fmla="*/ 1210416 h 2249180"/>
              <a:gd name="connsiteX5" fmla="*/ 5159666 w 7542383"/>
              <a:gd name="connsiteY5" fmla="*/ 1859052 h 2249180"/>
              <a:gd name="connsiteX6" fmla="*/ 2505062 w 7542383"/>
              <a:gd name="connsiteY6" fmla="*/ 25357 h 2249180"/>
              <a:gd name="connsiteX7" fmla="*/ 583344 w 7542383"/>
              <a:gd name="connsiteY7" fmla="*/ 777749 h 2249180"/>
              <a:gd name="connsiteX8" fmla="*/ 27180 w 7542383"/>
              <a:gd name="connsiteY8" fmla="*/ 2249180 h 2249180"/>
              <a:gd name="connsiteX0" fmla="*/ 7217922 w 7542383"/>
              <a:gd name="connsiteY0" fmla="*/ 1722760 h 2249180"/>
              <a:gd name="connsiteX1" fmla="*/ 7081564 w 7542383"/>
              <a:gd name="connsiteY1" fmla="*/ 1153266 h 2249180"/>
              <a:gd name="connsiteX2" fmla="*/ 7521117 w 7542383"/>
              <a:gd name="connsiteY2" fmla="*/ 950734 h 2249180"/>
              <a:gd name="connsiteX3" fmla="*/ 6370697 w 7542383"/>
              <a:gd name="connsiteY3" fmla="*/ 258667 h 2249180"/>
              <a:gd name="connsiteX4" fmla="*/ 5703112 w 7542383"/>
              <a:gd name="connsiteY4" fmla="*/ 1210416 h 2249180"/>
              <a:gd name="connsiteX5" fmla="*/ 5159666 w 7542383"/>
              <a:gd name="connsiteY5" fmla="*/ 1859052 h 2249180"/>
              <a:gd name="connsiteX6" fmla="*/ 2505062 w 7542383"/>
              <a:gd name="connsiteY6" fmla="*/ 25357 h 2249180"/>
              <a:gd name="connsiteX7" fmla="*/ 583344 w 7542383"/>
              <a:gd name="connsiteY7" fmla="*/ 777749 h 2249180"/>
              <a:gd name="connsiteX8" fmla="*/ 27180 w 7542383"/>
              <a:gd name="connsiteY8" fmla="*/ 2249180 h 2249180"/>
              <a:gd name="connsiteX0" fmla="*/ 7217922 w 7542383"/>
              <a:gd name="connsiteY0" fmla="*/ 1466274 h 1992694"/>
              <a:gd name="connsiteX1" fmla="*/ 7081564 w 7542383"/>
              <a:gd name="connsiteY1" fmla="*/ 896780 h 1992694"/>
              <a:gd name="connsiteX2" fmla="*/ 7521117 w 7542383"/>
              <a:gd name="connsiteY2" fmla="*/ 694248 h 1992694"/>
              <a:gd name="connsiteX3" fmla="*/ 6370697 w 7542383"/>
              <a:gd name="connsiteY3" fmla="*/ 2181 h 1992694"/>
              <a:gd name="connsiteX4" fmla="*/ 5703112 w 7542383"/>
              <a:gd name="connsiteY4" fmla="*/ 953930 h 1992694"/>
              <a:gd name="connsiteX5" fmla="*/ 5159666 w 7542383"/>
              <a:gd name="connsiteY5" fmla="*/ 1602566 h 1992694"/>
              <a:gd name="connsiteX6" fmla="*/ 4196702 w 7542383"/>
              <a:gd name="connsiteY6" fmla="*/ 287031 h 1992694"/>
              <a:gd name="connsiteX7" fmla="*/ 583344 w 7542383"/>
              <a:gd name="connsiteY7" fmla="*/ 521263 h 1992694"/>
              <a:gd name="connsiteX8" fmla="*/ 27180 w 7542383"/>
              <a:gd name="connsiteY8" fmla="*/ 1992694 h 1992694"/>
              <a:gd name="connsiteX0" fmla="*/ 7217922 w 7542383"/>
              <a:gd name="connsiteY0" fmla="*/ 1466274 h 1992694"/>
              <a:gd name="connsiteX1" fmla="*/ 7081564 w 7542383"/>
              <a:gd name="connsiteY1" fmla="*/ 896780 h 1992694"/>
              <a:gd name="connsiteX2" fmla="*/ 7521117 w 7542383"/>
              <a:gd name="connsiteY2" fmla="*/ 694248 h 1992694"/>
              <a:gd name="connsiteX3" fmla="*/ 6370697 w 7542383"/>
              <a:gd name="connsiteY3" fmla="*/ 2181 h 1992694"/>
              <a:gd name="connsiteX4" fmla="*/ 5703112 w 7542383"/>
              <a:gd name="connsiteY4" fmla="*/ 953930 h 1992694"/>
              <a:gd name="connsiteX5" fmla="*/ 5159666 w 7542383"/>
              <a:gd name="connsiteY5" fmla="*/ 1602566 h 1992694"/>
              <a:gd name="connsiteX6" fmla="*/ 4196702 w 7542383"/>
              <a:gd name="connsiteY6" fmla="*/ 287031 h 1992694"/>
              <a:gd name="connsiteX7" fmla="*/ 583344 w 7542383"/>
              <a:gd name="connsiteY7" fmla="*/ 521263 h 1992694"/>
              <a:gd name="connsiteX8" fmla="*/ 27180 w 7542383"/>
              <a:gd name="connsiteY8" fmla="*/ 1992694 h 1992694"/>
              <a:gd name="connsiteX0" fmla="*/ 7207815 w 7532276"/>
              <a:gd name="connsiteY0" fmla="*/ 1466274 h 1992694"/>
              <a:gd name="connsiteX1" fmla="*/ 7071457 w 7532276"/>
              <a:gd name="connsiteY1" fmla="*/ 896780 h 1992694"/>
              <a:gd name="connsiteX2" fmla="*/ 7511010 w 7532276"/>
              <a:gd name="connsiteY2" fmla="*/ 694248 h 1992694"/>
              <a:gd name="connsiteX3" fmla="*/ 6360590 w 7532276"/>
              <a:gd name="connsiteY3" fmla="*/ 2181 h 1992694"/>
              <a:gd name="connsiteX4" fmla="*/ 5693005 w 7532276"/>
              <a:gd name="connsiteY4" fmla="*/ 953930 h 1992694"/>
              <a:gd name="connsiteX5" fmla="*/ 5149559 w 7532276"/>
              <a:gd name="connsiteY5" fmla="*/ 1602566 h 1992694"/>
              <a:gd name="connsiteX6" fmla="*/ 4186595 w 7532276"/>
              <a:gd name="connsiteY6" fmla="*/ 287031 h 1992694"/>
              <a:gd name="connsiteX7" fmla="*/ 763737 w 7532276"/>
              <a:gd name="connsiteY7" fmla="*/ 109783 h 1992694"/>
              <a:gd name="connsiteX8" fmla="*/ 17073 w 7532276"/>
              <a:gd name="connsiteY8" fmla="*/ 1992694 h 1992694"/>
              <a:gd name="connsiteX0" fmla="*/ 7207815 w 7532276"/>
              <a:gd name="connsiteY0" fmla="*/ 1636778 h 2163198"/>
              <a:gd name="connsiteX1" fmla="*/ 7071457 w 7532276"/>
              <a:gd name="connsiteY1" fmla="*/ 1067284 h 2163198"/>
              <a:gd name="connsiteX2" fmla="*/ 7511010 w 7532276"/>
              <a:gd name="connsiteY2" fmla="*/ 864752 h 2163198"/>
              <a:gd name="connsiteX3" fmla="*/ 6360590 w 7532276"/>
              <a:gd name="connsiteY3" fmla="*/ 172685 h 2163198"/>
              <a:gd name="connsiteX4" fmla="*/ 5693005 w 7532276"/>
              <a:gd name="connsiteY4" fmla="*/ 1124434 h 2163198"/>
              <a:gd name="connsiteX5" fmla="*/ 5149559 w 7532276"/>
              <a:gd name="connsiteY5" fmla="*/ 1773070 h 2163198"/>
              <a:gd name="connsiteX6" fmla="*/ 4186595 w 7532276"/>
              <a:gd name="connsiteY6" fmla="*/ 457535 h 2163198"/>
              <a:gd name="connsiteX7" fmla="*/ 763737 w 7532276"/>
              <a:gd name="connsiteY7" fmla="*/ 280287 h 2163198"/>
              <a:gd name="connsiteX8" fmla="*/ 17073 w 7532276"/>
              <a:gd name="connsiteY8" fmla="*/ 2163198 h 2163198"/>
              <a:gd name="connsiteX0" fmla="*/ 7202014 w 7526475"/>
              <a:gd name="connsiteY0" fmla="*/ 1466274 h 1992694"/>
              <a:gd name="connsiteX1" fmla="*/ 7065656 w 7526475"/>
              <a:gd name="connsiteY1" fmla="*/ 896780 h 1992694"/>
              <a:gd name="connsiteX2" fmla="*/ 7505209 w 7526475"/>
              <a:gd name="connsiteY2" fmla="*/ 694248 h 1992694"/>
              <a:gd name="connsiteX3" fmla="*/ 6354789 w 7526475"/>
              <a:gd name="connsiteY3" fmla="*/ 2181 h 1992694"/>
              <a:gd name="connsiteX4" fmla="*/ 5687204 w 7526475"/>
              <a:gd name="connsiteY4" fmla="*/ 953930 h 1992694"/>
              <a:gd name="connsiteX5" fmla="*/ 5143758 w 7526475"/>
              <a:gd name="connsiteY5" fmla="*/ 1602566 h 1992694"/>
              <a:gd name="connsiteX6" fmla="*/ 4180794 w 7526475"/>
              <a:gd name="connsiteY6" fmla="*/ 287031 h 1992694"/>
              <a:gd name="connsiteX7" fmla="*/ 757936 w 7526475"/>
              <a:gd name="connsiteY7" fmla="*/ 109783 h 1992694"/>
              <a:gd name="connsiteX8" fmla="*/ 11272 w 7526475"/>
              <a:gd name="connsiteY8" fmla="*/ 1992694 h 1992694"/>
              <a:gd name="connsiteX0" fmla="*/ 7202132 w 7526593"/>
              <a:gd name="connsiteY0" fmla="*/ 1466274 h 1992694"/>
              <a:gd name="connsiteX1" fmla="*/ 7065774 w 7526593"/>
              <a:gd name="connsiteY1" fmla="*/ 896780 h 1992694"/>
              <a:gd name="connsiteX2" fmla="*/ 7505327 w 7526593"/>
              <a:gd name="connsiteY2" fmla="*/ 694248 h 1992694"/>
              <a:gd name="connsiteX3" fmla="*/ 6354907 w 7526593"/>
              <a:gd name="connsiteY3" fmla="*/ 2181 h 1992694"/>
              <a:gd name="connsiteX4" fmla="*/ 5687322 w 7526593"/>
              <a:gd name="connsiteY4" fmla="*/ 953930 h 1992694"/>
              <a:gd name="connsiteX5" fmla="*/ 5143876 w 7526593"/>
              <a:gd name="connsiteY5" fmla="*/ 1602566 h 1992694"/>
              <a:gd name="connsiteX6" fmla="*/ 4180912 w 7526593"/>
              <a:gd name="connsiteY6" fmla="*/ 287031 h 1992694"/>
              <a:gd name="connsiteX7" fmla="*/ 750434 w 7526593"/>
              <a:gd name="connsiteY7" fmla="*/ 201223 h 1992694"/>
              <a:gd name="connsiteX8" fmla="*/ 11390 w 7526593"/>
              <a:gd name="connsiteY8" fmla="*/ 1992694 h 1992694"/>
              <a:gd name="connsiteX0" fmla="*/ 6577795 w 6902256"/>
              <a:gd name="connsiteY0" fmla="*/ 1466274 h 1924114"/>
              <a:gd name="connsiteX1" fmla="*/ 6441437 w 6902256"/>
              <a:gd name="connsiteY1" fmla="*/ 896780 h 1924114"/>
              <a:gd name="connsiteX2" fmla="*/ 6880990 w 6902256"/>
              <a:gd name="connsiteY2" fmla="*/ 694248 h 1924114"/>
              <a:gd name="connsiteX3" fmla="*/ 5730570 w 6902256"/>
              <a:gd name="connsiteY3" fmla="*/ 2181 h 1924114"/>
              <a:gd name="connsiteX4" fmla="*/ 5062985 w 6902256"/>
              <a:gd name="connsiteY4" fmla="*/ 953930 h 1924114"/>
              <a:gd name="connsiteX5" fmla="*/ 4519539 w 6902256"/>
              <a:gd name="connsiteY5" fmla="*/ 1602566 h 1924114"/>
              <a:gd name="connsiteX6" fmla="*/ 3556575 w 6902256"/>
              <a:gd name="connsiteY6" fmla="*/ 287031 h 1924114"/>
              <a:gd name="connsiteX7" fmla="*/ 126097 w 6902256"/>
              <a:gd name="connsiteY7" fmla="*/ 201223 h 1924114"/>
              <a:gd name="connsiteX8" fmla="*/ 743413 w 6902256"/>
              <a:gd name="connsiteY8" fmla="*/ 1924114 h 1924114"/>
              <a:gd name="connsiteX0" fmla="*/ 6621332 w 6945793"/>
              <a:gd name="connsiteY0" fmla="*/ 1466274 h 1924114"/>
              <a:gd name="connsiteX1" fmla="*/ 6484974 w 6945793"/>
              <a:gd name="connsiteY1" fmla="*/ 896780 h 1924114"/>
              <a:gd name="connsiteX2" fmla="*/ 6924527 w 6945793"/>
              <a:gd name="connsiteY2" fmla="*/ 694248 h 1924114"/>
              <a:gd name="connsiteX3" fmla="*/ 5774107 w 6945793"/>
              <a:gd name="connsiteY3" fmla="*/ 2181 h 1924114"/>
              <a:gd name="connsiteX4" fmla="*/ 5106522 w 6945793"/>
              <a:gd name="connsiteY4" fmla="*/ 953930 h 1924114"/>
              <a:gd name="connsiteX5" fmla="*/ 4563076 w 6945793"/>
              <a:gd name="connsiteY5" fmla="*/ 1602566 h 1924114"/>
              <a:gd name="connsiteX6" fmla="*/ 3600112 w 6945793"/>
              <a:gd name="connsiteY6" fmla="*/ 287031 h 1924114"/>
              <a:gd name="connsiteX7" fmla="*/ 169634 w 6945793"/>
              <a:gd name="connsiteY7" fmla="*/ 201223 h 1924114"/>
              <a:gd name="connsiteX8" fmla="*/ 786950 w 6945793"/>
              <a:gd name="connsiteY8" fmla="*/ 1924114 h 1924114"/>
              <a:gd name="connsiteX0" fmla="*/ 6382761 w 6707222"/>
              <a:gd name="connsiteY0" fmla="*/ 1466274 h 1924114"/>
              <a:gd name="connsiteX1" fmla="*/ 6246403 w 6707222"/>
              <a:gd name="connsiteY1" fmla="*/ 896780 h 1924114"/>
              <a:gd name="connsiteX2" fmla="*/ 6685956 w 6707222"/>
              <a:gd name="connsiteY2" fmla="*/ 694248 h 1924114"/>
              <a:gd name="connsiteX3" fmla="*/ 5535536 w 6707222"/>
              <a:gd name="connsiteY3" fmla="*/ 2181 h 1924114"/>
              <a:gd name="connsiteX4" fmla="*/ 4867951 w 6707222"/>
              <a:gd name="connsiteY4" fmla="*/ 953930 h 1924114"/>
              <a:gd name="connsiteX5" fmla="*/ 4324505 w 6707222"/>
              <a:gd name="connsiteY5" fmla="*/ 1602566 h 1924114"/>
              <a:gd name="connsiteX6" fmla="*/ 3361541 w 6707222"/>
              <a:gd name="connsiteY6" fmla="*/ 287031 h 1924114"/>
              <a:gd name="connsiteX7" fmla="*/ 235863 w 6707222"/>
              <a:gd name="connsiteY7" fmla="*/ 163123 h 1924114"/>
              <a:gd name="connsiteX8" fmla="*/ 548379 w 6707222"/>
              <a:gd name="connsiteY8" fmla="*/ 1924114 h 1924114"/>
              <a:gd name="connsiteX0" fmla="*/ 6382761 w 6707222"/>
              <a:gd name="connsiteY0" fmla="*/ 1466274 h 1924114"/>
              <a:gd name="connsiteX1" fmla="*/ 6246403 w 6707222"/>
              <a:gd name="connsiteY1" fmla="*/ 896780 h 1924114"/>
              <a:gd name="connsiteX2" fmla="*/ 6685956 w 6707222"/>
              <a:gd name="connsiteY2" fmla="*/ 694248 h 1924114"/>
              <a:gd name="connsiteX3" fmla="*/ 5535536 w 6707222"/>
              <a:gd name="connsiteY3" fmla="*/ 2181 h 1924114"/>
              <a:gd name="connsiteX4" fmla="*/ 4867951 w 6707222"/>
              <a:gd name="connsiteY4" fmla="*/ 953930 h 1924114"/>
              <a:gd name="connsiteX5" fmla="*/ 4324505 w 6707222"/>
              <a:gd name="connsiteY5" fmla="*/ 1602566 h 1924114"/>
              <a:gd name="connsiteX6" fmla="*/ 3361541 w 6707222"/>
              <a:gd name="connsiteY6" fmla="*/ 287031 h 1924114"/>
              <a:gd name="connsiteX7" fmla="*/ 235863 w 6707222"/>
              <a:gd name="connsiteY7" fmla="*/ 163123 h 1924114"/>
              <a:gd name="connsiteX8" fmla="*/ 548379 w 6707222"/>
              <a:gd name="connsiteY8" fmla="*/ 1924114 h 1924114"/>
              <a:gd name="connsiteX0" fmla="*/ 6387263 w 6711724"/>
              <a:gd name="connsiteY0" fmla="*/ 1466274 h 1924114"/>
              <a:gd name="connsiteX1" fmla="*/ 6250905 w 6711724"/>
              <a:gd name="connsiteY1" fmla="*/ 896780 h 1924114"/>
              <a:gd name="connsiteX2" fmla="*/ 6690458 w 6711724"/>
              <a:gd name="connsiteY2" fmla="*/ 694248 h 1924114"/>
              <a:gd name="connsiteX3" fmla="*/ 5540038 w 6711724"/>
              <a:gd name="connsiteY3" fmla="*/ 2181 h 1924114"/>
              <a:gd name="connsiteX4" fmla="*/ 4872453 w 6711724"/>
              <a:gd name="connsiteY4" fmla="*/ 953930 h 1924114"/>
              <a:gd name="connsiteX5" fmla="*/ 4329007 w 6711724"/>
              <a:gd name="connsiteY5" fmla="*/ 1602566 h 1924114"/>
              <a:gd name="connsiteX6" fmla="*/ 3427003 w 6711724"/>
              <a:gd name="connsiteY6" fmla="*/ 386091 h 1924114"/>
              <a:gd name="connsiteX7" fmla="*/ 240365 w 6711724"/>
              <a:gd name="connsiteY7" fmla="*/ 163123 h 1924114"/>
              <a:gd name="connsiteX8" fmla="*/ 552881 w 6711724"/>
              <a:gd name="connsiteY8" fmla="*/ 1924114 h 1924114"/>
              <a:gd name="connsiteX0" fmla="*/ 6387263 w 6711724"/>
              <a:gd name="connsiteY0" fmla="*/ 1466274 h 1924114"/>
              <a:gd name="connsiteX1" fmla="*/ 6250905 w 6711724"/>
              <a:gd name="connsiteY1" fmla="*/ 896780 h 1924114"/>
              <a:gd name="connsiteX2" fmla="*/ 6690458 w 6711724"/>
              <a:gd name="connsiteY2" fmla="*/ 694248 h 1924114"/>
              <a:gd name="connsiteX3" fmla="*/ 5540038 w 6711724"/>
              <a:gd name="connsiteY3" fmla="*/ 2181 h 1924114"/>
              <a:gd name="connsiteX4" fmla="*/ 4872453 w 6711724"/>
              <a:gd name="connsiteY4" fmla="*/ 953930 h 1924114"/>
              <a:gd name="connsiteX5" fmla="*/ 4329007 w 6711724"/>
              <a:gd name="connsiteY5" fmla="*/ 1602566 h 1924114"/>
              <a:gd name="connsiteX6" fmla="*/ 3427003 w 6711724"/>
              <a:gd name="connsiteY6" fmla="*/ 386091 h 1924114"/>
              <a:gd name="connsiteX7" fmla="*/ 240365 w 6711724"/>
              <a:gd name="connsiteY7" fmla="*/ 376483 h 1924114"/>
              <a:gd name="connsiteX8" fmla="*/ 552881 w 6711724"/>
              <a:gd name="connsiteY8" fmla="*/ 1924114 h 1924114"/>
              <a:gd name="connsiteX0" fmla="*/ 6323137 w 6647598"/>
              <a:gd name="connsiteY0" fmla="*/ 1466274 h 1924114"/>
              <a:gd name="connsiteX1" fmla="*/ 6186779 w 6647598"/>
              <a:gd name="connsiteY1" fmla="*/ 896780 h 1924114"/>
              <a:gd name="connsiteX2" fmla="*/ 6626332 w 6647598"/>
              <a:gd name="connsiteY2" fmla="*/ 694248 h 1924114"/>
              <a:gd name="connsiteX3" fmla="*/ 5475912 w 6647598"/>
              <a:gd name="connsiteY3" fmla="*/ 2181 h 1924114"/>
              <a:gd name="connsiteX4" fmla="*/ 4808327 w 6647598"/>
              <a:gd name="connsiteY4" fmla="*/ 953930 h 1924114"/>
              <a:gd name="connsiteX5" fmla="*/ 4264881 w 6647598"/>
              <a:gd name="connsiteY5" fmla="*/ 1602566 h 1924114"/>
              <a:gd name="connsiteX6" fmla="*/ 3362877 w 6647598"/>
              <a:gd name="connsiteY6" fmla="*/ 386091 h 1924114"/>
              <a:gd name="connsiteX7" fmla="*/ 176239 w 6647598"/>
              <a:gd name="connsiteY7" fmla="*/ 376483 h 1924114"/>
              <a:gd name="connsiteX8" fmla="*/ 488755 w 6647598"/>
              <a:gd name="connsiteY8" fmla="*/ 1924114 h 1924114"/>
              <a:gd name="connsiteX0" fmla="*/ 6243051 w 6567512"/>
              <a:gd name="connsiteY0" fmla="*/ 1466274 h 1924114"/>
              <a:gd name="connsiteX1" fmla="*/ 6106693 w 6567512"/>
              <a:gd name="connsiteY1" fmla="*/ 896780 h 1924114"/>
              <a:gd name="connsiteX2" fmla="*/ 6546246 w 6567512"/>
              <a:gd name="connsiteY2" fmla="*/ 694248 h 1924114"/>
              <a:gd name="connsiteX3" fmla="*/ 5395826 w 6567512"/>
              <a:gd name="connsiteY3" fmla="*/ 2181 h 1924114"/>
              <a:gd name="connsiteX4" fmla="*/ 4728241 w 6567512"/>
              <a:gd name="connsiteY4" fmla="*/ 953930 h 1924114"/>
              <a:gd name="connsiteX5" fmla="*/ 4184795 w 6567512"/>
              <a:gd name="connsiteY5" fmla="*/ 1602566 h 1924114"/>
              <a:gd name="connsiteX6" fmla="*/ 3282791 w 6567512"/>
              <a:gd name="connsiteY6" fmla="*/ 386091 h 1924114"/>
              <a:gd name="connsiteX7" fmla="*/ 218073 w 6567512"/>
              <a:gd name="connsiteY7" fmla="*/ 323143 h 1924114"/>
              <a:gd name="connsiteX8" fmla="*/ 408669 w 6567512"/>
              <a:gd name="connsiteY8" fmla="*/ 1924114 h 1924114"/>
              <a:gd name="connsiteX0" fmla="*/ 6304611 w 6629072"/>
              <a:gd name="connsiteY0" fmla="*/ 1466274 h 1924114"/>
              <a:gd name="connsiteX1" fmla="*/ 6168253 w 6629072"/>
              <a:gd name="connsiteY1" fmla="*/ 896780 h 1924114"/>
              <a:gd name="connsiteX2" fmla="*/ 6607806 w 6629072"/>
              <a:gd name="connsiteY2" fmla="*/ 694248 h 1924114"/>
              <a:gd name="connsiteX3" fmla="*/ 5457386 w 6629072"/>
              <a:gd name="connsiteY3" fmla="*/ 2181 h 1924114"/>
              <a:gd name="connsiteX4" fmla="*/ 4789801 w 6629072"/>
              <a:gd name="connsiteY4" fmla="*/ 953930 h 1924114"/>
              <a:gd name="connsiteX5" fmla="*/ 4246355 w 6629072"/>
              <a:gd name="connsiteY5" fmla="*/ 1602566 h 1924114"/>
              <a:gd name="connsiteX6" fmla="*/ 3344351 w 6629072"/>
              <a:gd name="connsiteY6" fmla="*/ 325131 h 1924114"/>
              <a:gd name="connsiteX7" fmla="*/ 279633 w 6629072"/>
              <a:gd name="connsiteY7" fmla="*/ 323143 h 1924114"/>
              <a:gd name="connsiteX8" fmla="*/ 470229 w 6629072"/>
              <a:gd name="connsiteY8" fmla="*/ 1924114 h 1924114"/>
              <a:gd name="connsiteX0" fmla="*/ 6304611 w 6629072"/>
              <a:gd name="connsiteY0" fmla="*/ 1465665 h 1923505"/>
              <a:gd name="connsiteX1" fmla="*/ 6168253 w 6629072"/>
              <a:gd name="connsiteY1" fmla="*/ 896171 h 1923505"/>
              <a:gd name="connsiteX2" fmla="*/ 6607806 w 6629072"/>
              <a:gd name="connsiteY2" fmla="*/ 693639 h 1923505"/>
              <a:gd name="connsiteX3" fmla="*/ 5457386 w 6629072"/>
              <a:gd name="connsiteY3" fmla="*/ 1572 h 1923505"/>
              <a:gd name="connsiteX4" fmla="*/ 4766652 w 6629072"/>
              <a:gd name="connsiteY4" fmla="*/ 907022 h 1923505"/>
              <a:gd name="connsiteX5" fmla="*/ 4246355 w 6629072"/>
              <a:gd name="connsiteY5" fmla="*/ 1601957 h 1923505"/>
              <a:gd name="connsiteX6" fmla="*/ 3344351 w 6629072"/>
              <a:gd name="connsiteY6" fmla="*/ 324522 h 1923505"/>
              <a:gd name="connsiteX7" fmla="*/ 279633 w 6629072"/>
              <a:gd name="connsiteY7" fmla="*/ 322534 h 1923505"/>
              <a:gd name="connsiteX8" fmla="*/ 470229 w 6629072"/>
              <a:gd name="connsiteY8" fmla="*/ 1923505 h 192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9072" h="1923505">
                <a:moveTo>
                  <a:pt x="6304611" y="1465665"/>
                </a:moveTo>
                <a:cubicBezTo>
                  <a:pt x="6024476" y="1417338"/>
                  <a:pt x="6018660" y="979122"/>
                  <a:pt x="6168253" y="896171"/>
                </a:cubicBezTo>
                <a:cubicBezTo>
                  <a:pt x="6317846" y="813220"/>
                  <a:pt x="6726284" y="842739"/>
                  <a:pt x="6607806" y="693639"/>
                </a:cubicBezTo>
                <a:cubicBezTo>
                  <a:pt x="6489328" y="544539"/>
                  <a:pt x="5764245" y="-33992"/>
                  <a:pt x="5457386" y="1572"/>
                </a:cubicBezTo>
                <a:cubicBezTo>
                  <a:pt x="5150527" y="37136"/>
                  <a:pt x="4968490" y="640291"/>
                  <a:pt x="4766652" y="907022"/>
                </a:cubicBezTo>
                <a:cubicBezTo>
                  <a:pt x="4564814" y="1173753"/>
                  <a:pt x="4483405" y="1699040"/>
                  <a:pt x="4246355" y="1601957"/>
                </a:cubicBezTo>
                <a:cubicBezTo>
                  <a:pt x="4009305" y="1504874"/>
                  <a:pt x="4005471" y="537759"/>
                  <a:pt x="3344351" y="324522"/>
                </a:cubicBezTo>
                <a:cubicBezTo>
                  <a:pt x="2683231" y="111285"/>
                  <a:pt x="758653" y="56037"/>
                  <a:pt x="279633" y="322534"/>
                </a:cubicBezTo>
                <a:cubicBezTo>
                  <a:pt x="-199387" y="589031"/>
                  <a:pt x="-14943" y="1852128"/>
                  <a:pt x="470229" y="1923505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119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631" y="2649474"/>
            <a:ext cx="5425424" cy="406906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65" y="1061738"/>
            <a:ext cx="4421387" cy="428411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644" y="5463116"/>
            <a:ext cx="2059107" cy="1394884"/>
          </a:xfrm>
          <a:prstGeom prst="rect">
            <a:avLst/>
          </a:prstGeom>
        </p:spPr>
      </p:pic>
      <p:sp>
        <p:nvSpPr>
          <p:cNvPr id="8" name="フリーフォーム 7"/>
          <p:cNvSpPr/>
          <p:nvPr/>
        </p:nvSpPr>
        <p:spPr>
          <a:xfrm>
            <a:off x="306155" y="3717032"/>
            <a:ext cx="1300853" cy="2186861"/>
          </a:xfrm>
          <a:custGeom>
            <a:avLst/>
            <a:gdLst>
              <a:gd name="connsiteX0" fmla="*/ 1636367 w 1636367"/>
              <a:gd name="connsiteY0" fmla="*/ 0 h 1229166"/>
              <a:gd name="connsiteX1" fmla="*/ 184938 w 1636367"/>
              <a:gd name="connsiteY1" fmla="*/ 246743 h 1229166"/>
              <a:gd name="connsiteX2" fmla="*/ 54310 w 1636367"/>
              <a:gd name="connsiteY2" fmla="*/ 1117600 h 1229166"/>
              <a:gd name="connsiteX3" fmla="*/ 504253 w 1636367"/>
              <a:gd name="connsiteY3" fmla="*/ 1190172 h 1229166"/>
              <a:gd name="connsiteX0" fmla="*/ 1585534 w 1585534"/>
              <a:gd name="connsiteY0" fmla="*/ 44199 h 1285629"/>
              <a:gd name="connsiteX1" fmla="*/ 322790 w 1585534"/>
              <a:gd name="connsiteY1" fmla="*/ 87742 h 1285629"/>
              <a:gd name="connsiteX2" fmla="*/ 3477 w 1585534"/>
              <a:gd name="connsiteY2" fmla="*/ 1161799 h 1285629"/>
              <a:gd name="connsiteX3" fmla="*/ 453420 w 1585534"/>
              <a:gd name="connsiteY3" fmla="*/ 1234371 h 1285629"/>
              <a:gd name="connsiteX0" fmla="*/ 1490325 w 1490325"/>
              <a:gd name="connsiteY0" fmla="*/ 31380 h 1231300"/>
              <a:gd name="connsiteX1" fmla="*/ 227581 w 1490325"/>
              <a:gd name="connsiteY1" fmla="*/ 74923 h 1231300"/>
              <a:gd name="connsiteX2" fmla="*/ 9868 w 1490325"/>
              <a:gd name="connsiteY2" fmla="*/ 974809 h 1231300"/>
              <a:gd name="connsiteX3" fmla="*/ 358211 w 1490325"/>
              <a:gd name="connsiteY3" fmla="*/ 1221552 h 1231300"/>
              <a:gd name="connsiteX0" fmla="*/ 1490325 w 1490325"/>
              <a:gd name="connsiteY0" fmla="*/ 31380 h 1221552"/>
              <a:gd name="connsiteX1" fmla="*/ 227581 w 1490325"/>
              <a:gd name="connsiteY1" fmla="*/ 74923 h 1221552"/>
              <a:gd name="connsiteX2" fmla="*/ 9868 w 1490325"/>
              <a:gd name="connsiteY2" fmla="*/ 974809 h 1221552"/>
              <a:gd name="connsiteX3" fmla="*/ 358211 w 1490325"/>
              <a:gd name="connsiteY3" fmla="*/ 1221552 h 1221552"/>
              <a:gd name="connsiteX0" fmla="*/ 1466038 w 1466038"/>
              <a:gd name="connsiteY0" fmla="*/ 15424 h 1205596"/>
              <a:gd name="connsiteX1" fmla="*/ 203294 w 1466038"/>
              <a:gd name="connsiteY1" fmla="*/ 58967 h 1205596"/>
              <a:gd name="connsiteX2" fmla="*/ 14610 w 1466038"/>
              <a:gd name="connsiteY2" fmla="*/ 741139 h 1205596"/>
              <a:gd name="connsiteX3" fmla="*/ 333924 w 1466038"/>
              <a:gd name="connsiteY3" fmla="*/ 1205596 h 1205596"/>
              <a:gd name="connsiteX0" fmla="*/ 1466038 w 1466038"/>
              <a:gd name="connsiteY0" fmla="*/ 15424 h 1205596"/>
              <a:gd name="connsiteX1" fmla="*/ 203294 w 1466038"/>
              <a:gd name="connsiteY1" fmla="*/ 58967 h 1205596"/>
              <a:gd name="connsiteX2" fmla="*/ 14610 w 1466038"/>
              <a:gd name="connsiteY2" fmla="*/ 741139 h 1205596"/>
              <a:gd name="connsiteX3" fmla="*/ 333924 w 1466038"/>
              <a:gd name="connsiteY3" fmla="*/ 1205596 h 1205596"/>
              <a:gd name="connsiteX0" fmla="*/ 1466038 w 1466038"/>
              <a:gd name="connsiteY0" fmla="*/ 28858 h 1219030"/>
              <a:gd name="connsiteX1" fmla="*/ 203294 w 1466038"/>
              <a:gd name="connsiteY1" fmla="*/ 72401 h 1219030"/>
              <a:gd name="connsiteX2" fmla="*/ 14610 w 1466038"/>
              <a:gd name="connsiteY2" fmla="*/ 754573 h 1219030"/>
              <a:gd name="connsiteX3" fmla="*/ 333924 w 1466038"/>
              <a:gd name="connsiteY3" fmla="*/ 1219030 h 121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6038" h="1219030">
                <a:moveTo>
                  <a:pt x="1466038" y="28858"/>
                </a:moveTo>
                <a:cubicBezTo>
                  <a:pt x="843132" y="15553"/>
                  <a:pt x="445199" y="-48551"/>
                  <a:pt x="203294" y="72401"/>
                </a:cubicBezTo>
                <a:cubicBezTo>
                  <a:pt x="-38611" y="193353"/>
                  <a:pt x="-7162" y="563468"/>
                  <a:pt x="14610" y="754573"/>
                </a:cubicBezTo>
                <a:cubicBezTo>
                  <a:pt x="36382" y="945678"/>
                  <a:pt x="62991" y="1217821"/>
                  <a:pt x="333924" y="1219030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5" r="11888" b="9109"/>
          <a:stretch/>
        </p:blipFill>
        <p:spPr>
          <a:xfrm>
            <a:off x="413013" y="2788932"/>
            <a:ext cx="763416" cy="721097"/>
          </a:xfrm>
          <a:prstGeom prst="rect">
            <a:avLst/>
          </a:prstGeom>
        </p:spPr>
      </p:pic>
      <p:cxnSp>
        <p:nvCxnSpPr>
          <p:cNvPr id="19" name="直線矢印コネクタ 18"/>
          <p:cNvCxnSpPr/>
          <p:nvPr/>
        </p:nvCxnSpPr>
        <p:spPr>
          <a:xfrm>
            <a:off x="4510036" y="2531542"/>
            <a:ext cx="1502124" cy="118549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360000" y="360000"/>
            <a:ext cx="79060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 smtClean="0"/>
              <a:t>KOOLS-IFU </a:t>
            </a:r>
            <a:r>
              <a:rPr lang="en-US" altLang="ja-JP" sz="4000" dirty="0" smtClean="0"/>
              <a:t>@</a:t>
            </a:r>
            <a:r>
              <a:rPr lang="ja-JP" altLang="en-US" sz="4000" dirty="0" smtClean="0"/>
              <a:t>京大</a:t>
            </a:r>
            <a:r>
              <a:rPr lang="en-US" altLang="ja-JP" sz="4000" dirty="0" smtClean="0"/>
              <a:t>-</a:t>
            </a:r>
            <a:r>
              <a:rPr lang="ja-JP" altLang="en-US" sz="4000" dirty="0" smtClean="0"/>
              <a:t>岡山</a:t>
            </a:r>
            <a:r>
              <a:rPr lang="en-US" altLang="ja-JP" sz="4000" dirty="0" smtClean="0"/>
              <a:t>3.8 </a:t>
            </a:r>
            <a:r>
              <a:rPr lang="en-US" altLang="ja-JP" sz="4000" dirty="0" smtClean="0"/>
              <a:t>m</a:t>
            </a:r>
            <a:r>
              <a:rPr lang="ja-JP" altLang="en-US" sz="4000" dirty="0" smtClean="0"/>
              <a:t>望遠鏡</a:t>
            </a:r>
            <a:endParaRPr lang="en-US" altLang="ja-JP" sz="4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14887" y="1124900"/>
            <a:ext cx="4042204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</a:rPr>
              <a:t>第</a:t>
            </a:r>
            <a:r>
              <a:rPr lang="en-US" altLang="ja-JP" sz="3200" dirty="0">
                <a:solidFill>
                  <a:srgbClr val="FF0000"/>
                </a:solidFill>
              </a:rPr>
              <a:t>1</a:t>
            </a:r>
            <a:r>
              <a:rPr lang="ja-JP" altLang="en-US" sz="3200" dirty="0" smtClean="0">
                <a:solidFill>
                  <a:srgbClr val="FF0000"/>
                </a:solidFill>
              </a:rPr>
              <a:t>期観測装置に採択</a:t>
            </a:r>
            <a:endParaRPr kumimoji="1" lang="ja-JP" alt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16016" y="1681115"/>
            <a:ext cx="4215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KOOLS-IFU</a:t>
            </a:r>
            <a:r>
              <a:rPr kumimoji="1" lang="ja-JP" altLang="en-US" sz="2800" dirty="0" smtClean="0"/>
              <a:t>アップグレードと移設の準備が進行中</a:t>
            </a:r>
          </a:p>
        </p:txBody>
      </p:sp>
    </p:spTree>
    <p:extLst>
      <p:ext uri="{BB962C8B-B14F-4D97-AF65-F5344CB8AC3E}">
        <p14:creationId xmlns:p14="http://schemas.microsoft.com/office/powerpoint/2010/main" val="165482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360363" y="360363"/>
            <a:ext cx="54775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4000" dirty="0" smtClean="0"/>
              <a:t>KOOLS-IFU</a:t>
            </a:r>
            <a:r>
              <a:rPr lang="ja-JP" altLang="en-US" sz="4000" dirty="0" smtClean="0"/>
              <a:t>アップグレード</a:t>
            </a:r>
            <a:endParaRPr lang="ja-JP" altLang="en-US" sz="4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2288" y="1196752"/>
            <a:ext cx="8460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KOOLS</a:t>
            </a:r>
            <a:r>
              <a:rPr lang="ja-JP" altLang="en-US" sz="3200" dirty="0" smtClean="0"/>
              <a:t>はメンテナンス・アップグレードが必要</a:t>
            </a:r>
            <a:endParaRPr lang="en-US" altLang="ja-JP" sz="3200" dirty="0" smtClean="0"/>
          </a:p>
          <a:p>
            <a:pPr marL="722313" lvl="1" indent="-265113">
              <a:buFont typeface="Arial" panose="020B0604020202020204" pitchFamily="34" charset="0"/>
              <a:buChar char="•"/>
            </a:pPr>
            <a:r>
              <a:rPr kumimoji="1" lang="ja-JP" altLang="en-US" sz="3200" dirty="0"/>
              <a:t>特</a:t>
            </a:r>
            <a:r>
              <a:rPr kumimoji="1" lang="ja-JP" altLang="en-US" sz="3200" dirty="0" smtClean="0"/>
              <a:t>に</a:t>
            </a:r>
            <a:r>
              <a:rPr lang="ja-JP" altLang="en-US" sz="3200" dirty="0"/>
              <a:t>スループット</a:t>
            </a:r>
            <a:r>
              <a:rPr kumimoji="1" lang="ja-JP" altLang="en-US" sz="3200" dirty="0" smtClean="0"/>
              <a:t>改善</a:t>
            </a:r>
            <a:endParaRPr kumimoji="1" lang="en-US" altLang="ja-JP" sz="3200" dirty="0"/>
          </a:p>
        </p:txBody>
      </p:sp>
      <p:sp>
        <p:nvSpPr>
          <p:cNvPr id="4" name="正方形/長方形 3"/>
          <p:cNvSpPr/>
          <p:nvPr/>
        </p:nvSpPr>
        <p:spPr>
          <a:xfrm>
            <a:off x="342288" y="2708920"/>
            <a:ext cx="8442034" cy="353943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ja-JP" altLang="en-US" sz="3200" dirty="0" smtClean="0"/>
              <a:t>アップグレード項目</a:t>
            </a:r>
            <a:endParaRPr lang="en-US" altLang="ja-JP" sz="3200" dirty="0"/>
          </a:p>
          <a:p>
            <a:pPr marL="722313" lvl="1" indent="-265113">
              <a:buFont typeface="Arial" panose="020B0604020202020204" pitchFamily="34" charset="0"/>
              <a:buChar char="•"/>
            </a:pPr>
            <a:r>
              <a:rPr lang="en-US" altLang="ja-JP" sz="3200" dirty="0"/>
              <a:t>CCD</a:t>
            </a:r>
            <a:r>
              <a:rPr lang="ja-JP" altLang="en-US" sz="3200" dirty="0" smtClean="0"/>
              <a:t>交換</a:t>
            </a:r>
            <a:endParaRPr lang="en-US" altLang="ja-JP" sz="3200" dirty="0"/>
          </a:p>
          <a:p>
            <a:pPr marL="722313" lvl="1" indent="-265113">
              <a:buFont typeface="Arial" panose="020B0604020202020204" pitchFamily="34" charset="0"/>
              <a:buChar char="•"/>
            </a:pPr>
            <a:r>
              <a:rPr lang="ja-JP" altLang="en-US" sz="3200" dirty="0" smtClean="0"/>
              <a:t>次数選択フィルタとグリズム</a:t>
            </a:r>
            <a:r>
              <a:rPr lang="ja-JP" altLang="en-US" sz="3200" dirty="0"/>
              <a:t>交換</a:t>
            </a:r>
            <a:endParaRPr lang="en-US" altLang="ja-JP" sz="3200" dirty="0"/>
          </a:p>
          <a:p>
            <a:pPr marL="722313" lvl="1" indent="-265113">
              <a:buFont typeface="Arial" panose="020B0604020202020204" pitchFamily="34" charset="0"/>
              <a:buChar char="•"/>
            </a:pPr>
            <a:r>
              <a:rPr lang="ja-JP" altLang="en-US" sz="3200" dirty="0" smtClean="0"/>
              <a:t>ファイバーバンドル改善</a:t>
            </a:r>
            <a:endParaRPr lang="en-US" altLang="ja-JP" sz="3200" dirty="0" smtClean="0"/>
          </a:p>
          <a:p>
            <a:pPr marL="722313" lvl="1" indent="-265113">
              <a:buFont typeface="Arial" panose="020B0604020202020204" pitchFamily="34" charset="0"/>
              <a:buChar char="•"/>
            </a:pPr>
            <a:r>
              <a:rPr lang="ja-JP" altLang="en-US" sz="3200" dirty="0" smtClean="0"/>
              <a:t>青側 </a:t>
            </a:r>
            <a:r>
              <a:rPr lang="en-US" altLang="ja-JP" sz="3200" dirty="0" smtClean="0"/>
              <a:t>/ </a:t>
            </a:r>
            <a:r>
              <a:rPr lang="ja-JP" altLang="en-US" sz="3200" dirty="0" smtClean="0"/>
              <a:t>赤側のスペクトル同時取得</a:t>
            </a:r>
            <a:endParaRPr lang="en-US" altLang="ja-JP" sz="3200" dirty="0" smtClean="0"/>
          </a:p>
          <a:p>
            <a:pPr marL="722313" lvl="1" indent="-265113">
              <a:buFont typeface="Arial" panose="020B0604020202020204" pitchFamily="34" charset="0"/>
              <a:buChar char="•"/>
            </a:pPr>
            <a:r>
              <a:rPr lang="ja-JP" altLang="en-US" sz="3200" dirty="0" smtClean="0"/>
              <a:t>制御系更新</a:t>
            </a:r>
            <a:endParaRPr lang="en-US" altLang="ja-JP" sz="3200" dirty="0" smtClean="0"/>
          </a:p>
          <a:p>
            <a:pPr marL="722313" lvl="1" indent="-265113">
              <a:buFont typeface="Arial" panose="020B0604020202020204" pitchFamily="34" charset="0"/>
              <a:buChar char="•"/>
            </a:pPr>
            <a:r>
              <a:rPr lang="ja-JP" altLang="en-US" sz="3200" dirty="0" smtClean="0"/>
              <a:t>キュー観測対応 </a:t>
            </a:r>
            <a:r>
              <a:rPr lang="en-US" altLang="ja-JP" sz="3200" dirty="0" smtClean="0"/>
              <a:t>(</a:t>
            </a:r>
            <a:r>
              <a:rPr lang="ja-JP" altLang="en-US" sz="3200" dirty="0" smtClean="0"/>
              <a:t>将来的には自動観測？</a:t>
            </a:r>
            <a:r>
              <a:rPr lang="en-US" altLang="ja-JP" sz="3200" dirty="0" smtClean="0"/>
              <a:t>)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0405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60000" y="360000"/>
            <a:ext cx="894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新</a:t>
            </a:r>
            <a:r>
              <a:rPr kumimoji="1" lang="en-US" altLang="ja-JP" sz="4000" dirty="0" smtClean="0"/>
              <a:t>CCD</a:t>
            </a:r>
            <a:r>
              <a:rPr kumimoji="1" lang="ja-JP" altLang="en-US" sz="4000" dirty="0" smtClean="0"/>
              <a:t>インストール </a:t>
            </a:r>
            <a:r>
              <a:rPr kumimoji="1" lang="en-US" altLang="ja-JP" sz="4000" dirty="0" smtClean="0"/>
              <a:t>@</a:t>
            </a:r>
            <a:r>
              <a:rPr kumimoji="1" lang="ja-JP" altLang="en-US" sz="4000" dirty="0" smtClean="0"/>
              <a:t>先端技術センター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432" y="1376772"/>
            <a:ext cx="5183369" cy="410445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1" b="25113"/>
          <a:stretch/>
        </p:blipFill>
        <p:spPr>
          <a:xfrm>
            <a:off x="5076056" y="5002048"/>
            <a:ext cx="3384376" cy="175084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664125" y="2564904"/>
            <a:ext cx="34459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ja-JP" altLang="en-US" sz="2800" dirty="0" smtClean="0"/>
              <a:t>読み出し</a:t>
            </a:r>
            <a:r>
              <a:rPr lang="ja-JP" altLang="en-US" sz="2800" dirty="0"/>
              <a:t>ノイズ</a:t>
            </a:r>
            <a:r>
              <a:rPr lang="ja-JP" altLang="en-US" sz="2800" dirty="0" smtClean="0"/>
              <a:t>低減</a:t>
            </a:r>
            <a:endParaRPr lang="en-US" altLang="ja-JP" sz="2800" dirty="0" smtClean="0"/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ja-JP" altLang="en-US" sz="2800" dirty="0"/>
              <a:t>読み出し時間</a:t>
            </a:r>
            <a:r>
              <a:rPr lang="ja-JP" altLang="en-US" sz="2800" dirty="0" smtClean="0"/>
              <a:t>短縮 </a:t>
            </a:r>
            <a:endParaRPr lang="en-US" altLang="ja-JP" sz="2800" dirty="0"/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ja-JP" altLang="en-US" sz="2800" dirty="0"/>
              <a:t>欠損領域の減少</a:t>
            </a:r>
            <a:endParaRPr lang="en-US" altLang="ja-JP" sz="2800" dirty="0"/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ja-JP" altLang="en-US" sz="2800" dirty="0"/>
              <a:t>長波長側の量子効率</a:t>
            </a:r>
            <a:r>
              <a:rPr lang="ja-JP" altLang="en-US" sz="2800" dirty="0" smtClean="0"/>
              <a:t>向上</a:t>
            </a:r>
            <a:endParaRPr lang="en-US" altLang="ja-JP" sz="28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5007195"/>
            <a:ext cx="3662398" cy="1745694"/>
          </a:xfrm>
          <a:prstGeom prst="rect">
            <a:avLst/>
          </a:prstGeom>
        </p:spPr>
      </p:pic>
      <p:sp>
        <p:nvSpPr>
          <p:cNvPr id="4" name="右矢印 3"/>
          <p:cNvSpPr/>
          <p:nvPr/>
        </p:nvSpPr>
        <p:spPr>
          <a:xfrm>
            <a:off x="4427984" y="5790114"/>
            <a:ext cx="404554" cy="37519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7360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60000" y="360000"/>
            <a:ext cx="4984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フィルタ・グリズム交換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29000" r="24800" b="14300"/>
          <a:stretch/>
        </p:blipFill>
        <p:spPr>
          <a:xfrm>
            <a:off x="110321" y="1196752"/>
            <a:ext cx="4392488" cy="348815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07503" y="4941168"/>
            <a:ext cx="43953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(</a:t>
            </a:r>
            <a:r>
              <a:rPr kumimoji="1" lang="ja-JP" altLang="en-US" sz="3200" dirty="0" smtClean="0"/>
              <a:t>左</a:t>
            </a:r>
            <a:r>
              <a:rPr kumimoji="1" lang="en-US" altLang="ja-JP" sz="3200" dirty="0" smtClean="0"/>
              <a:t>) </a:t>
            </a:r>
            <a:r>
              <a:rPr kumimoji="1" lang="ja-JP" altLang="en-US" sz="3200" dirty="0" smtClean="0"/>
              <a:t>新次数選択フィルタ。透過率</a:t>
            </a:r>
            <a:r>
              <a:rPr kumimoji="1" lang="en-US" altLang="ja-JP" sz="3200" dirty="0" smtClean="0"/>
              <a:t>~98%</a:t>
            </a:r>
            <a:r>
              <a:rPr kumimoji="1" lang="ja-JP" altLang="en-US" sz="3200" dirty="0" err="1" smtClean="0"/>
              <a:t>。</a:t>
            </a:r>
            <a:r>
              <a:rPr kumimoji="1" lang="ja-JP" altLang="en-US" sz="3200" dirty="0" smtClean="0"/>
              <a:t> </a:t>
            </a:r>
            <a:r>
              <a:rPr kumimoji="1" lang="en-US" altLang="ja-JP" sz="3200" dirty="0" smtClean="0"/>
              <a:t>(</a:t>
            </a:r>
            <a:r>
              <a:rPr kumimoji="1" lang="ja-JP" altLang="en-US" sz="3200" dirty="0" smtClean="0"/>
              <a:t>右</a:t>
            </a:r>
            <a:r>
              <a:rPr kumimoji="1" lang="en-US" altLang="ja-JP" sz="3200" dirty="0" smtClean="0"/>
              <a:t>) </a:t>
            </a:r>
            <a:r>
              <a:rPr kumimoji="1" lang="ja-JP" altLang="en-US" sz="3200" dirty="0" smtClean="0"/>
              <a:t>旧フィルタ。透過率</a:t>
            </a:r>
            <a:r>
              <a:rPr kumimoji="1" lang="en-US" altLang="ja-JP" sz="3200" dirty="0" smtClean="0"/>
              <a:t>~84%</a:t>
            </a:r>
            <a:endParaRPr kumimoji="1" lang="ja-JP" altLang="en-US" sz="3200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17451" r="18500" b="10100"/>
          <a:stretch/>
        </p:blipFill>
        <p:spPr>
          <a:xfrm>
            <a:off x="4932040" y="1196752"/>
            <a:ext cx="3796596" cy="385242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984220" y="5049180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青側</a:t>
            </a:r>
            <a:r>
              <a:rPr lang="en-US" altLang="ja-JP" sz="3200" dirty="0" smtClean="0"/>
              <a:t>VPH</a:t>
            </a:r>
            <a:r>
              <a:rPr lang="ja-JP" altLang="en-US" sz="3200" dirty="0" smtClean="0"/>
              <a:t>グリズム。ピーク透過率</a:t>
            </a:r>
            <a:r>
              <a:rPr lang="en-US" altLang="ja-JP" sz="3200" dirty="0" smtClean="0"/>
              <a:t>~80%</a:t>
            </a:r>
            <a:r>
              <a:rPr lang="ja-JP" altLang="en-US" sz="3200" dirty="0" err="1" smtClean="0"/>
              <a:t>。</a:t>
            </a:r>
            <a:endParaRPr lang="en-US" altLang="ja-JP" sz="3200" dirty="0" smtClean="0"/>
          </a:p>
          <a:p>
            <a:r>
              <a:rPr kumimoji="1" lang="ja-JP" altLang="en-US" sz="3200" dirty="0" smtClean="0"/>
              <a:t>未インストール</a:t>
            </a:r>
          </a:p>
        </p:txBody>
      </p:sp>
    </p:spTree>
    <p:extLst>
      <p:ext uri="{BB962C8B-B14F-4D97-AF65-F5344CB8AC3E}">
        <p14:creationId xmlns:p14="http://schemas.microsoft.com/office/powerpoint/2010/main" val="31170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60000" y="360000"/>
            <a:ext cx="6923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MLA</a:t>
            </a:r>
            <a:r>
              <a:rPr kumimoji="1" lang="ja-JP" altLang="en-US" sz="4000" dirty="0" smtClean="0"/>
              <a:t>付き</a:t>
            </a:r>
            <a:r>
              <a:rPr kumimoji="1" lang="en-US" altLang="ja-JP" sz="4000" dirty="0" smtClean="0"/>
              <a:t>2</a:t>
            </a:r>
            <a:r>
              <a:rPr kumimoji="1" lang="ja-JP" altLang="en-US" sz="4000" dirty="0" smtClean="0"/>
              <a:t>次元ファイバーアレイ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5365" y="1196752"/>
            <a:ext cx="45664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Arial" panose="020B0604020202020204" pitchFamily="34" charset="0"/>
              <a:buChar char="•"/>
            </a:pPr>
            <a:r>
              <a:rPr lang="ja-JP" altLang="en-US" sz="3200" dirty="0" smtClean="0"/>
              <a:t>現ファイバーバンドルは</a:t>
            </a:r>
            <a:r>
              <a:rPr lang="en-US" altLang="ja-JP" sz="3200" dirty="0"/>
              <a:t>2</a:t>
            </a:r>
            <a:r>
              <a:rPr lang="ja-JP" altLang="en-US" sz="3200" dirty="0"/>
              <a:t>次元ファイバーアレイ側の</a:t>
            </a:r>
            <a:r>
              <a:rPr lang="en-US" altLang="ja-JP" sz="3200" dirty="0"/>
              <a:t>filling </a:t>
            </a:r>
            <a:r>
              <a:rPr lang="en-US" altLang="ja-JP" sz="3200" dirty="0" smtClean="0"/>
              <a:t>factor</a:t>
            </a:r>
            <a:r>
              <a:rPr lang="ja-JP" altLang="en-US" sz="3200" dirty="0" smtClean="0"/>
              <a:t>が</a:t>
            </a:r>
            <a:r>
              <a:rPr lang="en-US" altLang="ja-JP" sz="3200" dirty="0" smtClean="0"/>
              <a:t>58%</a:t>
            </a:r>
            <a:endParaRPr kumimoji="1" lang="en-US" altLang="ja-JP" sz="3200" dirty="0" smtClean="0"/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ja-JP" altLang="en-US" sz="3200" dirty="0" smtClean="0"/>
              <a:t>光損失を減らしたい</a:t>
            </a:r>
            <a:endParaRPr lang="en-US" altLang="ja-JP" sz="3200" dirty="0" smtClean="0"/>
          </a:p>
          <a:p>
            <a:pPr marL="271463" indent="-271463">
              <a:buFont typeface="Arial" panose="020B0604020202020204" pitchFamily="34" charset="0"/>
              <a:buChar char="•"/>
            </a:pPr>
            <a:endParaRPr lang="en-US" altLang="ja-JP" sz="3200" dirty="0"/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kumimoji="1" lang="en-US" altLang="ja-JP" sz="3200" dirty="0" smtClean="0"/>
              <a:t>2</a:t>
            </a:r>
            <a:r>
              <a:rPr kumimoji="1" lang="ja-JP" altLang="en-US" sz="3200" dirty="0" smtClean="0"/>
              <a:t>次元</a:t>
            </a:r>
            <a:r>
              <a:rPr kumimoji="1" lang="en-US" altLang="ja-JP" sz="3200" dirty="0" smtClean="0"/>
              <a:t>MLA</a:t>
            </a:r>
            <a:r>
              <a:rPr kumimoji="1" lang="ja-JP" altLang="en-US" sz="3200" dirty="0" smtClean="0"/>
              <a:t>と組み合わせて、</a:t>
            </a:r>
            <a:r>
              <a:rPr kumimoji="1" lang="en-US" altLang="ja-JP" sz="3200" dirty="0" smtClean="0"/>
              <a:t>filling factor ~ 100%</a:t>
            </a:r>
            <a:r>
              <a:rPr lang="ja-JP" altLang="en-US" sz="3200" dirty="0" smtClean="0"/>
              <a:t>を目指す</a:t>
            </a:r>
            <a:endParaRPr lang="en-US" altLang="ja-JP" sz="3200" dirty="0" smtClean="0"/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kumimoji="1" lang="ja-JP" altLang="en-US" sz="3200" dirty="0" smtClean="0"/>
              <a:t>ファイバーアレイと</a:t>
            </a:r>
            <a:r>
              <a:rPr kumimoji="1" lang="en-US" altLang="ja-JP" sz="3200" dirty="0" smtClean="0"/>
              <a:t>MLA</a:t>
            </a:r>
            <a:r>
              <a:rPr kumimoji="1" lang="ja-JP" altLang="en-US" sz="3200" dirty="0" smtClean="0"/>
              <a:t>を設計中</a:t>
            </a:r>
            <a:endParaRPr kumimoji="1" lang="en-US" altLang="ja-JP" sz="3200" dirty="0" smtClean="0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5" r="11888" b="9109"/>
          <a:stretch/>
        </p:blipFill>
        <p:spPr>
          <a:xfrm>
            <a:off x="4864980" y="1514183"/>
            <a:ext cx="4121091" cy="388945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968185" y="5403635"/>
            <a:ext cx="3914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KOOLS-IFU</a:t>
            </a:r>
            <a:r>
              <a:rPr kumimoji="1" lang="ja-JP" altLang="en-US" sz="3200" dirty="0" smtClean="0"/>
              <a:t>の</a:t>
            </a:r>
            <a:r>
              <a:rPr kumimoji="1" lang="en-US" altLang="ja-JP" sz="3200" dirty="0" smtClean="0"/>
              <a:t>2</a:t>
            </a:r>
            <a:r>
              <a:rPr kumimoji="1" lang="ja-JP" altLang="en-US" sz="3200" dirty="0" smtClean="0"/>
              <a:t>次元ファイバーアレイ端末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83690" y="421555"/>
            <a:ext cx="1702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(</a:t>
            </a:r>
            <a:r>
              <a:rPr kumimoji="1" lang="ja-JP" altLang="en-US" sz="3200" dirty="0" smtClean="0"/>
              <a:t>検討中</a:t>
            </a:r>
            <a:r>
              <a:rPr kumimoji="1" lang="en-US" altLang="ja-JP" sz="3200" dirty="0" smtClean="0"/>
              <a:t>)</a:t>
            </a:r>
            <a:endParaRPr kumimoji="1" lang="ja-JP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29557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28575">
          <a:solidFill>
            <a:schemeClr val="tx1"/>
          </a:solidFill>
        </a:ln>
      </a:spPr>
      <a:bodyPr rtlCol="0" anchor="ctr"/>
      <a:lstStyle>
        <a:defPPr algn="ctr">
          <a:defRPr dirty="0" smtClean="0">
            <a:ln>
              <a:solidFill>
                <a:sysClr val="windowText" lastClr="000000"/>
              </a:solidFill>
            </a:ln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00B05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kumimoji="1" sz="3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7340</TotalTime>
  <Words>472</Words>
  <Application>Microsoft Office PowerPoint</Application>
  <PresentationFormat>画面に合わせる (4:3)</PresentationFormat>
  <Paragraphs>93</Paragraphs>
  <Slides>14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Calibri</vt:lpstr>
      <vt:lpstr>Wingdings</vt:lpstr>
      <vt:lpstr>Office ​​テーマ</vt:lpstr>
      <vt:lpstr>ファイバー面分光装置KOOLS-IFU - 京大3.8 m望遠鏡との接続に向けて -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3.8m望遠鏡用 プロトタイプ面分光器計画</dc:title>
  <dc:creator>kazuya</dc:creator>
  <cp:lastModifiedBy>Kazuya Matsubayashi</cp:lastModifiedBy>
  <cp:revision>587</cp:revision>
  <dcterms:created xsi:type="dcterms:W3CDTF">2012-10-04T03:06:51Z</dcterms:created>
  <dcterms:modified xsi:type="dcterms:W3CDTF">2017-11-16T02:47:39Z</dcterms:modified>
</cp:coreProperties>
</file>