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8" r:id="rId12"/>
    <p:sldId id="269" r:id="rId13"/>
    <p:sldId id="267" r:id="rId14"/>
    <p:sldId id="271" r:id="rId15"/>
    <p:sldId id="272" r:id="rId16"/>
    <p:sldId id="274" r:id="rId17"/>
    <p:sldId id="270" r:id="rId18"/>
    <p:sldId id="273"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88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4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251E059-660B-4A07-80AC-D242C6655747}" type="datetimeFigureOut">
              <a:rPr kumimoji="1" lang="ja-JP" altLang="en-US" smtClean="0"/>
              <a:pPr/>
              <a:t>2013/12/18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528CB4-DA94-4B6A-AC6B-62864DE953E2}"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251E059-660B-4A07-80AC-D242C6655747}" type="datetimeFigureOut">
              <a:rPr kumimoji="1" lang="ja-JP" altLang="en-US" smtClean="0"/>
              <a:pPr/>
              <a:t>2013/12/18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528CB4-DA94-4B6A-AC6B-62864DE953E2}"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251E059-660B-4A07-80AC-D242C6655747}" type="datetimeFigureOut">
              <a:rPr kumimoji="1" lang="ja-JP" altLang="en-US" smtClean="0"/>
              <a:pPr/>
              <a:t>2013/12/18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528CB4-DA94-4B6A-AC6B-62864DE953E2}"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251E059-660B-4A07-80AC-D242C6655747}" type="datetimeFigureOut">
              <a:rPr kumimoji="1" lang="ja-JP" altLang="en-US" smtClean="0"/>
              <a:pPr/>
              <a:t>2013/12/18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528CB4-DA94-4B6A-AC6B-62864DE953E2}"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251E059-660B-4A07-80AC-D242C6655747}" type="datetimeFigureOut">
              <a:rPr kumimoji="1" lang="ja-JP" altLang="en-US" smtClean="0"/>
              <a:pPr/>
              <a:t>2013/12/18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528CB4-DA94-4B6A-AC6B-62864DE953E2}"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251E059-660B-4A07-80AC-D242C6655747}" type="datetimeFigureOut">
              <a:rPr kumimoji="1" lang="ja-JP" altLang="en-US" smtClean="0"/>
              <a:pPr/>
              <a:t>2013/12/18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E528CB4-DA94-4B6A-AC6B-62864DE953E2}"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251E059-660B-4A07-80AC-D242C6655747}" type="datetimeFigureOut">
              <a:rPr kumimoji="1" lang="ja-JP" altLang="en-US" smtClean="0"/>
              <a:pPr/>
              <a:t>2013/12/18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E528CB4-DA94-4B6A-AC6B-62864DE953E2}"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251E059-660B-4A07-80AC-D242C6655747}" type="datetimeFigureOut">
              <a:rPr kumimoji="1" lang="ja-JP" altLang="en-US" smtClean="0"/>
              <a:pPr/>
              <a:t>2013/12/18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E528CB4-DA94-4B6A-AC6B-62864DE953E2}"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251E059-660B-4A07-80AC-D242C6655747}" type="datetimeFigureOut">
              <a:rPr kumimoji="1" lang="ja-JP" altLang="en-US" smtClean="0"/>
              <a:pPr/>
              <a:t>2013/12/18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E528CB4-DA94-4B6A-AC6B-62864DE953E2}"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251E059-660B-4A07-80AC-D242C6655747}" type="datetimeFigureOut">
              <a:rPr kumimoji="1" lang="ja-JP" altLang="en-US" smtClean="0"/>
              <a:pPr/>
              <a:t>2013/12/18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E528CB4-DA94-4B6A-AC6B-62864DE953E2}"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251E059-660B-4A07-80AC-D242C6655747}" type="datetimeFigureOut">
              <a:rPr kumimoji="1" lang="ja-JP" altLang="en-US" smtClean="0"/>
              <a:pPr/>
              <a:t>2013/12/18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E528CB4-DA94-4B6A-AC6B-62864DE953E2}"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1E059-660B-4A07-80AC-D242C6655747}" type="datetimeFigureOut">
              <a:rPr kumimoji="1" lang="ja-JP" altLang="en-US" smtClean="0"/>
              <a:pPr/>
              <a:t>2013/12/18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28CB4-DA94-4B6A-AC6B-62864DE953E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908721"/>
            <a:ext cx="9144000" cy="2691730"/>
          </a:xfrm>
        </p:spPr>
        <p:txBody>
          <a:bodyPr>
            <a:normAutofit fontScale="90000"/>
          </a:bodyPr>
          <a:lstStyle/>
          <a:p>
            <a:r>
              <a:rPr lang="ja-JP" altLang="en-US" dirty="0" smtClean="0"/>
              <a:t>第三回　可視赤外線観測装置</a:t>
            </a:r>
            <a:r>
              <a:rPr lang="en-US" altLang="ja-JP" dirty="0" smtClean="0"/>
              <a:t/>
            </a:r>
            <a:br>
              <a:rPr lang="en-US" altLang="ja-JP" dirty="0" smtClean="0"/>
            </a:br>
            <a:r>
              <a:rPr lang="ja-JP" altLang="en-US" dirty="0" smtClean="0"/>
              <a:t>技術ワークショップ</a:t>
            </a:r>
            <a:r>
              <a:rPr lang="en-US" altLang="ja-JP" dirty="0" smtClean="0"/>
              <a:t/>
            </a:r>
            <a:br>
              <a:rPr lang="en-US" altLang="ja-JP" dirty="0" smtClean="0"/>
            </a:br>
            <a:r>
              <a:rPr lang="en-US" altLang="ja-JP" dirty="0" smtClean="0"/>
              <a:t/>
            </a:r>
            <a:br>
              <a:rPr lang="en-US" altLang="ja-JP" dirty="0" smtClean="0"/>
            </a:br>
            <a:r>
              <a:rPr lang="ja-JP" altLang="en-US" b="1" dirty="0" smtClean="0">
                <a:solidFill>
                  <a:srgbClr val="C00000"/>
                </a:solidFill>
              </a:rPr>
              <a:t>金蒸着アルミ鏡の</a:t>
            </a:r>
            <a:r>
              <a:rPr lang="en-US" altLang="ja-JP" b="1" dirty="0" smtClean="0">
                <a:solidFill>
                  <a:srgbClr val="C00000"/>
                </a:solidFill>
              </a:rPr>
              <a:t/>
            </a:r>
            <a:br>
              <a:rPr lang="en-US" altLang="ja-JP" b="1" dirty="0" smtClean="0">
                <a:solidFill>
                  <a:srgbClr val="C00000"/>
                </a:solidFill>
              </a:rPr>
            </a:br>
            <a:r>
              <a:rPr lang="ja-JP" altLang="en-US" b="1" dirty="0" smtClean="0">
                <a:solidFill>
                  <a:srgbClr val="C00000"/>
                </a:solidFill>
              </a:rPr>
              <a:t>異種金属接触腐食に関する調査</a:t>
            </a:r>
            <a:endParaRPr kumimoji="1" lang="ja-JP" altLang="en-US" b="1" dirty="0">
              <a:solidFill>
                <a:srgbClr val="C00000"/>
              </a:solidFill>
            </a:endParaRPr>
          </a:p>
        </p:txBody>
      </p:sp>
      <p:sp>
        <p:nvSpPr>
          <p:cNvPr id="3" name="サブタイトル 2"/>
          <p:cNvSpPr>
            <a:spLocks noGrp="1"/>
          </p:cNvSpPr>
          <p:nvPr>
            <p:ph type="subTitle" idx="1"/>
          </p:nvPr>
        </p:nvSpPr>
        <p:spPr>
          <a:xfrm>
            <a:off x="539552" y="4365104"/>
            <a:ext cx="8136904" cy="1752600"/>
          </a:xfrm>
        </p:spPr>
        <p:txBody>
          <a:bodyPr>
            <a:normAutofit fontScale="85000" lnSpcReduction="10000"/>
          </a:bodyPr>
          <a:lstStyle/>
          <a:p>
            <a:r>
              <a:rPr lang="ja-JP" altLang="en-US" dirty="0" smtClean="0">
                <a:solidFill>
                  <a:schemeClr val="tx2">
                    <a:lumMod val="50000"/>
                  </a:schemeClr>
                </a:solidFill>
              </a:rPr>
              <a:t>内山瑞穂</a:t>
            </a:r>
            <a:r>
              <a:rPr lang="en-US" altLang="ja-JP" dirty="0" smtClean="0">
                <a:solidFill>
                  <a:schemeClr val="tx2">
                    <a:lumMod val="50000"/>
                  </a:schemeClr>
                </a:solidFill>
              </a:rPr>
              <a:t>(</a:t>
            </a:r>
            <a:r>
              <a:rPr lang="ja-JP" altLang="en-US" dirty="0" smtClean="0">
                <a:solidFill>
                  <a:schemeClr val="tx2">
                    <a:lumMod val="50000"/>
                  </a:schemeClr>
                </a:solidFill>
              </a:rPr>
              <a:t>東</a:t>
            </a:r>
            <a:r>
              <a:rPr lang="ja-JP" altLang="en-US" dirty="0" smtClean="0">
                <a:solidFill>
                  <a:schemeClr val="tx2">
                    <a:lumMod val="50000"/>
                  </a:schemeClr>
                </a:solidFill>
              </a:rPr>
              <a:t>大天文センター</a:t>
            </a:r>
            <a:r>
              <a:rPr lang="en-US" altLang="ja-JP" dirty="0" smtClean="0">
                <a:solidFill>
                  <a:schemeClr val="tx2">
                    <a:lumMod val="50000"/>
                  </a:schemeClr>
                </a:solidFill>
              </a:rPr>
              <a:t>)</a:t>
            </a:r>
            <a:endParaRPr lang="en-US" altLang="ja-JP" dirty="0" smtClean="0">
              <a:solidFill>
                <a:schemeClr val="tx2">
                  <a:lumMod val="50000"/>
                </a:schemeClr>
              </a:solidFill>
            </a:endParaRPr>
          </a:p>
          <a:p>
            <a:r>
              <a:rPr kumimoji="1" lang="ja-JP" altLang="en-US" sz="2800" dirty="0" smtClean="0">
                <a:solidFill>
                  <a:schemeClr val="tx2">
                    <a:lumMod val="50000"/>
                  </a:schemeClr>
                </a:solidFill>
              </a:rPr>
              <a:t>宮田</a:t>
            </a:r>
            <a:r>
              <a:rPr lang="ja-JP" altLang="en-US" sz="2800" dirty="0" smtClean="0">
                <a:solidFill>
                  <a:schemeClr val="tx2">
                    <a:lumMod val="50000"/>
                  </a:schemeClr>
                </a:solidFill>
              </a:rPr>
              <a:t>隆志、酒向重行、上塚貴史、中村友彦、浅野健太朗、岡田一志、尾中敬、左近樹</a:t>
            </a:r>
            <a:r>
              <a:rPr lang="en-US" altLang="ja-JP" sz="2800" dirty="0" smtClean="0">
                <a:solidFill>
                  <a:schemeClr val="tx2">
                    <a:lumMod val="50000"/>
                  </a:schemeClr>
                </a:solidFill>
              </a:rPr>
              <a:t>(</a:t>
            </a:r>
            <a:r>
              <a:rPr lang="ja-JP" altLang="en-US" sz="2800" dirty="0" smtClean="0">
                <a:solidFill>
                  <a:schemeClr val="tx2">
                    <a:lumMod val="50000"/>
                  </a:schemeClr>
                </a:solidFill>
              </a:rPr>
              <a:t>東大</a:t>
            </a:r>
            <a:r>
              <a:rPr lang="en-US" altLang="ja-JP" sz="2800" dirty="0" smtClean="0">
                <a:solidFill>
                  <a:schemeClr val="tx2">
                    <a:lumMod val="50000"/>
                  </a:schemeClr>
                </a:solidFill>
              </a:rPr>
              <a:t>)</a:t>
            </a:r>
            <a:r>
              <a:rPr lang="ja-JP" altLang="en-US" sz="2800" dirty="0" err="1" smtClean="0">
                <a:solidFill>
                  <a:schemeClr val="tx2">
                    <a:lumMod val="50000"/>
                  </a:schemeClr>
                </a:solidFill>
              </a:rPr>
              <a:t>、</a:t>
            </a:r>
            <a:r>
              <a:rPr lang="ja-JP" altLang="en-US" sz="2800" dirty="0" smtClean="0">
                <a:solidFill>
                  <a:schemeClr val="tx2">
                    <a:lumMod val="50000"/>
                  </a:schemeClr>
                </a:solidFill>
              </a:rPr>
              <a:t>片</a:t>
            </a:r>
            <a:r>
              <a:rPr lang="ja-JP" altLang="en-US" sz="2800" dirty="0" err="1" smtClean="0">
                <a:solidFill>
                  <a:schemeClr val="tx2">
                    <a:lumMod val="50000"/>
                  </a:schemeClr>
                </a:solidFill>
              </a:rPr>
              <a:t>ざ宏</a:t>
            </a:r>
            <a:r>
              <a:rPr lang="ja-JP" altLang="en-US" sz="2800" dirty="0" smtClean="0">
                <a:solidFill>
                  <a:schemeClr val="tx2">
                    <a:lumMod val="50000"/>
                  </a:schemeClr>
                </a:solidFill>
              </a:rPr>
              <a:t>一</a:t>
            </a:r>
            <a:r>
              <a:rPr lang="en-US" altLang="ja-JP" sz="2800" dirty="0" smtClean="0">
                <a:solidFill>
                  <a:schemeClr val="tx2">
                    <a:lumMod val="50000"/>
                  </a:schemeClr>
                </a:solidFill>
              </a:rPr>
              <a:t>(JAXA)</a:t>
            </a:r>
            <a:r>
              <a:rPr lang="ja-JP" altLang="en-US" sz="2800" dirty="0" err="1" smtClean="0">
                <a:solidFill>
                  <a:schemeClr val="tx2">
                    <a:lumMod val="50000"/>
                  </a:schemeClr>
                </a:solidFill>
              </a:rPr>
              <a:t>、</a:t>
            </a:r>
            <a:r>
              <a:rPr lang="ja-JP" altLang="en-US" sz="2800" dirty="0" smtClean="0">
                <a:solidFill>
                  <a:schemeClr val="tx2">
                    <a:lumMod val="50000"/>
                  </a:schemeClr>
                </a:solidFill>
              </a:rPr>
              <a:t>岡田則夫、三ツ井健司</a:t>
            </a:r>
            <a:r>
              <a:rPr lang="en-US" altLang="ja-JP" sz="2800" dirty="0" smtClean="0">
                <a:solidFill>
                  <a:schemeClr val="tx2">
                    <a:lumMod val="50000"/>
                  </a:schemeClr>
                </a:solidFill>
              </a:rPr>
              <a:t>(NAOJ)</a:t>
            </a:r>
            <a:r>
              <a:rPr lang="ja-JP" altLang="en-US" sz="2800" dirty="0" err="1" smtClean="0">
                <a:solidFill>
                  <a:schemeClr val="tx2">
                    <a:lumMod val="50000"/>
                  </a:schemeClr>
                </a:solidFill>
              </a:rPr>
              <a:t>、</a:t>
            </a:r>
            <a:r>
              <a:rPr lang="ja-JP" altLang="en-US" sz="2800" dirty="0" smtClean="0">
                <a:solidFill>
                  <a:schemeClr val="tx2">
                    <a:lumMod val="50000"/>
                  </a:schemeClr>
                </a:solidFill>
              </a:rPr>
              <a:t>桐野宙治、中川 寛之（クリスタル光学）</a:t>
            </a:r>
          </a:p>
          <a:p>
            <a:endParaRPr kumimoji="1" lang="ja-JP" alt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耐腐食性能サンプル試験</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a:bodyPr>
          <a:lstStyle/>
          <a:p>
            <a:r>
              <a:rPr lang="ja-JP" altLang="en-US" dirty="0" smtClean="0"/>
              <a:t>アルミ鏡</a:t>
            </a:r>
            <a:r>
              <a:rPr kumimoji="1" lang="en-US" altLang="ja-JP" dirty="0" smtClean="0"/>
              <a:t> (φ4cm) </a:t>
            </a:r>
            <a:r>
              <a:rPr lang="ja-JP" altLang="en-US" dirty="0" smtClean="0"/>
              <a:t>の蒸着条件を変えて試験</a:t>
            </a:r>
            <a:endParaRPr kumimoji="1" lang="en-US" altLang="ja-JP" dirty="0" smtClean="0"/>
          </a:p>
          <a:p>
            <a:pPr marL="971550" lvl="1" indent="-514350">
              <a:buFont typeface="+mj-lt"/>
              <a:buAutoNum type="alphaUcParenR"/>
            </a:pPr>
            <a:r>
              <a:rPr lang="ja-JP" altLang="en-US" dirty="0" smtClean="0"/>
              <a:t>下地材最下層に</a:t>
            </a:r>
            <a:r>
              <a:rPr kumimoji="1" lang="en-US" altLang="ja-JP" dirty="0" smtClean="0"/>
              <a:t> SiO</a:t>
            </a:r>
            <a:r>
              <a:rPr kumimoji="1" lang="en-US" altLang="ja-JP" sz="1800" dirty="0" smtClean="0"/>
              <a:t>2</a:t>
            </a:r>
            <a:r>
              <a:rPr kumimoji="1" lang="en-US" altLang="ja-JP" dirty="0" smtClean="0"/>
              <a:t> </a:t>
            </a:r>
            <a:r>
              <a:rPr lang="ja-JP" altLang="en-US" dirty="0" smtClean="0"/>
              <a:t>を追加</a:t>
            </a:r>
            <a:endParaRPr kumimoji="1" lang="en-US" altLang="ja-JP" dirty="0" smtClean="0"/>
          </a:p>
          <a:p>
            <a:pPr marL="971550" lvl="1" indent="-514350">
              <a:buFont typeface="+mj-lt"/>
              <a:buAutoNum type="alphaUcParenR"/>
            </a:pPr>
            <a:r>
              <a:rPr lang="en-US" altLang="ja-JP" dirty="0" smtClean="0"/>
              <a:t>Cr </a:t>
            </a:r>
            <a:r>
              <a:rPr lang="ja-JP" altLang="en-US" dirty="0" smtClean="0"/>
              <a:t>の蒸着を多層化</a:t>
            </a:r>
            <a:endParaRPr lang="en-US" altLang="ja-JP" dirty="0" smtClean="0"/>
          </a:p>
          <a:p>
            <a:pPr marL="971550" lvl="1" indent="-514350">
              <a:buFont typeface="+mj-lt"/>
              <a:buAutoNum type="alphaUcParenR"/>
            </a:pPr>
            <a:r>
              <a:rPr lang="ja-JP" altLang="en-US" dirty="0" smtClean="0"/>
              <a:t>蒸着前洗浄の徹底</a:t>
            </a:r>
            <a:endParaRPr lang="en-US" altLang="ja-JP" dirty="0" smtClean="0"/>
          </a:p>
          <a:p>
            <a:pPr marL="971550" lvl="1" indent="-514350">
              <a:buFont typeface="+mj-lt"/>
              <a:buAutoNum type="alphaUcParenR"/>
            </a:pPr>
            <a:r>
              <a:rPr kumimoji="1" lang="en-US" altLang="ja-JP" dirty="0" err="1" smtClean="0"/>
              <a:t>SiO</a:t>
            </a:r>
            <a:r>
              <a:rPr kumimoji="1" lang="en-US" altLang="ja-JP" dirty="0" smtClean="0"/>
              <a:t> </a:t>
            </a:r>
            <a:r>
              <a:rPr kumimoji="1" lang="ja-JP" altLang="en-US" dirty="0" smtClean="0"/>
              <a:t>のオーバーコート</a:t>
            </a:r>
            <a:endParaRPr kumimoji="1" lang="en-US" altLang="ja-JP" dirty="0" smtClean="0"/>
          </a:p>
          <a:p>
            <a:pPr lvl="1"/>
            <a:r>
              <a:rPr lang="ja-JP" altLang="en-US" dirty="0" smtClean="0"/>
              <a:t>従来の手法</a:t>
            </a:r>
            <a:r>
              <a:rPr lang="en-US" altLang="ja-JP" dirty="0" smtClean="0"/>
              <a:t>(</a:t>
            </a:r>
            <a:r>
              <a:rPr lang="ja-JP" altLang="en-US" dirty="0" smtClean="0"/>
              <a:t>比較参照用</a:t>
            </a:r>
            <a:r>
              <a:rPr lang="en-US" altLang="ja-JP" dirty="0" smtClean="0"/>
              <a:t>)</a:t>
            </a:r>
          </a:p>
          <a:p>
            <a:pPr lvl="1"/>
            <a:endParaRPr kumimoji="1" lang="en-US" altLang="ja-JP" dirty="0" smtClean="0"/>
          </a:p>
          <a:p>
            <a:pPr>
              <a:buNone/>
            </a:pPr>
            <a:r>
              <a:rPr lang="ja-JP" altLang="en-US" dirty="0" smtClean="0"/>
              <a:t>→成膜した鏡を</a:t>
            </a:r>
            <a:r>
              <a:rPr lang="en-US" altLang="ja-JP" dirty="0" smtClean="0"/>
              <a:t> </a:t>
            </a:r>
            <a:r>
              <a:rPr lang="ja-JP" altLang="en-US" dirty="0" smtClean="0"/>
              <a:t>高温高湿炉</a:t>
            </a:r>
            <a:r>
              <a:rPr lang="en-US" altLang="ja-JP" dirty="0" smtClean="0"/>
              <a:t>(85</a:t>
            </a:r>
            <a:r>
              <a:rPr lang="ja-JP" altLang="en-US" dirty="0" smtClean="0"/>
              <a:t>℃</a:t>
            </a:r>
            <a:r>
              <a:rPr lang="en-US" altLang="ja-JP" dirty="0" smtClean="0"/>
              <a:t>,85%) </a:t>
            </a:r>
            <a:r>
              <a:rPr lang="ja-JP" altLang="en-US" dirty="0" smtClean="0"/>
              <a:t>に一時間入れ、腐食発生の有無を調査した</a:t>
            </a:r>
            <a:endParaRPr lang="en-US" altLang="ja-JP" dirty="0" smtClean="0"/>
          </a:p>
        </p:txBody>
      </p:sp>
      <p:pic>
        <p:nvPicPr>
          <p:cNvPr id="3074" name="Picture 2"/>
          <p:cNvPicPr>
            <a:picLocks noChangeAspect="1" noChangeArrowheads="1"/>
          </p:cNvPicPr>
          <p:nvPr/>
        </p:nvPicPr>
        <p:blipFill>
          <a:blip r:embed="rId2" cstate="print"/>
          <a:srcRect/>
          <a:stretch>
            <a:fillRect/>
          </a:stretch>
        </p:blipFill>
        <p:spPr bwMode="auto">
          <a:xfrm>
            <a:off x="6444208" y="2276872"/>
            <a:ext cx="2409825"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a:t>
            </a:r>
            <a:r>
              <a:rPr lang="en-US" altLang="ja-JP" dirty="0" smtClean="0"/>
              <a:t>A</a:t>
            </a:r>
            <a:r>
              <a:rPr kumimoji="1" lang="en-US" altLang="ja-JP" dirty="0" smtClean="0"/>
              <a:t> – SiO</a:t>
            </a:r>
            <a:r>
              <a:rPr kumimoji="1" lang="en-US" altLang="ja-JP" sz="3200" dirty="0" smtClean="0"/>
              <a:t>2</a:t>
            </a:r>
            <a:r>
              <a:rPr kumimoji="1" lang="en-US" altLang="ja-JP" dirty="0" smtClean="0"/>
              <a:t> </a:t>
            </a:r>
            <a:r>
              <a:rPr lang="ja-JP" altLang="en-US" dirty="0" smtClean="0"/>
              <a:t>層の挿入</a:t>
            </a:r>
            <a:r>
              <a:rPr kumimoji="1" lang="en-US" altLang="ja-JP" dirty="0" smtClean="0"/>
              <a:t>-</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sp>
        <p:nvSpPr>
          <p:cNvPr id="4" name="テキスト ボックス 3"/>
          <p:cNvSpPr txBox="1"/>
          <p:nvPr/>
        </p:nvSpPr>
        <p:spPr>
          <a:xfrm>
            <a:off x="1835696" y="1340768"/>
            <a:ext cx="151216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000" dirty="0" smtClean="0"/>
              <a:t>比較参照用</a:t>
            </a:r>
            <a:endParaRPr kumimoji="1" lang="ja-JP" altLang="en-US" sz="2000" dirty="0"/>
          </a:p>
        </p:txBody>
      </p:sp>
      <p:sp>
        <p:nvSpPr>
          <p:cNvPr id="5" name="テキスト ボックス 4"/>
          <p:cNvSpPr txBox="1"/>
          <p:nvPr/>
        </p:nvSpPr>
        <p:spPr>
          <a:xfrm>
            <a:off x="5796136" y="1340768"/>
            <a:ext cx="237626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000" dirty="0" smtClean="0"/>
              <a:t>SiO</a:t>
            </a:r>
            <a:r>
              <a:rPr lang="en-US" altLang="ja-JP" sz="1200" dirty="0" smtClean="0"/>
              <a:t>2</a:t>
            </a:r>
            <a:r>
              <a:rPr lang="ja-JP" altLang="en-US" sz="2000" dirty="0" smtClean="0"/>
              <a:t>層追加サンプル</a:t>
            </a:r>
            <a:endParaRPr kumimoji="1" lang="ja-JP" altLang="en-US" sz="2000" dirty="0"/>
          </a:p>
        </p:txBody>
      </p:sp>
      <p:pic>
        <p:nvPicPr>
          <p:cNvPr id="5122" name="Picture 2"/>
          <p:cNvPicPr>
            <a:picLocks noChangeAspect="1" noChangeArrowheads="1"/>
          </p:cNvPicPr>
          <p:nvPr/>
        </p:nvPicPr>
        <p:blipFill>
          <a:blip r:embed="rId2" cstate="print"/>
          <a:srcRect/>
          <a:stretch>
            <a:fillRect/>
          </a:stretch>
        </p:blipFill>
        <p:spPr bwMode="auto">
          <a:xfrm>
            <a:off x="5652120" y="1772816"/>
            <a:ext cx="2520280" cy="189021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364088" y="4451945"/>
            <a:ext cx="3052564" cy="2289423"/>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1115616" y="1772817"/>
            <a:ext cx="2520280" cy="1890210"/>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755576" y="4437112"/>
            <a:ext cx="3168352" cy="2376264"/>
          </a:xfrm>
          <a:prstGeom prst="rect">
            <a:avLst/>
          </a:prstGeom>
          <a:noFill/>
          <a:ln w="9525">
            <a:noFill/>
            <a:miter lim="800000"/>
            <a:headEnd/>
            <a:tailEnd/>
          </a:ln>
        </p:spPr>
      </p:pic>
      <p:sp>
        <p:nvSpPr>
          <p:cNvPr id="10" name="円/楕円 9"/>
          <p:cNvSpPr/>
          <p:nvPr/>
        </p:nvSpPr>
        <p:spPr>
          <a:xfrm>
            <a:off x="2123728" y="5661248"/>
            <a:ext cx="589127" cy="557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2123728" y="3717032"/>
            <a:ext cx="72008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6660232" y="3717032"/>
            <a:ext cx="72008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092280" y="5373216"/>
            <a:ext cx="589127" cy="557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5927089" y="5229200"/>
            <a:ext cx="589127" cy="557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203848" y="3903439"/>
            <a:ext cx="288032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400" dirty="0" smtClean="0"/>
              <a:t>腐食防止の効果なし</a:t>
            </a:r>
            <a:endParaRPr kumimoji="1"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a:t>
            </a:r>
            <a:r>
              <a:rPr lang="en-US" altLang="ja-JP" dirty="0" smtClean="0"/>
              <a:t>B</a:t>
            </a:r>
            <a:r>
              <a:rPr kumimoji="1" lang="en-US" altLang="ja-JP" dirty="0" smtClean="0"/>
              <a:t> –Cr</a:t>
            </a:r>
            <a:r>
              <a:rPr kumimoji="1" lang="ja-JP" altLang="en-US" dirty="0" smtClean="0"/>
              <a:t>多層化</a:t>
            </a:r>
            <a:r>
              <a:rPr kumimoji="1" lang="en-US" altLang="ja-JP" dirty="0" smtClean="0"/>
              <a:t>(0.1um+0.1um)-</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4" name="Picture 4"/>
          <p:cNvPicPr>
            <a:picLocks noChangeAspect="1" noChangeArrowheads="1"/>
          </p:cNvPicPr>
          <p:nvPr/>
        </p:nvPicPr>
        <p:blipFill>
          <a:blip r:embed="rId2" cstate="print"/>
          <a:srcRect/>
          <a:stretch>
            <a:fillRect/>
          </a:stretch>
        </p:blipFill>
        <p:spPr bwMode="auto">
          <a:xfrm>
            <a:off x="1115616" y="1772817"/>
            <a:ext cx="2520280" cy="189021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755576" y="4437112"/>
            <a:ext cx="3168352" cy="2376264"/>
          </a:xfrm>
          <a:prstGeom prst="rect">
            <a:avLst/>
          </a:prstGeom>
          <a:noFill/>
          <a:ln w="9525">
            <a:noFill/>
            <a:miter lim="800000"/>
            <a:headEnd/>
            <a:tailEnd/>
          </a:ln>
        </p:spPr>
      </p:pic>
      <p:sp>
        <p:nvSpPr>
          <p:cNvPr id="6" name="円/楕円 5"/>
          <p:cNvSpPr/>
          <p:nvPr/>
        </p:nvSpPr>
        <p:spPr>
          <a:xfrm>
            <a:off x="2123728" y="5661248"/>
            <a:ext cx="589127" cy="557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2123728" y="3717032"/>
            <a:ext cx="72008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835696" y="1340768"/>
            <a:ext cx="151216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000" dirty="0" smtClean="0"/>
              <a:t>比較参照用</a:t>
            </a:r>
            <a:endParaRPr kumimoji="1" lang="ja-JP" altLang="en-US" sz="2000" dirty="0"/>
          </a:p>
        </p:txBody>
      </p:sp>
      <p:sp>
        <p:nvSpPr>
          <p:cNvPr id="9" name="テキスト ボックス 8"/>
          <p:cNvSpPr txBox="1"/>
          <p:nvPr/>
        </p:nvSpPr>
        <p:spPr>
          <a:xfrm>
            <a:off x="5796136" y="1340768"/>
            <a:ext cx="216024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000" dirty="0" smtClean="0"/>
              <a:t>Cr</a:t>
            </a:r>
            <a:r>
              <a:rPr lang="ja-JP" altLang="en-US" sz="2000" dirty="0" smtClean="0"/>
              <a:t>多層化サンプル</a:t>
            </a:r>
            <a:endParaRPr kumimoji="1" lang="ja-JP" altLang="en-US" sz="2000" dirty="0"/>
          </a:p>
        </p:txBody>
      </p:sp>
      <p:pic>
        <p:nvPicPr>
          <p:cNvPr id="6146" name="Picture 2"/>
          <p:cNvPicPr>
            <a:picLocks noChangeAspect="1" noChangeArrowheads="1"/>
          </p:cNvPicPr>
          <p:nvPr/>
        </p:nvPicPr>
        <p:blipFill>
          <a:blip r:embed="rId4" cstate="print"/>
          <a:srcRect/>
          <a:stretch>
            <a:fillRect/>
          </a:stretch>
        </p:blipFill>
        <p:spPr bwMode="auto">
          <a:xfrm>
            <a:off x="5364088" y="1787649"/>
            <a:ext cx="2572511" cy="1929383"/>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5076056" y="4437112"/>
            <a:ext cx="3168352" cy="2376264"/>
          </a:xfrm>
          <a:prstGeom prst="rect">
            <a:avLst/>
          </a:prstGeom>
          <a:noFill/>
          <a:ln w="9525">
            <a:noFill/>
            <a:miter lim="800000"/>
            <a:headEnd/>
            <a:tailEnd/>
          </a:ln>
        </p:spPr>
      </p:pic>
      <p:sp>
        <p:nvSpPr>
          <p:cNvPr id="12" name="下矢印 11"/>
          <p:cNvSpPr/>
          <p:nvPr/>
        </p:nvSpPr>
        <p:spPr>
          <a:xfrm>
            <a:off x="6372200" y="3789040"/>
            <a:ext cx="72008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516216" y="4869160"/>
            <a:ext cx="589127" cy="557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915816" y="3903439"/>
            <a:ext cx="288032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400" dirty="0" smtClean="0"/>
              <a:t>腐食防止の効果なし</a:t>
            </a:r>
            <a:endParaRPr kumimoji="1"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a:t>
            </a:r>
            <a:r>
              <a:rPr lang="en-US" altLang="ja-JP" dirty="0" smtClean="0"/>
              <a:t>C</a:t>
            </a:r>
            <a:r>
              <a:rPr kumimoji="1" lang="en-US" altLang="ja-JP" dirty="0" smtClean="0"/>
              <a:t> –</a:t>
            </a:r>
            <a:r>
              <a:rPr lang="ja-JP" altLang="en-US" dirty="0" smtClean="0"/>
              <a:t>洗浄方法の模索</a:t>
            </a:r>
            <a:r>
              <a:rPr kumimoji="1" lang="en-US" altLang="ja-JP" dirty="0" smtClean="0"/>
              <a:t>-</a:t>
            </a:r>
            <a:endParaRPr kumimoji="1" lang="ja-JP" altLang="en-US" dirty="0"/>
          </a:p>
        </p:txBody>
      </p:sp>
      <p:pic>
        <p:nvPicPr>
          <p:cNvPr id="22" name="Picture 2"/>
          <p:cNvPicPr>
            <a:picLocks noChangeAspect="1" noChangeArrowheads="1"/>
          </p:cNvPicPr>
          <p:nvPr/>
        </p:nvPicPr>
        <p:blipFill>
          <a:blip r:embed="rId2" cstate="print"/>
          <a:srcRect b="89076"/>
          <a:stretch>
            <a:fillRect/>
          </a:stretch>
        </p:blipFill>
        <p:spPr bwMode="auto">
          <a:xfrm>
            <a:off x="1259632" y="1488413"/>
            <a:ext cx="6831091" cy="644443"/>
          </a:xfrm>
          <a:prstGeom prst="rect">
            <a:avLst/>
          </a:prstGeom>
          <a:noFill/>
          <a:ln w="9525">
            <a:noFill/>
            <a:miter lim="800000"/>
            <a:headEnd/>
            <a:tailEnd/>
          </a:ln>
        </p:spPr>
      </p:pic>
      <p:pic>
        <p:nvPicPr>
          <p:cNvPr id="23" name="Picture 2"/>
          <p:cNvPicPr>
            <a:picLocks noChangeAspect="1" noChangeArrowheads="1"/>
          </p:cNvPicPr>
          <p:nvPr/>
        </p:nvPicPr>
        <p:blipFill>
          <a:blip r:embed="rId2" cstate="print"/>
          <a:srcRect t="19664"/>
          <a:stretch>
            <a:fillRect/>
          </a:stretch>
        </p:blipFill>
        <p:spPr bwMode="auto">
          <a:xfrm>
            <a:off x="1259633" y="2046912"/>
            <a:ext cx="6831086" cy="4739080"/>
          </a:xfrm>
          <a:prstGeom prst="rect">
            <a:avLst/>
          </a:prstGeom>
          <a:noFill/>
          <a:ln w="9525">
            <a:noFill/>
            <a:miter lim="800000"/>
            <a:headEnd/>
            <a:tailEnd/>
          </a:ln>
        </p:spPr>
      </p:pic>
      <p:sp>
        <p:nvSpPr>
          <p:cNvPr id="24" name="テキスト ボックス 23"/>
          <p:cNvSpPr txBox="1"/>
          <p:nvPr/>
        </p:nvSpPr>
        <p:spPr>
          <a:xfrm>
            <a:off x="3923928" y="1412776"/>
            <a:ext cx="993710" cy="769441"/>
          </a:xfrm>
          <a:prstGeom prst="rect">
            <a:avLst/>
          </a:prstGeom>
          <a:noFill/>
        </p:spPr>
        <p:txBody>
          <a:bodyPr wrap="square" rtlCol="0">
            <a:spAutoFit/>
          </a:bodyPr>
          <a:lstStyle/>
          <a:p>
            <a:r>
              <a:rPr lang="ja-JP" altLang="en-US" sz="4400" b="1"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en-US" sz="44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486559" y="5108991"/>
            <a:ext cx="8303876" cy="1200329"/>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ja-JP" altLang="en-US" sz="2400" dirty="0">
                <a:latin typeface="+mn-ea"/>
                <a:sym typeface="Wingdings" panose="05000000000000000000" pitchFamily="2" charset="2"/>
              </a:rPr>
              <a:t>精密</a:t>
            </a:r>
            <a:r>
              <a:rPr lang="ja-JP" altLang="en-US" sz="2400" dirty="0" smtClean="0">
                <a:latin typeface="+mn-ea"/>
                <a:sym typeface="Wingdings" panose="05000000000000000000" pitchFamily="2" charset="2"/>
              </a:rPr>
              <a:t>洗浄により腐食が収まったサンプルがあった</a:t>
            </a:r>
            <a:endParaRPr lang="en-US" altLang="ja-JP" sz="2400" dirty="0" smtClean="0">
              <a:solidFill>
                <a:srgbClr val="002060"/>
              </a:solidFill>
              <a:latin typeface="+mn-ea"/>
              <a:sym typeface="Wingdings" panose="05000000000000000000" pitchFamily="2" charset="2"/>
            </a:endParaRPr>
          </a:p>
          <a:p>
            <a:pPr algn="ctr">
              <a:buFont typeface="Wingdings"/>
              <a:buChar char="à"/>
            </a:pPr>
            <a:r>
              <a:rPr lang="ja-JP" altLang="en-US" sz="2400" dirty="0" smtClean="0">
                <a:solidFill>
                  <a:srgbClr val="002060"/>
                </a:solidFill>
                <a:latin typeface="+mn-ea"/>
                <a:sym typeface="Wingdings" panose="05000000000000000000" pitchFamily="2" charset="2"/>
              </a:rPr>
              <a:t>比較用に同時試験した通常洗浄の鏡でも無事なものがあり、</a:t>
            </a:r>
            <a:endParaRPr lang="en-US" altLang="ja-JP" sz="2400" dirty="0" smtClean="0">
              <a:solidFill>
                <a:srgbClr val="002060"/>
              </a:solidFill>
              <a:latin typeface="+mn-ea"/>
              <a:sym typeface="Wingdings" panose="05000000000000000000" pitchFamily="2" charset="2"/>
            </a:endParaRPr>
          </a:p>
          <a:p>
            <a:pPr algn="ctr"/>
            <a:r>
              <a:rPr lang="ja-JP" altLang="en-US" sz="2400" dirty="0" smtClean="0">
                <a:solidFill>
                  <a:srgbClr val="002060"/>
                </a:solidFill>
                <a:latin typeface="+mn-ea"/>
                <a:sym typeface="Wingdings" panose="05000000000000000000" pitchFamily="2" charset="2"/>
              </a:rPr>
              <a:t>効果は見られるが疑問が残る</a:t>
            </a:r>
            <a:endParaRPr lang="en-US" altLang="ja-JP" sz="2400" dirty="0" smtClean="0">
              <a:latin typeface="+mn-ea"/>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結果</a:t>
            </a:r>
            <a:r>
              <a:rPr lang="en-US" altLang="ja-JP" dirty="0" smtClean="0"/>
              <a:t>D</a:t>
            </a:r>
            <a:r>
              <a:rPr kumimoji="1" lang="en-US" altLang="ja-JP" dirty="0" smtClean="0"/>
              <a:t> –</a:t>
            </a:r>
            <a:r>
              <a:rPr kumimoji="1" lang="en-US" altLang="ja-JP" dirty="0" err="1" smtClean="0"/>
              <a:t>SiO</a:t>
            </a:r>
            <a:r>
              <a:rPr kumimoji="1" lang="en-US" altLang="ja-JP" dirty="0" smtClean="0"/>
              <a:t>(0.1um) </a:t>
            </a:r>
            <a:r>
              <a:rPr kumimoji="1" lang="ja-JP" altLang="en-US" dirty="0" smtClean="0"/>
              <a:t>オーバーコート</a:t>
            </a:r>
            <a:r>
              <a:rPr kumimoji="1" lang="en-US" altLang="ja-JP" dirty="0" smtClean="0"/>
              <a:t>-</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8194" name="Picture 2"/>
          <p:cNvPicPr>
            <a:picLocks noChangeAspect="1" noChangeArrowheads="1"/>
          </p:cNvPicPr>
          <p:nvPr/>
        </p:nvPicPr>
        <p:blipFill>
          <a:blip r:embed="rId2" cstate="print"/>
          <a:srcRect/>
          <a:stretch>
            <a:fillRect/>
          </a:stretch>
        </p:blipFill>
        <p:spPr bwMode="auto">
          <a:xfrm>
            <a:off x="1331640" y="1988840"/>
            <a:ext cx="2403339" cy="1770881"/>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971600" y="4437112"/>
            <a:ext cx="3015406" cy="2221878"/>
          </a:xfrm>
          <a:prstGeom prst="rect">
            <a:avLst/>
          </a:prstGeom>
          <a:noFill/>
          <a:ln w="9525">
            <a:noFill/>
            <a:miter lim="800000"/>
            <a:headEnd/>
            <a:tailEnd/>
          </a:ln>
        </p:spPr>
      </p:pic>
      <p:sp>
        <p:nvSpPr>
          <p:cNvPr id="6" name="円/楕円 5"/>
          <p:cNvSpPr/>
          <p:nvPr/>
        </p:nvSpPr>
        <p:spPr>
          <a:xfrm>
            <a:off x="2699792" y="5301208"/>
            <a:ext cx="589127" cy="557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2123728" y="3808040"/>
            <a:ext cx="72008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835696" y="1431776"/>
            <a:ext cx="151216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000" dirty="0" smtClean="0"/>
              <a:t>比較参照用</a:t>
            </a:r>
            <a:endParaRPr kumimoji="1" lang="ja-JP" altLang="en-US" sz="2000" dirty="0"/>
          </a:p>
        </p:txBody>
      </p:sp>
      <p:sp>
        <p:nvSpPr>
          <p:cNvPr id="9" name="テキスト ボックス 8"/>
          <p:cNvSpPr txBox="1"/>
          <p:nvPr/>
        </p:nvSpPr>
        <p:spPr>
          <a:xfrm>
            <a:off x="5508104" y="1431776"/>
            <a:ext cx="216024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000" dirty="0" err="1" smtClean="0"/>
              <a:t>SiO</a:t>
            </a:r>
            <a:r>
              <a:rPr lang="ja-JP" altLang="en-US" sz="2000" dirty="0" smtClean="0"/>
              <a:t>オーバーコート</a:t>
            </a:r>
            <a:endParaRPr kumimoji="1" lang="ja-JP" altLang="en-US" sz="2000" dirty="0"/>
          </a:p>
        </p:txBody>
      </p:sp>
      <p:sp>
        <p:nvSpPr>
          <p:cNvPr id="10" name="下矢印 9"/>
          <p:cNvSpPr/>
          <p:nvPr/>
        </p:nvSpPr>
        <p:spPr>
          <a:xfrm>
            <a:off x="6228184" y="3717032"/>
            <a:ext cx="72008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6" name="Picture 4"/>
          <p:cNvPicPr>
            <a:picLocks noChangeAspect="1" noChangeArrowheads="1"/>
          </p:cNvPicPr>
          <p:nvPr/>
        </p:nvPicPr>
        <p:blipFill>
          <a:blip r:embed="rId4" cstate="print"/>
          <a:srcRect/>
          <a:stretch>
            <a:fillRect/>
          </a:stretch>
        </p:blipFill>
        <p:spPr bwMode="auto">
          <a:xfrm>
            <a:off x="5364088" y="1870950"/>
            <a:ext cx="2448272" cy="1803990"/>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5148064" y="4437112"/>
            <a:ext cx="3096344" cy="2275214"/>
          </a:xfrm>
          <a:prstGeom prst="rect">
            <a:avLst/>
          </a:prstGeom>
          <a:noFill/>
          <a:ln w="9525">
            <a:noFill/>
            <a:miter lim="800000"/>
            <a:headEnd/>
            <a:tailEnd/>
          </a:ln>
        </p:spPr>
      </p:pic>
      <p:sp>
        <p:nvSpPr>
          <p:cNvPr id="13" name="テキスト ボックス 12"/>
          <p:cNvSpPr txBox="1"/>
          <p:nvPr/>
        </p:nvSpPr>
        <p:spPr>
          <a:xfrm>
            <a:off x="1331640" y="3140968"/>
            <a:ext cx="6552728"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2400" b="1" dirty="0" smtClean="0">
                <a:solidFill>
                  <a:srgbClr val="FF0000"/>
                </a:solidFill>
              </a:rPr>
              <a:t>オーバーコートしたサンプルは腐食未発生</a:t>
            </a:r>
            <a:endParaRPr lang="en-US" altLang="ja-JP" sz="2400" b="1" dirty="0" smtClean="0">
              <a:solidFill>
                <a:srgbClr val="FF0000"/>
              </a:solidFill>
            </a:endParaRPr>
          </a:p>
          <a:p>
            <a:r>
              <a:rPr lang="ja-JP" altLang="en-US" sz="2400" b="1" dirty="0" smtClean="0">
                <a:solidFill>
                  <a:srgbClr val="FF0000"/>
                </a:solidFill>
              </a:rPr>
              <a:t>→ 最も効果的な手法！</a:t>
            </a:r>
            <a:endParaRPr lang="en-US" altLang="ja-JP" sz="2400" b="1" dirty="0" smtClean="0">
              <a:solidFill>
                <a:srgbClr val="FF0000"/>
              </a:solidFill>
            </a:endParaRPr>
          </a:p>
          <a:p>
            <a:endParaRPr lang="en-US" altLang="ja-JP" sz="2400" dirty="0" smtClean="0"/>
          </a:p>
          <a:p>
            <a:pPr algn="ctr"/>
            <a:r>
              <a:rPr lang="ja-JP" altLang="en-US" sz="2400" b="1" dirty="0" smtClean="0">
                <a:solidFill>
                  <a:srgbClr val="002060"/>
                </a:solidFill>
              </a:rPr>
              <a:t>反射率ロス</a:t>
            </a:r>
            <a:r>
              <a:rPr lang="ja-JP" altLang="en-US" sz="2400" b="1" dirty="0" smtClean="0">
                <a:solidFill>
                  <a:srgbClr val="002060"/>
                </a:solidFill>
                <a:latin typeface="Lucida Sans Unicode"/>
                <a:cs typeface="Lucida Sans Unicode"/>
              </a:rPr>
              <a:t>≲</a:t>
            </a:r>
            <a:r>
              <a:rPr lang="en-US" altLang="ja-JP" sz="2400" b="1" dirty="0" smtClean="0">
                <a:solidFill>
                  <a:srgbClr val="002060"/>
                </a:solidFill>
              </a:rPr>
              <a:t>1%  </a:t>
            </a:r>
            <a:r>
              <a:rPr lang="ja-JP" altLang="en-US" sz="2400" b="1" dirty="0" smtClean="0">
                <a:solidFill>
                  <a:srgbClr val="002060"/>
                </a:solidFill>
              </a:rPr>
              <a:t>になる膜厚</a:t>
            </a:r>
            <a:r>
              <a:rPr lang="en-US" altLang="ja-JP" sz="2400" b="1" dirty="0" smtClean="0">
                <a:solidFill>
                  <a:srgbClr val="002060"/>
                </a:solidFill>
              </a:rPr>
              <a:t>(0.1um)</a:t>
            </a:r>
            <a:r>
              <a:rPr lang="ja-JP" altLang="en-US" sz="2400" b="1" dirty="0" smtClean="0">
                <a:solidFill>
                  <a:srgbClr val="002060"/>
                </a:solidFill>
              </a:rPr>
              <a:t>にしているが、実際に達成されているか確認する</a:t>
            </a:r>
            <a:endParaRPr kumimoji="1" lang="ja-JP" altLang="en-US"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95536" y="2492896"/>
            <a:ext cx="8424936" cy="4293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追試験</a:t>
            </a:r>
            <a:r>
              <a:rPr lang="en-US" altLang="ja-JP" dirty="0" smtClean="0"/>
              <a:t>:</a:t>
            </a:r>
            <a:r>
              <a:rPr lang="ja-JP" altLang="en-US" dirty="0" smtClean="0"/>
              <a:t> 反射率測定</a:t>
            </a:r>
            <a:endParaRPr kumimoji="1" lang="ja-JP" altLang="en-US" dirty="0"/>
          </a:p>
        </p:txBody>
      </p:sp>
      <p:sp>
        <p:nvSpPr>
          <p:cNvPr id="3" name="コンテンツ プレースホルダ 2"/>
          <p:cNvSpPr>
            <a:spLocks noGrp="1"/>
          </p:cNvSpPr>
          <p:nvPr>
            <p:ph idx="1"/>
          </p:nvPr>
        </p:nvSpPr>
        <p:spPr>
          <a:xfrm>
            <a:off x="457200" y="1340768"/>
            <a:ext cx="8229600" cy="4525963"/>
          </a:xfrm>
        </p:spPr>
        <p:txBody>
          <a:bodyPr/>
          <a:lstStyle/>
          <a:p>
            <a:r>
              <a:rPr lang="ja-JP" altLang="en-US" dirty="0" smtClean="0"/>
              <a:t>オーバーコートなしの鏡との反射率の比を</a:t>
            </a:r>
            <a:endParaRPr lang="en-US" altLang="ja-JP" dirty="0" smtClean="0"/>
          </a:p>
          <a:p>
            <a:pPr>
              <a:buNone/>
            </a:pPr>
            <a:r>
              <a:rPr lang="en-US" altLang="ja-JP" dirty="0" smtClean="0"/>
              <a:t>FT-IR</a:t>
            </a:r>
            <a:r>
              <a:rPr lang="ja-JP" altLang="en-US" dirty="0" smtClean="0"/>
              <a:t>を用いて測定</a:t>
            </a:r>
            <a:endParaRPr lang="en-US" altLang="ja-JP" dirty="0" smtClean="0"/>
          </a:p>
          <a:p>
            <a:pPr>
              <a:buNone/>
            </a:pPr>
            <a:endParaRPr kumimoji="1" lang="ja-JP" altLang="en-US" dirty="0"/>
          </a:p>
        </p:txBody>
      </p:sp>
      <p:sp>
        <p:nvSpPr>
          <p:cNvPr id="4" name="テキスト ボックス 3"/>
          <p:cNvSpPr txBox="1"/>
          <p:nvPr/>
        </p:nvSpPr>
        <p:spPr>
          <a:xfrm>
            <a:off x="3059832" y="6309320"/>
            <a:ext cx="1800200" cy="369332"/>
          </a:xfrm>
          <a:prstGeom prst="rect">
            <a:avLst/>
          </a:prstGeom>
          <a:noFill/>
        </p:spPr>
        <p:txBody>
          <a:bodyPr wrap="square" rtlCol="0">
            <a:spAutoFit/>
          </a:bodyPr>
          <a:lstStyle/>
          <a:p>
            <a:r>
              <a:rPr lang="en-US" altLang="ja-JP" dirty="0" smtClean="0"/>
              <a:t>Wavelength [um]</a:t>
            </a:r>
            <a:endParaRPr kumimoji="1" lang="ja-JP" altLang="en-US" dirty="0"/>
          </a:p>
        </p:txBody>
      </p:sp>
      <p:sp>
        <p:nvSpPr>
          <p:cNvPr id="5" name="テキスト ボックス 4"/>
          <p:cNvSpPr txBox="1"/>
          <p:nvPr/>
        </p:nvSpPr>
        <p:spPr>
          <a:xfrm>
            <a:off x="467544" y="2492896"/>
            <a:ext cx="2376264" cy="369332"/>
          </a:xfrm>
          <a:prstGeom prst="rect">
            <a:avLst/>
          </a:prstGeom>
          <a:noFill/>
        </p:spPr>
        <p:txBody>
          <a:bodyPr wrap="square" rtlCol="0">
            <a:spAutoFit/>
          </a:bodyPr>
          <a:lstStyle/>
          <a:p>
            <a:r>
              <a:rPr lang="en-US" altLang="ja-JP" dirty="0" smtClean="0"/>
              <a:t>Relative reflectance </a:t>
            </a:r>
            <a:r>
              <a:rPr kumimoji="1" lang="en-US" altLang="ja-JP" dirty="0" smtClean="0"/>
              <a:t>[%]</a:t>
            </a:r>
            <a:endParaRPr kumimoji="1" lang="ja-JP" altLang="en-US" dirty="0"/>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2679915"/>
            <a:ext cx="6192688" cy="3707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6202058" y="4005064"/>
            <a:ext cx="2376264" cy="369332"/>
          </a:xfrm>
          <a:prstGeom prst="rect">
            <a:avLst/>
          </a:prstGeom>
          <a:solidFill>
            <a:schemeClr val="bg1"/>
          </a:solidFill>
        </p:spPr>
        <p:txBody>
          <a:bodyPr wrap="square" rtlCol="0">
            <a:spAutoFit/>
          </a:bodyPr>
          <a:lstStyle/>
          <a:p>
            <a:r>
              <a:rPr kumimoji="1" lang="en-US" altLang="ja-JP" dirty="0" smtClean="0"/>
              <a:t>Ref Mirror/ Ref Mirror</a:t>
            </a:r>
            <a:endParaRPr kumimoji="1" lang="ja-JP" altLang="en-US" dirty="0"/>
          </a:p>
        </p:txBody>
      </p:sp>
      <p:sp>
        <p:nvSpPr>
          <p:cNvPr id="9" name="テキスト ボックス 8"/>
          <p:cNvSpPr txBox="1"/>
          <p:nvPr/>
        </p:nvSpPr>
        <p:spPr>
          <a:xfrm>
            <a:off x="6202058" y="4355812"/>
            <a:ext cx="2592288" cy="369332"/>
          </a:xfrm>
          <a:prstGeom prst="rect">
            <a:avLst/>
          </a:prstGeom>
          <a:solidFill>
            <a:schemeClr val="bg1"/>
          </a:solidFill>
        </p:spPr>
        <p:txBody>
          <a:bodyPr wrap="square" rtlCol="0">
            <a:spAutoFit/>
          </a:bodyPr>
          <a:lstStyle/>
          <a:p>
            <a:r>
              <a:rPr lang="en-US" altLang="ja-JP" dirty="0" err="1" smtClean="0"/>
              <a:t>SiO</a:t>
            </a:r>
            <a:r>
              <a:rPr kumimoji="1" lang="en-US" altLang="ja-JP" dirty="0" smtClean="0"/>
              <a:t> Mirror#1/Ref Mirror</a:t>
            </a:r>
            <a:endParaRPr kumimoji="1" lang="ja-JP" altLang="en-US" dirty="0"/>
          </a:p>
        </p:txBody>
      </p:sp>
      <p:sp>
        <p:nvSpPr>
          <p:cNvPr id="10" name="テキスト ボックス 9"/>
          <p:cNvSpPr txBox="1"/>
          <p:nvPr/>
        </p:nvSpPr>
        <p:spPr>
          <a:xfrm>
            <a:off x="6202058" y="4715852"/>
            <a:ext cx="2520280" cy="369332"/>
          </a:xfrm>
          <a:prstGeom prst="rect">
            <a:avLst/>
          </a:prstGeom>
          <a:solidFill>
            <a:schemeClr val="bg1"/>
          </a:solidFill>
        </p:spPr>
        <p:txBody>
          <a:bodyPr wrap="square" rtlCol="0">
            <a:spAutoFit/>
          </a:bodyPr>
          <a:lstStyle/>
          <a:p>
            <a:r>
              <a:rPr lang="en-US" altLang="ja-JP" dirty="0" err="1" smtClean="0"/>
              <a:t>SiO</a:t>
            </a:r>
            <a:r>
              <a:rPr kumimoji="1" lang="en-US" altLang="ja-JP" dirty="0" smtClean="0"/>
              <a:t> Mirror#2/Ref Mirror</a:t>
            </a:r>
            <a:endParaRPr kumimoji="1" lang="ja-JP" altLang="en-US" dirty="0"/>
          </a:p>
        </p:txBody>
      </p:sp>
      <p:cxnSp>
        <p:nvCxnSpPr>
          <p:cNvPr id="12" name="直線矢印コネクタ 11"/>
          <p:cNvCxnSpPr/>
          <p:nvPr/>
        </p:nvCxnSpPr>
        <p:spPr>
          <a:xfrm flipV="1">
            <a:off x="2915816" y="4725144"/>
            <a:ext cx="0" cy="7200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直線矢印コネクタ 12"/>
          <p:cNvCxnSpPr/>
          <p:nvPr/>
        </p:nvCxnSpPr>
        <p:spPr>
          <a:xfrm flipV="1">
            <a:off x="2123728" y="4941168"/>
            <a:ext cx="0" cy="7200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4" name="テキスト ボックス 13"/>
          <p:cNvSpPr txBox="1"/>
          <p:nvPr/>
        </p:nvSpPr>
        <p:spPr>
          <a:xfrm>
            <a:off x="899592" y="3759423"/>
            <a:ext cx="5328592"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2400" b="1" dirty="0" smtClean="0">
                <a:solidFill>
                  <a:srgbClr val="002060"/>
                </a:solidFill>
              </a:rPr>
              <a:t>反射率のロスは～</a:t>
            </a:r>
            <a:r>
              <a:rPr lang="en-US" altLang="ja-JP" sz="2400" b="1" dirty="0" smtClean="0">
                <a:solidFill>
                  <a:srgbClr val="002060"/>
                </a:solidFill>
              </a:rPr>
              <a:t>1%@MIR</a:t>
            </a:r>
          </a:p>
          <a:p>
            <a:r>
              <a:rPr kumimoji="1" lang="ja-JP" altLang="en-US" sz="2400" b="1" dirty="0" smtClean="0">
                <a:solidFill>
                  <a:srgbClr val="002060"/>
                </a:solidFill>
              </a:rPr>
              <a:t>→光学系としての</a:t>
            </a:r>
            <a:r>
              <a:rPr lang="ja-JP" altLang="en-US" sz="2400" b="1" dirty="0" smtClean="0">
                <a:solidFill>
                  <a:srgbClr val="002060"/>
                </a:solidFill>
              </a:rPr>
              <a:t>実用に耐えうると判断</a:t>
            </a:r>
            <a:r>
              <a:rPr kumimoji="1" lang="en-US" altLang="ja-JP" sz="2400" b="1" dirty="0" smtClean="0">
                <a:solidFill>
                  <a:srgbClr val="002060"/>
                </a:solidFill>
              </a:rPr>
              <a:t> </a:t>
            </a:r>
            <a:endParaRPr kumimoji="1" lang="ja-JP" altLang="en-US"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3408"/>
            <a:ext cx="8229600" cy="1143000"/>
          </a:xfrm>
        </p:spPr>
        <p:txBody>
          <a:bodyPr/>
          <a:lstStyle/>
          <a:p>
            <a:r>
              <a:rPr lang="ja-JP" altLang="en-US" dirty="0" smtClean="0"/>
              <a:t>まとめ</a:t>
            </a:r>
            <a:r>
              <a:rPr kumimoji="1" lang="en-US" altLang="ja-JP" dirty="0" smtClean="0"/>
              <a:t> </a:t>
            </a:r>
            <a:endParaRPr kumimoji="1" lang="ja-JP" altLang="en-US" dirty="0"/>
          </a:p>
        </p:txBody>
      </p:sp>
      <p:sp>
        <p:nvSpPr>
          <p:cNvPr id="3" name="コンテンツ プレースホルダ 2"/>
          <p:cNvSpPr>
            <a:spLocks noGrp="1"/>
          </p:cNvSpPr>
          <p:nvPr>
            <p:ph idx="1"/>
          </p:nvPr>
        </p:nvSpPr>
        <p:spPr>
          <a:xfrm>
            <a:off x="457200" y="664096"/>
            <a:ext cx="8229600" cy="4853136"/>
          </a:xfrm>
        </p:spPr>
        <p:txBody>
          <a:bodyPr>
            <a:normAutofit/>
          </a:bodyPr>
          <a:lstStyle/>
          <a:p>
            <a:r>
              <a:rPr lang="ja-JP" altLang="en-US" dirty="0" smtClean="0"/>
              <a:t>アルミ金膜鏡は赤外線光学系によく用いられるが、ガルバニック腐食が起きやすい状況下にある</a:t>
            </a:r>
            <a:endParaRPr lang="en-US" altLang="ja-JP" dirty="0" smtClean="0"/>
          </a:p>
          <a:p>
            <a:pPr lvl="1"/>
            <a:r>
              <a:rPr kumimoji="1" lang="ja-JP" altLang="en-US" dirty="0" smtClean="0"/>
              <a:t>貴金属と卑金属の接触、水の存在</a:t>
            </a:r>
            <a:endParaRPr kumimoji="1" lang="en-US" altLang="ja-JP" dirty="0" smtClean="0"/>
          </a:p>
          <a:p>
            <a:r>
              <a:rPr lang="ja-JP" altLang="en-US" dirty="0" smtClean="0"/>
              <a:t>腐食防止策を調査した</a:t>
            </a:r>
            <a:endParaRPr lang="en-US" altLang="ja-JP" dirty="0" smtClean="0"/>
          </a:p>
          <a:p>
            <a:r>
              <a:rPr lang="ja-JP" altLang="en-US" dirty="0" smtClean="0"/>
              <a:t>精密洗浄、</a:t>
            </a:r>
            <a:r>
              <a:rPr lang="en-US" altLang="ja-JP" dirty="0" err="1" smtClean="0"/>
              <a:t>SiO</a:t>
            </a:r>
            <a:r>
              <a:rPr lang="ja-JP" altLang="en-US" dirty="0" smtClean="0"/>
              <a:t>オーバーコートが有効</a:t>
            </a:r>
            <a:endParaRPr lang="en-US" altLang="ja-JP" dirty="0" smtClean="0"/>
          </a:p>
          <a:p>
            <a:pPr lvl="1"/>
            <a:r>
              <a:rPr lang="en-US" altLang="ja-JP" dirty="0" smtClean="0"/>
              <a:t>0.1um</a:t>
            </a:r>
            <a:r>
              <a:rPr lang="ja-JP" altLang="en-US" dirty="0" smtClean="0"/>
              <a:t>程度のオーバーコートなら反射率ロス</a:t>
            </a:r>
            <a:r>
              <a:rPr lang="ja-JP" altLang="en-US" dirty="0" smtClean="0">
                <a:latin typeface="Lucida Sans Unicode"/>
                <a:cs typeface="Lucida Sans Unicode"/>
              </a:rPr>
              <a:t>≲</a:t>
            </a:r>
            <a:r>
              <a:rPr lang="en-US" altLang="ja-JP" dirty="0" smtClean="0">
                <a:latin typeface="Lucida Sans Unicode"/>
                <a:cs typeface="Lucida Sans Unicode"/>
              </a:rPr>
              <a:t>1%</a:t>
            </a:r>
            <a:endParaRPr lang="en-US" altLang="ja-JP" dirty="0" smtClean="0"/>
          </a:p>
        </p:txBody>
      </p:sp>
      <p:sp>
        <p:nvSpPr>
          <p:cNvPr id="4" name="テキスト ボックス 3"/>
          <p:cNvSpPr txBox="1"/>
          <p:nvPr/>
        </p:nvSpPr>
        <p:spPr>
          <a:xfrm>
            <a:off x="683568" y="2348880"/>
            <a:ext cx="7632848" cy="138499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2800" dirty="0" smtClean="0">
                <a:latin typeface="HG丸ｺﾞｼｯｸM-PRO" panose="020F0600000000000000" pitchFamily="50" charset="-128"/>
                <a:ea typeface="HG丸ｺﾞｼｯｸM-PRO" panose="020F0600000000000000" pitchFamily="50" charset="-128"/>
              </a:rPr>
              <a:t>課題</a:t>
            </a:r>
            <a:endParaRPr lang="en-US" altLang="ja-JP" sz="2800" dirty="0" smtClean="0">
              <a:latin typeface="HG丸ｺﾞｼｯｸM-PRO" panose="020F0600000000000000" pitchFamily="50" charset="-128"/>
              <a:ea typeface="HG丸ｺﾞｼｯｸM-PRO" panose="020F0600000000000000" pitchFamily="50" charset="-128"/>
            </a:endParaRPr>
          </a:p>
          <a:p>
            <a:pPr algn="ctr"/>
            <a:r>
              <a:rPr lang="ja-JP" altLang="en-US" sz="2800" dirty="0" smtClean="0">
                <a:latin typeface="HG丸ｺﾞｼｯｸM-PRO" panose="020F0600000000000000" pitchFamily="50" charset="-128"/>
                <a:ea typeface="HG丸ｺﾞｼｯｸM-PRO" panose="020F0600000000000000" pitchFamily="50" charset="-128"/>
              </a:rPr>
              <a:t>他の効果的な腐食防止方法、或いはアルミ鏡の腐食事例の情報があれば教えて欲しい</a:t>
            </a:r>
            <a:endParaRPr lang="ja-JP" altLang="en-US" sz="2800" dirty="0">
              <a:latin typeface="HG丸ｺﾞｼｯｸM-PRO" panose="020F0600000000000000" pitchFamily="50" charset="-128"/>
              <a:ea typeface="HG丸ｺﾞｼｯｸM-PRO" panose="020F0600000000000000" pitchFamily="50" charset="-128"/>
            </a:endParaRPr>
          </a:p>
        </p:txBody>
      </p:sp>
      <p:pic>
        <p:nvPicPr>
          <p:cNvPr id="5" name="Picture 8"/>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1021199" y="6034393"/>
            <a:ext cx="3888363" cy="706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9"/>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053647" y="5866118"/>
            <a:ext cx="3334777" cy="9255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テキスト ボックス 6"/>
          <p:cNvSpPr txBox="1"/>
          <p:nvPr/>
        </p:nvSpPr>
        <p:spPr>
          <a:xfrm>
            <a:off x="1408330" y="5445224"/>
            <a:ext cx="6237605" cy="461665"/>
          </a:xfrm>
          <a:prstGeom prst="rect">
            <a:avLst/>
          </a:prstGeom>
          <a:noFill/>
        </p:spPr>
        <p:txBody>
          <a:bodyPr wrap="none" rtlCol="0">
            <a:spAutoFit/>
          </a:bodyPr>
          <a:lstStyle/>
          <a:p>
            <a:r>
              <a:rPr lang="ja-JP" altLang="en-US" sz="2400" dirty="0">
                <a:latin typeface="HG丸ｺﾞｼｯｸM-PRO" panose="020F0600000000000000" pitchFamily="50" charset="-128"/>
                <a:ea typeface="HG丸ｺﾞｼｯｸM-PRO" panose="020F0600000000000000" pitchFamily="50" charset="-128"/>
              </a:rPr>
              <a:t>クリスタル</a:t>
            </a:r>
            <a:r>
              <a:rPr lang="ja-JP" altLang="en-US" sz="2400" dirty="0" smtClean="0">
                <a:latin typeface="HG丸ｺﾞｼｯｸM-PRO" panose="020F0600000000000000" pitchFamily="50" charset="-128"/>
                <a:ea typeface="HG丸ｺﾞｼｯｸM-PRO" panose="020F0600000000000000" pitchFamily="50" charset="-128"/>
              </a:rPr>
              <a:t>光学株式会社</a:t>
            </a:r>
            <a:r>
              <a:rPr lang="en-US" altLang="ja-JP" sz="2400" dirty="0" smtClean="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東邦化</a:t>
            </a:r>
            <a:r>
              <a:rPr kumimoji="1" lang="ja-JP" altLang="en-US" sz="2400" dirty="0">
                <a:latin typeface="HG丸ｺﾞｼｯｸM-PRO" panose="020F0600000000000000" pitchFamily="50" charset="-128"/>
                <a:ea typeface="HG丸ｺﾞｼｯｸM-PRO" panose="020F0600000000000000" pitchFamily="50" charset="-128"/>
              </a:rPr>
              <a:t>研</a:t>
            </a:r>
            <a:r>
              <a:rPr kumimoji="1" lang="ja-JP" altLang="en-US" sz="2400" dirty="0" smtClean="0">
                <a:latin typeface="HG丸ｺﾞｼｯｸM-PRO" panose="020F0600000000000000" pitchFamily="50" charset="-128"/>
                <a:ea typeface="HG丸ｺﾞｼｯｸM-PRO" panose="020F0600000000000000" pitchFamily="50" charset="-128"/>
              </a:rPr>
              <a:t>株式会社</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1043608" y="4614227"/>
            <a:ext cx="6984776"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2400" dirty="0" smtClean="0">
                <a:latin typeface="HG丸ｺﾞｼｯｸM-PRO" panose="020F0600000000000000" pitchFamily="50" charset="-128"/>
                <a:ea typeface="HG丸ｺﾞｼｯｸM-PRO" panose="020F0600000000000000" pitchFamily="50" charset="-128"/>
              </a:rPr>
              <a:t>本研究は下記の会社のみなさんのご協力のもと進めているものです。ご尽力に深く感謝いたします。</a:t>
            </a:r>
            <a:endParaRPr lang="en-US" altLang="ja-JP" sz="2400" dirty="0" smtClean="0">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Additional result </a:t>
            </a:r>
            <a:br>
              <a:rPr kumimoji="1" lang="en-US" altLang="ja-JP" dirty="0" smtClean="0"/>
            </a:br>
            <a:r>
              <a:rPr kumimoji="1" lang="en-US" altLang="ja-JP" dirty="0" smtClean="0"/>
              <a:t>–both SiO2 &amp; Cr multi-layer-</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7170" name="Picture 2"/>
          <p:cNvPicPr>
            <a:picLocks noChangeAspect="1" noChangeArrowheads="1"/>
          </p:cNvPicPr>
          <p:nvPr/>
        </p:nvPicPr>
        <p:blipFill>
          <a:blip r:embed="rId2" cstate="print"/>
          <a:srcRect/>
          <a:stretch>
            <a:fillRect/>
          </a:stretch>
        </p:blipFill>
        <p:spPr bwMode="auto">
          <a:xfrm>
            <a:off x="1475656" y="4437112"/>
            <a:ext cx="2940372" cy="220634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547664" y="1556792"/>
            <a:ext cx="2855042" cy="2145407"/>
          </a:xfrm>
          <a:prstGeom prst="rect">
            <a:avLst/>
          </a:prstGeom>
          <a:noFill/>
          <a:ln w="9525">
            <a:noFill/>
            <a:miter lim="800000"/>
            <a:headEnd/>
            <a:tailEnd/>
          </a:ln>
        </p:spPr>
      </p:pic>
      <p:sp>
        <p:nvSpPr>
          <p:cNvPr id="6" name="下矢印 5"/>
          <p:cNvSpPr/>
          <p:nvPr/>
        </p:nvSpPr>
        <p:spPr>
          <a:xfrm>
            <a:off x="2699792" y="3789040"/>
            <a:ext cx="72008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843808" y="3923764"/>
            <a:ext cx="576064" cy="369332"/>
          </a:xfrm>
          <a:prstGeom prst="rect">
            <a:avLst/>
          </a:prstGeom>
          <a:noFill/>
        </p:spPr>
        <p:txBody>
          <a:bodyPr wrap="square" rtlCol="0">
            <a:spAutoFit/>
          </a:bodyPr>
          <a:lstStyle/>
          <a:p>
            <a:r>
              <a:rPr kumimoji="1" lang="en-US" altLang="ja-JP" dirty="0" smtClean="0"/>
              <a:t>3h</a:t>
            </a:r>
            <a:endParaRPr kumimoji="1" lang="ja-JP" altLang="en-US" dirty="0"/>
          </a:p>
        </p:txBody>
      </p:sp>
      <p:sp>
        <p:nvSpPr>
          <p:cNvPr id="8" name="テキスト ボックス 7"/>
          <p:cNvSpPr txBox="1"/>
          <p:nvPr/>
        </p:nvSpPr>
        <p:spPr>
          <a:xfrm>
            <a:off x="4788024" y="2714144"/>
            <a:ext cx="3816424"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sz="2400" dirty="0" smtClean="0"/>
              <a:t>The layers were broken between SiO2 layer and Cr layer</a:t>
            </a:r>
            <a:r>
              <a:rPr kumimoji="1" lang="en-US" altLang="ja-JP" sz="2400" dirty="0" smtClean="0"/>
              <a:t>.</a:t>
            </a:r>
          </a:p>
          <a:p>
            <a:r>
              <a:rPr lang="ja-JP" altLang="en-US" sz="2400" dirty="0" smtClean="0"/>
              <a:t>→ </a:t>
            </a:r>
            <a:r>
              <a:rPr lang="en-US" altLang="ja-JP" sz="2400" dirty="0"/>
              <a:t>D</a:t>
            </a:r>
            <a:r>
              <a:rPr lang="en-US" altLang="ja-JP" sz="2400" dirty="0" smtClean="0"/>
              <a:t>ifferences of thermal expansion rate may caused it.</a:t>
            </a:r>
            <a:endParaRPr kumimoji="1" lang="ja-JP"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Checking t</a:t>
            </a:r>
            <a:r>
              <a:rPr kumimoji="1" lang="en-US" altLang="ja-JP" dirty="0" smtClean="0"/>
              <a:t>olerance to thermal cycle</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Tolerance to thermal cycle </a:t>
            </a:r>
            <a:r>
              <a:rPr lang="en-US" altLang="ja-JP" dirty="0" smtClean="0"/>
              <a:t>was also checked.</a:t>
            </a:r>
          </a:p>
          <a:p>
            <a:pPr>
              <a:buNone/>
            </a:pPr>
            <a:r>
              <a:rPr kumimoji="1" lang="ja-JP" altLang="en-US" dirty="0" smtClean="0"/>
              <a:t>→</a:t>
            </a:r>
            <a:r>
              <a:rPr lang="en-US" altLang="ja-JP" dirty="0" smtClean="0"/>
              <a:t>Nothing happened after thermal cycle </a:t>
            </a:r>
          </a:p>
          <a:p>
            <a:pPr>
              <a:buNone/>
            </a:pPr>
            <a:r>
              <a:rPr lang="en-US" altLang="ja-JP" dirty="0"/>
              <a:t> </a:t>
            </a:r>
            <a:r>
              <a:rPr lang="en-US" altLang="ja-JP" dirty="0" smtClean="0"/>
              <a:t>     (270K-&gt;7K-&gt;270K)</a:t>
            </a:r>
            <a:endParaRPr kumimoji="1" lang="ja-JP" altLang="en-US" dirty="0"/>
          </a:p>
        </p:txBody>
      </p:sp>
      <p:pic>
        <p:nvPicPr>
          <p:cNvPr id="9218" name="Picture 2" descr="C:\Users\uchiyama\Desktop\鏡腐食\SiO透過率測定\写真\IMG_2281.JPG"/>
          <p:cNvPicPr>
            <a:picLocks noChangeAspect="1" noChangeArrowheads="1"/>
          </p:cNvPicPr>
          <p:nvPr/>
        </p:nvPicPr>
        <p:blipFill>
          <a:blip r:embed="rId2" cstate="print"/>
          <a:srcRect/>
          <a:stretch>
            <a:fillRect/>
          </a:stretch>
        </p:blipFill>
        <p:spPr bwMode="auto">
          <a:xfrm>
            <a:off x="2483768" y="3284984"/>
            <a:ext cx="5400600" cy="3489618"/>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概要</a:t>
            </a:r>
            <a:r>
              <a:rPr kumimoji="1" lang="en-US" altLang="ja-JP" dirty="0" smtClean="0"/>
              <a:t> </a:t>
            </a:r>
            <a:endParaRPr kumimoji="1" lang="ja-JP" altLang="en-US" dirty="0"/>
          </a:p>
        </p:txBody>
      </p:sp>
      <p:sp>
        <p:nvSpPr>
          <p:cNvPr id="3" name="コンテンツ プレースホルダ 2"/>
          <p:cNvSpPr>
            <a:spLocks noGrp="1"/>
          </p:cNvSpPr>
          <p:nvPr>
            <p:ph idx="1"/>
          </p:nvPr>
        </p:nvSpPr>
        <p:spPr>
          <a:xfrm>
            <a:off x="457200" y="1600200"/>
            <a:ext cx="8229600" cy="4637112"/>
          </a:xfrm>
        </p:spPr>
        <p:txBody>
          <a:bodyPr>
            <a:normAutofit lnSpcReduction="10000"/>
          </a:bodyPr>
          <a:lstStyle/>
          <a:p>
            <a:r>
              <a:rPr lang="ja-JP" altLang="en-US" dirty="0" smtClean="0"/>
              <a:t>中間赤外線天文学用光学系</a:t>
            </a:r>
            <a:endParaRPr kumimoji="1" lang="en-US" altLang="ja-JP" dirty="0" smtClean="0"/>
          </a:p>
          <a:p>
            <a:pPr lvl="1"/>
            <a:r>
              <a:rPr lang="ja-JP" altLang="en-US" dirty="0" smtClean="0"/>
              <a:t>金膜イオンプレーティングアルミ鏡</a:t>
            </a:r>
            <a:endParaRPr lang="en-US" altLang="ja-JP" dirty="0" smtClean="0"/>
          </a:p>
          <a:p>
            <a:r>
              <a:rPr kumimoji="1" lang="ja-JP" altLang="en-US" dirty="0" smtClean="0"/>
              <a:t>腐食の発生</a:t>
            </a:r>
            <a:endParaRPr kumimoji="1" lang="en-US" altLang="ja-JP" dirty="0" smtClean="0"/>
          </a:p>
          <a:p>
            <a:pPr lvl="1"/>
            <a:r>
              <a:rPr lang="ja-JP" altLang="en-US" dirty="0" smtClean="0"/>
              <a:t>メカニズム</a:t>
            </a:r>
            <a:r>
              <a:rPr lang="en-US" altLang="ja-JP" dirty="0" smtClean="0"/>
              <a:t>: </a:t>
            </a:r>
            <a:r>
              <a:rPr lang="ja-JP" altLang="en-US" dirty="0" smtClean="0"/>
              <a:t>ガルバニック腐食</a:t>
            </a:r>
            <a:endParaRPr lang="en-US" altLang="ja-JP" dirty="0" smtClean="0"/>
          </a:p>
          <a:p>
            <a:pPr lvl="1"/>
            <a:r>
              <a:rPr lang="ja-JP" altLang="en-US" dirty="0" smtClean="0"/>
              <a:t>腐食の発生原因</a:t>
            </a:r>
            <a:r>
              <a:rPr kumimoji="1" lang="en-US" altLang="ja-JP" dirty="0" smtClean="0"/>
              <a:t>: </a:t>
            </a:r>
            <a:r>
              <a:rPr kumimoji="1" lang="ja-JP" altLang="en-US" dirty="0" smtClean="0"/>
              <a:t>材料因子</a:t>
            </a:r>
            <a:r>
              <a:rPr kumimoji="1" lang="en-US" altLang="ja-JP" dirty="0" smtClean="0"/>
              <a:t> </a:t>
            </a:r>
            <a:r>
              <a:rPr kumimoji="1" lang="ja-JP" altLang="en-US" dirty="0" smtClean="0"/>
              <a:t>＆</a:t>
            </a:r>
            <a:r>
              <a:rPr kumimoji="1" lang="en-US" altLang="ja-JP" dirty="0" smtClean="0"/>
              <a:t> </a:t>
            </a:r>
            <a:r>
              <a:rPr kumimoji="1" lang="ja-JP" altLang="en-US" dirty="0" smtClean="0"/>
              <a:t>環境因子</a:t>
            </a:r>
            <a:endParaRPr kumimoji="1" lang="en-US" altLang="ja-JP" dirty="0" smtClean="0"/>
          </a:p>
          <a:p>
            <a:r>
              <a:rPr lang="ja-JP" altLang="en-US" dirty="0" smtClean="0"/>
              <a:t>腐食防止策</a:t>
            </a:r>
            <a:endParaRPr lang="en-US" altLang="ja-JP" dirty="0" smtClean="0"/>
          </a:p>
          <a:p>
            <a:pPr lvl="1"/>
            <a:r>
              <a:rPr lang="ja-JP" altLang="en-US" dirty="0" smtClean="0"/>
              <a:t>耐腐食サンプル試験</a:t>
            </a:r>
            <a:endParaRPr kumimoji="1" lang="en-US" altLang="ja-JP" dirty="0" smtClean="0"/>
          </a:p>
          <a:p>
            <a:pPr lvl="1"/>
            <a:r>
              <a:rPr lang="ja-JP" altLang="en-US" dirty="0" smtClean="0"/>
              <a:t>結果</a:t>
            </a:r>
            <a:endParaRPr lang="en-US" altLang="ja-JP" dirty="0" smtClean="0"/>
          </a:p>
          <a:p>
            <a:r>
              <a:rPr lang="ja-JP" altLang="en-US" dirty="0" smtClean="0"/>
              <a:t>まとめ </a:t>
            </a:r>
            <a:endParaRPr lang="en-US" altLang="ja-JP"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中間赤外線用光学系</a:t>
            </a:r>
            <a:endParaRPr kumimoji="1" lang="ja-JP" altLang="en-US" dirty="0"/>
          </a:p>
        </p:txBody>
      </p:sp>
      <p:sp>
        <p:nvSpPr>
          <p:cNvPr id="3" name="コンテンツ プレースホルダ 2"/>
          <p:cNvSpPr>
            <a:spLocks noGrp="1"/>
          </p:cNvSpPr>
          <p:nvPr>
            <p:ph idx="1"/>
          </p:nvPr>
        </p:nvSpPr>
        <p:spPr>
          <a:xfrm>
            <a:off x="457200" y="1567333"/>
            <a:ext cx="8229600" cy="4525963"/>
          </a:xfrm>
        </p:spPr>
        <p:txBody>
          <a:bodyPr>
            <a:normAutofit lnSpcReduction="10000"/>
          </a:bodyPr>
          <a:lstStyle/>
          <a:p>
            <a:r>
              <a:rPr lang="ja-JP" altLang="en-US" dirty="0" smtClean="0"/>
              <a:t>屈折系構築に適切なレンズ材がない</a:t>
            </a:r>
            <a:endParaRPr kumimoji="1" lang="en-US" altLang="ja-JP" dirty="0" smtClean="0"/>
          </a:p>
          <a:p>
            <a:pPr>
              <a:buNone/>
            </a:pPr>
            <a:r>
              <a:rPr lang="ja-JP" altLang="en-US" dirty="0" smtClean="0"/>
              <a:t>→ 反射光学系が広く採用されている</a:t>
            </a:r>
            <a:endParaRPr lang="en-US" altLang="ja-JP" dirty="0" smtClean="0"/>
          </a:p>
          <a:p>
            <a:pPr>
              <a:buNone/>
            </a:pPr>
            <a:endParaRPr lang="en-US" altLang="ja-JP" dirty="0" smtClean="0"/>
          </a:p>
          <a:p>
            <a:r>
              <a:rPr lang="ja-JP" altLang="en-US" dirty="0" smtClean="0"/>
              <a:t>コンパクトで広視野な光学系の実現</a:t>
            </a:r>
            <a:endParaRPr lang="en-US" altLang="ja-JP" dirty="0" smtClean="0"/>
          </a:p>
          <a:p>
            <a:pPr lvl="1"/>
            <a:r>
              <a:rPr lang="ja-JP" altLang="en-US" dirty="0" smtClean="0"/>
              <a:t>軸外し非球面鏡など複雑な曲面を作りたい</a:t>
            </a:r>
            <a:endParaRPr kumimoji="1" lang="en-US" altLang="ja-JP" dirty="0"/>
          </a:p>
          <a:p>
            <a:pPr>
              <a:buNone/>
            </a:pPr>
            <a:r>
              <a:rPr lang="ja-JP" altLang="en-US" dirty="0" smtClean="0">
                <a:solidFill>
                  <a:srgbClr val="C00000"/>
                </a:solidFill>
              </a:rPr>
              <a:t>→アルミ合金の使用</a:t>
            </a:r>
            <a:endParaRPr lang="en-US" altLang="ja-JP" dirty="0" smtClean="0">
              <a:solidFill>
                <a:srgbClr val="C00000"/>
              </a:solidFill>
            </a:endParaRPr>
          </a:p>
          <a:p>
            <a:pPr lvl="1"/>
            <a:r>
              <a:rPr kumimoji="1" lang="ja-JP" altLang="en-US" dirty="0" smtClean="0">
                <a:solidFill>
                  <a:srgbClr val="C00000"/>
                </a:solidFill>
              </a:rPr>
              <a:t>加工性の高さ</a:t>
            </a:r>
            <a:r>
              <a:rPr kumimoji="1" lang="en-US" altLang="ja-JP" dirty="0" smtClean="0">
                <a:solidFill>
                  <a:srgbClr val="C00000"/>
                </a:solidFill>
              </a:rPr>
              <a:t>:</a:t>
            </a:r>
            <a:r>
              <a:rPr kumimoji="1" lang="ja-JP" altLang="en-US" dirty="0" smtClean="0">
                <a:solidFill>
                  <a:srgbClr val="C00000"/>
                </a:solidFill>
              </a:rPr>
              <a:t>　超精密切削加工</a:t>
            </a:r>
            <a:endParaRPr kumimoji="1" lang="en-US" altLang="ja-JP" dirty="0" smtClean="0">
              <a:solidFill>
                <a:srgbClr val="C00000"/>
              </a:solidFill>
            </a:endParaRPr>
          </a:p>
          <a:p>
            <a:pPr lvl="1"/>
            <a:r>
              <a:rPr kumimoji="1" lang="ja-JP" altLang="en-US" dirty="0" smtClean="0">
                <a:solidFill>
                  <a:srgbClr val="C00000"/>
                </a:solidFill>
              </a:rPr>
              <a:t>光学系土台と同一素材に</a:t>
            </a:r>
            <a:r>
              <a:rPr kumimoji="1" lang="ja-JP" altLang="en-US" dirty="0" err="1" smtClean="0">
                <a:solidFill>
                  <a:srgbClr val="C00000"/>
                </a:solidFill>
              </a:rPr>
              <a:t>し</a:t>
            </a:r>
            <a:r>
              <a:rPr lang="ja-JP" altLang="en-US" dirty="0" smtClean="0">
                <a:solidFill>
                  <a:srgbClr val="C00000"/>
                </a:solidFill>
              </a:rPr>
              <a:t>熱収縮による</a:t>
            </a:r>
            <a:r>
              <a:rPr kumimoji="1" lang="ja-JP" altLang="en-US" dirty="0" smtClean="0">
                <a:solidFill>
                  <a:srgbClr val="C00000"/>
                </a:solidFill>
              </a:rPr>
              <a:t>変形を防ぐ</a:t>
            </a:r>
            <a:endParaRPr kumimoji="1" lang="en-US" altLang="ja-JP" dirty="0" smtClean="0">
              <a:solidFill>
                <a:srgbClr val="C00000"/>
              </a:solidFill>
            </a:endParaRPr>
          </a:p>
          <a:p>
            <a:pPr lvl="1">
              <a:buNone/>
            </a:pPr>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イオンプレーティングによる金膜形成</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高反射率</a:t>
            </a:r>
            <a:r>
              <a:rPr kumimoji="1" lang="en-US" altLang="ja-JP" dirty="0" smtClean="0"/>
              <a:t>(~98%)</a:t>
            </a:r>
            <a:r>
              <a:rPr kumimoji="1" lang="ja-JP" altLang="en-US" dirty="0" smtClean="0"/>
              <a:t>達成のために金膜を着ける</a:t>
            </a:r>
            <a:endParaRPr kumimoji="1" lang="en-US" altLang="ja-JP" dirty="0" smtClean="0"/>
          </a:p>
          <a:p>
            <a:r>
              <a:rPr lang="ja-JP" altLang="en-US" dirty="0" smtClean="0"/>
              <a:t>表面粗さを抑える</a:t>
            </a:r>
            <a:r>
              <a:rPr kumimoji="1" lang="en-US" altLang="ja-JP" dirty="0" smtClean="0"/>
              <a:t>: Ra &lt; 10nm</a:t>
            </a:r>
          </a:p>
          <a:p>
            <a:r>
              <a:rPr lang="ja-JP" altLang="en-US" dirty="0" smtClean="0"/>
              <a:t>安価な手法</a:t>
            </a:r>
            <a:endParaRPr lang="en-US" altLang="ja-JP" dirty="0" smtClean="0"/>
          </a:p>
          <a:p>
            <a:pPr>
              <a:buNone/>
            </a:pPr>
            <a:r>
              <a:rPr lang="ja-JP" altLang="en-US" dirty="0" smtClean="0"/>
              <a:t>→ イオンプレーティング</a:t>
            </a:r>
            <a:endParaRPr lang="en-US" altLang="ja-JP" dirty="0" smtClean="0"/>
          </a:p>
          <a:p>
            <a:pPr>
              <a:buNone/>
            </a:pPr>
            <a:endParaRPr lang="en-US" altLang="ja-JP" dirty="0"/>
          </a:p>
          <a:p>
            <a:pPr>
              <a:buNone/>
            </a:pPr>
            <a:endParaRPr lang="en-US" altLang="ja-JP" dirty="0" smtClean="0"/>
          </a:p>
          <a:p>
            <a:pPr>
              <a:buNone/>
            </a:pPr>
            <a:endParaRPr lang="en-US" altLang="ja-JP" dirty="0"/>
          </a:p>
          <a:p>
            <a:pPr>
              <a:buNone/>
            </a:pPr>
            <a:endParaRPr lang="en-US" altLang="ja-JP" dirty="0"/>
          </a:p>
          <a:p>
            <a:endParaRPr kumimoji="1" lang="ja-JP" altLang="en-US" dirty="0"/>
          </a:p>
        </p:txBody>
      </p:sp>
      <p:sp>
        <p:nvSpPr>
          <p:cNvPr id="4" name="直方体 3"/>
          <p:cNvSpPr/>
          <p:nvPr/>
        </p:nvSpPr>
        <p:spPr>
          <a:xfrm>
            <a:off x="107504" y="4923165"/>
            <a:ext cx="4248472" cy="1728192"/>
          </a:xfrm>
          <a:prstGeom prst="cube">
            <a:avLst>
              <a:gd name="adj" fmla="val 59014"/>
            </a:avLst>
          </a:prstGeom>
          <a:solidFill>
            <a:srgbClr val="918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直方体 4"/>
          <p:cNvSpPr/>
          <p:nvPr/>
        </p:nvSpPr>
        <p:spPr>
          <a:xfrm>
            <a:off x="107504" y="4851157"/>
            <a:ext cx="4032448" cy="1080120"/>
          </a:xfrm>
          <a:prstGeom prst="cube">
            <a:avLst>
              <a:gd name="adj" fmla="val 9076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方体 5"/>
          <p:cNvSpPr/>
          <p:nvPr/>
        </p:nvSpPr>
        <p:spPr>
          <a:xfrm>
            <a:off x="107504" y="4818338"/>
            <a:ext cx="3770542" cy="1008112"/>
          </a:xfrm>
          <a:prstGeom prst="cube">
            <a:avLst>
              <a:gd name="adj" fmla="val 907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a:stCxn id="9" idx="1"/>
          </p:cNvCxnSpPr>
          <p:nvPr/>
        </p:nvCxnSpPr>
        <p:spPr>
          <a:xfrm flipH="1">
            <a:off x="2771800" y="4693786"/>
            <a:ext cx="2016224" cy="51741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テキスト ボックス 8"/>
          <p:cNvSpPr txBox="1"/>
          <p:nvPr/>
        </p:nvSpPr>
        <p:spPr>
          <a:xfrm>
            <a:off x="4788024" y="4509120"/>
            <a:ext cx="20882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dirty="0" smtClean="0"/>
              <a:t>表面材</a:t>
            </a:r>
            <a:r>
              <a:rPr kumimoji="1" lang="en-US" altLang="ja-JP" dirty="0" smtClean="0"/>
              <a:t>: </a:t>
            </a:r>
            <a:r>
              <a:rPr kumimoji="1" lang="ja-JP" altLang="en-US" dirty="0" smtClean="0"/>
              <a:t>金</a:t>
            </a:r>
            <a:r>
              <a:rPr kumimoji="1" lang="en-US" altLang="ja-JP" dirty="0" smtClean="0"/>
              <a:t> (0.2 um)</a:t>
            </a:r>
            <a:endParaRPr kumimoji="1" lang="ja-JP" altLang="en-US" dirty="0"/>
          </a:p>
        </p:txBody>
      </p:sp>
      <p:cxnSp>
        <p:nvCxnSpPr>
          <p:cNvPr id="10" name="直線矢印コネクタ 9"/>
          <p:cNvCxnSpPr>
            <a:stCxn id="11" idx="1"/>
          </p:cNvCxnSpPr>
          <p:nvPr/>
        </p:nvCxnSpPr>
        <p:spPr>
          <a:xfrm flipH="1">
            <a:off x="3491880" y="5269850"/>
            <a:ext cx="1368152" cy="10336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テキスト ボックス 10"/>
          <p:cNvSpPr txBox="1"/>
          <p:nvPr/>
        </p:nvSpPr>
        <p:spPr>
          <a:xfrm>
            <a:off x="4860032" y="5085184"/>
            <a:ext cx="237626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dirty="0" smtClean="0"/>
              <a:t>下地材</a:t>
            </a:r>
            <a:r>
              <a:rPr kumimoji="1" lang="en-US" altLang="ja-JP" dirty="0" smtClean="0"/>
              <a:t>: </a:t>
            </a:r>
            <a:r>
              <a:rPr kumimoji="1" lang="ja-JP" altLang="en-US" dirty="0" smtClean="0"/>
              <a:t>クロム</a:t>
            </a:r>
            <a:r>
              <a:rPr kumimoji="1" lang="en-US" altLang="ja-JP" dirty="0" smtClean="0"/>
              <a:t> (0.1um)</a:t>
            </a:r>
            <a:endParaRPr kumimoji="1" lang="ja-JP" altLang="en-US" dirty="0"/>
          </a:p>
        </p:txBody>
      </p:sp>
      <p:cxnSp>
        <p:nvCxnSpPr>
          <p:cNvPr id="18" name="直線矢印コネクタ 17"/>
          <p:cNvCxnSpPr>
            <a:stCxn id="19" idx="1"/>
          </p:cNvCxnSpPr>
          <p:nvPr/>
        </p:nvCxnSpPr>
        <p:spPr>
          <a:xfrm flipH="1">
            <a:off x="3707904" y="5845914"/>
            <a:ext cx="1296144" cy="3135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9" name="テキスト ボックス 18"/>
          <p:cNvSpPr txBox="1"/>
          <p:nvPr/>
        </p:nvSpPr>
        <p:spPr>
          <a:xfrm>
            <a:off x="5004048" y="5661248"/>
            <a:ext cx="23042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smtClean="0"/>
              <a:t>鏡</a:t>
            </a:r>
            <a:r>
              <a:rPr kumimoji="1" lang="en-US" altLang="ja-JP" dirty="0" smtClean="0"/>
              <a:t>: </a:t>
            </a:r>
            <a:r>
              <a:rPr kumimoji="1" lang="ja-JP" altLang="en-US" dirty="0" smtClean="0"/>
              <a:t>アルミ合金</a:t>
            </a:r>
            <a:r>
              <a:rPr lang="en-US" altLang="ja-JP" dirty="0" smtClean="0"/>
              <a:t>(A5052)</a:t>
            </a:r>
            <a:endParaRPr kumimoji="1" lang="ja-JP" altLang="en-US" dirty="0"/>
          </a:p>
        </p:txBody>
      </p:sp>
      <p:sp>
        <p:nvSpPr>
          <p:cNvPr id="22" name="テキスト ボックス 21"/>
          <p:cNvSpPr txBox="1"/>
          <p:nvPr/>
        </p:nvSpPr>
        <p:spPr>
          <a:xfrm>
            <a:off x="3563888" y="6237312"/>
            <a:ext cx="3816424" cy="52322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ja-JP" sz="2800" dirty="0" smtClean="0"/>
              <a:t>MIMIZUKU</a:t>
            </a:r>
            <a:r>
              <a:rPr lang="ja-JP" altLang="en-US" sz="2800" dirty="0" smtClean="0"/>
              <a:t>アルミ鏡の例</a:t>
            </a:r>
            <a:endParaRPr kumimoji="1" lang="ja-JP" altLang="en-US" sz="2800" dirty="0"/>
          </a:p>
        </p:txBody>
      </p:sp>
      <p:pic>
        <p:nvPicPr>
          <p:cNvPr id="14" name="Picture 2" descr="C:\Users\uchiyama\Documents\MIMIZUKU\MIMIZUKU光学調整\Fcam\image\20110112\P1030276.JPG"/>
          <p:cNvPicPr>
            <a:picLocks noChangeAspect="1" noChangeArrowheads="1"/>
          </p:cNvPicPr>
          <p:nvPr/>
        </p:nvPicPr>
        <p:blipFill>
          <a:blip r:embed="rId2" cstate="print"/>
          <a:srcRect/>
          <a:stretch>
            <a:fillRect/>
          </a:stretch>
        </p:blipFill>
        <p:spPr bwMode="auto">
          <a:xfrm>
            <a:off x="5940152" y="2204864"/>
            <a:ext cx="3096344" cy="20946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問題</a:t>
            </a:r>
            <a:r>
              <a:rPr lang="en-US" altLang="ja-JP" dirty="0" smtClean="0"/>
              <a:t>: </a:t>
            </a:r>
            <a:r>
              <a:rPr lang="ja-JP" altLang="en-US" dirty="0" smtClean="0"/>
              <a:t>腐食の発生</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鏡をクリーンブース内に</a:t>
            </a:r>
            <a:r>
              <a:rPr lang="en-US" altLang="ja-JP" dirty="0" smtClean="0"/>
              <a:t>2</a:t>
            </a:r>
            <a:r>
              <a:rPr lang="ja-JP" altLang="en-US" dirty="0" smtClean="0"/>
              <a:t>年保管していた</a:t>
            </a:r>
            <a:endParaRPr lang="en-US" altLang="ja-JP" dirty="0" smtClean="0"/>
          </a:p>
          <a:p>
            <a:pPr>
              <a:buNone/>
            </a:pPr>
            <a:r>
              <a:rPr lang="ja-JP" altLang="en-US" b="1" dirty="0" smtClean="0">
                <a:solidFill>
                  <a:srgbClr val="FF0000"/>
                </a:solidFill>
              </a:rPr>
              <a:t>→腐食の発生！！</a:t>
            </a:r>
            <a:endParaRPr kumimoji="1" lang="en-US" altLang="ja-JP" b="1" dirty="0" smtClean="0">
              <a:solidFill>
                <a:srgbClr val="FF0000"/>
              </a:solidFill>
            </a:endParaRPr>
          </a:p>
          <a:p>
            <a:r>
              <a:rPr kumimoji="1" lang="ja-JP" altLang="en-US" dirty="0" smtClean="0"/>
              <a:t>表面の金膜が破れてしまっている</a:t>
            </a:r>
            <a:endParaRPr kumimoji="1" lang="ja-JP" altLang="en-US" dirty="0"/>
          </a:p>
        </p:txBody>
      </p:sp>
      <p:pic>
        <p:nvPicPr>
          <p:cNvPr id="2050" name="Picture 2" descr="C:\Users\uchiyama\Documents\MIMIZUKU\鏡全般\DSCN4609.JPG"/>
          <p:cNvPicPr>
            <a:picLocks noChangeAspect="1" noChangeArrowheads="1"/>
          </p:cNvPicPr>
          <p:nvPr/>
        </p:nvPicPr>
        <p:blipFill>
          <a:blip r:embed="rId2" cstate="print"/>
          <a:srcRect/>
          <a:stretch>
            <a:fillRect/>
          </a:stretch>
        </p:blipFill>
        <p:spPr bwMode="auto">
          <a:xfrm>
            <a:off x="5580113" y="3543796"/>
            <a:ext cx="2736303" cy="3053555"/>
          </a:xfrm>
          <a:prstGeom prst="rect">
            <a:avLst/>
          </a:prstGeom>
          <a:noFill/>
        </p:spPr>
      </p:pic>
      <p:cxnSp>
        <p:nvCxnSpPr>
          <p:cNvPr id="6" name="直線矢印コネクタ 5"/>
          <p:cNvCxnSpPr>
            <a:stCxn id="7" idx="3"/>
          </p:cNvCxnSpPr>
          <p:nvPr/>
        </p:nvCxnSpPr>
        <p:spPr>
          <a:xfrm flipV="1">
            <a:off x="5436096" y="5373219"/>
            <a:ext cx="1296144" cy="3231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テキスト ボックス 6"/>
          <p:cNvSpPr txBox="1"/>
          <p:nvPr/>
        </p:nvSpPr>
        <p:spPr>
          <a:xfrm>
            <a:off x="4067944" y="5373216"/>
            <a:ext cx="136815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smtClean="0"/>
              <a:t>典型的な</a:t>
            </a:r>
            <a:endParaRPr lang="en-US" altLang="ja-JP" dirty="0" smtClean="0"/>
          </a:p>
          <a:p>
            <a:r>
              <a:rPr lang="ja-JP" altLang="en-US" dirty="0" smtClean="0"/>
              <a:t>腐食の様子</a:t>
            </a:r>
            <a:endParaRPr kumimoji="1" lang="en-US" altLang="ja-JP" dirty="0" smtClean="0"/>
          </a:p>
        </p:txBody>
      </p:sp>
      <p:pic>
        <p:nvPicPr>
          <p:cNvPr id="9" name="Picture 4" descr="C:\Users\uchiyama\Documents\MIMIZUKU\鏡全般\R1CAM-2-No3_1750.jpg"/>
          <p:cNvPicPr>
            <a:picLocks noChangeAspect="1" noChangeArrowheads="1"/>
          </p:cNvPicPr>
          <p:nvPr/>
        </p:nvPicPr>
        <p:blipFill>
          <a:blip r:embed="rId3" cstate="print"/>
          <a:srcRect/>
          <a:stretch>
            <a:fillRect/>
          </a:stretch>
        </p:blipFill>
        <p:spPr bwMode="auto">
          <a:xfrm>
            <a:off x="467544" y="3717032"/>
            <a:ext cx="3168352" cy="2376264"/>
          </a:xfrm>
          <a:prstGeom prst="rect">
            <a:avLst/>
          </a:prstGeom>
          <a:noFill/>
        </p:spPr>
      </p:pic>
      <p:cxnSp>
        <p:nvCxnSpPr>
          <p:cNvPr id="12" name="直線矢印コネクタ 11"/>
          <p:cNvCxnSpPr/>
          <p:nvPr/>
        </p:nvCxnSpPr>
        <p:spPr>
          <a:xfrm>
            <a:off x="539552" y="5958572"/>
            <a:ext cx="936104"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13" name="テキスト ボックス 12"/>
          <p:cNvSpPr txBox="1"/>
          <p:nvPr/>
        </p:nvSpPr>
        <p:spPr>
          <a:xfrm>
            <a:off x="683568" y="5661248"/>
            <a:ext cx="936104" cy="369332"/>
          </a:xfrm>
          <a:prstGeom prst="rect">
            <a:avLst/>
          </a:prstGeom>
          <a:noFill/>
        </p:spPr>
        <p:txBody>
          <a:bodyPr wrap="square" rtlCol="0">
            <a:spAutoFit/>
          </a:bodyPr>
          <a:lstStyle/>
          <a:p>
            <a:r>
              <a:rPr kumimoji="1" lang="en-US" altLang="ja-JP" dirty="0" smtClean="0"/>
              <a:t>50um</a:t>
            </a:r>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lang="ja-JP" altLang="en-US" dirty="0" smtClean="0"/>
              <a:t>何が起きているのか？</a:t>
            </a:r>
            <a:endParaRPr kumimoji="1" lang="ja-JP" altLang="en-US" dirty="0"/>
          </a:p>
        </p:txBody>
      </p:sp>
      <p:sp>
        <p:nvSpPr>
          <p:cNvPr id="3" name="コンテンツ プレースホルダ 2"/>
          <p:cNvSpPr>
            <a:spLocks noGrp="1"/>
          </p:cNvSpPr>
          <p:nvPr>
            <p:ph idx="1"/>
          </p:nvPr>
        </p:nvSpPr>
        <p:spPr/>
        <p:txBody>
          <a:bodyPr/>
          <a:lstStyle/>
          <a:p>
            <a:pPr>
              <a:buNone/>
            </a:pPr>
            <a:r>
              <a:rPr lang="en-US" altLang="ja-JP" dirty="0" smtClean="0"/>
              <a:t>EDS</a:t>
            </a:r>
            <a:r>
              <a:rPr lang="ja-JP" altLang="en-US" dirty="0" smtClean="0"/>
              <a:t>で成分を分析</a:t>
            </a:r>
            <a:endParaRPr lang="en-US" altLang="ja-JP" dirty="0" smtClean="0"/>
          </a:p>
          <a:p>
            <a:pPr>
              <a:buNone/>
            </a:pPr>
            <a:endParaRPr kumimoji="1" lang="en-US" altLang="ja-JP" dirty="0" smtClean="0"/>
          </a:p>
          <a:p>
            <a:pPr>
              <a:buNone/>
            </a:pPr>
            <a:r>
              <a:rPr lang="ja-JP" altLang="en-US" dirty="0" smtClean="0"/>
              <a:t>→酸化アルミが</a:t>
            </a:r>
            <a:endParaRPr lang="en-US" altLang="ja-JP" dirty="0" smtClean="0"/>
          </a:p>
          <a:p>
            <a:pPr>
              <a:buNone/>
            </a:pPr>
            <a:r>
              <a:rPr kumimoji="1" lang="ja-JP" altLang="en-US" dirty="0" smtClean="0"/>
              <a:t>　　形成されている</a:t>
            </a:r>
            <a:r>
              <a:rPr kumimoji="1" lang="en-US" altLang="ja-JP" dirty="0" smtClean="0"/>
              <a:t> </a:t>
            </a:r>
          </a:p>
          <a:p>
            <a:pPr>
              <a:buNone/>
            </a:pPr>
            <a:endParaRPr kumimoji="1" lang="en-US" altLang="ja-JP" dirty="0" smtClean="0"/>
          </a:p>
          <a:p>
            <a:pPr>
              <a:buNone/>
            </a:pPr>
            <a:r>
              <a:rPr lang="ja-JP" altLang="en-US" dirty="0" smtClean="0"/>
              <a:t>→酸化物の付近の</a:t>
            </a:r>
            <a:endParaRPr lang="en-US" altLang="ja-JP" dirty="0" smtClean="0"/>
          </a:p>
          <a:p>
            <a:pPr>
              <a:buNone/>
            </a:pPr>
            <a:r>
              <a:rPr kumimoji="1" lang="ja-JP" altLang="en-US" dirty="0" smtClean="0"/>
              <a:t>　　金膜が破壊</a:t>
            </a:r>
            <a:endParaRPr kumimoji="1" lang="en-US" altLang="ja-JP" dirty="0" smtClean="0"/>
          </a:p>
          <a:p>
            <a:pPr>
              <a:buNone/>
            </a:pPr>
            <a:endParaRPr kumimoji="1" lang="ja-JP" altLang="en-US" dirty="0"/>
          </a:p>
        </p:txBody>
      </p:sp>
      <p:pic>
        <p:nvPicPr>
          <p:cNvPr id="4" name="Picture 2" descr="C:\Users\uchiyama\Documents\MIMIZUKU\鏡全般\別紙１分析データ×500.jpg"/>
          <p:cNvPicPr>
            <a:picLocks noChangeAspect="1" noChangeArrowheads="1"/>
          </p:cNvPicPr>
          <p:nvPr/>
        </p:nvPicPr>
        <p:blipFill>
          <a:blip r:embed="rId2" cstate="print"/>
          <a:srcRect t="7477" b="10278"/>
          <a:stretch>
            <a:fillRect/>
          </a:stretch>
        </p:blipFill>
        <p:spPr bwMode="auto">
          <a:xfrm>
            <a:off x="4053952" y="1196752"/>
            <a:ext cx="4766520" cy="5544616"/>
          </a:xfrm>
          <a:prstGeom prst="rect">
            <a:avLst/>
          </a:prstGeom>
          <a:noFill/>
        </p:spPr>
      </p:pic>
      <p:sp>
        <p:nvSpPr>
          <p:cNvPr id="5" name="四角形吹き出し 4"/>
          <p:cNvSpPr/>
          <p:nvPr/>
        </p:nvSpPr>
        <p:spPr>
          <a:xfrm>
            <a:off x="3707904" y="1052736"/>
            <a:ext cx="1224136" cy="432047"/>
          </a:xfrm>
          <a:prstGeom prst="wedgeRectCallout">
            <a:avLst>
              <a:gd name="adj1" fmla="val 74945"/>
              <a:gd name="adj2" fmla="val 783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顕微画像</a:t>
            </a:r>
            <a:endParaRPr kumimoji="1" lang="ja-JP" altLang="en-US" dirty="0"/>
          </a:p>
        </p:txBody>
      </p:sp>
      <p:sp>
        <p:nvSpPr>
          <p:cNvPr id="6" name="四角形吹き出し 5"/>
          <p:cNvSpPr/>
          <p:nvPr/>
        </p:nvSpPr>
        <p:spPr>
          <a:xfrm>
            <a:off x="7524328" y="692696"/>
            <a:ext cx="1152128" cy="432048"/>
          </a:xfrm>
          <a:prstGeom prst="wedgeRectCallout">
            <a:avLst>
              <a:gd name="adj1" fmla="val -38605"/>
              <a:gd name="adj2" fmla="val 12700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smtClean="0"/>
              <a:t>酸素分布</a:t>
            </a:r>
            <a:r>
              <a:rPr lang="en-US" altLang="ja-JP" dirty="0" smtClean="0"/>
              <a:t> </a:t>
            </a:r>
            <a:endParaRPr kumimoji="1" lang="ja-JP" altLang="en-US" dirty="0"/>
          </a:p>
        </p:txBody>
      </p:sp>
      <p:sp>
        <p:nvSpPr>
          <p:cNvPr id="7" name="四角形吹き出し 6"/>
          <p:cNvSpPr/>
          <p:nvPr/>
        </p:nvSpPr>
        <p:spPr>
          <a:xfrm>
            <a:off x="3491880" y="2996952"/>
            <a:ext cx="1296144" cy="404892"/>
          </a:xfrm>
          <a:prstGeom prst="wedgeRectCallout">
            <a:avLst>
              <a:gd name="adj1" fmla="val 110012"/>
              <a:gd name="adj2" fmla="val 8391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smtClean="0"/>
              <a:t>アルミ分布</a:t>
            </a:r>
            <a:r>
              <a:rPr lang="en-US" altLang="ja-JP" dirty="0" smtClean="0"/>
              <a:t> </a:t>
            </a:r>
            <a:endParaRPr kumimoji="1" lang="ja-JP" altLang="en-US" dirty="0"/>
          </a:p>
        </p:txBody>
      </p:sp>
      <p:sp>
        <p:nvSpPr>
          <p:cNvPr id="8" name="四角形吹き出し 7"/>
          <p:cNvSpPr/>
          <p:nvPr/>
        </p:nvSpPr>
        <p:spPr>
          <a:xfrm>
            <a:off x="3707904" y="5589239"/>
            <a:ext cx="899592" cy="404893"/>
          </a:xfrm>
          <a:prstGeom prst="wedgeRectCallout">
            <a:avLst>
              <a:gd name="adj1" fmla="val 75216"/>
              <a:gd name="adj2" fmla="val 1111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smtClean="0"/>
              <a:t>金分布</a:t>
            </a:r>
            <a:r>
              <a:rPr lang="en-US" altLang="ja-JP" dirty="0" smtClean="0"/>
              <a:t> </a:t>
            </a:r>
            <a:endParaRPr kumimoji="1" lang="ja-JP" altLang="en-US" dirty="0"/>
          </a:p>
        </p:txBody>
      </p:sp>
      <p:cxnSp>
        <p:nvCxnSpPr>
          <p:cNvPr id="10" name="直線矢印コネクタ 9"/>
          <p:cNvCxnSpPr/>
          <p:nvPr/>
        </p:nvCxnSpPr>
        <p:spPr>
          <a:xfrm flipV="1">
            <a:off x="6588224" y="5301208"/>
            <a:ext cx="648072" cy="9292"/>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11" name="テキスト ボックス 10"/>
          <p:cNvSpPr txBox="1"/>
          <p:nvPr/>
        </p:nvSpPr>
        <p:spPr>
          <a:xfrm>
            <a:off x="6588224" y="5291916"/>
            <a:ext cx="936104" cy="369332"/>
          </a:xfrm>
          <a:prstGeom prst="rect">
            <a:avLst/>
          </a:prstGeom>
          <a:noFill/>
        </p:spPr>
        <p:txBody>
          <a:bodyPr wrap="square" rtlCol="0">
            <a:spAutoFit/>
          </a:bodyPr>
          <a:lstStyle/>
          <a:p>
            <a:r>
              <a:rPr lang="en-US" altLang="ja-JP" dirty="0" smtClean="0"/>
              <a:t>10</a:t>
            </a:r>
            <a:r>
              <a:rPr kumimoji="1" lang="en-US" altLang="ja-JP" dirty="0" smtClean="0"/>
              <a:t>0um</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ガルバニック腐食</a:t>
            </a:r>
            <a:r>
              <a:rPr kumimoji="1" lang="en-US" altLang="ja-JP" dirty="0" smtClean="0"/>
              <a:t/>
            </a:r>
            <a:br>
              <a:rPr kumimoji="1" lang="en-US" altLang="ja-JP" dirty="0" smtClean="0"/>
            </a:br>
            <a:r>
              <a:rPr lang="en-US" altLang="ja-JP" dirty="0" smtClean="0"/>
              <a:t>(</a:t>
            </a:r>
            <a:r>
              <a:rPr lang="zh-TW" altLang="en-US" dirty="0" smtClean="0">
                <a:latin typeface="ＭＳ Ｐゴシック" pitchFamily="50" charset="-128"/>
                <a:ea typeface="ＭＳ Ｐゴシック" pitchFamily="50" charset="-128"/>
              </a:rPr>
              <a:t>異種金属接触腐食</a:t>
            </a:r>
            <a:r>
              <a:rPr lang="en-US" altLang="ja-JP" dirty="0" smtClean="0"/>
              <a:t>)</a:t>
            </a:r>
            <a:endParaRPr kumimoji="1" lang="ja-JP" altLang="en-US" dirty="0"/>
          </a:p>
        </p:txBody>
      </p:sp>
      <p:sp>
        <p:nvSpPr>
          <p:cNvPr id="3" name="コンテンツ プレースホルダ 2"/>
          <p:cNvSpPr>
            <a:spLocks noGrp="1"/>
          </p:cNvSpPr>
          <p:nvPr>
            <p:ph idx="1"/>
          </p:nvPr>
        </p:nvSpPr>
        <p:spPr/>
        <p:txBody>
          <a:bodyPr/>
          <a:lstStyle/>
          <a:p>
            <a:pPr marL="514350" indent="-514350">
              <a:buNone/>
            </a:pPr>
            <a:r>
              <a:rPr lang="en-US" altLang="ja-JP" dirty="0" smtClean="0"/>
              <a:t>『</a:t>
            </a:r>
            <a:r>
              <a:rPr lang="ja-JP" altLang="en-US" dirty="0" smtClean="0"/>
              <a:t>電池</a:t>
            </a:r>
            <a:r>
              <a:rPr lang="en-US" altLang="ja-JP" dirty="0" smtClean="0"/>
              <a:t>』</a:t>
            </a:r>
            <a:r>
              <a:rPr lang="ja-JP" altLang="en-US" dirty="0" err="1" smtClean="0"/>
              <a:t>のような</a:t>
            </a:r>
            <a:r>
              <a:rPr lang="ja-JP" altLang="en-US" dirty="0" smtClean="0"/>
              <a:t>構造ができ腐食がおきる</a:t>
            </a:r>
            <a:endParaRPr lang="en-US" altLang="ja-JP" dirty="0" smtClean="0"/>
          </a:p>
          <a:p>
            <a:pPr marL="514350" indent="-514350">
              <a:buNone/>
            </a:pPr>
            <a:endParaRPr lang="en-US" altLang="ja-JP" dirty="0" smtClean="0"/>
          </a:p>
          <a:p>
            <a:pPr marL="514350" indent="-514350">
              <a:buFont typeface="+mj-ea"/>
              <a:buAutoNum type="circleNumDbPlain"/>
            </a:pPr>
            <a:r>
              <a:rPr lang="ja-JP" altLang="en-US" dirty="0" smtClean="0"/>
              <a:t>貴金属と卑金属の接触</a:t>
            </a:r>
            <a:endParaRPr lang="en-US" altLang="ja-JP" dirty="0" smtClean="0"/>
          </a:p>
          <a:p>
            <a:pPr marL="514350" indent="-514350">
              <a:buFont typeface="+mj-ea"/>
              <a:buAutoNum type="circleNumDbPlain"/>
            </a:pPr>
            <a:r>
              <a:rPr lang="ja-JP" altLang="en-US" dirty="0" smtClean="0"/>
              <a:t>液体の水の存在</a:t>
            </a:r>
            <a:endParaRPr lang="en-US" altLang="ja-JP" dirty="0" smtClean="0"/>
          </a:p>
          <a:p>
            <a:pPr marL="514350" indent="-514350">
              <a:buFont typeface="+mj-ea"/>
              <a:buAutoNum type="circleNumDbPlain"/>
            </a:pPr>
            <a:endParaRPr lang="en-US" altLang="ja-JP" dirty="0" smtClean="0"/>
          </a:p>
        </p:txBody>
      </p:sp>
      <p:cxnSp>
        <p:nvCxnSpPr>
          <p:cNvPr id="4" name="直線コネクタ 3"/>
          <p:cNvCxnSpPr/>
          <p:nvPr/>
        </p:nvCxnSpPr>
        <p:spPr>
          <a:xfrm>
            <a:off x="5364088" y="4293096"/>
            <a:ext cx="0" cy="2160240"/>
          </a:xfrm>
          <a:prstGeom prst="line">
            <a:avLst/>
          </a:prstGeom>
        </p:spPr>
        <p:style>
          <a:lnRef idx="3">
            <a:schemeClr val="dk1"/>
          </a:lnRef>
          <a:fillRef idx="0">
            <a:schemeClr val="dk1"/>
          </a:fillRef>
          <a:effectRef idx="2">
            <a:schemeClr val="dk1"/>
          </a:effectRef>
          <a:fontRef idx="minor">
            <a:schemeClr val="tx1"/>
          </a:fontRef>
        </p:style>
      </p:cxnSp>
      <p:cxnSp>
        <p:nvCxnSpPr>
          <p:cNvPr id="5" name="直線コネクタ 4"/>
          <p:cNvCxnSpPr/>
          <p:nvPr/>
        </p:nvCxnSpPr>
        <p:spPr>
          <a:xfrm>
            <a:off x="8820472" y="4293096"/>
            <a:ext cx="0" cy="2160240"/>
          </a:xfrm>
          <a:prstGeom prst="line">
            <a:avLst/>
          </a:prstGeom>
        </p:spPr>
        <p:style>
          <a:lnRef idx="3">
            <a:schemeClr val="dk1"/>
          </a:lnRef>
          <a:fillRef idx="0">
            <a:schemeClr val="dk1"/>
          </a:fillRef>
          <a:effectRef idx="2">
            <a:schemeClr val="dk1"/>
          </a:effectRef>
          <a:fontRef idx="minor">
            <a:schemeClr val="tx1"/>
          </a:fontRef>
        </p:style>
      </p:cxnSp>
      <p:cxnSp>
        <p:nvCxnSpPr>
          <p:cNvPr id="6" name="直線コネクタ 5"/>
          <p:cNvCxnSpPr/>
          <p:nvPr/>
        </p:nvCxnSpPr>
        <p:spPr>
          <a:xfrm>
            <a:off x="5364088" y="6453336"/>
            <a:ext cx="3456384" cy="0"/>
          </a:xfrm>
          <a:prstGeom prst="line">
            <a:avLst/>
          </a:prstGeom>
        </p:spPr>
        <p:style>
          <a:lnRef idx="3">
            <a:schemeClr val="dk1"/>
          </a:lnRef>
          <a:fillRef idx="0">
            <a:schemeClr val="dk1"/>
          </a:fillRef>
          <a:effectRef idx="2">
            <a:schemeClr val="dk1"/>
          </a:effectRef>
          <a:fontRef idx="minor">
            <a:schemeClr val="tx1"/>
          </a:fontRef>
        </p:style>
      </p:cxnSp>
      <p:sp>
        <p:nvSpPr>
          <p:cNvPr id="7" name="正方形/長方形 6"/>
          <p:cNvSpPr/>
          <p:nvPr/>
        </p:nvSpPr>
        <p:spPr>
          <a:xfrm>
            <a:off x="5796136" y="3645024"/>
            <a:ext cx="360040" cy="2448272"/>
          </a:xfrm>
          <a:prstGeom prst="rect">
            <a:avLst/>
          </a:prstGeom>
          <a:solidFill>
            <a:srgbClr val="918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884368" y="3645024"/>
            <a:ext cx="504056" cy="24482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6012160" y="2852936"/>
            <a:ext cx="0" cy="792088"/>
          </a:xfrm>
          <a:prstGeom prst="line">
            <a:avLst/>
          </a:prstGeom>
        </p:spPr>
        <p:style>
          <a:lnRef idx="2">
            <a:schemeClr val="accent3"/>
          </a:lnRef>
          <a:fillRef idx="0">
            <a:schemeClr val="accent3"/>
          </a:fillRef>
          <a:effectRef idx="1">
            <a:schemeClr val="accent3"/>
          </a:effectRef>
          <a:fontRef idx="minor">
            <a:schemeClr val="tx1"/>
          </a:fontRef>
        </p:style>
      </p:cxnSp>
      <p:cxnSp>
        <p:nvCxnSpPr>
          <p:cNvPr id="10" name="直線コネクタ 9"/>
          <p:cNvCxnSpPr/>
          <p:nvPr/>
        </p:nvCxnSpPr>
        <p:spPr>
          <a:xfrm>
            <a:off x="8028384" y="2852936"/>
            <a:ext cx="0" cy="792088"/>
          </a:xfrm>
          <a:prstGeom prst="line">
            <a:avLst/>
          </a:prstGeom>
        </p:spPr>
        <p:style>
          <a:lnRef idx="2">
            <a:schemeClr val="accent3"/>
          </a:lnRef>
          <a:fillRef idx="0">
            <a:schemeClr val="accent3"/>
          </a:fillRef>
          <a:effectRef idx="1">
            <a:schemeClr val="accent3"/>
          </a:effectRef>
          <a:fontRef idx="minor">
            <a:schemeClr val="tx1"/>
          </a:fontRef>
        </p:style>
      </p:cxnSp>
      <p:cxnSp>
        <p:nvCxnSpPr>
          <p:cNvPr id="11" name="直線コネクタ 10"/>
          <p:cNvCxnSpPr/>
          <p:nvPr/>
        </p:nvCxnSpPr>
        <p:spPr>
          <a:xfrm>
            <a:off x="6012160" y="2852936"/>
            <a:ext cx="2016224" cy="0"/>
          </a:xfrm>
          <a:prstGeom prst="line">
            <a:avLst/>
          </a:prstGeom>
        </p:spPr>
        <p:style>
          <a:lnRef idx="2">
            <a:schemeClr val="accent3"/>
          </a:lnRef>
          <a:fillRef idx="0">
            <a:schemeClr val="accent3"/>
          </a:fillRef>
          <a:effectRef idx="1">
            <a:schemeClr val="accent3"/>
          </a:effectRef>
          <a:fontRef idx="minor">
            <a:schemeClr val="tx1"/>
          </a:fontRef>
        </p:style>
      </p:cxnSp>
      <p:sp>
        <p:nvSpPr>
          <p:cNvPr id="12" name="正方形/長方形 11"/>
          <p:cNvSpPr/>
          <p:nvPr/>
        </p:nvSpPr>
        <p:spPr>
          <a:xfrm>
            <a:off x="7740352" y="3645024"/>
            <a:ext cx="288032" cy="244827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652120" y="6084004"/>
            <a:ext cx="1224136" cy="369332"/>
          </a:xfrm>
          <a:prstGeom prst="rect">
            <a:avLst/>
          </a:prstGeom>
          <a:noFill/>
        </p:spPr>
        <p:txBody>
          <a:bodyPr wrap="square" rtlCol="0">
            <a:spAutoFit/>
          </a:bodyPr>
          <a:lstStyle/>
          <a:p>
            <a:r>
              <a:rPr lang="ja-JP" altLang="en-US" dirty="0" smtClean="0"/>
              <a:t>卑金属</a:t>
            </a:r>
            <a:endParaRPr kumimoji="1" lang="ja-JP" altLang="en-US" dirty="0"/>
          </a:p>
        </p:txBody>
      </p:sp>
      <p:sp>
        <p:nvSpPr>
          <p:cNvPr id="14" name="テキスト ボックス 13"/>
          <p:cNvSpPr txBox="1"/>
          <p:nvPr/>
        </p:nvSpPr>
        <p:spPr>
          <a:xfrm>
            <a:off x="7668344" y="6084004"/>
            <a:ext cx="936104" cy="369332"/>
          </a:xfrm>
          <a:prstGeom prst="rect">
            <a:avLst/>
          </a:prstGeom>
          <a:noFill/>
        </p:spPr>
        <p:txBody>
          <a:bodyPr wrap="square" rtlCol="0">
            <a:spAutoFit/>
          </a:bodyPr>
          <a:lstStyle/>
          <a:p>
            <a:r>
              <a:rPr lang="ja-JP" altLang="en-US" dirty="0" smtClean="0"/>
              <a:t>貴金属</a:t>
            </a:r>
            <a:r>
              <a:rPr kumimoji="1" lang="en-US" altLang="ja-JP" dirty="0" smtClean="0"/>
              <a:t> </a:t>
            </a:r>
            <a:endParaRPr kumimoji="1" lang="ja-JP" altLang="en-US" dirty="0"/>
          </a:p>
        </p:txBody>
      </p:sp>
      <p:cxnSp>
        <p:nvCxnSpPr>
          <p:cNvPr id="15" name="直線矢印コネクタ 14"/>
          <p:cNvCxnSpPr/>
          <p:nvPr/>
        </p:nvCxnSpPr>
        <p:spPr>
          <a:xfrm>
            <a:off x="6588224" y="2708920"/>
            <a:ext cx="1152128"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6" name="テキスト ボックス 15"/>
          <p:cNvSpPr txBox="1"/>
          <p:nvPr/>
        </p:nvSpPr>
        <p:spPr>
          <a:xfrm>
            <a:off x="5868144" y="3347700"/>
            <a:ext cx="504056" cy="369332"/>
          </a:xfrm>
          <a:prstGeom prst="rect">
            <a:avLst/>
          </a:prstGeom>
          <a:noFill/>
        </p:spPr>
        <p:txBody>
          <a:bodyPr wrap="square" rtlCol="0">
            <a:spAutoFit/>
          </a:bodyPr>
          <a:lstStyle/>
          <a:p>
            <a:r>
              <a:rPr kumimoji="1" lang="en-US" altLang="ja-JP" dirty="0" smtClean="0"/>
              <a:t>Al</a:t>
            </a:r>
            <a:endParaRPr kumimoji="1" lang="ja-JP" altLang="en-US" dirty="0"/>
          </a:p>
        </p:txBody>
      </p:sp>
      <p:sp>
        <p:nvSpPr>
          <p:cNvPr id="17" name="テキスト ボックス 16"/>
          <p:cNvSpPr txBox="1"/>
          <p:nvPr/>
        </p:nvSpPr>
        <p:spPr>
          <a:xfrm>
            <a:off x="7596336" y="3347700"/>
            <a:ext cx="1080120" cy="369332"/>
          </a:xfrm>
          <a:prstGeom prst="rect">
            <a:avLst/>
          </a:prstGeom>
          <a:noFill/>
        </p:spPr>
        <p:txBody>
          <a:bodyPr wrap="square" rtlCol="0">
            <a:spAutoFit/>
          </a:bodyPr>
          <a:lstStyle/>
          <a:p>
            <a:r>
              <a:rPr kumimoji="1" lang="en-US" altLang="ja-JP" dirty="0" smtClean="0"/>
              <a:t>Cr &amp; Au</a:t>
            </a:r>
            <a:endParaRPr kumimoji="1" lang="ja-JP" altLang="en-US" dirty="0"/>
          </a:p>
        </p:txBody>
      </p:sp>
      <p:sp>
        <p:nvSpPr>
          <p:cNvPr id="18" name="テキスト ボックス 17"/>
          <p:cNvSpPr txBox="1"/>
          <p:nvPr/>
        </p:nvSpPr>
        <p:spPr>
          <a:xfrm>
            <a:off x="6876256" y="5085184"/>
            <a:ext cx="720080" cy="369332"/>
          </a:xfrm>
          <a:prstGeom prst="rect">
            <a:avLst/>
          </a:prstGeom>
          <a:noFill/>
        </p:spPr>
        <p:txBody>
          <a:bodyPr wrap="square" rtlCol="0">
            <a:spAutoFit/>
          </a:bodyPr>
          <a:lstStyle/>
          <a:p>
            <a:r>
              <a:rPr lang="ja-JP" altLang="en-US" dirty="0" smtClean="0"/>
              <a:t>水</a:t>
            </a:r>
            <a:endParaRPr kumimoji="1" lang="ja-JP" altLang="en-US" dirty="0"/>
          </a:p>
        </p:txBody>
      </p:sp>
      <p:sp>
        <p:nvSpPr>
          <p:cNvPr id="19" name="正方形/長方形 18"/>
          <p:cNvSpPr/>
          <p:nvPr/>
        </p:nvSpPr>
        <p:spPr>
          <a:xfrm>
            <a:off x="6012160" y="3645024"/>
            <a:ext cx="360040" cy="2448272"/>
          </a:xfrm>
          <a:prstGeom prst="rect">
            <a:avLst/>
          </a:prstGeom>
          <a:solidFill>
            <a:srgbClr val="91887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a:off x="5364088" y="4797152"/>
            <a:ext cx="34563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a:off x="6300192" y="5229200"/>
            <a:ext cx="360040" cy="43204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2" name="テキスト ボックス 21"/>
          <p:cNvSpPr txBox="1"/>
          <p:nvPr/>
        </p:nvSpPr>
        <p:spPr>
          <a:xfrm>
            <a:off x="6516216" y="5733256"/>
            <a:ext cx="108012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b="1" dirty="0" smtClean="0"/>
              <a:t>Al </a:t>
            </a:r>
            <a:r>
              <a:rPr lang="ja-JP" altLang="en-US" b="1" dirty="0" smtClean="0"/>
              <a:t>イオン</a:t>
            </a:r>
            <a:endParaRPr kumimoji="1" lang="ja-JP" altLang="en-US" b="1" dirty="0"/>
          </a:p>
        </p:txBody>
      </p:sp>
      <p:sp>
        <p:nvSpPr>
          <p:cNvPr id="23" name="テキスト ボックス 22"/>
          <p:cNvSpPr txBox="1"/>
          <p:nvPr/>
        </p:nvSpPr>
        <p:spPr>
          <a:xfrm>
            <a:off x="6876256" y="2348880"/>
            <a:ext cx="504056" cy="369332"/>
          </a:xfrm>
          <a:prstGeom prst="rect">
            <a:avLst/>
          </a:prstGeom>
          <a:noFill/>
        </p:spPr>
        <p:txBody>
          <a:bodyPr wrap="square" rtlCol="0">
            <a:spAutoFit/>
          </a:bodyPr>
          <a:lstStyle/>
          <a:p>
            <a:r>
              <a:rPr kumimoji="1" lang="en-US" altLang="ja-JP" dirty="0" smtClean="0"/>
              <a:t>e-</a:t>
            </a:r>
            <a:endParaRPr kumimoji="1" lang="ja-JP" altLang="en-US" dirty="0"/>
          </a:p>
        </p:txBody>
      </p:sp>
      <p:sp>
        <p:nvSpPr>
          <p:cNvPr id="24" name="円/楕円 23"/>
          <p:cNvSpPr/>
          <p:nvPr/>
        </p:nvSpPr>
        <p:spPr>
          <a:xfrm>
            <a:off x="5580112" y="2348880"/>
            <a:ext cx="3024336" cy="19888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6575161" y="5000113"/>
            <a:ext cx="949167" cy="557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鏡表面の状況</a:t>
            </a:r>
            <a:endParaRPr kumimoji="1" lang="ja-JP" altLang="en-US" dirty="0"/>
          </a:p>
        </p:txBody>
      </p:sp>
      <p:sp>
        <p:nvSpPr>
          <p:cNvPr id="3" name="コンテンツ プレースホルダ 2"/>
          <p:cNvSpPr>
            <a:spLocks noGrp="1"/>
          </p:cNvSpPr>
          <p:nvPr>
            <p:ph idx="1"/>
          </p:nvPr>
        </p:nvSpPr>
        <p:spPr>
          <a:xfrm>
            <a:off x="467544" y="1628800"/>
            <a:ext cx="8229600" cy="4525963"/>
          </a:xfrm>
        </p:spPr>
        <p:txBody>
          <a:bodyPr/>
          <a:lstStyle/>
          <a:p>
            <a:pPr marL="514350" indent="-514350">
              <a:buFont typeface="+mj-ea"/>
              <a:buAutoNum type="circleNumDbPlain"/>
            </a:pPr>
            <a:r>
              <a:rPr lang="ja-JP" altLang="en-US" dirty="0" smtClean="0"/>
              <a:t>貴金属と卑金属の接触</a:t>
            </a:r>
            <a:endParaRPr lang="en-US" altLang="ja-JP" dirty="0" smtClean="0"/>
          </a:p>
          <a:p>
            <a:pPr marL="514350" indent="-514350">
              <a:buFont typeface="+mj-ea"/>
              <a:buAutoNum type="circleNumDbPlain"/>
            </a:pPr>
            <a:r>
              <a:rPr lang="ja-JP" altLang="en-US" dirty="0" smtClean="0"/>
              <a:t>液体の水の存在</a:t>
            </a:r>
            <a:endParaRPr lang="en-US" altLang="ja-JP" dirty="0" smtClean="0"/>
          </a:p>
          <a:p>
            <a:pPr marL="514350" indent="-514350">
              <a:buNone/>
            </a:pPr>
            <a:r>
              <a:rPr lang="en-US" altLang="ja-JP" dirty="0" smtClean="0"/>
              <a:t>※</a:t>
            </a:r>
            <a:r>
              <a:rPr lang="ja-JP" altLang="en-US" dirty="0" smtClean="0"/>
              <a:t>酸素などの反応物</a:t>
            </a:r>
            <a:endParaRPr lang="en-US" altLang="ja-JP" dirty="0" smtClean="0"/>
          </a:p>
        </p:txBody>
      </p:sp>
      <p:sp>
        <p:nvSpPr>
          <p:cNvPr id="4" name="直方体 3"/>
          <p:cNvSpPr/>
          <p:nvPr/>
        </p:nvSpPr>
        <p:spPr>
          <a:xfrm>
            <a:off x="4716016" y="4797152"/>
            <a:ext cx="4248472" cy="1728192"/>
          </a:xfrm>
          <a:prstGeom prst="cube">
            <a:avLst>
              <a:gd name="adj" fmla="val 59014"/>
            </a:avLst>
          </a:prstGeom>
          <a:solidFill>
            <a:srgbClr val="918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直方体 4"/>
          <p:cNvSpPr/>
          <p:nvPr/>
        </p:nvSpPr>
        <p:spPr>
          <a:xfrm>
            <a:off x="4716016" y="4725144"/>
            <a:ext cx="4032448" cy="1080120"/>
          </a:xfrm>
          <a:prstGeom prst="cube">
            <a:avLst>
              <a:gd name="adj" fmla="val 9076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方体 5"/>
          <p:cNvSpPr/>
          <p:nvPr/>
        </p:nvSpPr>
        <p:spPr>
          <a:xfrm>
            <a:off x="4716016" y="4692325"/>
            <a:ext cx="3770542" cy="1008112"/>
          </a:xfrm>
          <a:prstGeom prst="cube">
            <a:avLst>
              <a:gd name="adj" fmla="val 907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柱 6"/>
          <p:cNvSpPr/>
          <p:nvPr/>
        </p:nvSpPr>
        <p:spPr>
          <a:xfrm>
            <a:off x="7236296" y="5589240"/>
            <a:ext cx="144016" cy="216024"/>
          </a:xfrm>
          <a:prstGeom prst="can">
            <a:avLst/>
          </a:prstGeom>
          <a:solidFill>
            <a:schemeClr val="bg1">
              <a:lumMod val="85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 name="円柱 7"/>
          <p:cNvSpPr/>
          <p:nvPr/>
        </p:nvSpPr>
        <p:spPr>
          <a:xfrm>
            <a:off x="5220072" y="5589240"/>
            <a:ext cx="144016" cy="216024"/>
          </a:xfrm>
          <a:prstGeom prst="can">
            <a:avLst/>
          </a:prstGeom>
          <a:solidFill>
            <a:schemeClr val="bg1">
              <a:lumMod val="85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円/楕円 8"/>
          <p:cNvSpPr/>
          <p:nvPr/>
        </p:nvSpPr>
        <p:spPr>
          <a:xfrm rot="18167416" flipH="1">
            <a:off x="6984968" y="4927394"/>
            <a:ext cx="133340" cy="104599"/>
          </a:xfrm>
          <a:prstGeom prst="ellipse">
            <a:avLst/>
          </a:prstGeom>
          <a:solidFill>
            <a:schemeClr val="bg1">
              <a:lumMod val="85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 name="円/楕円 9"/>
          <p:cNvSpPr/>
          <p:nvPr/>
        </p:nvSpPr>
        <p:spPr>
          <a:xfrm rot="18167416" flipH="1">
            <a:off x="5881547" y="5045247"/>
            <a:ext cx="133340" cy="104599"/>
          </a:xfrm>
          <a:prstGeom prst="ellipse">
            <a:avLst/>
          </a:prstGeom>
          <a:solidFill>
            <a:schemeClr val="bg1">
              <a:lumMod val="85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 name="右矢印 10"/>
          <p:cNvSpPr/>
          <p:nvPr/>
        </p:nvSpPr>
        <p:spPr>
          <a:xfrm>
            <a:off x="6300192" y="1700808"/>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ドーナツ 11"/>
          <p:cNvSpPr/>
          <p:nvPr/>
        </p:nvSpPr>
        <p:spPr>
          <a:xfrm>
            <a:off x="7020272" y="1628800"/>
            <a:ext cx="504056" cy="504056"/>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13" name="右矢印 12"/>
          <p:cNvSpPr/>
          <p:nvPr/>
        </p:nvSpPr>
        <p:spPr>
          <a:xfrm>
            <a:off x="4499992" y="2276872"/>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ドーナツ 13"/>
          <p:cNvSpPr/>
          <p:nvPr/>
        </p:nvSpPr>
        <p:spPr>
          <a:xfrm>
            <a:off x="5220072" y="2204864"/>
            <a:ext cx="504056" cy="504056"/>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15" name="右矢印 14"/>
          <p:cNvSpPr/>
          <p:nvPr/>
        </p:nvSpPr>
        <p:spPr>
          <a:xfrm>
            <a:off x="5076056" y="2924944"/>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ドーナツ 15"/>
          <p:cNvSpPr/>
          <p:nvPr/>
        </p:nvSpPr>
        <p:spPr>
          <a:xfrm>
            <a:off x="5796136" y="2852936"/>
            <a:ext cx="504056" cy="504056"/>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17" name="環状矢印 16"/>
          <p:cNvSpPr/>
          <p:nvPr/>
        </p:nvSpPr>
        <p:spPr>
          <a:xfrm>
            <a:off x="4211960" y="4869160"/>
            <a:ext cx="1224136" cy="1368152"/>
          </a:xfrm>
          <a:prstGeom prst="circularArrow">
            <a:avLst>
              <a:gd name="adj1" fmla="val 12500"/>
              <a:gd name="adj2" fmla="val 1142319"/>
              <a:gd name="adj3" fmla="val 20457681"/>
              <a:gd name="adj4" fmla="val 16743102"/>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円/楕円 17"/>
          <p:cNvSpPr/>
          <p:nvPr/>
        </p:nvSpPr>
        <p:spPr>
          <a:xfrm>
            <a:off x="7812360" y="4941168"/>
            <a:ext cx="949167" cy="557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876256" y="5373216"/>
            <a:ext cx="949167" cy="557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a:off x="3851920" y="5229200"/>
            <a:ext cx="1296144" cy="432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3" name="テキスト ボックス 22"/>
          <p:cNvSpPr txBox="1"/>
          <p:nvPr/>
        </p:nvSpPr>
        <p:spPr>
          <a:xfrm>
            <a:off x="467544" y="4725144"/>
            <a:ext cx="3528392" cy="83099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ja-JP" altLang="en-US" sz="2400" b="1" dirty="0" smtClean="0"/>
              <a:t>現実の蒸着膜にはピンホール状の穴が存在！！</a:t>
            </a:r>
            <a:endParaRPr kumimoji="1" lang="ja-JP" altLang="en-US" sz="2400" b="1" dirty="0"/>
          </a:p>
        </p:txBody>
      </p:sp>
      <p:sp>
        <p:nvSpPr>
          <p:cNvPr id="25" name="テキスト ボックス 24"/>
          <p:cNvSpPr txBox="1"/>
          <p:nvPr/>
        </p:nvSpPr>
        <p:spPr>
          <a:xfrm>
            <a:off x="4355976" y="4233282"/>
            <a:ext cx="108012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000" dirty="0" smtClean="0"/>
              <a:t>水</a:t>
            </a:r>
            <a:r>
              <a:rPr kumimoji="1" lang="en-US" altLang="ja-JP" sz="2000" dirty="0" smtClean="0"/>
              <a:t>, </a:t>
            </a:r>
            <a:r>
              <a:rPr kumimoji="1" lang="ja-JP" altLang="en-US" sz="2000" dirty="0" smtClean="0"/>
              <a:t>酸素</a:t>
            </a:r>
            <a:r>
              <a:rPr kumimoji="1" lang="en-US" altLang="ja-JP" sz="2000" dirty="0" smtClean="0"/>
              <a:t>, …etc</a:t>
            </a:r>
            <a:endParaRPr kumimoji="1" lang="ja-JP" altLang="en-US" sz="2000" dirty="0"/>
          </a:p>
        </p:txBody>
      </p:sp>
      <p:sp>
        <p:nvSpPr>
          <p:cNvPr id="26" name="テキスト ボックス 25"/>
          <p:cNvSpPr txBox="1"/>
          <p:nvPr/>
        </p:nvSpPr>
        <p:spPr>
          <a:xfrm>
            <a:off x="5580112" y="3565465"/>
            <a:ext cx="2952328"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2000" dirty="0" smtClean="0"/>
              <a:t>毛細管現象により、室内環境でも孔内は液体の水が存在しやすい</a:t>
            </a:r>
            <a:endParaRPr kumimoji="1" lang="ja-JP" altLang="en-US" sz="2000" dirty="0"/>
          </a:p>
        </p:txBody>
      </p:sp>
      <p:sp>
        <p:nvSpPr>
          <p:cNvPr id="28" name="テキスト ボックス 27"/>
          <p:cNvSpPr txBox="1"/>
          <p:nvPr/>
        </p:nvSpPr>
        <p:spPr>
          <a:xfrm>
            <a:off x="539552" y="5651956"/>
            <a:ext cx="3888432" cy="369332"/>
          </a:xfrm>
          <a:prstGeom prst="rect">
            <a:avLst/>
          </a:prstGeom>
          <a:noFill/>
        </p:spPr>
        <p:txBody>
          <a:bodyPr wrap="square" rtlCol="0">
            <a:spAutoFit/>
          </a:bodyPr>
          <a:lstStyle/>
          <a:p>
            <a:r>
              <a:rPr lang="ja-JP" altLang="en-US" dirty="0" smtClean="0"/>
              <a:t>不完全な成膜</a:t>
            </a:r>
            <a:r>
              <a:rPr lang="en-US" altLang="ja-JP" dirty="0" smtClean="0"/>
              <a:t>(</a:t>
            </a:r>
            <a:r>
              <a:rPr lang="ja-JP" altLang="en-US" dirty="0" smtClean="0"/>
              <a:t>薄さ、残留不純物 </a:t>
            </a:r>
            <a:r>
              <a:rPr lang="en-US" altLang="ja-JP" dirty="0" smtClean="0"/>
              <a:t>…etc)</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3" grpId="0" animBg="1"/>
      <p:bldP spid="25" grpId="0" animBg="1"/>
      <p:bldP spid="26"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腐食を防ぐには</a:t>
            </a:r>
            <a:r>
              <a:rPr kumimoji="1" lang="en-US" altLang="ja-JP" dirty="0" smtClean="0"/>
              <a:t>?</a:t>
            </a:r>
            <a:br>
              <a:rPr kumimoji="1" lang="en-US" altLang="ja-JP" dirty="0" smtClean="0"/>
            </a:br>
            <a:r>
              <a:rPr lang="ja-JP" altLang="en-US" dirty="0" smtClean="0"/>
              <a:t>材料因子、環境因子の除去</a:t>
            </a:r>
            <a:endParaRPr kumimoji="1" lang="ja-JP" altLang="en-US" dirty="0"/>
          </a:p>
        </p:txBody>
      </p:sp>
      <p:sp>
        <p:nvSpPr>
          <p:cNvPr id="3" name="コンテンツ プレースホルダ 2"/>
          <p:cNvSpPr>
            <a:spLocks noGrp="1"/>
          </p:cNvSpPr>
          <p:nvPr>
            <p:ph idx="1"/>
          </p:nvPr>
        </p:nvSpPr>
        <p:spPr>
          <a:xfrm>
            <a:off x="0" y="1628800"/>
            <a:ext cx="9144000" cy="4853136"/>
          </a:xfrm>
        </p:spPr>
        <p:txBody>
          <a:bodyPr>
            <a:normAutofit/>
          </a:bodyPr>
          <a:lstStyle/>
          <a:p>
            <a:pPr marL="514350" indent="-514350">
              <a:buFont typeface="+mj-ea"/>
              <a:buAutoNum type="circleNumDbPlain"/>
            </a:pPr>
            <a:r>
              <a:rPr lang="ja-JP" altLang="en-US" dirty="0" smtClean="0"/>
              <a:t>貴金属と卑金属の接触・電荷移動を防ぐ</a:t>
            </a:r>
            <a:endParaRPr lang="en-US" altLang="ja-JP" dirty="0" smtClean="0"/>
          </a:p>
          <a:p>
            <a:pPr marL="971550" lvl="1" indent="-514350">
              <a:buFont typeface="Wingdings" pitchFamily="2" charset="2"/>
              <a:buChar char="Ø"/>
            </a:pPr>
            <a:r>
              <a:rPr lang="ja-JP" altLang="en-US" b="1" dirty="0" smtClean="0">
                <a:solidFill>
                  <a:srgbClr val="FF0000"/>
                </a:solidFill>
              </a:rPr>
              <a:t>絶縁体</a:t>
            </a:r>
            <a:r>
              <a:rPr lang="en-US" altLang="ja-JP" b="1" dirty="0" smtClean="0">
                <a:solidFill>
                  <a:srgbClr val="FF0000"/>
                </a:solidFill>
              </a:rPr>
              <a:t> </a:t>
            </a:r>
            <a:r>
              <a:rPr lang="en-US" altLang="ja-JP" dirty="0" smtClean="0"/>
              <a:t>(</a:t>
            </a:r>
            <a:r>
              <a:rPr lang="en-US" altLang="ja-JP" dirty="0" err="1" smtClean="0"/>
              <a:t>SiO</a:t>
            </a:r>
            <a:r>
              <a:rPr lang="ja-JP" altLang="en-US" dirty="0" smtClean="0"/>
              <a:t>等</a:t>
            </a:r>
            <a:r>
              <a:rPr lang="en-US" altLang="ja-JP" dirty="0" smtClean="0"/>
              <a:t>) </a:t>
            </a:r>
            <a:r>
              <a:rPr lang="ja-JP" altLang="en-US" dirty="0" smtClean="0"/>
              <a:t>をアルミとクロムの間に成膜する</a:t>
            </a:r>
            <a:endParaRPr lang="en-US" altLang="ja-JP" dirty="0" smtClean="0"/>
          </a:p>
          <a:p>
            <a:pPr marL="971550" lvl="1" indent="-514350">
              <a:buFont typeface="Wingdings" pitchFamily="2" charset="2"/>
              <a:buChar char="Ø"/>
            </a:pPr>
            <a:r>
              <a:rPr lang="ja-JP" altLang="en-US" b="1" dirty="0" smtClean="0">
                <a:solidFill>
                  <a:srgbClr val="FF0000"/>
                </a:solidFill>
              </a:rPr>
              <a:t>表面に不動態オーバーコート</a:t>
            </a:r>
            <a:r>
              <a:rPr lang="en-US" altLang="ja-JP" b="1" dirty="0" smtClean="0">
                <a:solidFill>
                  <a:srgbClr val="FF0000"/>
                </a:solidFill>
              </a:rPr>
              <a:t> </a:t>
            </a:r>
            <a:r>
              <a:rPr lang="en-US" altLang="ja-JP" dirty="0" smtClean="0"/>
              <a:t>(</a:t>
            </a:r>
            <a:r>
              <a:rPr lang="en-US" altLang="ja-JP" dirty="0" err="1" smtClean="0"/>
              <a:t>SiO</a:t>
            </a:r>
            <a:r>
              <a:rPr lang="ja-JP" altLang="en-US" dirty="0" smtClean="0"/>
              <a:t>等</a:t>
            </a:r>
            <a:r>
              <a:rPr lang="en-US" altLang="ja-JP" dirty="0" smtClean="0"/>
              <a:t>) </a:t>
            </a:r>
          </a:p>
          <a:p>
            <a:pPr marL="1371600" lvl="2" indent="-457200">
              <a:buFont typeface="Wingdings" pitchFamily="2" charset="2"/>
              <a:buChar char="Ø"/>
            </a:pPr>
            <a:r>
              <a:rPr lang="ja-JP" altLang="en-US" dirty="0" smtClean="0"/>
              <a:t>金膜の表面に溜まる正電荷を阻害</a:t>
            </a:r>
            <a:endParaRPr lang="en-US" altLang="ja-JP" dirty="0" smtClean="0"/>
          </a:p>
          <a:p>
            <a:pPr marL="1371600" lvl="2" indent="-457200">
              <a:buFont typeface="Wingdings" pitchFamily="2" charset="2"/>
              <a:buChar char="Ø"/>
            </a:pPr>
            <a:endParaRPr lang="en-US" altLang="ja-JP" dirty="0"/>
          </a:p>
          <a:p>
            <a:pPr marL="514350" indent="-514350">
              <a:buFont typeface="+mj-ea"/>
              <a:buAutoNum type="circleNumDbPlain"/>
            </a:pPr>
            <a:r>
              <a:rPr lang="ja-JP" altLang="en-US" dirty="0" smtClean="0"/>
              <a:t>アルミ表面の水、酸素等を除去</a:t>
            </a:r>
            <a:endParaRPr lang="en-US" altLang="ja-JP" dirty="0" smtClean="0"/>
          </a:p>
          <a:p>
            <a:pPr marL="971550" lvl="1" indent="-514350">
              <a:buFont typeface="Wingdings" pitchFamily="2" charset="2"/>
              <a:buChar char="Ø"/>
            </a:pPr>
            <a:r>
              <a:rPr lang="ja-JP" altLang="en-US" b="1" dirty="0" smtClean="0">
                <a:solidFill>
                  <a:srgbClr val="FF0000"/>
                </a:solidFill>
              </a:rPr>
              <a:t>クロムの多層化</a:t>
            </a:r>
            <a:r>
              <a:rPr lang="en-US" altLang="ja-JP" b="1" dirty="0" smtClean="0">
                <a:solidFill>
                  <a:srgbClr val="FF0000"/>
                </a:solidFill>
              </a:rPr>
              <a:t>: </a:t>
            </a:r>
            <a:r>
              <a:rPr lang="ja-JP" altLang="en-US" b="1" dirty="0" smtClean="0">
                <a:solidFill>
                  <a:srgbClr val="FF0000"/>
                </a:solidFill>
              </a:rPr>
              <a:t>ピンホールを減らす</a:t>
            </a:r>
            <a:endParaRPr lang="en-US" altLang="ja-JP" dirty="0" smtClean="0"/>
          </a:p>
          <a:p>
            <a:pPr marL="971550" lvl="1" indent="-514350">
              <a:buFont typeface="Wingdings" pitchFamily="2" charset="2"/>
              <a:buChar char="Ø"/>
            </a:pPr>
            <a:r>
              <a:rPr lang="ja-JP" altLang="en-US" b="1" dirty="0" smtClean="0">
                <a:solidFill>
                  <a:srgbClr val="FF0000"/>
                </a:solidFill>
              </a:rPr>
              <a:t>蒸着前洗浄の再検討</a:t>
            </a:r>
            <a:r>
              <a:rPr lang="en-US" altLang="ja-JP" b="1" dirty="0" smtClean="0">
                <a:solidFill>
                  <a:srgbClr val="FF0000"/>
                </a:solidFill>
              </a:rPr>
              <a:t>:</a:t>
            </a:r>
            <a:r>
              <a:rPr lang="ja-JP" altLang="en-US" b="1" dirty="0" smtClean="0">
                <a:solidFill>
                  <a:srgbClr val="FF0000"/>
                </a:solidFill>
              </a:rPr>
              <a:t>　触媒となりうる不純物の除去</a:t>
            </a:r>
            <a:endParaRPr lang="en-US" altLang="ja-JP" dirty="0" smtClean="0"/>
          </a:p>
          <a:p>
            <a:pPr marL="971550" lvl="1" indent="-514350">
              <a:buFont typeface="Wingdings" pitchFamily="2" charset="2"/>
              <a:buChar char="Ø"/>
            </a:pPr>
            <a:r>
              <a:rPr lang="ja-JP" altLang="en-US" dirty="0" smtClean="0"/>
              <a:t>乾燥窒素充填環境にて保管</a:t>
            </a:r>
            <a:endParaRPr lang="en-US" altLang="ja-JP" dirty="0"/>
          </a:p>
        </p:txBody>
      </p:sp>
      <p:sp>
        <p:nvSpPr>
          <p:cNvPr id="4" name="四角形吹き出し 3"/>
          <p:cNvSpPr/>
          <p:nvPr/>
        </p:nvSpPr>
        <p:spPr>
          <a:xfrm>
            <a:off x="6156176" y="3573016"/>
            <a:ext cx="2592288" cy="1080120"/>
          </a:xfrm>
          <a:prstGeom prst="wedgeRectCallout">
            <a:avLst>
              <a:gd name="adj1" fmla="val -45992"/>
              <a:gd name="adj2" fmla="val -862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t>但し</a:t>
            </a:r>
            <a:r>
              <a:rPr lang="en-US" altLang="ja-JP" sz="2000" dirty="0" err="1" smtClean="0"/>
              <a:t>SiO</a:t>
            </a:r>
            <a:r>
              <a:rPr lang="ja-JP" altLang="en-US" sz="2000" dirty="0" smtClean="0"/>
              <a:t>オーバーコートでは吸収による反射率の低下がおきる！</a:t>
            </a:r>
            <a:r>
              <a:rPr lang="en-US" altLang="ja-JP" sz="2000" dirty="0" smtClean="0"/>
              <a:t> </a:t>
            </a:r>
            <a:endParaRPr kumimoji="1" lang="ja-JP" altLang="en-US" sz="2000" dirty="0"/>
          </a:p>
        </p:txBody>
      </p:sp>
      <p:sp>
        <p:nvSpPr>
          <p:cNvPr id="5" name="四角形吹き出し 4"/>
          <p:cNvSpPr/>
          <p:nvPr/>
        </p:nvSpPr>
        <p:spPr>
          <a:xfrm>
            <a:off x="6588224" y="2780928"/>
            <a:ext cx="2592288" cy="432048"/>
          </a:xfrm>
          <a:prstGeom prst="wedgeRectCallout">
            <a:avLst>
              <a:gd name="adj1" fmla="val -37426"/>
              <a:gd name="adj2" fmla="val -977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t>バイメタル効果が心配</a:t>
            </a:r>
            <a:r>
              <a:rPr lang="en-US" altLang="ja-JP" sz="2000" dirty="0" smtClean="0"/>
              <a:t> </a:t>
            </a:r>
            <a:endParaRPr kumimoji="1" lang="ja-JP"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848</Words>
  <Application>Microsoft Office PowerPoint</Application>
  <PresentationFormat>画面に合わせる (4:3)</PresentationFormat>
  <Paragraphs>143</Paragraphs>
  <Slides>18</Slides>
  <Notes>0</Notes>
  <HiddenSlides>2</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第三回　可視赤外線観測装置 技術ワークショップ  金蒸着アルミ鏡の 異種金属接触腐食に関する調査</vt:lpstr>
      <vt:lpstr>概要 </vt:lpstr>
      <vt:lpstr>中間赤外線用光学系</vt:lpstr>
      <vt:lpstr>イオンプレーティングによる金膜形成</vt:lpstr>
      <vt:lpstr>問題: 腐食の発生</vt:lpstr>
      <vt:lpstr>何が起きているのか？</vt:lpstr>
      <vt:lpstr>ガルバニック腐食 (異種金属接触腐食)</vt:lpstr>
      <vt:lpstr>鏡表面の状況</vt:lpstr>
      <vt:lpstr>腐食を防ぐには? 材料因子、環境因子の除去</vt:lpstr>
      <vt:lpstr>耐腐食性能サンプル試験</vt:lpstr>
      <vt:lpstr>結果A – SiO2 層の挿入-</vt:lpstr>
      <vt:lpstr>結果B –Cr多層化(0.1um+0.1um)-</vt:lpstr>
      <vt:lpstr>結果C –洗浄方法の模索-</vt:lpstr>
      <vt:lpstr>結果D –SiO(0.1um) オーバーコート-</vt:lpstr>
      <vt:lpstr>追試験: 反射率測定</vt:lpstr>
      <vt:lpstr>まとめ </vt:lpstr>
      <vt:lpstr>Additional result  –both SiO2 &amp; Cr multi-layer-</vt:lpstr>
      <vt:lpstr>Checking tolerance to thermal cycle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IoA colloquium Searching the method of  corrosion protection  for gold deposited aluminum mirrors</dc:title>
  <dc:creator>uchiyama</dc:creator>
  <cp:lastModifiedBy>uchiyama</cp:lastModifiedBy>
  <cp:revision>51</cp:revision>
  <dcterms:created xsi:type="dcterms:W3CDTF">2013-12-10T06:37:50Z</dcterms:created>
  <dcterms:modified xsi:type="dcterms:W3CDTF">2013-12-18T04:36:50Z</dcterms:modified>
</cp:coreProperties>
</file>