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3.xml" ContentType="application/vnd.openxmlformats-officedocument.presentationml.slideLayout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embeddings/Microsoft___1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8" r:id="rId2"/>
    <p:sldId id="295" r:id="rId3"/>
    <p:sldId id="265" r:id="rId4"/>
    <p:sldId id="263" r:id="rId5"/>
    <p:sldId id="291" r:id="rId6"/>
    <p:sldId id="274" r:id="rId7"/>
    <p:sldId id="296" r:id="rId8"/>
    <p:sldId id="282" r:id="rId9"/>
    <p:sldId id="297" r:id="rId10"/>
    <p:sldId id="306" r:id="rId11"/>
    <p:sldId id="298" r:id="rId12"/>
    <p:sldId id="283" r:id="rId13"/>
    <p:sldId id="284" r:id="rId14"/>
    <p:sldId id="266" r:id="rId15"/>
    <p:sldId id="290" r:id="rId16"/>
    <p:sldId id="286" r:id="rId17"/>
    <p:sldId id="268" r:id="rId18"/>
    <p:sldId id="304" r:id="rId19"/>
    <p:sldId id="262" r:id="rId20"/>
    <p:sldId id="267" r:id="rId21"/>
    <p:sldId id="305" r:id="rId22"/>
    <p:sldId id="293" r:id="rId23"/>
    <p:sldId id="303" r:id="rId2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9" frameSlides="1"/>
  <p:clrMru>
    <a:srgbClr val="FF60A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淡色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86297" autoAdjust="0"/>
  </p:normalViewPr>
  <p:slideViewPr>
    <p:cSldViewPr snapToGrid="0" snapToObjects="1">
      <p:cViewPr varScale="1">
        <p:scale>
          <a:sx n="94" d="100"/>
          <a:sy n="94" d="100"/>
        </p:scale>
        <p:origin x="-7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7D10C-C9CE-7048-83FC-18632D0AD90C}" type="datetimeFigureOut">
              <a:rPr lang="ja-JP" altLang="en-US" smtClean="0"/>
              <a:pPr/>
              <a:t>13.12.16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19C28-233C-5A41-A99F-E90736BA509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33220-7054-3242-86D5-C9F2888F007A}" type="datetimeFigureOut">
              <a:rPr lang="ja-JP" altLang="en-US" smtClean="0"/>
              <a:pPr/>
              <a:t>13.12.16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5DD3B-BE12-7F49-BF5E-3CA37DAA36E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七転び八起き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5DD3B-BE12-7F49-BF5E-3CA37DAA36EC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floating exchange rate system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C2FA4-7257-DA46-97D0-D8E8B0A06552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ja-JP" dirty="0" smtClean="0">
                <a:latin typeface="Times New Roman" charset="0"/>
                <a:ea typeface="ＭＳ Ｐ明朝" charset="-128"/>
                <a:cs typeface="ＭＳ Ｐ明朝" charset="-128"/>
              </a:rPr>
              <a:t>R-guide</a:t>
            </a:r>
            <a:endParaRPr lang="ja-JP" altLang="en-US" dirty="0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Japanese company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C2FA4-7257-DA46-97D0-D8E8B0A06552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TRISPEC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C2FA4-7257-DA46-97D0-D8E8B0A06552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広島大</a:t>
            </a:r>
            <a:endParaRPr lang="en-US" altLang="ja-JP" dirty="0" smtClean="0"/>
          </a:p>
          <a:p>
            <a:r>
              <a:rPr lang="ja-JP" altLang="en-US" dirty="0" smtClean="0"/>
              <a:t>かなた望遠鏡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C2FA4-7257-DA46-97D0-D8E8B0A06552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逃げ出さなかった</a:t>
            </a: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5DD3B-BE12-7F49-BF5E-3CA37DAA36EC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岡山天体物理観測所</a:t>
            </a:r>
            <a:endParaRPr lang="en-US" altLang="ja-JP" dirty="0" smtClean="0"/>
          </a:p>
          <a:p>
            <a:r>
              <a:rPr lang="en-US" altLang="ja-JP" dirty="0" smtClean="0"/>
              <a:t>74</a:t>
            </a:r>
            <a:r>
              <a:rPr lang="ja-JP" altLang="en-US" dirty="0" smtClean="0"/>
              <a:t>インチ望遠鏡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5DD3B-BE12-7F49-BF5E-3CA37DAA36EC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IRSF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C2FA4-7257-DA46-97D0-D8E8B0A06552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上松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5DD3B-BE12-7F49-BF5E-3CA37DAA36EC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遠征（海外）観測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5DD3B-BE12-7F49-BF5E-3CA37DAA36EC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冬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5DD3B-BE12-7F49-BF5E-3CA37DAA36EC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すばる</a:t>
            </a:r>
            <a:endParaRPr lang="en-US" altLang="ja-JP" dirty="0" smtClean="0"/>
          </a:p>
          <a:p>
            <a:r>
              <a:rPr lang="en-US" altLang="ja-JP" dirty="0" smtClean="0"/>
              <a:t>1991〜1999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C2FA4-7257-DA46-97D0-D8E8B0A06552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TRISPEC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C2FA4-7257-DA46-97D0-D8E8B0A06552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ja-JP" dirty="0" smtClean="0">
                <a:latin typeface="Times New Roman" charset="0"/>
                <a:ea typeface="ＭＳ Ｐ明朝" charset="-128"/>
                <a:cs typeface="ＭＳ Ｐ明朝" charset="-128"/>
              </a:rPr>
              <a:t>Principle</a:t>
            </a:r>
            <a:r>
              <a:rPr lang="en-US" altLang="ja-JP" baseline="0" dirty="0" smtClean="0">
                <a:latin typeface="Times New Roman" charset="0"/>
                <a:ea typeface="ＭＳ Ｐ明朝" charset="-128"/>
                <a:cs typeface="ＭＳ Ｐ明朝" charset="-128"/>
              </a:rPr>
              <a:t> of the Least Action </a:t>
            </a:r>
            <a:endParaRPr lang="ja-JP" altLang="en-US" dirty="0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02096-37DC-B143-B31B-0216B29277D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tiff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1.tiff"/><Relationship Id="rId5" Type="http://schemas.openxmlformats.org/officeDocument/2006/relationships/image" Target="../media/image32.png"/><Relationship Id="rId6" Type="http://schemas.openxmlformats.org/officeDocument/2006/relationships/image" Target="../media/image33.tiff"/><Relationship Id="rId7" Type="http://schemas.openxmlformats.org/officeDocument/2006/relationships/image" Target="../media/image34.png"/><Relationship Id="rId8" Type="http://schemas.openxmlformats.org/officeDocument/2006/relationships/oleObject" Target="../embeddings/Microsoft___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df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df"/><Relationship Id="rId4" Type="http://schemas.openxmlformats.org/officeDocument/2006/relationships/image" Target="../media/image40.pn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26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df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tiff"/><Relationship Id="rId5" Type="http://schemas.openxmlformats.org/officeDocument/2006/relationships/image" Target="../media/image6.jpeg"/><Relationship Id="rId6" Type="http://schemas.openxmlformats.org/officeDocument/2006/relationships/image" Target="../media/image7.tiff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95767" y="1486097"/>
            <a:ext cx="5878933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 smtClean="0"/>
              <a:t>ものづくり</a:t>
            </a:r>
            <a:r>
              <a:rPr lang="en-US" altLang="ja-JP" sz="4800" dirty="0" smtClean="0"/>
              <a:t>43</a:t>
            </a:r>
            <a:r>
              <a:rPr lang="ja-JP" altLang="en-US" sz="4800" dirty="0" smtClean="0"/>
              <a:t>年の回想</a:t>
            </a:r>
            <a:endParaRPr lang="en-US" altLang="ja-JP" sz="4800" dirty="0" smtClean="0"/>
          </a:p>
          <a:p>
            <a:r>
              <a:rPr lang="ja-JP" altLang="ja-JP" sz="2800" dirty="0" smtClean="0"/>
              <a:t>　</a:t>
            </a:r>
            <a:r>
              <a:rPr lang="ja-JP" altLang="en-US" sz="2800" dirty="0" smtClean="0"/>
              <a:t>　　　　　　</a:t>
            </a:r>
            <a:endParaRPr lang="en-US" altLang="ja-JP" sz="2800" dirty="0" smtClean="0"/>
          </a:p>
          <a:p>
            <a:r>
              <a:rPr lang="ja-JP" altLang="ja-JP" sz="2800" dirty="0" smtClean="0"/>
              <a:t>　</a:t>
            </a:r>
            <a:r>
              <a:rPr lang="ja-JP" altLang="en-US" sz="2800" dirty="0" smtClean="0"/>
              <a:t>　　　　</a:t>
            </a:r>
            <a:r>
              <a:rPr lang="en-US" altLang="ja-JP" sz="2800" dirty="0" smtClean="0"/>
              <a:t>1971〜2013</a:t>
            </a:r>
            <a:r>
              <a:rPr lang="ja-JP" altLang="en-US" sz="2800" dirty="0" smtClean="0"/>
              <a:t>：</a:t>
            </a:r>
            <a:r>
              <a:rPr lang="en-US" altLang="ja-JP" sz="2800" dirty="0" smtClean="0"/>
              <a:t>43</a:t>
            </a:r>
            <a:r>
              <a:rPr lang="ja-JP" altLang="en-US" sz="2800" dirty="0" smtClean="0"/>
              <a:t>年間</a:t>
            </a:r>
            <a:endParaRPr lang="en-US" altLang="ja-JP" sz="2800" dirty="0" smtClean="0"/>
          </a:p>
          <a:p>
            <a:r>
              <a:rPr lang="ja-JP" altLang="en-US" dirty="0" smtClean="0"/>
              <a:t>　</a:t>
            </a:r>
            <a:r>
              <a:rPr lang="ja-JP" altLang="en-US" dirty="0" smtClean="0"/>
              <a:t>　</a:t>
            </a:r>
            <a:r>
              <a:rPr lang="en-US" altLang="ja-JP" sz="1600" dirty="0" smtClean="0"/>
              <a:t>①</a:t>
            </a:r>
            <a:r>
              <a:rPr lang="ja-JP" altLang="en-US" sz="1600" dirty="0" smtClean="0"/>
              <a:t>上松</a:t>
            </a:r>
            <a:r>
              <a:rPr lang="ja-JP" altLang="en-US" sz="1600" dirty="0" smtClean="0"/>
              <a:t>　</a:t>
            </a:r>
            <a:r>
              <a:rPr lang="en-US" altLang="ja-JP" sz="1600" dirty="0" smtClean="0"/>
              <a:t>⇒</a:t>
            </a:r>
            <a:r>
              <a:rPr lang="ja-JP" altLang="en-US" sz="1600" dirty="0" smtClean="0"/>
              <a:t>　</a:t>
            </a:r>
            <a:r>
              <a:rPr lang="en-US" altLang="ja-JP" sz="1600" dirty="0" smtClean="0"/>
              <a:t>②</a:t>
            </a:r>
            <a:r>
              <a:rPr lang="ja-JP" altLang="en-US" sz="1600" dirty="0" smtClean="0"/>
              <a:t>海外</a:t>
            </a:r>
            <a:r>
              <a:rPr lang="ja-JP" altLang="en-US" sz="1600" dirty="0" smtClean="0"/>
              <a:t>　</a:t>
            </a:r>
            <a:r>
              <a:rPr lang="en-US" altLang="ja-JP" sz="1600" dirty="0" smtClean="0"/>
              <a:t>⇒</a:t>
            </a:r>
            <a:r>
              <a:rPr lang="ja-JP" altLang="en-US" sz="1600" dirty="0" smtClean="0"/>
              <a:t>　</a:t>
            </a:r>
            <a:r>
              <a:rPr lang="en-US" altLang="ja-JP" sz="1600" dirty="0" smtClean="0"/>
              <a:t>③</a:t>
            </a:r>
            <a:r>
              <a:rPr lang="ja-JP" altLang="en-US" sz="1600" dirty="0" smtClean="0"/>
              <a:t>名古屋</a:t>
            </a:r>
            <a:r>
              <a:rPr lang="ja-JP" altLang="en-US" sz="1600" dirty="0" smtClean="0"/>
              <a:t>　</a:t>
            </a:r>
            <a:r>
              <a:rPr lang="en-US" altLang="ja-JP" sz="1600" dirty="0" smtClean="0"/>
              <a:t>⇒</a:t>
            </a:r>
            <a:r>
              <a:rPr lang="ja-JP" altLang="en-US" sz="1600" dirty="0" smtClean="0"/>
              <a:t>　</a:t>
            </a:r>
            <a:r>
              <a:rPr lang="en-US" altLang="ja-JP" sz="1600" dirty="0" smtClean="0"/>
              <a:t>④</a:t>
            </a:r>
            <a:r>
              <a:rPr lang="ja-JP" altLang="en-US" sz="1600" dirty="0" smtClean="0"/>
              <a:t>南アフリカ</a:t>
            </a:r>
            <a:r>
              <a:rPr lang="ja-JP" altLang="en-US" sz="1600" dirty="0" smtClean="0"/>
              <a:t>／</a:t>
            </a:r>
            <a:r>
              <a:rPr lang="ja-JP" altLang="en-US" sz="1600" dirty="0" smtClean="0"/>
              <a:t>東広島</a:t>
            </a:r>
            <a:endParaRPr lang="en-US" altLang="ja-JP" sz="1600" dirty="0" smtClean="0"/>
          </a:p>
          <a:p>
            <a:endParaRPr lang="en-US" altLang="ja-JP" sz="1600" dirty="0" smtClean="0"/>
          </a:p>
          <a:p>
            <a:r>
              <a:rPr lang="ja-JP" altLang="en-US" sz="2800" dirty="0" smtClean="0"/>
              <a:t>　　</a:t>
            </a:r>
            <a:r>
              <a:rPr lang="en-US" altLang="ja-JP" sz="2800" dirty="0" smtClean="0"/>
              <a:t>                      『</a:t>
            </a:r>
            <a:r>
              <a:rPr lang="ja-JP" altLang="en-US" sz="2800" dirty="0" smtClean="0"/>
              <a:t>哲学</a:t>
            </a:r>
            <a:r>
              <a:rPr lang="en-US" altLang="ja-JP" sz="2800" dirty="0" smtClean="0"/>
              <a:t>』</a:t>
            </a:r>
            <a:r>
              <a:rPr lang="ja-JP" altLang="en-US" sz="2800" dirty="0" smtClean="0"/>
              <a:t>　</a:t>
            </a:r>
            <a:endParaRPr lang="en-US" altLang="ja-JP" sz="2800" dirty="0" smtClean="0"/>
          </a:p>
          <a:p>
            <a:r>
              <a:rPr lang="ja-JP" altLang="en-US" sz="2400" dirty="0" smtClean="0"/>
              <a:t>　　　　　　</a:t>
            </a:r>
            <a:endParaRPr lang="en-US" altLang="ja-JP" sz="2400" dirty="0" smtClean="0"/>
          </a:p>
          <a:p>
            <a:r>
              <a:rPr lang="ja-JP" altLang="ja-JP" sz="2400" dirty="0" smtClean="0"/>
              <a:t>　</a:t>
            </a:r>
            <a:r>
              <a:rPr lang="ja-JP" altLang="en-US" sz="2400" dirty="0" smtClean="0"/>
              <a:t>　　　　　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  </a:t>
            </a:r>
            <a:r>
              <a:rPr lang="ja-JP" altLang="en-US" sz="2400" dirty="0" smtClean="0"/>
              <a:t>佐藤</a:t>
            </a:r>
            <a:r>
              <a:rPr lang="ja-JP" altLang="en-US" sz="2400" dirty="0" smtClean="0"/>
              <a:t>　修二 （名古屋大）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7" name="コンテンツ プレースホルダ 6" descr="IMG_0763.JPG"/>
          <p:cNvPicPr>
            <a:picLocks noGrp="1" noChangeAspect="1"/>
          </p:cNvPicPr>
          <p:nvPr>
            <p:ph idx="1"/>
          </p:nvPr>
        </p:nvPicPr>
        <p:blipFill>
          <a:blip r:embed="rId2"/>
          <a:srcRect l="15160" t="6226" r="7699" b="4226"/>
          <a:stretch>
            <a:fillRect/>
          </a:stretch>
        </p:blipFill>
        <p:spPr>
          <a:xfrm rot="5400000">
            <a:off x="1729104" y="209715"/>
            <a:ext cx="7108065" cy="6188505"/>
          </a:xfrm>
        </p:spPr>
      </p:pic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10</a:t>
            </a:fld>
            <a:endParaRPr lang="ja-JP" altLang="en-US"/>
          </a:p>
        </p:txBody>
      </p:sp>
      <p:pic>
        <p:nvPicPr>
          <p:cNvPr id="8" name="コンテンツ プレースホルダ 6" descr="IMG_0763.JPG"/>
          <p:cNvPicPr>
            <a:picLocks noChangeAspect="1"/>
          </p:cNvPicPr>
          <p:nvPr/>
        </p:nvPicPr>
        <p:blipFill>
          <a:blip r:embed="rId2"/>
          <a:srcRect l="31605" t="28572" r="34956" b="25091"/>
          <a:stretch>
            <a:fillRect/>
          </a:stretch>
        </p:blipFill>
        <p:spPr>
          <a:xfrm rot="5400000">
            <a:off x="2305875" y="304311"/>
            <a:ext cx="5954523" cy="6188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11</a:t>
            </a:fld>
            <a:endParaRPr lang="ja-JP" altLang="en-US"/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457200" y="961495"/>
            <a:ext cx="6535453" cy="994669"/>
          </a:xfrm>
        </p:spPr>
        <p:txBody>
          <a:bodyPr>
            <a:normAutofit fontScale="90000"/>
          </a:bodyPr>
          <a:lstStyle/>
          <a:p>
            <a:r>
              <a:rPr lang="en-US" altLang="ja-JP" sz="3556" i="1" dirty="0" smtClean="0">
                <a:solidFill>
                  <a:srgbClr val="0000FF"/>
                </a:solidFill>
                <a:latin typeface="Times"/>
                <a:cs typeface="Times"/>
              </a:rPr>
              <a:t>TRISPEC</a:t>
            </a:r>
            <a:r>
              <a:rPr lang="en-US" altLang="ja-JP" sz="3556" dirty="0" smtClean="0">
                <a:latin typeface="Times"/>
                <a:cs typeface="Times"/>
              </a:rPr>
              <a:t> </a:t>
            </a:r>
            <a:r>
              <a:rPr lang="en-US" altLang="ja-JP" sz="3200" dirty="0" smtClean="0">
                <a:latin typeface="Times"/>
                <a:cs typeface="Times"/>
              </a:rPr>
              <a:t>     </a:t>
            </a:r>
            <a:br>
              <a:rPr lang="en-US" altLang="ja-JP" sz="3200" dirty="0" smtClean="0">
                <a:latin typeface="Times"/>
                <a:cs typeface="Times"/>
              </a:rPr>
            </a:br>
            <a:r>
              <a:rPr lang="en-US" altLang="ja-JP" sz="2400" i="1" dirty="0" smtClean="0">
                <a:solidFill>
                  <a:srgbClr val="0000FF"/>
                </a:solidFill>
                <a:latin typeface="Times"/>
                <a:cs typeface="Times"/>
              </a:rPr>
              <a:t>T</a:t>
            </a:r>
            <a:r>
              <a:rPr lang="en-US" altLang="ja-JP" sz="1800" i="1" dirty="0" smtClean="0">
                <a:latin typeface="Times"/>
                <a:cs typeface="Times"/>
              </a:rPr>
              <a:t>RIPLE </a:t>
            </a:r>
            <a:r>
              <a:rPr lang="en-US" altLang="ja-JP" sz="2400" i="1" dirty="0" smtClean="0">
                <a:solidFill>
                  <a:srgbClr val="0000FF"/>
                </a:solidFill>
                <a:latin typeface="Times"/>
                <a:cs typeface="Times"/>
              </a:rPr>
              <a:t>R</a:t>
            </a:r>
            <a:r>
              <a:rPr lang="en-US" altLang="ja-JP" sz="1800" i="1" dirty="0" smtClean="0">
                <a:latin typeface="Times"/>
                <a:cs typeface="Times"/>
              </a:rPr>
              <a:t>ANGE</a:t>
            </a:r>
            <a:r>
              <a:rPr lang="en-US" altLang="ja-JP" sz="2400" i="1" dirty="0" smtClean="0">
                <a:latin typeface="Times"/>
                <a:cs typeface="Times"/>
              </a:rPr>
              <a:t> </a:t>
            </a:r>
            <a:r>
              <a:rPr lang="en-US" altLang="ja-JP" sz="2400" i="1" dirty="0" smtClean="0">
                <a:solidFill>
                  <a:srgbClr val="0000FF"/>
                </a:solidFill>
                <a:latin typeface="Times"/>
                <a:cs typeface="Times"/>
              </a:rPr>
              <a:t>I</a:t>
            </a:r>
            <a:r>
              <a:rPr lang="en-US" altLang="ja-JP" sz="1778" i="1" dirty="0" smtClean="0">
                <a:latin typeface="Times"/>
                <a:cs typeface="Times"/>
              </a:rPr>
              <a:t>MAGER</a:t>
            </a:r>
            <a:r>
              <a:rPr lang="en-US" altLang="ja-JP" sz="2400" i="1" dirty="0" smtClean="0">
                <a:latin typeface="Times"/>
                <a:cs typeface="Times"/>
              </a:rPr>
              <a:t> </a:t>
            </a:r>
            <a:r>
              <a:rPr lang="en-US" altLang="ja-JP" sz="1800" i="1" dirty="0" smtClean="0">
                <a:solidFill>
                  <a:srgbClr val="FF0000"/>
                </a:solidFill>
                <a:latin typeface="Times"/>
                <a:cs typeface="Times"/>
              </a:rPr>
              <a:t>and</a:t>
            </a:r>
            <a:r>
              <a:rPr lang="en-US" altLang="ja-JP" sz="1800" i="1" dirty="0" smtClean="0">
                <a:latin typeface="Times"/>
                <a:cs typeface="Times"/>
              </a:rPr>
              <a:t> </a:t>
            </a:r>
            <a:r>
              <a:rPr lang="en-US" altLang="ja-JP" sz="2400" i="1" dirty="0" smtClean="0">
                <a:solidFill>
                  <a:srgbClr val="0000FF"/>
                </a:solidFill>
                <a:latin typeface="Times"/>
                <a:cs typeface="Times"/>
              </a:rPr>
              <a:t>SPEC</a:t>
            </a:r>
            <a:r>
              <a:rPr lang="en-US" altLang="ja-JP" sz="1600" i="1" dirty="0" smtClean="0">
                <a:latin typeface="Times"/>
                <a:cs typeface="Times"/>
              </a:rPr>
              <a:t>TROGRAPH WITH </a:t>
            </a:r>
            <a:r>
              <a:rPr lang="en-US" altLang="ja-JP" sz="1778" i="1" dirty="0" smtClean="0">
                <a:solidFill>
                  <a:srgbClr val="FF6600"/>
                </a:solidFill>
                <a:latin typeface="Times"/>
                <a:cs typeface="Times"/>
              </a:rPr>
              <a:t>POLARIMETER</a:t>
            </a:r>
            <a:endParaRPr lang="ja-JP" altLang="en-US" sz="1778" i="1" dirty="0">
              <a:solidFill>
                <a:srgbClr val="FF6600"/>
              </a:solidFill>
              <a:latin typeface="Times"/>
              <a:cs typeface="Times"/>
            </a:endParaRPr>
          </a:p>
        </p:txBody>
      </p:sp>
      <p:sp>
        <p:nvSpPr>
          <p:cNvPr id="8" name="日付プレースホルダ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13.3.16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フッター プレースホルダ 4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小川町ー偏光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スライド番号プレースホルダ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602096-37DC-B143-B31B-0216B29277D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482" y="2479416"/>
            <a:ext cx="6076908" cy="414748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667566" y="268848"/>
            <a:ext cx="5352234" cy="769441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FF6600"/>
                </a:solidFill>
                <a:latin typeface="Times"/>
                <a:cs typeface="Times"/>
              </a:rPr>
              <a:t>名古屋</a:t>
            </a:r>
            <a:r>
              <a:rPr lang="en-US" altLang="ja-JP" sz="2400" dirty="0" smtClean="0">
                <a:latin typeface="Times"/>
                <a:cs typeface="Times"/>
              </a:rPr>
              <a:t> : </a:t>
            </a:r>
            <a:r>
              <a:rPr lang="en-US" altLang="ja-JP" sz="2000" dirty="0" smtClean="0">
                <a:latin typeface="Times"/>
                <a:cs typeface="Times"/>
              </a:rPr>
              <a:t>199</a:t>
            </a:r>
            <a:r>
              <a:rPr lang="en-US" altLang="ja-JP" sz="2000" dirty="0" smtClean="0">
                <a:latin typeface="Times"/>
                <a:cs typeface="Times"/>
              </a:rPr>
              <a:t>2</a:t>
            </a:r>
            <a:r>
              <a:rPr lang="en-US" altLang="ja-JP" sz="2000" dirty="0" smtClean="0">
                <a:latin typeface="Times"/>
                <a:cs typeface="Times"/>
              </a:rPr>
              <a:t>~200</a:t>
            </a:r>
            <a:r>
              <a:rPr lang="en-US" altLang="ja-JP" sz="2000" dirty="0" smtClean="0">
                <a:latin typeface="Times"/>
                <a:cs typeface="Times"/>
              </a:rPr>
              <a:t>8</a:t>
            </a:r>
            <a:r>
              <a:rPr lang="ja-JP" altLang="en-US" sz="2000" dirty="0" smtClean="0">
                <a:latin typeface="Times"/>
                <a:cs typeface="Times"/>
              </a:rPr>
              <a:t>　</a:t>
            </a:r>
            <a:r>
              <a:rPr lang="en-US" altLang="ja-JP" sz="2000" dirty="0" smtClean="0">
                <a:latin typeface="Times"/>
                <a:cs typeface="Times"/>
              </a:rPr>
              <a:t>16</a:t>
            </a:r>
            <a:r>
              <a:rPr lang="ja-JP" altLang="en-US" sz="1600" dirty="0" smtClean="0">
                <a:latin typeface="Times"/>
                <a:cs typeface="Times"/>
              </a:rPr>
              <a:t>年間</a:t>
            </a:r>
            <a:r>
              <a:rPr lang="ja-JP" altLang="en-US" sz="2000" dirty="0" smtClean="0">
                <a:latin typeface="Times"/>
                <a:cs typeface="Times"/>
              </a:rPr>
              <a:t>　</a:t>
            </a:r>
            <a:r>
              <a:rPr lang="en-US" altLang="ja-JP" sz="2000" dirty="0" smtClean="0">
                <a:latin typeface="Times"/>
                <a:cs typeface="Times"/>
              </a:rPr>
              <a:t>2000±8</a:t>
            </a:r>
            <a:r>
              <a:rPr lang="en-US" altLang="ja-JP" sz="2000" dirty="0" smtClean="0">
                <a:latin typeface="Times"/>
                <a:cs typeface="Times"/>
              </a:rPr>
              <a:t> </a:t>
            </a:r>
            <a:r>
              <a:rPr lang="ja-JP" altLang="en-US" sz="2000" dirty="0" smtClean="0">
                <a:latin typeface="Times"/>
                <a:cs typeface="Times"/>
              </a:rPr>
              <a:t>　　　</a:t>
            </a:r>
            <a:r>
              <a:rPr lang="en-US" altLang="ja-JP" sz="2000" dirty="0" smtClean="0">
                <a:latin typeface="Times"/>
                <a:cs typeface="Times"/>
              </a:rPr>
              <a:t>[200</a:t>
            </a:r>
            <a:r>
              <a:rPr lang="en-US" altLang="ja-JP" sz="2000" dirty="0" smtClean="0">
                <a:latin typeface="Times"/>
                <a:cs typeface="Times"/>
              </a:rPr>
              <a:t>9</a:t>
            </a:r>
            <a:r>
              <a:rPr lang="en-US" altLang="ja-JP" sz="2000" dirty="0" smtClean="0">
                <a:latin typeface="Times"/>
                <a:cs typeface="Times"/>
              </a:rPr>
              <a:t>-20</a:t>
            </a:r>
            <a:r>
              <a:rPr lang="en-US" altLang="ja-JP" sz="2000" dirty="0" smtClean="0">
                <a:latin typeface="Times"/>
                <a:cs typeface="Times"/>
              </a:rPr>
              <a:t>12</a:t>
            </a:r>
            <a:r>
              <a:rPr lang="en-US" altLang="ja-JP" sz="2000" dirty="0" smtClean="0">
                <a:latin typeface="Times"/>
                <a:cs typeface="Times"/>
              </a:rPr>
              <a:t>]</a:t>
            </a:r>
            <a:endParaRPr lang="ja-JP" altLang="en-US" sz="2000" dirty="0" smtClean="0">
              <a:latin typeface="Times"/>
              <a:cs typeface="Time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80108" y="4126241"/>
            <a:ext cx="1521524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Times"/>
                <a:cs typeface="Times"/>
              </a:rPr>
              <a:t> [</a:t>
            </a:r>
            <a:r>
              <a:rPr lang="en-US" altLang="ja-JP" dirty="0" smtClean="0">
                <a:latin typeface="Times"/>
                <a:cs typeface="Times"/>
              </a:rPr>
              <a:t>0.</a:t>
            </a:r>
            <a:r>
              <a:rPr lang="en-US" altLang="ja-JP" dirty="0" smtClean="0">
                <a:latin typeface="Times"/>
                <a:cs typeface="Times"/>
              </a:rPr>
              <a:t>4</a:t>
            </a:r>
            <a:r>
              <a:rPr lang="en-US" altLang="ja-JP" dirty="0" smtClean="0">
                <a:latin typeface="Times"/>
                <a:cs typeface="Times"/>
              </a:rPr>
              <a:t>~</a:t>
            </a:r>
            <a:r>
              <a:rPr lang="en-US" altLang="ja-JP" dirty="0" smtClean="0">
                <a:latin typeface="Times"/>
                <a:cs typeface="Times"/>
              </a:rPr>
              <a:t>4.2</a:t>
            </a:r>
            <a:r>
              <a:rPr lang="en-US" altLang="ja-JP" dirty="0" smtClean="0">
                <a:latin typeface="Times"/>
                <a:cs typeface="Times"/>
              </a:rPr>
              <a:t>μm</a:t>
            </a:r>
            <a:r>
              <a:rPr lang="en-US" altLang="ja-JP" dirty="0" smtClean="0">
                <a:latin typeface="Times"/>
                <a:cs typeface="Times"/>
              </a:rPr>
              <a:t>]</a:t>
            </a:r>
            <a:endParaRPr lang="ja-JP" altLang="en-US" dirty="0" smtClean="0">
              <a:latin typeface="Times"/>
              <a:cs typeface="Times"/>
            </a:endParaRPr>
          </a:p>
          <a:p>
            <a:pPr algn="ctr"/>
            <a:r>
              <a:rPr lang="en-US" altLang="ja-JP" dirty="0" smtClean="0">
                <a:latin typeface="Times"/>
                <a:cs typeface="Times"/>
              </a:rPr>
              <a:t>3 arrays</a:t>
            </a:r>
          </a:p>
        </p:txBody>
      </p:sp>
      <p:pic>
        <p:nvPicPr>
          <p:cNvPr id="14" name="図 13" descr="subaru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652" y="444516"/>
            <a:ext cx="1969370" cy="1893326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1055764" y="5214045"/>
            <a:ext cx="11240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i="1" dirty="0" smtClean="0">
                <a:solidFill>
                  <a:srgbClr val="FF0000"/>
                </a:solidFill>
              </a:rPr>
              <a:t>Unique</a:t>
            </a:r>
            <a:r>
              <a:rPr lang="en-US" altLang="ja-JP" sz="1600" i="1" dirty="0" smtClean="0">
                <a:solidFill>
                  <a:srgbClr val="FF6600"/>
                </a:solidFill>
              </a:rPr>
              <a:t> </a:t>
            </a:r>
            <a:r>
              <a:rPr lang="en-US" altLang="ja-JP" sz="1600" i="1" dirty="0" smtClean="0">
                <a:solidFill>
                  <a:srgbClr val="FF6600"/>
                </a:solidFill>
              </a:rPr>
              <a:t>!/?</a:t>
            </a:r>
            <a:endParaRPr lang="ja-JP" altLang="en-US" sz="1600" i="1" dirty="0">
              <a:solidFill>
                <a:srgbClr val="FF66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31972" y="2280404"/>
            <a:ext cx="156966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b="1" i="1" dirty="0" err="1" smtClean="0"/>
              <a:t>I</a:t>
            </a:r>
            <a:r>
              <a:rPr lang="en-US" altLang="ja-JP" dirty="0" err="1" smtClean="0"/>
              <a:t>(θxθy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λ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σ</a:t>
            </a:r>
            <a:r>
              <a:rPr lang="ja-JP" altLang="en-US" dirty="0" smtClean="0"/>
              <a:t>：</a:t>
            </a:r>
            <a:r>
              <a:rPr lang="en-US" altLang="ja-JP" dirty="0" err="1" smtClean="0"/>
              <a:t>t</a:t>
            </a:r>
            <a:r>
              <a:rPr lang="en-US" altLang="ja-JP" dirty="0" smtClean="0"/>
              <a:t>)</a:t>
            </a:r>
          </a:p>
          <a:p>
            <a:pPr algn="ctr"/>
            <a:endParaRPr lang="en-US" altLang="ja-JP" sz="1400" dirty="0" smtClean="0"/>
          </a:p>
          <a:p>
            <a:pPr algn="ctr"/>
            <a:r>
              <a:rPr kumimoji="1" lang="en-US" altLang="ja-JP" sz="1200" dirty="0" smtClean="0"/>
              <a:t>  </a:t>
            </a:r>
            <a:r>
              <a:rPr lang="ja-JP" altLang="en-US" sz="1200" dirty="0" smtClean="0"/>
              <a:t>視野／解像度</a:t>
            </a:r>
            <a:endParaRPr lang="en-US" altLang="ja-JP" sz="1200" dirty="0" smtClean="0"/>
          </a:p>
          <a:p>
            <a:pPr algn="ctr"/>
            <a:r>
              <a:rPr lang="ja-JP" altLang="en-US" sz="1200" dirty="0" smtClean="0"/>
              <a:t>波長域／波長分解能</a:t>
            </a:r>
            <a:endParaRPr lang="en-US" altLang="ja-JP" sz="1200" dirty="0" smtClean="0"/>
          </a:p>
          <a:p>
            <a:pPr algn="ctr"/>
            <a:r>
              <a:rPr lang="ja-JP" altLang="en-US" sz="1200" dirty="0" smtClean="0"/>
              <a:t>偏光</a:t>
            </a:r>
            <a:endParaRPr lang="en-US" altLang="ja-JP" sz="1200" dirty="0" smtClean="0"/>
          </a:p>
          <a:p>
            <a:pPr algn="ctr"/>
            <a:r>
              <a:rPr lang="ja-JP" altLang="en-US" sz="1200" dirty="0" smtClean="0"/>
              <a:t>時刻／時間分解能</a:t>
            </a:r>
            <a:endParaRPr lang="en-US" altLang="ja-JP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CCF20130224_00003.jpg"/>
          <p:cNvPicPr>
            <a:picLocks noChangeAspect="1"/>
          </p:cNvPicPr>
          <p:nvPr/>
        </p:nvPicPr>
        <p:blipFill>
          <a:blip r:embed="rId3"/>
          <a:srcRect l="52371" t="52893" r="5157" b="3471"/>
          <a:stretch>
            <a:fillRect/>
          </a:stretch>
        </p:blipFill>
        <p:spPr>
          <a:xfrm rot="10800000" flipV="1">
            <a:off x="1362753" y="1578496"/>
            <a:ext cx="5363160" cy="4723814"/>
          </a:xfrm>
          <a:prstGeom prst="rect">
            <a:avLst/>
          </a:prstGeom>
        </p:spPr>
      </p:pic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12</a:t>
            </a:fld>
            <a:endParaRPr lang="ja-JP" altLang="en-US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12" name="日付プレースホル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036260" y="2608218"/>
            <a:ext cx="553998" cy="22846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0000FF"/>
                </a:solidFill>
              </a:rPr>
              <a:t>さらば昴よ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112930" y="2675768"/>
            <a:ext cx="923330" cy="29343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0000FF"/>
                </a:solidFill>
              </a:rPr>
              <a:t>我は行く</a:t>
            </a:r>
          </a:p>
          <a:p>
            <a:r>
              <a:rPr lang="ja-JP" altLang="en-US" sz="2400" dirty="0" smtClean="0">
                <a:solidFill>
                  <a:srgbClr val="0000FF"/>
                </a:solidFill>
              </a:rPr>
              <a:t>心の命ずるままに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4342296" y="365817"/>
            <a:ext cx="31701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0000"/>
                </a:solidFill>
              </a:rPr>
              <a:t> </a:t>
            </a:r>
            <a:r>
              <a:rPr lang="en-US" altLang="ja-JP" sz="1400" dirty="0" smtClean="0">
                <a:solidFill>
                  <a:srgbClr val="FF6600"/>
                </a:solidFill>
              </a:rPr>
              <a:t> </a:t>
            </a:r>
            <a:r>
              <a:rPr lang="en-US" altLang="ja-JP" sz="1400" dirty="0" smtClean="0">
                <a:solidFill>
                  <a:srgbClr val="000000"/>
                </a:solidFill>
              </a:rPr>
              <a:t>[0.5~2.5μm] </a:t>
            </a:r>
            <a:r>
              <a:rPr lang="en-US" altLang="ja-JP" sz="14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altLang="ja-JP" sz="1400" dirty="0" smtClean="0">
                <a:solidFill>
                  <a:srgbClr val="000000"/>
                </a:solidFill>
              </a:rPr>
              <a:t>    [</a:t>
            </a:r>
            <a:r>
              <a:rPr lang="en-US" altLang="ja-JP" sz="1400" dirty="0" smtClean="0">
                <a:solidFill>
                  <a:srgbClr val="0000FF"/>
                </a:solidFill>
              </a:rPr>
              <a:t>512x512]   </a:t>
            </a:r>
            <a:r>
              <a:rPr lang="en-US" altLang="ja-JP" sz="1400" dirty="0" smtClean="0">
                <a:solidFill>
                  <a:srgbClr val="000000"/>
                </a:solidFill>
              </a:rPr>
              <a:t> [</a:t>
            </a:r>
            <a:r>
              <a:rPr lang="en-US" altLang="ja-JP" sz="1400" dirty="0" smtClean="0">
                <a:solidFill>
                  <a:srgbClr val="FF6600"/>
                </a:solidFill>
              </a:rPr>
              <a:t>256 x256</a:t>
            </a:r>
            <a:r>
              <a:rPr lang="en-US" altLang="ja-JP" sz="1400" dirty="0" smtClean="0">
                <a:solidFill>
                  <a:srgbClr val="000000"/>
                </a:solidFill>
              </a:rPr>
              <a:t>] </a:t>
            </a:r>
            <a:r>
              <a:rPr lang="en-US" altLang="ja-JP" sz="1400" dirty="0" smtClean="0">
                <a:solidFill>
                  <a:srgbClr val="FF6600"/>
                </a:solidFill>
              </a:rPr>
              <a:t>  </a:t>
            </a:r>
            <a:r>
              <a:rPr lang="en-US" altLang="ja-JP" sz="1400" dirty="0" smtClean="0">
                <a:solidFill>
                  <a:srgbClr val="000000"/>
                </a:solidFill>
              </a:rPr>
              <a:t>[</a:t>
            </a:r>
            <a:r>
              <a:rPr lang="en-US" altLang="ja-JP" sz="1400" dirty="0" smtClean="0">
                <a:solidFill>
                  <a:srgbClr val="FF0000"/>
                </a:solidFill>
              </a:rPr>
              <a:t>256x256</a:t>
            </a:r>
            <a:r>
              <a:rPr lang="en-US" altLang="ja-JP" sz="1400" dirty="0" smtClean="0">
                <a:solidFill>
                  <a:srgbClr val="000000"/>
                </a:solidFill>
              </a:rPr>
              <a:t>]</a:t>
            </a:r>
          </a:p>
          <a:p>
            <a:r>
              <a:rPr lang="en-US" altLang="ja-JP" sz="1400" dirty="0" smtClean="0"/>
              <a:t>     1</a:t>
            </a:r>
            <a:r>
              <a:rPr lang="ja-JP" altLang="en-US" sz="1400" dirty="0" smtClean="0"/>
              <a:t>）スペクトル：</a:t>
            </a:r>
            <a:r>
              <a:rPr lang="en-US" altLang="ja-JP" sz="1400" dirty="0" err="1" smtClean="0"/>
              <a:t>λ</a:t>
            </a:r>
            <a:endParaRPr lang="en-US" altLang="ja-JP" sz="1400" dirty="0" smtClean="0"/>
          </a:p>
          <a:p>
            <a:r>
              <a:rPr lang="en-US" altLang="ja-JP" sz="1400" dirty="0" smtClean="0"/>
              <a:t>     2</a:t>
            </a:r>
            <a:r>
              <a:rPr lang="ja-JP" altLang="en-US" sz="1400" dirty="0" smtClean="0"/>
              <a:t>）偏光：</a:t>
            </a:r>
            <a:r>
              <a:rPr lang="en-US" altLang="ja-JP" sz="1400" dirty="0" err="1" smtClean="0"/>
              <a:t>σ</a:t>
            </a:r>
            <a:endParaRPr lang="en-US" altLang="ja-JP" sz="1400" dirty="0" smtClean="0"/>
          </a:p>
          <a:p>
            <a:r>
              <a:rPr lang="en-US" altLang="ja-JP" sz="1400" dirty="0" smtClean="0"/>
              <a:t>     3</a:t>
            </a:r>
            <a:r>
              <a:rPr lang="ja-JP" altLang="en-US" sz="1400" dirty="0" smtClean="0"/>
              <a:t>）撮像</a:t>
            </a:r>
            <a:endParaRPr lang="en-US" altLang="ja-JP" sz="1400" dirty="0" smtClean="0"/>
          </a:p>
        </p:txBody>
      </p:sp>
      <p:sp>
        <p:nvSpPr>
          <p:cNvPr id="22" name="正方形/長方形 21"/>
          <p:cNvSpPr/>
          <p:nvPr/>
        </p:nvSpPr>
        <p:spPr>
          <a:xfrm>
            <a:off x="1908768" y="365817"/>
            <a:ext cx="21336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" dirty="0" smtClean="0"/>
              <a:t>‖</a:t>
            </a:r>
            <a:endParaRPr lang="ja-JP" altLang="en-US" sz="800" dirty="0" smtClean="0">
              <a:solidFill>
                <a:srgbClr val="FF6600"/>
              </a:solidFill>
            </a:endParaRPr>
          </a:p>
          <a:p>
            <a:pPr algn="ctr"/>
            <a:r>
              <a:rPr lang="en-US" altLang="ja-JP" dirty="0" smtClean="0">
                <a:latin typeface=""/>
                <a:cs typeface=""/>
              </a:rPr>
              <a:t>1994</a:t>
            </a:r>
            <a:r>
              <a:rPr lang="en-US" altLang="ja-JP" dirty="0" smtClean="0">
                <a:latin typeface=""/>
                <a:cs typeface=""/>
              </a:rPr>
              <a:t>〜2001</a:t>
            </a:r>
            <a:r>
              <a:rPr lang="en-US" altLang="ja-JP" dirty="0" smtClean="0"/>
              <a:t>(7</a:t>
            </a:r>
            <a:r>
              <a:rPr lang="ja-JP" altLang="en-US" sz="1400" dirty="0" smtClean="0"/>
              <a:t>年間</a:t>
            </a:r>
            <a:r>
              <a:rPr lang="en-US" altLang="ja-JP" dirty="0" smtClean="0"/>
              <a:t>) </a:t>
            </a:r>
            <a:endParaRPr lang="en-US" altLang="ja-JP" dirty="0" smtClean="0"/>
          </a:p>
          <a:p>
            <a:r>
              <a:rPr lang="ja-JP" altLang="ja-JP" sz="1400" dirty="0" smtClean="0"/>
              <a:t>　</a:t>
            </a:r>
            <a:r>
              <a:rPr lang="ja-JP" altLang="en-US" sz="1400" dirty="0" smtClean="0"/>
              <a:t>　　</a:t>
            </a:r>
            <a:r>
              <a:rPr lang="ja-JP" altLang="en-US" sz="1400" dirty="0" smtClean="0"/>
              <a:t>基盤</a:t>
            </a:r>
            <a:r>
              <a:rPr lang="ja-JP" altLang="en-US" sz="1400" dirty="0" smtClean="0"/>
              <a:t>研究</a:t>
            </a:r>
            <a:r>
              <a:rPr lang="en-US" altLang="ja-JP" sz="1400" dirty="0" smtClean="0"/>
              <a:t>(A</a:t>
            </a:r>
            <a:r>
              <a:rPr lang="en-US" altLang="ja-JP" sz="1400" dirty="0" smtClean="0"/>
              <a:t>)</a:t>
            </a:r>
          </a:p>
          <a:p>
            <a:r>
              <a:rPr lang="ja-JP" altLang="en-US" sz="1400" cap="small" dirty="0" smtClean="0"/>
              <a:t>　　　</a:t>
            </a:r>
            <a:r>
              <a:rPr lang="ja-JP" altLang="en-US" sz="1400" cap="small" dirty="0" smtClean="0"/>
              <a:t>最先端設備費</a:t>
            </a:r>
            <a:endParaRPr lang="en-US" altLang="ja-JP" sz="1400" cap="small" dirty="0" smtClean="0"/>
          </a:p>
          <a:p>
            <a:r>
              <a:rPr lang="ja-JP" altLang="en-US" sz="1400" cap="small" dirty="0" smtClean="0"/>
              <a:t>　　　</a:t>
            </a:r>
            <a:r>
              <a:rPr lang="ja-JP" altLang="en-US" sz="1400" cap="small" dirty="0" smtClean="0"/>
              <a:t>基盤</a:t>
            </a:r>
            <a:r>
              <a:rPr lang="ja-JP" altLang="en-US" sz="1400" cap="small" dirty="0" smtClean="0"/>
              <a:t>研究</a:t>
            </a:r>
            <a:r>
              <a:rPr lang="en-US" altLang="ja-JP" sz="1400" cap="small" dirty="0" smtClean="0"/>
              <a:t>(B)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12930" y="1632535"/>
            <a:ext cx="172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/>
                <a:cs typeface="Times New Roman"/>
              </a:rPr>
              <a:t>   2000~</a:t>
            </a:r>
            <a:r>
              <a:rPr lang="en-US" altLang="ja-JP" dirty="0" smtClean="0">
                <a:latin typeface="Times New Roman"/>
                <a:cs typeface="Times New Roman"/>
              </a:rPr>
              <a:t>2001</a:t>
            </a:r>
          </a:p>
          <a:p>
            <a:r>
              <a:rPr kumimoji="1" lang="en-US" altLang="ja-JP" dirty="0" smtClean="0">
                <a:latin typeface="Times New Roman"/>
                <a:cs typeface="Times New Roman"/>
              </a:rPr>
              <a:t>UH88 </a:t>
            </a:r>
            <a:r>
              <a:rPr kumimoji="1" lang="ja-JP" altLang="en-US" dirty="0" smtClean="0">
                <a:latin typeface="Times New Roman"/>
                <a:cs typeface="Times New Roman"/>
              </a:rPr>
              <a:t>／</a:t>
            </a:r>
            <a:r>
              <a:rPr kumimoji="1" lang="en-US" altLang="ja-JP" dirty="0" smtClean="0">
                <a:latin typeface="Times New Roman"/>
                <a:cs typeface="Times New Roman"/>
              </a:rPr>
              <a:t>UKIRT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18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50348" y="2641676"/>
            <a:ext cx="3935292" cy="141238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ja-JP" altLang="en-US" sz="4444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南半球</a:t>
            </a:r>
            <a:r>
              <a:rPr lang="en-US" altLang="ja-JP" sz="4444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altLang="ja-JP" sz="4444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ja-JP" sz="4444" i="1" dirty="0" smtClean="0">
                <a:solidFill>
                  <a:srgbClr val="FF0000"/>
                </a:solidFill>
                <a:latin typeface="Times"/>
                <a:cs typeface="Times"/>
              </a:rPr>
              <a:t>SIRIUS</a:t>
            </a:r>
            <a:r>
              <a:rPr lang="en-US" altLang="ja-JP" sz="4444" dirty="0" smtClean="0">
                <a:solidFill>
                  <a:schemeClr val="accent2"/>
                </a:solidFill>
              </a:rPr>
              <a:t> </a:t>
            </a:r>
            <a:r>
              <a:rPr lang="en-US" altLang="ja-JP" sz="4444" dirty="0" smtClean="0">
                <a:latin typeface="Times  "/>
                <a:cs typeface="Times  "/>
              </a:rPr>
              <a:t>+</a:t>
            </a:r>
            <a:r>
              <a:rPr lang="en-US" altLang="ja-JP" sz="4444" dirty="0" smtClean="0"/>
              <a:t> </a:t>
            </a:r>
            <a:r>
              <a:rPr lang="en-US" altLang="ja-JP" sz="4444" i="1" dirty="0" smtClean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  <a:latin typeface="Times"/>
                <a:cs typeface="Times"/>
              </a:rPr>
              <a:t>IRSF</a:t>
            </a:r>
            <a:endParaRPr lang="en-US" altLang="ja-JP" sz="4444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426236" y="1540138"/>
            <a:ext cx="40863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3200" dirty="0" smtClean="0">
                <a:latin typeface="Times New Roman" charset="0"/>
                <a:ea typeface="ＭＳ Ｐ明朝" charset="-128"/>
                <a:cs typeface="ＭＳ Ｐ明朝" charset="-128"/>
              </a:rPr>
              <a:t>『</a:t>
            </a:r>
            <a:r>
              <a:rPr lang="ja-JP" altLang="en-US" sz="3200" dirty="0" smtClean="0">
                <a:latin typeface="Times New Roman" charset="0"/>
                <a:ea typeface="ＭＳ Ｐ明朝" charset="-128"/>
                <a:cs typeface="ＭＳ Ｐ明朝" charset="-128"/>
              </a:rPr>
              <a:t>マゼラン</a:t>
            </a:r>
            <a:r>
              <a:rPr lang="ja-JP" altLang="en-US" sz="3200" dirty="0" smtClean="0">
                <a:latin typeface="Times New Roman" charset="0"/>
                <a:ea typeface="ＭＳ Ｐ明朝" charset="-128"/>
                <a:cs typeface="ＭＳ Ｐ明朝" charset="-128"/>
              </a:rPr>
              <a:t>星雲</a:t>
            </a:r>
            <a:r>
              <a:rPr lang="ja-JP" altLang="en-US" sz="3200" dirty="0" smtClean="0">
                <a:latin typeface="Times New Roman" charset="0"/>
                <a:ea typeface="ＭＳ Ｐ明朝" charset="-128"/>
                <a:cs typeface="ＭＳ Ｐ明朝" charset="-128"/>
              </a:rPr>
              <a:t>大研究</a:t>
            </a:r>
            <a:r>
              <a:rPr lang="en-US" altLang="ja-JP" sz="3200" dirty="0" smtClean="0">
                <a:latin typeface="Times New Roman" charset="0"/>
                <a:ea typeface="ＭＳ Ｐ明朝" charset="-128"/>
                <a:cs typeface="ＭＳ Ｐ明朝" charset="-128"/>
              </a:rPr>
              <a:t>』</a:t>
            </a:r>
            <a:endParaRPr lang="en-US" altLang="ja-JP" sz="3200" dirty="0" smtClean="0">
              <a:latin typeface="Times New Roman" charset="0"/>
              <a:ea typeface="ＭＳ Ｐ明朝" charset="-128"/>
              <a:cs typeface="ＭＳ Ｐ明朝" charset="-128"/>
            </a:endParaRPr>
          </a:p>
          <a:p>
            <a:pPr algn="ctr"/>
            <a:r>
              <a:rPr lang="ja-JP" altLang="en-US" sz="2400" dirty="0" smtClean="0">
                <a:latin typeface="Times"/>
                <a:cs typeface="Times"/>
              </a:rPr>
              <a:t>　</a:t>
            </a:r>
            <a:r>
              <a:rPr lang="en-US" altLang="ja-JP" sz="2400" dirty="0" smtClean="0">
                <a:latin typeface="Times"/>
                <a:cs typeface="Times"/>
              </a:rPr>
              <a:t>1998~2001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031954" y="4839839"/>
            <a:ext cx="2923887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2800" dirty="0" smtClean="0">
                <a:latin typeface="Times New Roman" charset="0"/>
                <a:ea typeface="ＭＳ Ｐ明朝" charset="-128"/>
                <a:cs typeface="ＭＳ Ｐ明朝" charset="-128"/>
              </a:rPr>
              <a:t>最小作用の原理</a:t>
            </a:r>
            <a:endParaRPr lang="en-US" altLang="ja-JP" sz="2800" dirty="0" smtClean="0">
              <a:latin typeface="Times New Roman" charset="0"/>
              <a:ea typeface="ＭＳ Ｐ明朝" charset="-128"/>
              <a:cs typeface="ＭＳ Ｐ明朝" charset="-128"/>
            </a:endParaRPr>
          </a:p>
          <a:p>
            <a:pPr algn="ctr"/>
            <a:r>
              <a:rPr lang="ja-JP" altLang="en-US" sz="2800" dirty="0" smtClean="0">
                <a:latin typeface="Times New Roman" charset="0"/>
                <a:ea typeface="ＭＳ Ｐ明朝" charset="-128"/>
                <a:cs typeface="ＭＳ Ｐ明朝" charset="-128"/>
              </a:rPr>
              <a:t>最短時間の原理</a:t>
            </a:r>
            <a:endParaRPr lang="en-US" altLang="ja-JP" sz="2800" dirty="0" smtClean="0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13</a:t>
            </a:fld>
            <a:endParaRPr lang="ja-JP" altLang="en-US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11" name="日付プレースホルダ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2694733" y="811762"/>
            <a:ext cx="3765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 smtClean="0">
                <a:latin typeface="Times"/>
                <a:cs typeface="Times"/>
              </a:rPr>
              <a:t>1997</a:t>
            </a:r>
            <a:r>
              <a:rPr lang="ja-JP" altLang="en-US" sz="2400" dirty="0" smtClean="0">
                <a:latin typeface="Times"/>
                <a:cs typeface="Times"/>
              </a:rPr>
              <a:t>　</a:t>
            </a:r>
            <a:r>
              <a:rPr lang="ja-JP" altLang="en-US" sz="2400" dirty="0" smtClean="0">
                <a:latin typeface="Times New Roman" charset="0"/>
                <a:ea typeface="ＭＳ Ｐ明朝" charset="-128"/>
                <a:cs typeface="ＭＳ Ｐ明朝" charset="-128"/>
              </a:rPr>
              <a:t>重点領域</a:t>
            </a:r>
            <a:r>
              <a:rPr lang="ja-JP" altLang="ja-JP" sz="2400" dirty="0" smtClean="0">
                <a:latin typeface="Times New Roman" charset="0"/>
                <a:ea typeface="ＭＳ Ｐ明朝" charset="-128"/>
                <a:cs typeface="ＭＳ Ｐ明朝" charset="-128"/>
              </a:rPr>
              <a:t> </a:t>
            </a:r>
            <a:r>
              <a:rPr lang="en-US" altLang="ja-JP" sz="2400" dirty="0" smtClean="0">
                <a:latin typeface="Times New Roman" charset="0"/>
                <a:ea typeface="ＭＳ Ｐ明朝" charset="-128"/>
                <a:cs typeface="ＭＳ Ｐ明朝" charset="-128"/>
              </a:rPr>
              <a:t>[</a:t>
            </a:r>
            <a:r>
              <a:rPr lang="ja-JP" altLang="en-US" sz="2400" dirty="0" smtClean="0">
                <a:latin typeface="Times New Roman" charset="0"/>
                <a:ea typeface="ＭＳ Ｐ明朝" charset="-128"/>
                <a:cs typeface="ＭＳ Ｐ明朝" charset="-128"/>
              </a:rPr>
              <a:t>特定領域</a:t>
            </a:r>
            <a:r>
              <a:rPr lang="en-US" altLang="ja-JP" sz="2400" dirty="0" smtClean="0">
                <a:latin typeface="Times New Roman" charset="0"/>
                <a:ea typeface="ＭＳ Ｐ明朝" charset="-128"/>
                <a:cs typeface="ＭＳ Ｐ明朝" charset="-128"/>
              </a:rPr>
              <a:t>]</a:t>
            </a:r>
            <a:r>
              <a:rPr lang="ja-JP" altLang="en-US" sz="2400" dirty="0" smtClean="0">
                <a:latin typeface="Times"/>
                <a:cs typeface="Times"/>
              </a:rPr>
              <a:t>　</a:t>
            </a:r>
            <a:endParaRPr lang="en-US" altLang="ja-JP" sz="2400" dirty="0" smtClean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6" grpId="0"/>
      <p:bldP spid="7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6551573" y="3011960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TRISPEC</a:t>
            </a:r>
            <a:endParaRPr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6515191" y="2873872"/>
            <a:ext cx="1144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Cryogenic Tel</a:t>
            </a:r>
            <a:endParaRPr lang="ja-JP" altLang="en-US" sz="1400" dirty="0"/>
          </a:p>
        </p:txBody>
      </p:sp>
      <p:pic>
        <p:nvPicPr>
          <p:cNvPr id="33" name="図 32" descr="JPY:USD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76" y="2344330"/>
            <a:ext cx="9006840" cy="3186453"/>
          </a:xfrm>
          <a:prstGeom prst="rect">
            <a:avLst/>
          </a:prstGeom>
          <a:solidFill>
            <a:schemeClr val="tx1"/>
          </a:solidFill>
          <a:ln>
            <a:solidFill>
              <a:srgbClr val="800000"/>
            </a:solidFill>
          </a:ln>
        </p:spPr>
      </p:pic>
      <p:cxnSp>
        <p:nvCxnSpPr>
          <p:cNvPr id="35" name="直線コネクタ 34"/>
          <p:cNvCxnSpPr/>
          <p:nvPr/>
        </p:nvCxnSpPr>
        <p:spPr>
          <a:xfrm rot="5400000">
            <a:off x="5327684" y="3914059"/>
            <a:ext cx="3200883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1211815" y="5146789"/>
            <a:ext cx="7549284" cy="14430"/>
          </a:xfrm>
          <a:prstGeom prst="line">
            <a:avLst/>
          </a:prstGeom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/>
          <p:cNvSpPr/>
          <p:nvPr/>
        </p:nvSpPr>
        <p:spPr>
          <a:xfrm>
            <a:off x="8451477" y="4527513"/>
            <a:ext cx="41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100   </a:t>
            </a:r>
          </a:p>
          <a:p>
            <a:r>
              <a:rPr lang="en-US" altLang="ja-JP" sz="1200" dirty="0" smtClean="0"/>
              <a:t>  </a:t>
            </a:r>
            <a:r>
              <a:rPr lang="en-US" altLang="ja-JP" sz="1200" dirty="0" smtClean="0">
                <a:ln>
                  <a:solidFill>
                    <a:srgbClr val="FF0000"/>
                  </a:solidFill>
                </a:ln>
              </a:rPr>
              <a:t>80</a:t>
            </a:r>
            <a:endParaRPr lang="ja-JP" altLang="en-US" sz="1200" dirty="0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41" name="直線矢印コネクタ 40"/>
          <p:cNvCxnSpPr/>
          <p:nvPr/>
        </p:nvCxnSpPr>
        <p:spPr>
          <a:xfrm rot="5400000">
            <a:off x="6413584" y="4208088"/>
            <a:ext cx="443029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 rot="5400000">
            <a:off x="1900563" y="3906844"/>
            <a:ext cx="3186453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1186569" y="2580265"/>
            <a:ext cx="7549284" cy="1588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正方形/長方形 46"/>
          <p:cNvSpPr/>
          <p:nvPr/>
        </p:nvSpPr>
        <p:spPr>
          <a:xfrm>
            <a:off x="8390430" y="2463078"/>
            <a:ext cx="4982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 360</a:t>
            </a:r>
            <a:endParaRPr lang="ja-JP" altLang="en-US" sz="1400" dirty="0"/>
          </a:p>
        </p:txBody>
      </p:sp>
      <p:sp>
        <p:nvSpPr>
          <p:cNvPr id="49" name="正方形/長方形 48"/>
          <p:cNvSpPr/>
          <p:nvPr/>
        </p:nvSpPr>
        <p:spPr>
          <a:xfrm>
            <a:off x="5522600" y="604267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     </a:t>
            </a:r>
            <a:endParaRPr lang="ja-JP" altLang="en-US" dirty="0"/>
          </a:p>
        </p:txBody>
      </p:sp>
      <p:sp>
        <p:nvSpPr>
          <p:cNvPr id="42" name="正方形/長方形 41"/>
          <p:cNvSpPr/>
          <p:nvPr/>
        </p:nvSpPr>
        <p:spPr>
          <a:xfrm>
            <a:off x="5807709" y="4348558"/>
            <a:ext cx="1305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   115=&gt;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      130=&gt;??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6453878" y="3032708"/>
            <a:ext cx="400110" cy="92943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en-US" altLang="ja-JP" sz="1400" dirty="0" smtClean="0"/>
              <a:t>IRSF/SIRIUS</a:t>
            </a:r>
            <a:endParaRPr lang="ja-JP" altLang="en-US" sz="1400" dirty="0"/>
          </a:p>
        </p:txBody>
      </p:sp>
      <p:sp>
        <p:nvSpPr>
          <p:cNvPr id="67" name="タイトル 1"/>
          <p:cNvSpPr>
            <a:spLocks noGrp="1"/>
          </p:cNvSpPr>
          <p:nvPr>
            <p:ph type="title"/>
          </p:nvPr>
        </p:nvSpPr>
        <p:spPr>
          <a:xfrm>
            <a:off x="427139" y="305228"/>
            <a:ext cx="8306721" cy="1056860"/>
          </a:xfrm>
        </p:spPr>
        <p:txBody>
          <a:bodyPr>
            <a:noAutofit/>
          </a:bodyPr>
          <a:lstStyle/>
          <a:p>
            <a:pPr algn="l"/>
            <a:r>
              <a:rPr lang="en-US" altLang="ja-JP" sz="2000" dirty="0" smtClean="0"/>
              <a:t>       1997     </a:t>
            </a:r>
            <a:r>
              <a:rPr lang="ja-JP" altLang="en-US" sz="1600" dirty="0" smtClean="0"/>
              <a:t>重点領域</a:t>
            </a:r>
            <a:r>
              <a:rPr lang="ja-JP" altLang="en-US" sz="2000" dirty="0" smtClean="0"/>
              <a:t>「マゼラン星雲大研究」</a:t>
            </a:r>
            <a:r>
              <a:rPr lang="en-US" altLang="ja-JP" sz="2000" dirty="0" smtClean="0"/>
              <a:t> : </a:t>
            </a:r>
            <a:r>
              <a:rPr lang="ja-JP" altLang="en-US" sz="2000" dirty="0" smtClean="0"/>
              <a:t>米国から輸入・調達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       1998 〜2001   2</a:t>
            </a:r>
            <a:r>
              <a:rPr lang="ja-JP" altLang="en-US" sz="2000" dirty="0" smtClean="0"/>
              <a:t>億</a:t>
            </a:r>
            <a:r>
              <a:rPr lang="en-US" altLang="ja-JP" sz="2000" dirty="0" smtClean="0"/>
              <a:t>4</a:t>
            </a:r>
            <a:r>
              <a:rPr lang="ja-JP" altLang="en-US" sz="2000" dirty="0" smtClean="0"/>
              <a:t>千</a:t>
            </a:r>
            <a:r>
              <a:rPr lang="ja-JP" altLang="en-US" sz="2000" dirty="0" smtClean="0"/>
              <a:t>万円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　</a:t>
            </a:r>
            <a:r>
              <a:rPr lang="en-US" altLang="ja-JP" sz="1800" dirty="0" smtClean="0"/>
              <a:t>1/3</a:t>
            </a:r>
            <a:r>
              <a:rPr lang="en-US" altLang="ja-JP" sz="1800" dirty="0" smtClean="0"/>
              <a:t> </a:t>
            </a:r>
            <a:r>
              <a:rPr lang="en-US" altLang="ja-JP" sz="1600" dirty="0" smtClean="0"/>
              <a:t>of </a:t>
            </a:r>
            <a:r>
              <a:rPr lang="en-US" altLang="ja-JP" sz="1600" dirty="0" smtClean="0"/>
              <a:t>the total budget </a:t>
            </a:r>
            <a:r>
              <a:rPr lang="en-US" altLang="ja-JP" sz="1800" dirty="0" smtClean="0"/>
              <a:t>[7</a:t>
            </a:r>
            <a:r>
              <a:rPr lang="ja-JP" altLang="en-US" sz="1800" dirty="0" smtClean="0"/>
              <a:t>億</a:t>
            </a:r>
            <a:r>
              <a:rPr lang="en-US" altLang="ja-JP" sz="1800" dirty="0" smtClean="0"/>
              <a:t>0855</a:t>
            </a:r>
            <a:r>
              <a:rPr lang="ja-JP" altLang="en-US" sz="1800" dirty="0" smtClean="0"/>
              <a:t>万円</a:t>
            </a:r>
            <a:r>
              <a:rPr lang="en-US" altLang="ja-JP" sz="1800" dirty="0" smtClean="0"/>
              <a:t>]</a:t>
            </a:r>
            <a:r>
              <a:rPr lang="en-US" altLang="ja-JP" sz="1800" dirty="0" smtClean="0"/>
              <a:t>　</a:t>
            </a:r>
            <a:br>
              <a:rPr lang="en-US" altLang="ja-JP" sz="1800" dirty="0" smtClean="0"/>
            </a:br>
            <a:r>
              <a:rPr lang="ja-JP" altLang="ja-JP" sz="2000" dirty="0" smtClean="0"/>
              <a:t>　　　　　　　　　　</a:t>
            </a:r>
            <a:r>
              <a:rPr lang="en-US" altLang="ja-JP" sz="2000" dirty="0" smtClean="0"/>
              <a:t>    〜2.4M$</a:t>
            </a:r>
            <a:r>
              <a:rPr lang="ja-JP" altLang="ja-JP" sz="2000" dirty="0" smtClean="0"/>
              <a:t>　</a:t>
            </a:r>
            <a:endParaRPr lang="ja-JP" altLang="en-US" sz="2000" dirty="0"/>
          </a:p>
        </p:txBody>
      </p:sp>
      <p:sp>
        <p:nvSpPr>
          <p:cNvPr id="68" name="コンテンツ プレースホルダ 2"/>
          <p:cNvSpPr txBox="1">
            <a:spLocks/>
          </p:cNvSpPr>
          <p:nvPr/>
        </p:nvSpPr>
        <p:spPr>
          <a:xfrm>
            <a:off x="-193626" y="4393239"/>
            <a:ext cx="970844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9" name="タイトル 1"/>
          <p:cNvSpPr txBox="1">
            <a:spLocks/>
          </p:cNvSpPr>
          <p:nvPr/>
        </p:nvSpPr>
        <p:spPr>
          <a:xfrm>
            <a:off x="88596" y="-40508"/>
            <a:ext cx="9426222" cy="1014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3348423" y="2357306"/>
            <a:ext cx="100185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200" i="1" dirty="0" smtClean="0"/>
              <a:t>fl</a:t>
            </a:r>
            <a:r>
              <a:rPr lang="en-US" altLang="ja-JP" sz="1100" i="1" dirty="0" smtClean="0"/>
              <a:t>oating </a:t>
            </a:r>
          </a:p>
          <a:p>
            <a:pPr algn="ctr"/>
            <a:r>
              <a:rPr lang="en-US" altLang="ja-JP" sz="1100" i="1" dirty="0" smtClean="0"/>
              <a:t>exchange rate</a:t>
            </a:r>
            <a:endParaRPr lang="ja-JP" altLang="en-US" sz="1100" dirty="0"/>
          </a:p>
        </p:txBody>
      </p:sp>
      <p:sp>
        <p:nvSpPr>
          <p:cNvPr id="81" name="正方形/長方形 80"/>
          <p:cNvSpPr/>
          <p:nvPr/>
        </p:nvSpPr>
        <p:spPr>
          <a:xfrm>
            <a:off x="5580789" y="3951535"/>
            <a:ext cx="13056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i="1" dirty="0" smtClean="0"/>
              <a:t>Bubble and</a:t>
            </a:r>
          </a:p>
          <a:p>
            <a:r>
              <a:rPr lang="en-US" altLang="ja-JP" sz="1100" i="1" dirty="0" smtClean="0"/>
              <a:t>      the lost decade </a:t>
            </a:r>
            <a:endParaRPr lang="ja-JP" altLang="en-US" sz="1100" i="1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195320" y="5773963"/>
            <a:ext cx="507798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dirty="0" smtClean="0">
                <a:ln>
                  <a:solidFill>
                    <a:srgbClr val="0000FF"/>
                  </a:solidFill>
                </a:ln>
                <a:sym typeface="Wingdings"/>
              </a:rPr>
              <a:t>　</a:t>
            </a:r>
            <a:r>
              <a:rPr lang="en-US" altLang="ja-JP" sz="2400" dirty="0" smtClean="0">
                <a:ln>
                  <a:solidFill>
                    <a:srgbClr val="0000FF"/>
                  </a:solidFill>
                </a:ln>
                <a:sym typeface="Wingdings"/>
              </a:rPr>
              <a:t>1998 </a:t>
            </a:r>
            <a:r>
              <a:rPr lang="ja-JP" altLang="en-US" sz="2400" dirty="0" smtClean="0">
                <a:ln>
                  <a:solidFill>
                    <a:srgbClr val="0000FF"/>
                  </a:solidFill>
                </a:ln>
                <a:sym typeface="Wingdings"/>
              </a:rPr>
              <a:t>末</a:t>
            </a:r>
            <a:r>
              <a:rPr lang="en-US" altLang="ja-JP" sz="2400" dirty="0" smtClean="0">
                <a:ln>
                  <a:solidFill>
                    <a:srgbClr val="0000FF"/>
                  </a:solidFill>
                </a:ln>
                <a:sym typeface="Wingdings"/>
              </a:rPr>
              <a:t>  </a:t>
            </a:r>
            <a:r>
              <a:rPr lang="ja-JP" altLang="en-US" sz="2400" dirty="0" smtClean="0">
                <a:ln>
                  <a:solidFill>
                    <a:srgbClr val="0000FF"/>
                  </a:solidFill>
                </a:ln>
                <a:sym typeface="Wingdings"/>
              </a:rPr>
              <a:t>国内で自力で製作・調達</a:t>
            </a:r>
            <a:endParaRPr kumimoji="1" lang="ja-JP" altLang="en-US" sz="2400" dirty="0"/>
          </a:p>
        </p:txBody>
      </p:sp>
      <p:sp>
        <p:nvSpPr>
          <p:cNvPr id="28" name="正方形/長方形 27"/>
          <p:cNvSpPr/>
          <p:nvPr/>
        </p:nvSpPr>
        <p:spPr>
          <a:xfrm>
            <a:off x="6548509" y="2277774"/>
            <a:ext cx="464009" cy="2844125"/>
          </a:xfrm>
          <a:prstGeom prst="rect">
            <a:avLst/>
          </a:prstGeom>
          <a:solidFill>
            <a:srgbClr val="FF6600">
              <a:alpha val="47000"/>
            </a:srgb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793268" y="1294538"/>
            <a:ext cx="86568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 </a:t>
            </a:r>
            <a:r>
              <a:rPr lang="en-US" altLang="ja-JP" sz="2000" dirty="0" smtClean="0">
                <a:sym typeface="Wingdings"/>
              </a:rPr>
              <a:t>1998  </a:t>
            </a:r>
            <a:r>
              <a:rPr lang="ja-JP" altLang="ja-JP" sz="2000" i="1" dirty="0" smtClean="0">
                <a:solidFill>
                  <a:srgbClr val="FF0000"/>
                </a:solidFill>
                <a:sym typeface="Wingdings"/>
              </a:rPr>
              <a:t>　</a:t>
            </a:r>
            <a:r>
              <a:rPr lang="ja-JP" altLang="en-US" sz="2000" i="1" dirty="0" smtClean="0">
                <a:solidFill>
                  <a:srgbClr val="FF0000"/>
                </a:solidFill>
              </a:rPr>
              <a:t>経済危機　</a:t>
            </a:r>
            <a:r>
              <a:rPr lang="ja-JP" altLang="en-US" sz="2000" dirty="0" smtClean="0">
                <a:sym typeface="Wingdings"/>
              </a:rPr>
              <a:t></a:t>
            </a:r>
            <a:r>
              <a:rPr lang="ja-JP" altLang="en-US" sz="2000" dirty="0" smtClean="0">
                <a:sym typeface="Wingdings"/>
              </a:rPr>
              <a:t>　</a:t>
            </a:r>
            <a:r>
              <a:rPr lang="ja-JP" altLang="en-US" dirty="0" smtClean="0">
                <a:sym typeface="Wingdings"/>
              </a:rPr>
              <a:t>銀行</a:t>
            </a:r>
            <a:r>
              <a:rPr lang="ja-JP" altLang="en-US" sz="1400" dirty="0" smtClean="0">
                <a:sym typeface="Wingdings"/>
              </a:rPr>
              <a:t>や</a:t>
            </a:r>
            <a:r>
              <a:rPr lang="ja-JP" altLang="en-US" dirty="0" smtClean="0">
                <a:sym typeface="Wingdings"/>
              </a:rPr>
              <a:t>証券会社</a:t>
            </a:r>
            <a:r>
              <a:rPr lang="ja-JP" altLang="en-US" sz="1400" dirty="0" smtClean="0">
                <a:sym typeface="Wingdings"/>
              </a:rPr>
              <a:t>の</a:t>
            </a:r>
            <a:r>
              <a:rPr lang="ja-JP" altLang="en-US" dirty="0" smtClean="0">
                <a:sym typeface="Wingdings"/>
              </a:rPr>
              <a:t>倒産</a:t>
            </a:r>
            <a:r>
              <a:rPr lang="ja-JP" altLang="en-US" sz="2000" dirty="0" smtClean="0">
                <a:sym typeface="Wingdings"/>
              </a:rPr>
              <a:t></a:t>
            </a:r>
            <a:r>
              <a:rPr lang="en-US" altLang="ja-JP" sz="2000" dirty="0" smtClean="0">
                <a:sym typeface="Wingdings"/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115=&gt; 130</a:t>
            </a:r>
            <a:r>
              <a:rPr lang="ja-JP" altLang="en-US" sz="1400" dirty="0" smtClean="0"/>
              <a:t>円／ドル</a:t>
            </a:r>
            <a:r>
              <a:rPr lang="en-US" altLang="ja-JP" sz="2000" dirty="0" smtClean="0">
                <a:solidFill>
                  <a:srgbClr val="FF0000"/>
                </a:solidFill>
              </a:rPr>
              <a:t>=&gt;</a:t>
            </a:r>
            <a:r>
              <a:rPr lang="en-US" altLang="ja-JP" sz="1600" dirty="0" smtClean="0">
                <a:solidFill>
                  <a:srgbClr val="FF0000"/>
                </a:solidFill>
              </a:rPr>
              <a:t>▲ </a:t>
            </a:r>
            <a:r>
              <a:rPr lang="en-US" altLang="ja-JP" sz="2000" dirty="0" smtClean="0">
                <a:solidFill>
                  <a:srgbClr val="FF0000"/>
                </a:solidFill>
              </a:rPr>
              <a:t>3</a:t>
            </a:r>
            <a:r>
              <a:rPr lang="ja-JP" altLang="en-US" sz="1600" dirty="0" smtClean="0">
                <a:solidFill>
                  <a:srgbClr val="FF0000"/>
                </a:solidFill>
              </a:rPr>
              <a:t>千万円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pic>
        <p:nvPicPr>
          <p:cNvPr id="27" name="図 26" descr="JPY:USD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140" y="3243644"/>
            <a:ext cx="342900" cy="990600"/>
          </a:xfrm>
          <a:prstGeom prst="rect">
            <a:avLst/>
          </a:prstGeom>
        </p:spPr>
      </p:pic>
      <p:sp>
        <p:nvSpPr>
          <p:cNvPr id="29" name="正方形/長方形 28"/>
          <p:cNvSpPr/>
          <p:nvPr/>
        </p:nvSpPr>
        <p:spPr>
          <a:xfrm>
            <a:off x="3920797" y="1884686"/>
            <a:ext cx="1659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i="1" dirty="0" smtClean="0"/>
              <a:t>exchange rate</a:t>
            </a:r>
            <a:endParaRPr lang="ja-JP" altLang="en-US" sz="2000" dirty="0"/>
          </a:p>
        </p:txBody>
      </p:sp>
      <p:sp>
        <p:nvSpPr>
          <p:cNvPr id="30" name="スライド番号プレースホル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31" name="フッター プレースホルダ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32" name="日付プレースホルダ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26" grpId="0" animBg="1"/>
      <p:bldP spid="28" grpId="0" animBg="1"/>
      <p:bldP spid="25" grpId="0"/>
      <p:bldP spid="25" grpId="1"/>
      <p:bldP spid="25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048.jpg"/>
          <p:cNvPicPr>
            <a:picLocks noChangeAspect="1"/>
          </p:cNvPicPr>
          <p:nvPr/>
        </p:nvPicPr>
        <p:blipFill>
          <a:blip r:embed="rId3"/>
          <a:srcRect l="12856" t="6521" r="38740"/>
          <a:stretch>
            <a:fillRect/>
          </a:stretch>
        </p:blipFill>
        <p:spPr>
          <a:xfrm>
            <a:off x="894357" y="1969148"/>
            <a:ext cx="1332975" cy="1716164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1026510" y="3282013"/>
            <a:ext cx="1276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Times New Roman" charset="0"/>
                <a:ea typeface="ＭＳ Ｐ明朝" charset="-128"/>
                <a:cs typeface="ＭＳ Ｐ明朝" charset="-128"/>
              </a:rPr>
              <a:t>1/5 </a:t>
            </a:r>
            <a:r>
              <a:rPr lang="ja-JP" altLang="en-US" dirty="0" smtClean="0">
                <a:solidFill>
                  <a:srgbClr val="FFFF00"/>
                </a:solidFill>
                <a:latin typeface="Times New Roman" charset="0"/>
                <a:ea typeface="ＭＳ Ｐ明朝" charset="-128"/>
                <a:cs typeface="ＭＳ Ｐ明朝" charset="-128"/>
              </a:rPr>
              <a:t>模型</a:t>
            </a:r>
            <a:endParaRPr lang="ja-JP" altLang="en-US" dirty="0">
              <a:solidFill>
                <a:srgbClr val="FFFF00"/>
              </a:solidFill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pic>
        <p:nvPicPr>
          <p:cNvPr id="9" name="図 8" descr="gaikotu 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200000">
            <a:off x="2078155" y="2194355"/>
            <a:ext cx="1979819" cy="1529405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>
          <a:xfrm>
            <a:off x="839698" y="76180"/>
            <a:ext cx="80989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Times New Roman" charset="0"/>
                <a:ea typeface="ＭＳ Ｐ明朝" charset="-128"/>
                <a:cs typeface="ＭＳ Ｐ明朝" charset="-128"/>
              </a:rPr>
              <a:t> 1999.1~10         　　1999.4~10             　     1999.11~2000.7                 　        2000.11</a:t>
            </a:r>
          </a:p>
          <a:p>
            <a:r>
              <a:rPr lang="en-US" altLang="ja-JP" sz="1400" dirty="0" smtClean="0">
                <a:latin typeface="Times New Roman" charset="0"/>
                <a:ea typeface="ＭＳ Ｐ明朝" charset="-128"/>
                <a:cs typeface="ＭＳ Ｐ明朝" charset="-128"/>
              </a:rPr>
              <a:t>roof of </a:t>
            </a:r>
            <a:r>
              <a:rPr lang="en-US" altLang="ja-JP" sz="1400" dirty="0" err="1" smtClean="0">
                <a:latin typeface="Times New Roman" charset="0"/>
                <a:ea typeface="ＭＳ Ｐ明朝" charset="-128"/>
                <a:cs typeface="ＭＳ Ｐ明朝" charset="-128"/>
              </a:rPr>
              <a:t>Univ</a:t>
            </a:r>
            <a:r>
              <a:rPr lang="en-US" altLang="ja-JP" sz="1400" dirty="0" smtClean="0">
                <a:latin typeface="Times New Roman" charset="0"/>
                <a:ea typeface="ＭＳ Ｐ明朝" charset="-128"/>
                <a:cs typeface="ＭＳ Ｐ明朝" charset="-128"/>
              </a:rPr>
              <a:t>            </a:t>
            </a:r>
            <a:r>
              <a:rPr lang="en-US" altLang="ja-JP" sz="1400" dirty="0" err="1" smtClean="0">
                <a:latin typeface="Times New Roman" charset="0"/>
                <a:ea typeface="ＭＳ Ｐ明朝" charset="-128"/>
                <a:cs typeface="ＭＳ Ｐ明朝" charset="-128"/>
              </a:rPr>
              <a:t>Univ</a:t>
            </a:r>
            <a:r>
              <a:rPr lang="en-US" altLang="ja-JP" sz="1400" dirty="0" smtClean="0">
                <a:latin typeface="Times New Roman" charset="0"/>
                <a:ea typeface="ＭＳ Ｐ明朝" charset="-128"/>
                <a:cs typeface="ＭＳ Ｐ明朝" charset="-128"/>
              </a:rPr>
              <a:t> and Company                  Factory @Kyoto                      Sutherland  South Africa</a:t>
            </a:r>
            <a:endParaRPr lang="ja-JP" altLang="en-US" sz="1400" dirty="0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5"/>
          <a:srcRect l="10470" t="3576" r="5188"/>
          <a:stretch>
            <a:fillRect/>
          </a:stretch>
        </p:blipFill>
        <p:spPr>
          <a:xfrm>
            <a:off x="4271039" y="1397706"/>
            <a:ext cx="1953177" cy="2791220"/>
          </a:xfrm>
          <a:prstGeom prst="rect">
            <a:avLst/>
          </a:prstGeom>
        </p:spPr>
      </p:pic>
      <p:sp>
        <p:nvSpPr>
          <p:cNvPr id="31" name="正方形/長方形 30"/>
          <p:cNvSpPr/>
          <p:nvPr/>
        </p:nvSpPr>
        <p:spPr>
          <a:xfrm>
            <a:off x="2831523" y="659044"/>
            <a:ext cx="6846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 smtClean="0">
                <a:latin typeface="Times New Roman" charset="0"/>
                <a:ea typeface="ＭＳ Ｐ明朝" charset="-128"/>
                <a:cs typeface="ＭＳ Ｐ明朝" charset="-128"/>
              </a:rPr>
              <a:t>設計</a:t>
            </a:r>
            <a:endParaRPr lang="en-US" altLang="ja-JP" dirty="0" smtClean="0">
              <a:latin typeface="Times New Roman" charset="0"/>
              <a:ea typeface="ＭＳ Ｐ明朝" charset="-128"/>
              <a:cs typeface="ＭＳ Ｐ明朝" charset="-128"/>
            </a:endParaRPr>
          </a:p>
          <a:p>
            <a:pPr algn="ctr"/>
            <a:r>
              <a:rPr lang="en-US" altLang="ja-JP" dirty="0" smtClean="0">
                <a:latin typeface="Times New Roman" charset="0"/>
                <a:ea typeface="ＭＳ Ｐ明朝" charset="-128"/>
                <a:cs typeface="ＭＳ Ｐ明朝" charset="-128"/>
              </a:rPr>
              <a:t>(7</a:t>
            </a:r>
            <a:r>
              <a:rPr lang="ja-JP" altLang="en-US" dirty="0" smtClean="0">
                <a:latin typeface="Times New Roman" charset="0"/>
                <a:ea typeface="ＭＳ Ｐ明朝" charset="-128"/>
                <a:cs typeface="ＭＳ Ｐ明朝" charset="-128"/>
              </a:rPr>
              <a:t>月</a:t>
            </a:r>
            <a:r>
              <a:rPr lang="en-US" altLang="ja-JP" dirty="0" smtClean="0">
                <a:latin typeface="Times New Roman" charset="0"/>
                <a:ea typeface="ＭＳ Ｐ明朝" charset="-128"/>
                <a:cs typeface="ＭＳ Ｐ明朝" charset="-128"/>
              </a:rPr>
              <a:t>)</a:t>
            </a:r>
            <a:endParaRPr lang="ja-JP" altLang="en-US" dirty="0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3181015" y="3613049"/>
            <a:ext cx="224285" cy="152400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solidFill>
              <a:srgbClr val="FFFF00">
                <a:alpha val="16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 smtClean="0">
                <a:solidFill>
                  <a:srgbClr val="FF0000"/>
                </a:solidFill>
              </a:rPr>
              <a:t>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3" name="円/楕円 32"/>
          <p:cNvSpPr/>
          <p:nvPr/>
        </p:nvSpPr>
        <p:spPr>
          <a:xfrm rot="18280305">
            <a:off x="3210385" y="2945567"/>
            <a:ext cx="224285" cy="188993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solidFill>
              <a:srgbClr val="FFFF00">
                <a:alpha val="16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 smtClean="0">
                <a:solidFill>
                  <a:srgbClr val="FF0000"/>
                </a:solidFill>
              </a:rPr>
              <a:t>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4" name="円弧 33"/>
          <p:cNvSpPr/>
          <p:nvPr/>
        </p:nvSpPr>
        <p:spPr>
          <a:xfrm rot="5221913">
            <a:off x="3086144" y="3095427"/>
            <a:ext cx="387071" cy="952973"/>
          </a:xfrm>
          <a:prstGeom prst="arc">
            <a:avLst>
              <a:gd name="adj1" fmla="val 16376087"/>
              <a:gd name="adj2" fmla="val 5904534"/>
            </a:avLst>
          </a:prstGeom>
          <a:ln w="38100" cap="flat" cmpd="sng" algn="ctr">
            <a:solidFill>
              <a:srgbClr val="FF6600">
                <a:alpha val="57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2282503" y="3392847"/>
            <a:ext cx="5978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dirty="0" smtClean="0">
                <a:latin typeface="Times New Roman" charset="0"/>
                <a:ea typeface="ＭＳ Ｐ明朝" charset="-128"/>
                <a:cs typeface="ＭＳ Ｐ明朝" charset="-128"/>
              </a:rPr>
              <a:t>R-guide</a:t>
            </a:r>
            <a:endParaRPr lang="ja-JP" altLang="en-US" sz="1000" dirty="0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3464039" y="2785939"/>
            <a:ext cx="505267" cy="40011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ja-JP" sz="1000" dirty="0" err="1" smtClean="0">
                <a:latin typeface="Times New Roman" charset="0"/>
                <a:ea typeface="ＭＳ Ｐ明朝" charset="-128"/>
                <a:cs typeface="ＭＳ Ｐ明朝" charset="-128"/>
              </a:rPr>
              <a:t>Serv</a:t>
            </a:r>
            <a:endParaRPr lang="en-US" altLang="ja-JP" sz="1000" dirty="0" smtClean="0">
              <a:latin typeface="Times New Roman" charset="0"/>
              <a:ea typeface="ＭＳ Ｐ明朝" charset="-128"/>
              <a:cs typeface="ＭＳ Ｐ明朝" charset="-128"/>
            </a:endParaRPr>
          </a:p>
          <a:p>
            <a:pPr algn="ctr"/>
            <a:r>
              <a:rPr lang="en-US" altLang="ja-JP" sz="1000" dirty="0" smtClean="0">
                <a:latin typeface="Times New Roman" charset="0"/>
                <a:ea typeface="ＭＳ Ｐ明朝" charset="-128"/>
                <a:cs typeface="ＭＳ Ｐ明朝" charset="-128"/>
              </a:rPr>
              <a:t>motor</a:t>
            </a:r>
            <a:endParaRPr lang="ja-JP" altLang="en-US" sz="1000" dirty="0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cxnSp>
        <p:nvCxnSpPr>
          <p:cNvPr id="38" name="カギ線コネクタ 37"/>
          <p:cNvCxnSpPr/>
          <p:nvPr/>
        </p:nvCxnSpPr>
        <p:spPr>
          <a:xfrm flipV="1">
            <a:off x="313134" y="1305521"/>
            <a:ext cx="7643561" cy="3036932"/>
          </a:xfrm>
          <a:prstGeom prst="bentConnector3">
            <a:avLst>
              <a:gd name="adj1" fmla="val 50000"/>
            </a:avLst>
          </a:prstGeom>
          <a:ln w="25400" cap="flat" cmpd="sng" algn="ctr">
            <a:solidFill>
              <a:srgbClr val="FF0000"/>
            </a:solidFill>
            <a:prstDash val="dash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1202510" y="659044"/>
            <a:ext cx="774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>
                <a:latin typeface="Times New Roman" charset="0"/>
                <a:ea typeface="ＭＳ Ｐ明朝" charset="-128"/>
                <a:cs typeface="ＭＳ Ｐ明朝" charset="-128"/>
              </a:rPr>
              <a:t>学習</a:t>
            </a:r>
            <a:endParaRPr lang="en-US" altLang="ja-JP" dirty="0" smtClean="0">
              <a:latin typeface="Times New Roman" charset="0"/>
              <a:ea typeface="ＭＳ Ｐ明朝" charset="-128"/>
              <a:cs typeface="ＭＳ Ｐ明朝" charset="-128"/>
            </a:endParaRPr>
          </a:p>
          <a:p>
            <a:pPr algn="ctr"/>
            <a:r>
              <a:rPr lang="en-US" altLang="ja-JP" dirty="0" smtClean="0">
                <a:latin typeface="Times New Roman" charset="0"/>
                <a:ea typeface="ＭＳ Ｐ明朝" charset="-128"/>
                <a:cs typeface="ＭＳ Ｐ明朝" charset="-128"/>
              </a:rPr>
              <a:t>(10</a:t>
            </a:r>
            <a:r>
              <a:rPr lang="ja-JP" altLang="en-US" sz="1600" dirty="0" smtClean="0">
                <a:latin typeface="Times New Roman" charset="0"/>
                <a:ea typeface="ＭＳ Ｐ明朝" charset="-128"/>
                <a:cs typeface="ＭＳ Ｐ明朝" charset="-128"/>
              </a:rPr>
              <a:t>月</a:t>
            </a:r>
            <a:r>
              <a:rPr lang="en-US" altLang="ja-JP" dirty="0" smtClean="0">
                <a:latin typeface="Times New Roman" charset="0"/>
                <a:ea typeface="ＭＳ Ｐ明朝" charset="-128"/>
                <a:cs typeface="ＭＳ Ｐ明朝" charset="-128"/>
              </a:rPr>
              <a:t>)</a:t>
            </a:r>
            <a:endParaRPr lang="ja-JP" altLang="en-US" dirty="0" smtClean="0">
              <a:latin typeface="Times New Roman" charset="0"/>
              <a:ea typeface="ＭＳ Ｐ明朝" charset="-128"/>
              <a:cs typeface="ＭＳ Ｐ明朝" charset="-128"/>
            </a:endParaRPr>
          </a:p>
          <a:p>
            <a:endParaRPr kumimoji="1" lang="ja-JP" altLang="en-US" dirty="0"/>
          </a:p>
        </p:txBody>
      </p:sp>
      <p:sp>
        <p:nvSpPr>
          <p:cNvPr id="46" name="正方形/長方形 45"/>
          <p:cNvSpPr/>
          <p:nvPr/>
        </p:nvSpPr>
        <p:spPr>
          <a:xfrm>
            <a:off x="4781727" y="658726"/>
            <a:ext cx="6846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 smtClean="0">
                <a:latin typeface="Times New Roman" charset="0"/>
                <a:ea typeface="ＭＳ Ｐ明朝" charset="-128"/>
                <a:cs typeface="ＭＳ Ｐ明朝" charset="-128"/>
              </a:rPr>
              <a:t>製作</a:t>
            </a:r>
            <a:endParaRPr lang="en-US" altLang="ja-JP" dirty="0" smtClean="0">
              <a:latin typeface="Times New Roman" charset="0"/>
              <a:ea typeface="ＭＳ Ｐ明朝" charset="-128"/>
              <a:cs typeface="ＭＳ Ｐ明朝" charset="-128"/>
            </a:endParaRPr>
          </a:p>
          <a:p>
            <a:pPr algn="ctr"/>
            <a:r>
              <a:rPr lang="en-US" altLang="ja-JP" dirty="0" smtClean="0">
                <a:latin typeface="Times New Roman" charset="0"/>
                <a:ea typeface="ＭＳ Ｐ明朝" charset="-128"/>
                <a:cs typeface="ＭＳ Ｐ明朝" charset="-128"/>
              </a:rPr>
              <a:t>(8</a:t>
            </a:r>
            <a:r>
              <a:rPr lang="ja-JP" altLang="en-US" dirty="0" smtClean="0">
                <a:latin typeface="Times New Roman" charset="0"/>
                <a:ea typeface="ＭＳ Ｐ明朝" charset="-128"/>
                <a:cs typeface="ＭＳ Ｐ明朝" charset="-128"/>
              </a:rPr>
              <a:t>月</a:t>
            </a:r>
            <a:r>
              <a:rPr lang="en-US" altLang="ja-JP" dirty="0" smtClean="0">
                <a:latin typeface="Times New Roman" charset="0"/>
                <a:ea typeface="ＭＳ Ｐ明朝" charset="-128"/>
                <a:cs typeface="ＭＳ Ｐ明朝" charset="-128"/>
              </a:rPr>
              <a:t>)</a:t>
            </a:r>
            <a:endParaRPr lang="ja-JP" altLang="en-US" dirty="0" smtClean="0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6699119" y="615478"/>
            <a:ext cx="1454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dirty="0" smtClean="0">
                <a:latin typeface="Times New Roman" charset="0"/>
                <a:ea typeface="ＭＳ Ｐ明朝" charset="-128"/>
                <a:cs typeface="ＭＳ Ｐ明朝" charset="-128"/>
              </a:rPr>
              <a:t>設置</a:t>
            </a:r>
            <a:endParaRPr lang="en-US" altLang="ja-JP" dirty="0" smtClean="0">
              <a:latin typeface="Times New Roman" charset="0"/>
              <a:ea typeface="ＭＳ Ｐ明朝" charset="-128"/>
              <a:cs typeface="ＭＳ Ｐ明朝" charset="-128"/>
            </a:endParaRPr>
          </a:p>
          <a:p>
            <a:pPr algn="ctr"/>
            <a:r>
              <a:rPr lang="en-US" altLang="ja-JP" dirty="0" smtClean="0">
                <a:latin typeface="Times New Roman" charset="0"/>
                <a:ea typeface="ＭＳ Ｐ明朝" charset="-128"/>
                <a:cs typeface="ＭＳ Ｐ明朝" charset="-128"/>
              </a:rPr>
              <a:t>(2</a:t>
            </a:r>
            <a:r>
              <a:rPr lang="ja-JP" altLang="en-US" dirty="0" smtClean="0">
                <a:latin typeface="Times New Roman" charset="0"/>
                <a:ea typeface="ＭＳ Ｐ明朝" charset="-128"/>
                <a:cs typeface="ＭＳ Ｐ明朝" charset="-128"/>
              </a:rPr>
              <a:t>月</a:t>
            </a:r>
            <a:r>
              <a:rPr lang="en-US" altLang="ja-JP" dirty="0" smtClean="0">
                <a:latin typeface="Times New Roman" charset="0"/>
                <a:ea typeface="ＭＳ Ｐ明朝" charset="-128"/>
                <a:cs typeface="ＭＳ Ｐ明朝" charset="-128"/>
              </a:rPr>
              <a:t>)</a:t>
            </a:r>
            <a:endParaRPr lang="ja-JP" altLang="en-US" dirty="0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212616" y="4216840"/>
            <a:ext cx="6463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FF6600"/>
                </a:solidFill>
                <a:latin typeface="Times New Roman" charset="0"/>
                <a:ea typeface="ＭＳ Ｐ明朝" charset="-128"/>
                <a:cs typeface="ＭＳ Ｐ明朝" charset="-128"/>
              </a:rPr>
              <a:t>1998.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338419" y="1356808"/>
            <a:ext cx="385379" cy="2921898"/>
          </a:xfrm>
          <a:prstGeom prst="rect">
            <a:avLst/>
          </a:prstGeom>
          <a:solidFill>
            <a:srgbClr val="FF6600">
              <a:alpha val="2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85533" y="2045207"/>
            <a:ext cx="461665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dirty="0" smtClean="0"/>
              <a:t>為替変動</a:t>
            </a:r>
            <a:endParaRPr kumimoji="1" lang="ja-JP" altLang="en-US" dirty="0"/>
          </a:p>
        </p:txBody>
      </p:sp>
      <p:sp>
        <p:nvSpPr>
          <p:cNvPr id="37" name="フレーム 36"/>
          <p:cNvSpPr/>
          <p:nvPr/>
        </p:nvSpPr>
        <p:spPr>
          <a:xfrm>
            <a:off x="723798" y="4149288"/>
            <a:ext cx="3341653" cy="118917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9" name="フレーム 38"/>
          <p:cNvSpPr/>
          <p:nvPr/>
        </p:nvSpPr>
        <p:spPr>
          <a:xfrm>
            <a:off x="4271039" y="4206083"/>
            <a:ext cx="4472967" cy="10959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2" name="フッター プレースホルダ 3"/>
          <p:cNvSpPr txBox="1">
            <a:spLocks/>
          </p:cNvSpPr>
          <p:nvPr/>
        </p:nvSpPr>
        <p:spPr>
          <a:xfrm>
            <a:off x="8562261" y="4217792"/>
            <a:ext cx="699745" cy="12988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10th IRSF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スライド番号プレースホルダ 4"/>
          <p:cNvSpPr txBox="1">
            <a:spLocks/>
          </p:cNvSpPr>
          <p:nvPr/>
        </p:nvSpPr>
        <p:spPr>
          <a:xfrm>
            <a:off x="11890754" y="4501008"/>
            <a:ext cx="515602" cy="12988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11236-AB04-1C48-88E0-DB6D2B193C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6" name="フッター プレースホルダ 3"/>
          <p:cNvSpPr txBox="1">
            <a:spLocks/>
          </p:cNvSpPr>
          <p:nvPr/>
        </p:nvSpPr>
        <p:spPr>
          <a:xfrm>
            <a:off x="7501080" y="4238751"/>
            <a:ext cx="123354" cy="14736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10th IRSF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7" name="スライド番号プレースホルダ 4"/>
          <p:cNvSpPr txBox="1">
            <a:spLocks/>
          </p:cNvSpPr>
          <p:nvPr/>
        </p:nvSpPr>
        <p:spPr>
          <a:xfrm>
            <a:off x="10100033" y="4521967"/>
            <a:ext cx="90893" cy="14736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11236-AB04-1C48-88E0-DB6D2B193C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8" name="図 57"/>
          <p:cNvPicPr>
            <a:picLocks noChangeAspect="1"/>
          </p:cNvPicPr>
          <p:nvPr/>
        </p:nvPicPr>
        <p:blipFill>
          <a:blip r:embed="rId6"/>
          <a:srcRect r="9873"/>
          <a:stretch>
            <a:fillRect/>
          </a:stretch>
        </p:blipFill>
        <p:spPr>
          <a:xfrm>
            <a:off x="6404536" y="1969148"/>
            <a:ext cx="2341739" cy="1948701"/>
          </a:xfrm>
          <a:prstGeom prst="rect">
            <a:avLst/>
          </a:prstGeom>
        </p:spPr>
      </p:pic>
      <p:pic>
        <p:nvPicPr>
          <p:cNvPr id="59" name="図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4334" y="3507327"/>
            <a:ext cx="594579" cy="399803"/>
          </a:xfrm>
          <a:prstGeom prst="rect">
            <a:avLst/>
          </a:prstGeom>
        </p:spPr>
      </p:pic>
      <p:pic>
        <p:nvPicPr>
          <p:cNvPr id="60" name="図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01" y="3508738"/>
            <a:ext cx="568950" cy="399803"/>
          </a:xfrm>
          <a:prstGeom prst="rect">
            <a:avLst/>
          </a:prstGeom>
        </p:spPr>
      </p:pic>
      <p:sp>
        <p:nvSpPr>
          <p:cNvPr id="62" name="正方形/長方形 61"/>
          <p:cNvSpPr/>
          <p:nvPr/>
        </p:nvSpPr>
        <p:spPr>
          <a:xfrm>
            <a:off x="6476342" y="1569038"/>
            <a:ext cx="22625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 smtClean="0">
                <a:ln>
                  <a:solidFill>
                    <a:srgbClr val="0000FF"/>
                  </a:solidFill>
                </a:ln>
                <a:latin typeface="ＭＳ Ｐ明朝"/>
                <a:ea typeface="ＭＳ Ｐ明朝"/>
                <a:cs typeface="ＭＳ Ｐ明朝"/>
              </a:rPr>
              <a:t>開所式</a:t>
            </a:r>
            <a:r>
              <a:rPr lang="en-US" altLang="ja-JP" sz="1600" i="1" dirty="0" smtClean="0">
                <a:ln>
                  <a:solidFill>
                    <a:srgbClr val="0000FF"/>
                  </a:solidFill>
                </a:ln>
              </a:rPr>
              <a:t> </a:t>
            </a:r>
            <a:r>
              <a:rPr lang="en-US" altLang="ja-JP" sz="1600" dirty="0" smtClean="0">
                <a:ln>
                  <a:solidFill>
                    <a:srgbClr val="0000FF"/>
                  </a:solidFill>
                </a:ln>
                <a:latin typeface="Times"/>
                <a:cs typeface="Times"/>
              </a:rPr>
              <a:t>Nov. 15</a:t>
            </a:r>
            <a:r>
              <a:rPr lang="ja-JP" altLang="en-US" sz="1600" dirty="0" smtClean="0">
                <a:ln>
                  <a:solidFill>
                    <a:srgbClr val="0000FF"/>
                  </a:solidFill>
                </a:ln>
                <a:latin typeface="Times"/>
                <a:cs typeface="Times"/>
              </a:rPr>
              <a:t>（</a:t>
            </a:r>
            <a:r>
              <a:rPr lang="en-US" altLang="ja-JP" sz="1600" dirty="0" smtClean="0">
                <a:ln>
                  <a:solidFill>
                    <a:srgbClr val="0000FF"/>
                  </a:solidFill>
                </a:ln>
                <a:latin typeface="Times"/>
                <a:cs typeface="Times"/>
              </a:rPr>
              <a:t>2000</a:t>
            </a:r>
            <a:r>
              <a:rPr lang="ja-JP" altLang="en-US" sz="1600" dirty="0" smtClean="0">
                <a:ln>
                  <a:solidFill>
                    <a:srgbClr val="0000FF"/>
                  </a:solidFill>
                </a:ln>
                <a:latin typeface="Times"/>
                <a:cs typeface="Times"/>
              </a:rPr>
              <a:t>）</a:t>
            </a:r>
            <a:endParaRPr lang="en-US" altLang="ja-JP" sz="1600" dirty="0" smtClean="0">
              <a:ln>
                <a:solidFill>
                  <a:srgbClr val="0000FF"/>
                </a:solidFill>
              </a:ln>
              <a:latin typeface="Times"/>
              <a:cs typeface="Times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148893" y="721320"/>
            <a:ext cx="7617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 smtClean="0">
                <a:latin typeface="Times New Roman" charset="0"/>
                <a:ea typeface="ＭＳ Ｐ明朝" charset="-128"/>
                <a:cs typeface="ＭＳ Ｐ明朝" charset="-128"/>
              </a:rPr>
              <a:t>右往</a:t>
            </a:r>
            <a:endParaRPr lang="en-US" altLang="ja-JP" dirty="0" smtClean="0">
              <a:latin typeface="Times New Roman" charset="0"/>
              <a:ea typeface="ＭＳ Ｐ明朝" charset="-128"/>
              <a:cs typeface="ＭＳ Ｐ明朝" charset="-128"/>
            </a:endParaRPr>
          </a:p>
          <a:p>
            <a:pPr algn="ctr"/>
            <a:r>
              <a:rPr lang="ja-JP" altLang="en-US" dirty="0" smtClean="0">
                <a:latin typeface="Times New Roman" charset="0"/>
                <a:ea typeface="ＭＳ Ｐ明朝" charset="-128"/>
                <a:cs typeface="ＭＳ Ｐ明朝" charset="-128"/>
              </a:rPr>
              <a:t>左往</a:t>
            </a:r>
            <a:r>
              <a:rPr lang="en-US" altLang="ja-JP" dirty="0" smtClean="0">
                <a:latin typeface="Times New Roman" charset="0"/>
                <a:ea typeface="ＭＳ Ｐ明朝" charset="-128"/>
                <a:cs typeface="ＭＳ Ｐ明朝" charset="-128"/>
              </a:rPr>
              <a:t>   </a:t>
            </a:r>
          </a:p>
          <a:p>
            <a:pPr algn="ctr"/>
            <a:r>
              <a:rPr lang="ja-JP" altLang="en-US" dirty="0" smtClean="0">
                <a:latin typeface="Times New Roman" charset="0"/>
                <a:ea typeface="ＭＳ Ｐ明朝" charset="-128"/>
                <a:cs typeface="ＭＳ Ｐ明朝" charset="-128"/>
              </a:rPr>
              <a:t>（</a:t>
            </a:r>
            <a:r>
              <a:rPr lang="en-US" altLang="ja-JP" dirty="0" smtClean="0">
                <a:latin typeface="Times New Roman" charset="0"/>
                <a:ea typeface="ＭＳ Ｐ明朝" charset="-128"/>
                <a:cs typeface="ＭＳ Ｐ明朝" charset="-128"/>
              </a:rPr>
              <a:t>1</a:t>
            </a:r>
            <a:r>
              <a:rPr lang="ja-JP" altLang="en-US" dirty="0" smtClean="0">
                <a:latin typeface="Times New Roman" charset="0"/>
                <a:ea typeface="ＭＳ Ｐ明朝" charset="-128"/>
                <a:cs typeface="ＭＳ Ｐ明朝" charset="-128"/>
              </a:rPr>
              <a:t>年）</a:t>
            </a:r>
            <a:endParaRPr lang="en-US" altLang="ja-JP" dirty="0" smtClean="0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547773" y="2119376"/>
            <a:ext cx="430887" cy="156436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ja-JP" altLang="en-US" sz="1600" dirty="0" smtClean="0">
                <a:solidFill>
                  <a:srgbClr val="FF0000"/>
                </a:solidFill>
                <a:latin typeface="Times New Roman" charset="0"/>
                <a:ea typeface="ＭＳ Ｐ明朝" charset="-128"/>
                <a:cs typeface="ＭＳ Ｐ明朝" charset="-128"/>
              </a:rPr>
              <a:t>方針転換</a:t>
            </a:r>
            <a:endParaRPr lang="ja-JP" altLang="en-US" sz="1600" dirty="0">
              <a:solidFill>
                <a:srgbClr val="FF0000"/>
              </a:solidFill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sp>
        <p:nvSpPr>
          <p:cNvPr id="40" name="スライド番号プレースホルダ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41" name="フッター プレースホルダ 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49" name="日付プレースホルダ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1408730" y="5492600"/>
            <a:ext cx="4790605" cy="7386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ja-JP" sz="1400" i="1" dirty="0" smtClean="0">
                <a:solidFill>
                  <a:srgbClr val="FF6600"/>
                </a:solidFill>
                <a:latin typeface="Times"/>
                <a:cs typeface="Times"/>
              </a:rPr>
              <a:t> SIRIUS  </a:t>
            </a:r>
            <a:r>
              <a:rPr lang="en-US" altLang="ja-JP" sz="1400" i="1" dirty="0" smtClean="0">
                <a:solidFill>
                  <a:srgbClr val="000000"/>
                </a:solidFill>
                <a:latin typeface="Times"/>
                <a:cs typeface="Times"/>
              </a:rPr>
              <a:t>Simultaneous </a:t>
            </a:r>
            <a:r>
              <a:rPr lang="en-US" altLang="ja-JP" sz="1400" i="1" dirty="0" err="1" smtClean="0">
                <a:solidFill>
                  <a:srgbClr val="000000"/>
                </a:solidFill>
                <a:latin typeface="Times"/>
                <a:cs typeface="Times"/>
              </a:rPr>
              <a:t>InfraRed</a:t>
            </a:r>
            <a:r>
              <a:rPr lang="en-US" altLang="ja-JP" sz="1400" i="1" dirty="0" smtClean="0">
                <a:solidFill>
                  <a:srgbClr val="000000"/>
                </a:solidFill>
                <a:latin typeface="Times"/>
                <a:cs typeface="Times"/>
              </a:rPr>
              <a:t> Imaging Unbiased Surveyor</a:t>
            </a:r>
          </a:p>
          <a:p>
            <a:r>
              <a:rPr lang="ja-JP" altLang="en-US" sz="1400" dirty="0" smtClean="0">
                <a:solidFill>
                  <a:srgbClr val="000000"/>
                </a:solidFill>
              </a:rPr>
              <a:t>長嶋千恵</a:t>
            </a:r>
            <a:r>
              <a:rPr lang="en-US" altLang="ja-JP" sz="1400" dirty="0" smtClean="0">
                <a:solidFill>
                  <a:srgbClr val="000000"/>
                </a:solidFill>
              </a:rPr>
              <a:t>     </a:t>
            </a:r>
            <a:r>
              <a:rPr lang="ja-JP" altLang="en-US" sz="1400" dirty="0" smtClean="0">
                <a:solidFill>
                  <a:srgbClr val="000000"/>
                </a:solidFill>
              </a:rPr>
              <a:t>永山貴宏</a:t>
            </a:r>
            <a:r>
              <a:rPr lang="en-US" altLang="ja-JP" sz="1400" dirty="0" smtClean="0">
                <a:solidFill>
                  <a:srgbClr val="000000"/>
                </a:solidFill>
              </a:rPr>
              <a:t>       </a:t>
            </a:r>
            <a:r>
              <a:rPr lang="ja-JP" altLang="en-US" sz="1400" dirty="0" smtClean="0">
                <a:solidFill>
                  <a:srgbClr val="3366FF"/>
                </a:solidFill>
              </a:rPr>
              <a:t>中島　康</a:t>
            </a:r>
            <a:r>
              <a:rPr lang="en-US" altLang="ja-JP" sz="1400" dirty="0" smtClean="0">
                <a:solidFill>
                  <a:srgbClr val="3366FF"/>
                </a:solidFill>
              </a:rPr>
              <a:t>    </a:t>
            </a:r>
            <a:r>
              <a:rPr lang="ja-JP" altLang="en-US" sz="1400" dirty="0" smtClean="0">
                <a:solidFill>
                  <a:srgbClr val="FF6600"/>
                </a:solidFill>
              </a:rPr>
              <a:t>河合利秀</a:t>
            </a:r>
            <a:r>
              <a:rPr lang="en-US" altLang="ja-JP" sz="1400" dirty="0" smtClean="0">
                <a:solidFill>
                  <a:srgbClr val="FF6600"/>
                </a:solidFill>
              </a:rPr>
              <a:t>    </a:t>
            </a:r>
            <a:r>
              <a:rPr lang="ja-JP" altLang="en-US" sz="1400" u="sng" dirty="0" smtClean="0">
                <a:solidFill>
                  <a:srgbClr val="0000FF"/>
                </a:solidFill>
              </a:rPr>
              <a:t>田村元秀</a:t>
            </a:r>
            <a:r>
              <a:rPr lang="ja-JP" altLang="ja-JP" sz="1400" dirty="0" smtClean="0"/>
              <a:t>　</a:t>
            </a:r>
            <a:endParaRPr lang="en-US" altLang="ja-JP" sz="1400" dirty="0" smtClean="0"/>
          </a:p>
          <a:p>
            <a:r>
              <a:rPr lang="ja-JP" altLang="en-US" sz="1200" dirty="0" smtClean="0">
                <a:solidFill>
                  <a:srgbClr val="000000"/>
                </a:solidFill>
              </a:rPr>
              <a:t>金工／冷却</a:t>
            </a:r>
            <a:r>
              <a:rPr lang="ja-JP" altLang="ja-JP" sz="1200" dirty="0" smtClean="0">
                <a:solidFill>
                  <a:srgbClr val="000000"/>
                </a:solidFill>
              </a:rPr>
              <a:t>　</a:t>
            </a:r>
            <a:r>
              <a:rPr lang="ja-JP" altLang="en-US" sz="1200" dirty="0" smtClean="0">
                <a:solidFill>
                  <a:srgbClr val="000000"/>
                </a:solidFill>
              </a:rPr>
              <a:t>　　検出器　　　　</a:t>
            </a:r>
            <a:r>
              <a:rPr lang="en-US" altLang="ja-JP" sz="1200" dirty="0" smtClean="0">
                <a:solidFill>
                  <a:srgbClr val="000000"/>
                </a:solidFill>
              </a:rPr>
              <a:t>  </a:t>
            </a:r>
            <a:r>
              <a:rPr lang="ja-JP" altLang="en-US" sz="1200" dirty="0" smtClean="0">
                <a:solidFill>
                  <a:srgbClr val="000000"/>
                </a:solidFill>
              </a:rPr>
              <a:t>解析ソフト</a:t>
            </a:r>
            <a:r>
              <a:rPr lang="ja-JP" altLang="en-US" sz="1400" dirty="0" smtClean="0"/>
              <a:t>　　</a:t>
            </a:r>
            <a:endParaRPr lang="ja-JP" altLang="en-US" sz="1400" dirty="0"/>
          </a:p>
        </p:txBody>
      </p:sp>
      <p:sp>
        <p:nvSpPr>
          <p:cNvPr id="52" name="正方形/長方形 51"/>
          <p:cNvSpPr/>
          <p:nvPr/>
        </p:nvSpPr>
        <p:spPr>
          <a:xfrm>
            <a:off x="1414032" y="4591862"/>
            <a:ext cx="4810184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ja-JP" sz="1400" i="1" dirty="0" smtClean="0">
                <a:solidFill>
                  <a:srgbClr val="FF6600"/>
                </a:solidFill>
                <a:latin typeface="Times"/>
                <a:cs typeface="Times"/>
              </a:rPr>
              <a:t>IRSF</a:t>
            </a:r>
            <a:r>
              <a:rPr lang="en-US" altLang="ja-JP" sz="1400" i="1" dirty="0" smtClean="0">
                <a:latin typeface="Times"/>
                <a:cs typeface="Times"/>
              </a:rPr>
              <a:t>  </a:t>
            </a:r>
            <a:r>
              <a:rPr lang="en-US" altLang="ja-JP" sz="1400" i="1" dirty="0" err="1" smtClean="0">
                <a:latin typeface="Times"/>
                <a:cs typeface="Times"/>
              </a:rPr>
              <a:t>InfraRed</a:t>
            </a:r>
            <a:r>
              <a:rPr lang="en-US" altLang="ja-JP" sz="1400" i="1" dirty="0" smtClean="0">
                <a:latin typeface="Times"/>
                <a:cs typeface="Times"/>
              </a:rPr>
              <a:t> Survey Facility </a:t>
            </a:r>
          </a:p>
          <a:p>
            <a:r>
              <a:rPr lang="ja-JP" altLang="en-US" sz="1400" dirty="0" smtClean="0"/>
              <a:t>加藤大輔</a:t>
            </a:r>
            <a:r>
              <a:rPr lang="en-US" altLang="ja-JP" sz="1400" dirty="0" smtClean="0"/>
              <a:t>     </a:t>
            </a:r>
            <a:r>
              <a:rPr lang="ja-JP" altLang="en-US" sz="1400" dirty="0" smtClean="0"/>
              <a:t>栗田光樹夫</a:t>
            </a:r>
            <a:r>
              <a:rPr lang="en-US" altLang="ja-JP" sz="1400" dirty="0" smtClean="0"/>
              <a:t>    </a:t>
            </a:r>
            <a:r>
              <a:rPr lang="ja-JP" altLang="en-US" sz="1400" dirty="0" smtClean="0">
                <a:solidFill>
                  <a:srgbClr val="008000"/>
                </a:solidFill>
              </a:rPr>
              <a:t>関　敬之</a:t>
            </a:r>
            <a:r>
              <a:rPr lang="en-US" altLang="ja-JP" sz="1400" dirty="0" smtClean="0">
                <a:solidFill>
                  <a:srgbClr val="008000"/>
                </a:solidFill>
              </a:rPr>
              <a:t>   </a:t>
            </a:r>
            <a:r>
              <a:rPr lang="ja-JP" altLang="en-US" sz="1400" dirty="0" smtClean="0">
                <a:solidFill>
                  <a:srgbClr val="FF6600"/>
                </a:solidFill>
              </a:rPr>
              <a:t>河合利秀</a:t>
            </a:r>
            <a:r>
              <a:rPr lang="en-US" altLang="ja-JP" sz="1400" dirty="0" smtClean="0">
                <a:solidFill>
                  <a:srgbClr val="FF6600"/>
                </a:solidFill>
              </a:rPr>
              <a:t>    </a:t>
            </a:r>
            <a:r>
              <a:rPr lang="ja-JP" altLang="en-US" sz="1400" u="sng" dirty="0" smtClean="0">
                <a:solidFill>
                  <a:srgbClr val="0000FF"/>
                </a:solidFill>
              </a:rPr>
              <a:t>長田哲也</a:t>
            </a:r>
            <a:endParaRPr lang="en-US" altLang="ja-JP" sz="1400" u="sng" dirty="0" smtClean="0">
              <a:solidFill>
                <a:srgbClr val="0000FF"/>
              </a:solidFill>
            </a:endParaRPr>
          </a:p>
          <a:p>
            <a:r>
              <a:rPr lang="ja-JP" altLang="en-US" sz="1200" dirty="0" smtClean="0"/>
              <a:t>望遠鏡制御</a:t>
            </a:r>
            <a:r>
              <a:rPr lang="en-US" altLang="ja-JP" sz="1200" dirty="0" smtClean="0"/>
              <a:t>     </a:t>
            </a:r>
            <a:r>
              <a:rPr lang="ja-JP" altLang="en-US" sz="1200" dirty="0" smtClean="0"/>
              <a:t>　機械構造</a:t>
            </a:r>
            <a:r>
              <a:rPr lang="ja-JP" altLang="ja-JP" sz="1400" dirty="0" smtClean="0"/>
              <a:t>　</a:t>
            </a:r>
            <a:r>
              <a:rPr lang="ja-JP" altLang="en-US" sz="1400" dirty="0" smtClean="0"/>
              <a:t>　　</a:t>
            </a:r>
            <a:endParaRPr lang="ja-JP" altLang="en-US" sz="1400" dirty="0"/>
          </a:p>
        </p:txBody>
      </p:sp>
      <p:pic>
        <p:nvPicPr>
          <p:cNvPr id="61" name="図 60" descr="CCF20131214_00000.jpg"/>
          <p:cNvPicPr>
            <a:picLocks noChangeAspect="1"/>
          </p:cNvPicPr>
          <p:nvPr/>
        </p:nvPicPr>
        <p:blipFill>
          <a:blip r:embed="rId9"/>
          <a:srcRect l="27440" t="62810" r="16596" b="7824"/>
          <a:stretch>
            <a:fillRect/>
          </a:stretch>
        </p:blipFill>
        <p:spPr>
          <a:xfrm>
            <a:off x="6555094" y="4589022"/>
            <a:ext cx="2293978" cy="1667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02508" y="769350"/>
            <a:ext cx="8941492" cy="6172853"/>
          </a:xfrm>
        </p:spPr>
        <p:txBody>
          <a:bodyPr anchor="t">
            <a:normAutofit/>
          </a:bodyPr>
          <a:lstStyle/>
          <a:p>
            <a:pPr marL="571500" indent="-571500">
              <a:buAutoNum type="romanUcPeriod"/>
            </a:pPr>
            <a:r>
              <a:rPr lang="en-US" altLang="ja-JP" sz="2800" u="sng" dirty="0" smtClean="0"/>
              <a:t>Partnership</a:t>
            </a:r>
            <a:r>
              <a:rPr lang="en-US" altLang="ja-JP" sz="2800" dirty="0" smtClean="0"/>
              <a:t> with a small company</a:t>
            </a:r>
            <a:endParaRPr lang="en-US" altLang="ja-JP" sz="2400" dirty="0" smtClean="0"/>
          </a:p>
          <a:p>
            <a:pPr>
              <a:buNone/>
            </a:pPr>
            <a:endParaRPr lang="en-US" altLang="ja-JP" sz="2800" dirty="0" smtClean="0"/>
          </a:p>
          <a:p>
            <a:pPr>
              <a:buNone/>
            </a:pPr>
            <a:r>
              <a:rPr lang="en-US" altLang="ja-JP" sz="2800" dirty="0" smtClean="0"/>
              <a:t>II.  </a:t>
            </a:r>
            <a:r>
              <a:rPr lang="en-US" altLang="ja-JP" sz="2800" u="sng" dirty="0" smtClean="0"/>
              <a:t>Innovative technology</a:t>
            </a:r>
          </a:p>
          <a:p>
            <a:pPr>
              <a:buNone/>
            </a:pPr>
            <a:r>
              <a:rPr lang="en-US" altLang="ja-JP" sz="2800" dirty="0" smtClean="0"/>
              <a:t>       </a:t>
            </a:r>
            <a:r>
              <a:rPr lang="en-US" altLang="ja-JP" sz="2800" dirty="0" smtClean="0">
                <a:solidFill>
                  <a:srgbClr val="FF0000"/>
                </a:solidFill>
              </a:rPr>
              <a:t>◎</a:t>
            </a:r>
            <a:r>
              <a:rPr lang="en-US" altLang="ja-JP" sz="2800" dirty="0" smtClean="0"/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R-guide </a:t>
            </a:r>
            <a:r>
              <a:rPr lang="en-US" altLang="ja-JP" sz="2800" dirty="0" smtClean="0"/>
              <a:t>   Ball-</a:t>
            </a:r>
            <a:r>
              <a:rPr lang="en-US" altLang="ja-JP" sz="2800" u="sng" dirty="0" smtClean="0"/>
              <a:t>bearing</a:t>
            </a:r>
            <a:r>
              <a:rPr lang="en-US" altLang="ja-JP" sz="2800" dirty="0" smtClean="0"/>
              <a:t> 　　  </a:t>
            </a:r>
          </a:p>
          <a:p>
            <a:pPr>
              <a:buNone/>
            </a:pPr>
            <a:endParaRPr lang="en-US" altLang="ja-JP" sz="1800" dirty="0" smtClean="0"/>
          </a:p>
          <a:p>
            <a:pPr>
              <a:buNone/>
            </a:pPr>
            <a:r>
              <a:rPr lang="en-US" altLang="ja-JP" sz="1800" dirty="0" smtClean="0"/>
              <a:t>           </a:t>
            </a:r>
            <a:r>
              <a:rPr lang="en-US" altLang="ja-JP" sz="2800" dirty="0" smtClean="0">
                <a:solidFill>
                  <a:srgbClr val="FF0000"/>
                </a:solidFill>
              </a:rPr>
              <a:t>◎</a:t>
            </a:r>
            <a:r>
              <a:rPr lang="en-US" altLang="ja-JP" sz="2800" dirty="0" smtClean="0"/>
              <a:t>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Dyna-Serv</a:t>
            </a:r>
            <a:r>
              <a:rPr lang="en-US" altLang="ja-JP" sz="2400" dirty="0" smtClean="0">
                <a:solidFill>
                  <a:srgbClr val="FF0000"/>
                </a:solidFill>
              </a:rPr>
              <a:t>  </a:t>
            </a:r>
            <a:r>
              <a:rPr lang="en-US" altLang="ja-JP" sz="2800" dirty="0" smtClean="0"/>
              <a:t>Pulse</a:t>
            </a:r>
            <a:r>
              <a:rPr lang="en-US" altLang="ja-JP" sz="1800" dirty="0" smtClean="0"/>
              <a:t> and </a:t>
            </a:r>
            <a:r>
              <a:rPr lang="en-US" altLang="ja-JP" sz="2800" dirty="0" err="1" smtClean="0"/>
              <a:t>Serv</a:t>
            </a:r>
            <a:r>
              <a:rPr lang="en-US" altLang="ja-JP" sz="2800" dirty="0" smtClean="0"/>
              <a:t> motor</a:t>
            </a:r>
          </a:p>
          <a:p>
            <a:pPr>
              <a:buNone/>
            </a:pPr>
            <a:endParaRPr lang="en-US" altLang="ja-JP" sz="1400" dirty="0" smtClean="0"/>
          </a:p>
          <a:p>
            <a:pPr>
              <a:buNone/>
            </a:pPr>
            <a:endParaRPr lang="en-US" altLang="ja-JP" sz="1400" dirty="0" smtClean="0"/>
          </a:p>
          <a:p>
            <a:pPr>
              <a:buNone/>
            </a:pPr>
            <a:r>
              <a:rPr lang="en-US" altLang="ja-JP" sz="1400" dirty="0" smtClean="0"/>
              <a:t>                </a:t>
            </a:r>
            <a:r>
              <a:rPr lang="en-US" altLang="ja-JP" sz="2000" dirty="0" smtClean="0">
                <a:solidFill>
                  <a:srgbClr val="0000FF"/>
                </a:solidFill>
              </a:rPr>
              <a:t>○</a:t>
            </a:r>
            <a:r>
              <a:rPr lang="en-US" altLang="ja-JP" sz="2000" dirty="0" smtClean="0"/>
              <a:t> friction drive</a:t>
            </a:r>
            <a:r>
              <a:rPr lang="ja-JP" altLang="en-US" sz="2000" dirty="0" smtClean="0"/>
              <a:t>　　　　　</a:t>
            </a:r>
            <a:r>
              <a:rPr lang="en-US" altLang="ja-JP" sz="2000" dirty="0" smtClean="0"/>
              <a:t>  </a:t>
            </a:r>
            <a:r>
              <a:rPr lang="ja-JP" altLang="en-US" sz="2000" dirty="0" smtClean="0"/>
              <a:t>まさつ駆動ギア</a:t>
            </a:r>
            <a:endParaRPr lang="en-US" altLang="ja-JP" sz="2000" dirty="0" smtClean="0"/>
          </a:p>
          <a:p>
            <a:pPr>
              <a:buNone/>
            </a:pPr>
            <a:r>
              <a:rPr lang="en-US" altLang="ja-JP" sz="1600" dirty="0" smtClean="0"/>
              <a:t>　　　　  </a:t>
            </a:r>
            <a:r>
              <a:rPr lang="en-US" altLang="ja-JP" sz="2000" dirty="0" smtClean="0">
                <a:solidFill>
                  <a:srgbClr val="0000FF"/>
                </a:solidFill>
              </a:rPr>
              <a:t>○</a:t>
            </a:r>
            <a:r>
              <a:rPr lang="en-US" altLang="ja-JP" sz="2000" dirty="0" smtClean="0"/>
              <a:t> Encoder  </a:t>
            </a:r>
            <a:r>
              <a:rPr lang="ja-JP" altLang="en-US" sz="2000" dirty="0" smtClean="0"/>
              <a:t>エンコーダ　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Heidenhain</a:t>
            </a:r>
            <a:endParaRPr lang="en-US" altLang="ja-JP" sz="2000" dirty="0" smtClean="0"/>
          </a:p>
          <a:p>
            <a:pPr>
              <a:buNone/>
            </a:pPr>
            <a:endParaRPr lang="en-US" altLang="ja-JP" sz="1400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sym typeface="Wingdings"/>
            </a:endParaRPr>
          </a:p>
          <a:p>
            <a:pPr>
              <a:buNone/>
            </a:pPr>
            <a:r>
              <a:rPr lang="en-US" altLang="ja-JP" sz="2800" dirty="0" smtClean="0"/>
              <a:t>     ①</a:t>
            </a:r>
            <a:r>
              <a:rPr lang="en-US" altLang="ja-JP" sz="2800" u="sng" dirty="0" smtClean="0">
                <a:solidFill>
                  <a:srgbClr val="FF6600"/>
                </a:solidFill>
              </a:rPr>
              <a:t>Cheap</a:t>
            </a:r>
            <a:r>
              <a:rPr lang="en-US" altLang="ja-JP" sz="2800" dirty="0" smtClean="0">
                <a:solidFill>
                  <a:srgbClr val="0000FF"/>
                </a:solidFill>
              </a:rPr>
              <a:t> </a:t>
            </a:r>
            <a:r>
              <a:rPr lang="en-US" altLang="ja-JP" sz="2800" dirty="0" smtClean="0"/>
              <a:t>cost</a:t>
            </a:r>
            <a:r>
              <a:rPr lang="ja-JP" altLang="en-US" sz="2800" dirty="0" smtClean="0"/>
              <a:t>，</a:t>
            </a:r>
            <a:r>
              <a:rPr lang="en-US" altLang="ja-JP" sz="2800" dirty="0" smtClean="0"/>
              <a:t> </a:t>
            </a:r>
            <a:r>
              <a:rPr lang="en-US" altLang="ja-JP" sz="2800" dirty="0" smtClean="0">
                <a:solidFill>
                  <a:srgbClr val="000000"/>
                </a:solidFill>
              </a:rPr>
              <a:t>②</a:t>
            </a:r>
            <a:r>
              <a:rPr lang="en-US" altLang="ja-JP" sz="2800" u="sng" dirty="0" smtClean="0">
                <a:solidFill>
                  <a:srgbClr val="FF6600"/>
                </a:solidFill>
              </a:rPr>
              <a:t>Quick</a:t>
            </a:r>
            <a:r>
              <a:rPr lang="en-US" altLang="ja-JP" sz="2800" dirty="0" smtClean="0">
                <a:solidFill>
                  <a:srgbClr val="0000FF"/>
                </a:solidFill>
              </a:rPr>
              <a:t> </a:t>
            </a:r>
            <a:r>
              <a:rPr lang="en-US" altLang="ja-JP" sz="2800" dirty="0" smtClean="0">
                <a:solidFill>
                  <a:srgbClr val="000000"/>
                </a:solidFill>
              </a:rPr>
              <a:t>construction,   ③</a:t>
            </a:r>
            <a:r>
              <a:rPr lang="en-US" altLang="ja-JP" sz="2800" u="sng" dirty="0" smtClean="0">
                <a:solidFill>
                  <a:srgbClr val="FF6600"/>
                </a:solidFill>
              </a:rPr>
              <a:t>Easy</a:t>
            </a:r>
            <a:r>
              <a:rPr lang="en-US" altLang="ja-JP" sz="2800" dirty="0" smtClean="0">
                <a:solidFill>
                  <a:srgbClr val="0000FF"/>
                </a:solidFill>
              </a:rPr>
              <a:t> </a:t>
            </a:r>
            <a:r>
              <a:rPr lang="en-US" altLang="ja-JP" sz="2800" dirty="0" smtClean="0">
                <a:solidFill>
                  <a:srgbClr val="000000"/>
                </a:solidFill>
              </a:rPr>
              <a:t>operation</a:t>
            </a:r>
            <a:endParaRPr lang="en-US" altLang="ja-JP" sz="20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ja-JP" sz="2000" dirty="0" smtClean="0">
                <a:solidFill>
                  <a:srgbClr val="0000FF"/>
                </a:solidFill>
              </a:rPr>
              <a:t>            </a:t>
            </a:r>
            <a:r>
              <a:rPr lang="en-US" altLang="ja-JP" sz="2000" dirty="0" smtClean="0"/>
              <a:t>1</a:t>
            </a:r>
            <a:r>
              <a:rPr lang="ja-JP" altLang="en-US" sz="2000" dirty="0" smtClean="0"/>
              <a:t>億円</a:t>
            </a:r>
            <a:r>
              <a:rPr lang="en-US" altLang="ja-JP" sz="2000" dirty="0" smtClean="0"/>
              <a:t>〜</a:t>
            </a:r>
            <a:r>
              <a:rPr lang="en-US" altLang="ja-JP" sz="2000" dirty="0" smtClean="0">
                <a:solidFill>
                  <a:srgbClr val="000000"/>
                </a:solidFill>
              </a:rPr>
              <a:t>1M$　　　        2-years                                             for worldwide  users</a:t>
            </a:r>
          </a:p>
          <a:p>
            <a:pPr>
              <a:buNone/>
            </a:pPr>
            <a:endParaRPr lang="ja-JP" altLang="en-US" sz="2000" dirty="0">
              <a:solidFill>
                <a:srgbClr val="0000FF"/>
              </a:solidFill>
            </a:endParaRPr>
          </a:p>
        </p:txBody>
      </p:sp>
      <p:pic>
        <p:nvPicPr>
          <p:cNvPr id="5" name="図 4" descr="ダイナサーヴ.tiff"/>
          <p:cNvPicPr>
            <a:picLocks noChangeAspect="1"/>
          </p:cNvPicPr>
          <p:nvPr/>
        </p:nvPicPr>
        <p:blipFill>
          <a:blip r:embed="rId4"/>
          <a:srcRect l="7301" t="21186" b="17822"/>
          <a:stretch>
            <a:fillRect/>
          </a:stretch>
        </p:blipFill>
        <p:spPr>
          <a:xfrm>
            <a:off x="6019800" y="2793827"/>
            <a:ext cx="1926717" cy="106195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517" y="2091866"/>
            <a:ext cx="1182558" cy="499302"/>
          </a:xfrm>
          <a:prstGeom prst="rect">
            <a:avLst/>
          </a:prstGeom>
        </p:spPr>
      </p:pic>
      <p:pic>
        <p:nvPicPr>
          <p:cNvPr id="8" name="図 7" descr="横河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6517" y="3128165"/>
            <a:ext cx="1062495" cy="36923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/>
          <a:srcRect t="16716" b="8463"/>
          <a:stretch>
            <a:fillRect/>
          </a:stretch>
        </p:blipFill>
        <p:spPr>
          <a:xfrm>
            <a:off x="5717884" y="1521287"/>
            <a:ext cx="2435441" cy="1188650"/>
          </a:xfrm>
          <a:prstGeom prst="rect">
            <a:avLst/>
          </a:prstGeom>
        </p:spPr>
      </p:pic>
      <p:graphicFrame>
        <p:nvGraphicFramePr>
          <p:cNvPr id="11" name="オブジェクト 10"/>
          <p:cNvGraphicFramePr>
            <a:graphicFrameLocks noChangeAspect="1"/>
          </p:cNvGraphicFramePr>
          <p:nvPr/>
        </p:nvGraphicFramePr>
        <p:xfrm>
          <a:off x="4508500" y="2901247"/>
          <a:ext cx="127000" cy="406400"/>
        </p:xfrm>
        <a:graphic>
          <a:graphicData uri="http://schemas.openxmlformats.org/presentationml/2006/ole">
            <p:oleObj spid="_x0000_s49154" name="数式" r:id="rId8" imgW="127000" imgH="406400" progId="Equation.3">
              <p:embed/>
            </p:oleObj>
          </a:graphicData>
        </a:graphic>
      </p:graphicFrame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16</a:t>
            </a:fld>
            <a:endParaRPr lang="ja-JP" altLang="en-US"/>
          </a:p>
        </p:txBody>
      </p:sp>
      <p:sp>
        <p:nvSpPr>
          <p:cNvPr id="13" name="フッター プレースホルダ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16" name="日付プレースホル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07412" y="184574"/>
            <a:ext cx="14157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望遠鏡　</a:t>
            </a:r>
            <a:endParaRPr kumimoji="1" lang="ja-JP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 3" descr="TRISPEC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-3745" t="8516" r="-1682" b="4136"/>
              <a:stretch>
                <a:fillRect/>
              </a:stretch>
            </p:blipFill>
          </mc:Choice>
          <mc:Fallback>
            <p:blipFill>
              <a:blip r:embed="rId4"/>
              <a:srcRect l="-3745" t="8516" r="-1682" b="4136"/>
              <a:stretch>
                <a:fillRect/>
              </a:stretch>
            </p:blipFill>
          </mc:Fallback>
        </mc:AlternateContent>
        <p:spPr>
          <a:xfrm>
            <a:off x="3969225" y="928206"/>
            <a:ext cx="5121716" cy="6005014"/>
          </a:xfrm>
        </p:spPr>
      </p:pic>
      <p:pic>
        <p:nvPicPr>
          <p:cNvPr id="5" name="図 4" descr="SIRIUS_top_view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37833" y="2490898"/>
            <a:ext cx="4445103" cy="239696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5630065" y="-96405"/>
            <a:ext cx="1867669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i="1" dirty="0" smtClean="0">
                <a:solidFill>
                  <a:srgbClr val="0000FF"/>
                </a:solidFill>
                <a:latin typeface="Times"/>
                <a:cs typeface="Times"/>
              </a:rPr>
              <a:t>TRISPEC</a:t>
            </a:r>
          </a:p>
          <a:p>
            <a:pPr algn="ctr"/>
            <a:r>
              <a:rPr lang="en-US" altLang="ja-JP" u="sng" dirty="0" smtClean="0">
                <a:latin typeface="Times"/>
                <a:cs typeface="Times"/>
              </a:rPr>
              <a:t>1994~</a:t>
            </a:r>
            <a:r>
              <a:rPr lang="en-US" altLang="ja-JP" u="sng" dirty="0" smtClean="0">
                <a:latin typeface="Times"/>
                <a:cs typeface="Times"/>
              </a:rPr>
              <a:t>200</a:t>
            </a:r>
            <a:r>
              <a:rPr lang="en-US" altLang="ja-JP" u="sng" dirty="0" smtClean="0">
                <a:latin typeface="Times"/>
                <a:cs typeface="Times"/>
              </a:rPr>
              <a:t>0</a:t>
            </a:r>
            <a:r>
              <a:rPr lang="en-US" altLang="ja-JP" u="sng" dirty="0" smtClean="0">
                <a:latin typeface="Times"/>
                <a:cs typeface="Times"/>
              </a:rPr>
              <a:t> </a:t>
            </a:r>
            <a:r>
              <a:rPr lang="en-US" altLang="ja-JP" u="sng" dirty="0" smtClean="0">
                <a:latin typeface="Times"/>
                <a:cs typeface="Times"/>
              </a:rPr>
              <a:t>7</a:t>
            </a:r>
            <a:r>
              <a:rPr lang="ja-JP" altLang="en-US" u="sng" dirty="0" smtClean="0">
                <a:latin typeface="Times"/>
                <a:cs typeface="Times"/>
              </a:rPr>
              <a:t>年間</a:t>
            </a:r>
            <a:endParaRPr lang="en-US" altLang="ja-JP" u="sng" dirty="0" smtClean="0">
              <a:latin typeface="Times"/>
              <a:cs typeface="Times"/>
            </a:endParaRPr>
          </a:p>
          <a:p>
            <a:pPr algn="ctr"/>
            <a:r>
              <a:rPr lang="en-US" altLang="ja-JP" u="sng" dirty="0" smtClean="0">
                <a:latin typeface="Times"/>
                <a:cs typeface="Times"/>
              </a:rPr>
              <a:t> </a:t>
            </a:r>
            <a:r>
              <a:rPr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/>
                <a:cs typeface="Times"/>
              </a:rPr>
              <a:t>[</a:t>
            </a:r>
            <a:r>
              <a:rPr lang="en-US" altLang="ja-JP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/>
                <a:cs typeface="Times"/>
              </a:rPr>
              <a:t>200</a:t>
            </a:r>
            <a:r>
              <a:rPr lang="en-US" altLang="ja-JP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/>
                <a:cs typeface="Times"/>
              </a:rPr>
              <a:t>1</a:t>
            </a:r>
            <a:r>
              <a:rPr lang="en-US" altLang="ja-JP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/>
                <a:cs typeface="Times"/>
              </a:rPr>
              <a:t>~200</a:t>
            </a:r>
            <a:r>
              <a:rPr lang="en-US" altLang="ja-JP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/>
                <a:cs typeface="Times"/>
              </a:rPr>
              <a:t>6</a:t>
            </a:r>
            <a:r>
              <a:rPr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"/>
                <a:cs typeface="Times"/>
              </a:rPr>
              <a:t>] </a:t>
            </a:r>
          </a:p>
          <a:p>
            <a:pPr algn="ctr"/>
            <a:r>
              <a:rPr lang="en-US" altLang="ja-JP" dirty="0" smtClean="0">
                <a:latin typeface="Times"/>
                <a:cs typeface="Times"/>
              </a:rPr>
              <a:t>2006</a:t>
            </a:r>
            <a:r>
              <a:rPr lang="en-US" altLang="ja-JP" dirty="0" smtClean="0">
                <a:solidFill>
                  <a:srgbClr val="0000FF"/>
                </a:solidFill>
                <a:latin typeface="Times"/>
                <a:cs typeface="Times"/>
              </a:rPr>
              <a:t>~2011</a:t>
            </a:r>
            <a:r>
              <a:rPr lang="en-US" altLang="ja-JP" dirty="0" smtClean="0">
                <a:latin typeface="Times"/>
                <a:cs typeface="Times"/>
              </a:rPr>
              <a:t> </a:t>
            </a:r>
            <a:endParaRPr lang="ja-JP" altLang="en-US" dirty="0">
              <a:latin typeface="Times"/>
              <a:cs typeface="Time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256275" y="524624"/>
            <a:ext cx="19253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i="1" dirty="0" smtClean="0">
                <a:solidFill>
                  <a:srgbClr val="FF0000"/>
                </a:solidFill>
                <a:latin typeface="Times"/>
                <a:cs typeface="Times"/>
              </a:rPr>
              <a:t>SIRIUS</a:t>
            </a:r>
          </a:p>
          <a:p>
            <a:pPr algn="ctr"/>
            <a:r>
              <a:rPr lang="en-US" altLang="ja-JP" u="sng" dirty="0" smtClean="0">
                <a:latin typeface="Times"/>
                <a:cs typeface="Times"/>
              </a:rPr>
              <a:t>1998~</a:t>
            </a:r>
            <a:r>
              <a:rPr lang="en-US" altLang="ja-JP" u="sng" dirty="0" smtClean="0">
                <a:latin typeface="Times"/>
                <a:cs typeface="Times"/>
              </a:rPr>
              <a:t>2000</a:t>
            </a:r>
            <a:r>
              <a:rPr lang="en-US" altLang="ja-JP" u="sng" dirty="0" smtClean="0">
                <a:latin typeface="Times"/>
                <a:cs typeface="Times"/>
              </a:rPr>
              <a:t>  </a:t>
            </a:r>
            <a:r>
              <a:rPr lang="en-US" altLang="ja-JP" u="sng" dirty="0" smtClean="0">
                <a:latin typeface="Times"/>
                <a:cs typeface="Times"/>
              </a:rPr>
              <a:t>3</a:t>
            </a:r>
            <a:r>
              <a:rPr lang="ja-JP" altLang="en-US" u="sng" dirty="0" smtClean="0">
                <a:latin typeface="Times"/>
                <a:cs typeface="Times"/>
              </a:rPr>
              <a:t>年間</a:t>
            </a:r>
            <a:endParaRPr lang="en-US" altLang="ja-JP" u="sng" dirty="0" smtClean="0">
              <a:latin typeface="Times"/>
              <a:cs typeface="Times"/>
            </a:endParaRPr>
          </a:p>
          <a:p>
            <a:pPr algn="ctr"/>
            <a:r>
              <a:rPr lang="en-US" altLang="ja-JP" dirty="0" smtClean="0">
                <a:solidFill>
                  <a:srgbClr val="0000FF"/>
                </a:solidFill>
                <a:latin typeface="Times"/>
                <a:cs typeface="Times"/>
              </a:rPr>
              <a:t>~present</a:t>
            </a:r>
            <a:r>
              <a:rPr lang="ja-JP" altLang="en-US" dirty="0" smtClean="0">
                <a:solidFill>
                  <a:srgbClr val="0000FF"/>
                </a:solidFill>
                <a:latin typeface="Times"/>
                <a:cs typeface="Times"/>
              </a:rPr>
              <a:t>　</a:t>
            </a:r>
            <a:endParaRPr lang="ja-JP" altLang="en-US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034389" y="3245556"/>
            <a:ext cx="486056" cy="36933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ja-JP" dirty="0" smtClean="0"/>
              <a:t>1m</a:t>
            </a:r>
            <a:endParaRPr lang="ja-JP" altLang="en-US" dirty="0"/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1236-AB04-1C48-88E0-DB6D2B193C38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14" name="フッター プレースホルダ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 dirty="0"/>
          </a:p>
        </p:txBody>
      </p:sp>
      <p:cxnSp>
        <p:nvCxnSpPr>
          <p:cNvPr id="16" name="直線矢印コネクタ 15"/>
          <p:cNvCxnSpPr/>
          <p:nvPr/>
        </p:nvCxnSpPr>
        <p:spPr>
          <a:xfrm rot="5400000">
            <a:off x="2066449" y="3651729"/>
            <a:ext cx="4515583" cy="15701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dash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3362344" y="1032456"/>
            <a:ext cx="684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70 kg</a:t>
            </a: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4306595" y="1047055"/>
            <a:ext cx="801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650 kg</a:t>
            </a:r>
            <a:endParaRPr lang="ja-JP" altLang="en-US" dirty="0"/>
          </a:p>
        </p:txBody>
      </p:sp>
      <p:sp>
        <p:nvSpPr>
          <p:cNvPr id="18" name="日付プレースホルダ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83785" y="173413"/>
            <a:ext cx="14157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観測器　</a:t>
            </a:r>
            <a:endParaRPr kumimoji="1" lang="ja-JP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017523" y="1215900"/>
            <a:ext cx="6697608" cy="46280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ja-JP" dirty="0" smtClean="0"/>
              <a:t> </a:t>
            </a:r>
            <a:r>
              <a:rPr lang="en-US" altLang="ja-JP" sz="3765" dirty="0" smtClean="0"/>
              <a:t>“</a:t>
            </a:r>
            <a:r>
              <a:rPr lang="en-US" altLang="ja-JP" sz="3765" i="1" dirty="0" smtClean="0">
                <a:latin typeface="Times New Roman"/>
                <a:cs typeface="Times New Roman"/>
              </a:rPr>
              <a:t>TRISPEC”</a:t>
            </a:r>
            <a:r>
              <a:rPr lang="ja-JP" altLang="en-US" sz="2400" dirty="0" smtClean="0"/>
              <a:t>における</a:t>
            </a:r>
            <a:r>
              <a:rPr lang="ja-JP" altLang="en-US" sz="3765" dirty="0" smtClean="0"/>
              <a:t>要素開発</a:t>
            </a:r>
            <a:endParaRPr lang="en-US" altLang="ja-JP" sz="3765" dirty="0" smtClean="0"/>
          </a:p>
          <a:p>
            <a:pPr>
              <a:buNone/>
            </a:pPr>
            <a:endParaRPr lang="en-US" altLang="ja-JP" sz="2400" dirty="0" smtClean="0"/>
          </a:p>
          <a:p>
            <a:pPr>
              <a:buNone/>
            </a:pPr>
            <a:r>
              <a:rPr lang="ja-JP" altLang="ja-JP" sz="2400" dirty="0" smtClean="0"/>
              <a:t>　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○21</a:t>
            </a:r>
            <a:r>
              <a:rPr lang="ja-JP" altLang="en-US" sz="2400" dirty="0" smtClean="0"/>
              <a:t>種硝材の屈折率の温度依存性</a:t>
            </a:r>
            <a:endParaRPr lang="en-US" altLang="ja-JP" sz="2400" dirty="0" smtClean="0"/>
          </a:p>
          <a:p>
            <a:pPr>
              <a:buNone/>
            </a:pPr>
            <a:endParaRPr lang="en-US" altLang="ja-JP" sz="2400" dirty="0" smtClean="0"/>
          </a:p>
          <a:p>
            <a:pPr>
              <a:buNone/>
            </a:pPr>
            <a:r>
              <a:rPr lang="ja-JP" altLang="ja-JP" sz="2400" dirty="0" smtClean="0"/>
              <a:t>　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○</a:t>
            </a:r>
            <a:r>
              <a:rPr lang="ja-JP" altLang="en-US" sz="2400" dirty="0" smtClean="0"/>
              <a:t>多点</a:t>
            </a:r>
            <a:r>
              <a:rPr lang="en-US" altLang="ja-JP" sz="2400" dirty="0" smtClean="0"/>
              <a:t>−</a:t>
            </a:r>
            <a:r>
              <a:rPr lang="ja-JP" altLang="en-US" sz="2400" dirty="0" smtClean="0"/>
              <a:t>温度測定</a:t>
            </a:r>
            <a:r>
              <a:rPr lang="ja-JP" altLang="en-US" sz="1800" dirty="0" smtClean="0"/>
              <a:t>および</a:t>
            </a:r>
            <a:r>
              <a:rPr lang="en-US" altLang="ja-JP" sz="1800" dirty="0" smtClean="0"/>
              <a:t>−</a:t>
            </a:r>
            <a:r>
              <a:rPr lang="ja-JP" altLang="en-US" sz="2400" dirty="0" smtClean="0"/>
              <a:t>制御</a:t>
            </a:r>
            <a:endParaRPr lang="en-US" altLang="ja-JP" sz="2400" dirty="0" smtClean="0"/>
          </a:p>
          <a:p>
            <a:pPr>
              <a:buNone/>
            </a:pPr>
            <a:endParaRPr lang="en-US" altLang="ja-JP" sz="2400" dirty="0" smtClean="0"/>
          </a:p>
          <a:p>
            <a:pPr>
              <a:buNone/>
            </a:pPr>
            <a:r>
              <a:rPr lang="ja-JP" altLang="ja-JP" sz="2400" dirty="0" smtClean="0"/>
              <a:t>　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○</a:t>
            </a:r>
            <a:r>
              <a:rPr lang="ja-JP" altLang="en-US" sz="2400" dirty="0" smtClean="0"/>
              <a:t>低温モータの実用化</a:t>
            </a:r>
            <a:endParaRPr lang="en-US" altLang="ja-JP" sz="2400" dirty="0" smtClean="0"/>
          </a:p>
          <a:p>
            <a:pPr>
              <a:buNone/>
            </a:pPr>
            <a:endParaRPr lang="en-US" altLang="ja-JP" sz="2400" dirty="0" smtClean="0"/>
          </a:p>
          <a:p>
            <a:pPr>
              <a:buNone/>
            </a:pPr>
            <a:r>
              <a:rPr lang="ja-JP" altLang="ja-JP" sz="2400" dirty="0" smtClean="0"/>
              <a:t>　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○</a:t>
            </a:r>
            <a:r>
              <a:rPr lang="ja-JP" altLang="en-US" sz="2400" dirty="0" smtClean="0"/>
              <a:t>異種アレイ検出器の読み出し</a:t>
            </a:r>
            <a:endParaRPr lang="en-US" altLang="ja-JP" sz="2400" dirty="0" smtClean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18</a:t>
            </a:fld>
            <a:endParaRPr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59218" y="1353247"/>
            <a:ext cx="1046440" cy="4760278"/>
          </a:xfrm>
          <a:prstGeom prst="rect">
            <a:avLst/>
          </a:prstGeom>
          <a:noFill/>
        </p:spPr>
        <p:txBody>
          <a:bodyPr vert="wordArtVertRtl" wrap="none" rtlCol="0">
            <a:spAutoFit/>
          </a:bodyPr>
          <a:lstStyle/>
          <a:p>
            <a:endParaRPr kumimoji="1" lang="en-US" altLang="ja-JP" sz="2800" dirty="0" smtClean="0">
              <a:solidFill>
                <a:srgbClr val="0000FF"/>
              </a:solidFill>
              <a:latin typeface="ＭＳ 明朝"/>
              <a:ea typeface="ＭＳ 明朝"/>
              <a:cs typeface="ＭＳ 明朝"/>
            </a:endParaRPr>
          </a:p>
          <a:p>
            <a:r>
              <a:rPr lang="ja-JP" altLang="en-US" sz="2800" dirty="0" smtClean="0">
                <a:solidFill>
                  <a:srgbClr val="0000FF"/>
                </a:solidFill>
                <a:latin typeface="ＭＳ 明朝"/>
                <a:ea typeface="ＭＳ 明朝"/>
                <a:cs typeface="ＭＳ 明朝"/>
              </a:rPr>
              <a:t>“遺恨なり十年一剣を磨き、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340543" y="1711357"/>
            <a:ext cx="1046440" cy="4042132"/>
          </a:xfrm>
          <a:prstGeom prst="rect">
            <a:avLst/>
          </a:prstGeom>
          <a:noFill/>
        </p:spPr>
        <p:txBody>
          <a:bodyPr vert="wordArtVertRtl"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0000FF"/>
                </a:solidFill>
                <a:latin typeface="ＭＳ 明朝"/>
                <a:ea typeface="ＭＳ 明朝"/>
                <a:cs typeface="ＭＳ 明朝"/>
              </a:rPr>
              <a:t>流星光底、長蛇を逸す”</a:t>
            </a:r>
            <a:endParaRPr kumimoji="1" lang="en-US" altLang="ja-JP" sz="2800" dirty="0" smtClean="0">
              <a:solidFill>
                <a:srgbClr val="0000FF"/>
              </a:solidFill>
              <a:latin typeface="ＭＳ 明朝"/>
              <a:ea typeface="ＭＳ 明朝"/>
              <a:cs typeface="ＭＳ 明朝"/>
            </a:endParaRPr>
          </a:p>
          <a:p>
            <a:endParaRPr lang="ja-JP" altLang="en-US" sz="2800" dirty="0" smtClean="0">
              <a:solidFill>
                <a:srgbClr val="0000FF"/>
              </a:solidFill>
              <a:latin typeface="ＭＳ 明朝"/>
              <a:ea typeface="ＭＳ 明朝"/>
              <a:cs typeface="ＭＳ 明朝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4451" y="195802"/>
            <a:ext cx="6589110" cy="675751"/>
          </a:xfrm>
        </p:spPr>
        <p:txBody>
          <a:bodyPr>
            <a:normAutofit fontScale="90000"/>
          </a:bodyPr>
          <a:lstStyle/>
          <a:p>
            <a:r>
              <a:rPr lang="ja-JP" altLang="en-US" sz="3600" dirty="0" smtClean="0">
                <a:solidFill>
                  <a:srgbClr val="0000FF"/>
                </a:solidFill>
                <a:latin typeface="Times"/>
                <a:cs typeface="Times"/>
              </a:rPr>
              <a:t>上松　</a:t>
            </a:r>
            <a:r>
              <a:rPr lang="en-US" altLang="ja-JP" sz="3600" dirty="0" smtClean="0">
                <a:solidFill>
                  <a:srgbClr val="0000FF"/>
                </a:solidFill>
                <a:latin typeface="Times"/>
                <a:cs typeface="Times"/>
              </a:rPr>
              <a:t>1.1m  ⇔</a:t>
            </a:r>
            <a:r>
              <a:rPr lang="ja-JP" altLang="en-US" sz="3600" dirty="0" smtClean="0">
                <a:solidFill>
                  <a:srgbClr val="0000FF"/>
                </a:solidFill>
                <a:latin typeface="Times"/>
                <a:cs typeface="Times"/>
              </a:rPr>
              <a:t>　</a:t>
            </a:r>
            <a:r>
              <a:rPr lang="en-US" altLang="ja-JP" sz="3600" i="1" dirty="0" smtClean="0">
                <a:solidFill>
                  <a:srgbClr val="0000FF"/>
                </a:solidFill>
                <a:latin typeface="Times"/>
                <a:cs typeface="Times"/>
              </a:rPr>
              <a:t>IRSF</a:t>
            </a:r>
            <a:r>
              <a:rPr lang="ja-JP" altLang="en-US" sz="3600" dirty="0" smtClean="0">
                <a:solidFill>
                  <a:srgbClr val="0000FF"/>
                </a:solidFill>
                <a:latin typeface="Times"/>
                <a:cs typeface="Times"/>
              </a:rPr>
              <a:t>　</a:t>
            </a:r>
            <a:r>
              <a:rPr lang="en-US" altLang="ja-JP" sz="3600" dirty="0" smtClean="0">
                <a:solidFill>
                  <a:srgbClr val="0000FF"/>
                </a:solidFill>
                <a:latin typeface="Times"/>
                <a:cs typeface="Times"/>
              </a:rPr>
              <a:t>1.4m</a:t>
            </a:r>
            <a:r>
              <a:rPr lang="ja-JP" altLang="en-US" sz="3600" dirty="0" smtClean="0">
                <a:solidFill>
                  <a:srgbClr val="0000FF"/>
                </a:solidFill>
                <a:latin typeface="Times"/>
                <a:cs typeface="Times"/>
              </a:rPr>
              <a:t>　</a:t>
            </a:r>
            <a:r>
              <a:rPr lang="en-US" altLang="ja-JP" sz="3600" dirty="0" smtClean="0">
                <a:solidFill>
                  <a:srgbClr val="0000FF"/>
                </a:solidFill>
                <a:latin typeface="Times"/>
                <a:cs typeface="Times"/>
              </a:rPr>
              <a:t>~30</a:t>
            </a:r>
            <a:r>
              <a:rPr lang="ja-JP" altLang="en-US" sz="3111" dirty="0" smtClean="0">
                <a:solidFill>
                  <a:srgbClr val="0000FF"/>
                </a:solidFill>
                <a:latin typeface="Times"/>
                <a:cs typeface="Times"/>
              </a:rPr>
              <a:t>年間</a:t>
            </a:r>
            <a:endParaRPr lang="ja-JP" altLang="en-US" sz="311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pic>
        <p:nvPicPr>
          <p:cNvPr id="4" name="コンテンツ プレースホルダ 3" descr="agematsu and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1632" r="48656"/>
          <a:stretch>
            <a:fillRect/>
          </a:stretch>
        </p:blipFill>
        <p:spPr>
          <a:xfrm>
            <a:off x="421913" y="831023"/>
            <a:ext cx="3366391" cy="3623756"/>
          </a:xfrm>
        </p:spPr>
      </p:pic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19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9" name="日付プレースホル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02705" y="4576026"/>
            <a:ext cx="1689119" cy="15465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 </a:t>
            </a:r>
            <a:r>
              <a:rPr lang="ja-JP" altLang="en-US" sz="1600" dirty="0" smtClean="0">
                <a:solidFill>
                  <a:srgbClr val="3366FF"/>
                </a:solidFill>
              </a:rPr>
              <a:t>上松</a:t>
            </a:r>
            <a:r>
              <a:rPr lang="ja-JP" altLang="en-US" sz="1000" dirty="0" smtClean="0">
                <a:solidFill>
                  <a:srgbClr val="3366FF"/>
                </a:solidFill>
              </a:rPr>
              <a:t>　</a:t>
            </a:r>
            <a:r>
              <a:rPr lang="en-US" altLang="ja-JP" sz="1600" dirty="0" smtClean="0">
                <a:solidFill>
                  <a:srgbClr val="3366FF"/>
                </a:solidFill>
              </a:rPr>
              <a:t>1m-&gt;1.1m</a:t>
            </a:r>
          </a:p>
          <a:p>
            <a:r>
              <a:rPr kumimoji="1" lang="ja-JP" altLang="en-US" sz="1000" dirty="0" smtClean="0"/>
              <a:t>　　</a:t>
            </a:r>
            <a:r>
              <a:rPr kumimoji="1" lang="en-US" altLang="ja-JP" sz="1000" dirty="0" smtClean="0"/>
              <a:t>1971~1974</a:t>
            </a:r>
          </a:p>
          <a:p>
            <a:r>
              <a:rPr lang="ja-JP" altLang="en-US" sz="1000" dirty="0" smtClean="0"/>
              <a:t>　　</a:t>
            </a:r>
            <a:r>
              <a:rPr lang="en-US" altLang="ja-JP" sz="1000" dirty="0" smtClean="0"/>
              <a:t>1974~1987 (14yrs) </a:t>
            </a:r>
          </a:p>
          <a:p>
            <a:r>
              <a:rPr lang="en-US" altLang="ja-JP" sz="1000" dirty="0" smtClean="0"/>
              <a:t>        </a:t>
            </a:r>
            <a:r>
              <a:rPr lang="ja-JP" altLang="en-US" sz="1000" dirty="0" smtClean="0"/>
              <a:t>　　</a:t>
            </a:r>
            <a:r>
              <a:rPr lang="en-US" altLang="ja-JP" sz="1000" dirty="0" smtClean="0"/>
              <a:t>  </a:t>
            </a:r>
            <a:r>
              <a:rPr kumimoji="1" lang="en-US" altLang="ja-JP" sz="1000" dirty="0" smtClean="0"/>
              <a:t>[2003]</a:t>
            </a:r>
          </a:p>
          <a:p>
            <a:endParaRPr lang="en-US" altLang="ja-JP" sz="1050" dirty="0" smtClean="0"/>
          </a:p>
          <a:p>
            <a:r>
              <a:rPr lang="ja-JP" altLang="en-US" dirty="0" smtClean="0"/>
              <a:t>学位取得</a:t>
            </a:r>
            <a:r>
              <a:rPr lang="en-US" altLang="ja-JP" dirty="0" smtClean="0"/>
              <a:t> 11</a:t>
            </a:r>
            <a:r>
              <a:rPr lang="ja-JP" altLang="en-US" dirty="0" smtClean="0"/>
              <a:t>名　　　</a:t>
            </a:r>
            <a:endParaRPr lang="en-US" altLang="ja-JP" dirty="0" smtClean="0"/>
          </a:p>
          <a:p>
            <a:r>
              <a:rPr kumimoji="1" lang="ja-JP" altLang="en-US" dirty="0" smtClean="0"/>
              <a:t>論文数　　</a:t>
            </a:r>
            <a:r>
              <a:rPr kumimoji="1" lang="en-US" altLang="ja-JP" dirty="0" smtClean="0"/>
              <a:t>34</a:t>
            </a:r>
            <a:r>
              <a:rPr kumimoji="1" lang="ja-JP" altLang="en-US" dirty="0" smtClean="0"/>
              <a:t>編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42937" y="4589536"/>
            <a:ext cx="2117532" cy="1508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 smtClean="0"/>
              <a:t>　　</a:t>
            </a:r>
            <a:r>
              <a:rPr lang="en-US" altLang="ja-JP" dirty="0" smtClean="0">
                <a:solidFill>
                  <a:srgbClr val="FF6600"/>
                </a:solidFill>
              </a:rPr>
              <a:t> </a:t>
            </a:r>
            <a:r>
              <a:rPr lang="en-US" altLang="ja-JP" i="1" dirty="0" smtClean="0">
                <a:solidFill>
                  <a:srgbClr val="FF6600"/>
                </a:solidFill>
                <a:latin typeface="Times"/>
                <a:cs typeface="Times"/>
              </a:rPr>
              <a:t>TRISPEC</a:t>
            </a:r>
            <a:r>
              <a:rPr lang="ja-JP" altLang="en-US" dirty="0" smtClean="0">
                <a:solidFill>
                  <a:srgbClr val="0000FF"/>
                </a:solidFill>
              </a:rPr>
              <a:t>　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r>
              <a:rPr kumimoji="1" lang="ja-JP" altLang="en-US" sz="1000" dirty="0" smtClean="0"/>
              <a:t>　　</a:t>
            </a:r>
            <a:r>
              <a:rPr kumimoji="1" lang="en-US" altLang="ja-JP" sz="1000" dirty="0" smtClean="0"/>
              <a:t>1994~2001[   ]</a:t>
            </a:r>
            <a:r>
              <a:rPr lang="en-US" altLang="ja-JP" sz="1000" dirty="0" smtClean="0"/>
              <a:t>2006~2011</a:t>
            </a:r>
          </a:p>
          <a:p>
            <a:r>
              <a:rPr kumimoji="1" lang="en-US" altLang="ja-JP" sz="1000" dirty="0" smtClean="0"/>
              <a:t>          </a:t>
            </a:r>
            <a:r>
              <a:rPr kumimoji="1" lang="ja-JP" altLang="en-US" sz="1000" dirty="0" smtClean="0"/>
              <a:t>　</a:t>
            </a:r>
            <a:r>
              <a:rPr kumimoji="1" lang="en-US" altLang="ja-JP" sz="1000" dirty="0" smtClean="0"/>
              <a:t>  (2+5yrs)          [2011]</a:t>
            </a:r>
          </a:p>
          <a:p>
            <a:endParaRPr lang="en-US" altLang="ja-JP" dirty="0" smtClean="0"/>
          </a:p>
          <a:p>
            <a:r>
              <a:rPr lang="ja-JP" altLang="en-US" dirty="0" smtClean="0"/>
              <a:t>学位取得</a:t>
            </a:r>
            <a:r>
              <a:rPr lang="en-US" altLang="ja-JP" dirty="0" smtClean="0"/>
              <a:t>   7</a:t>
            </a:r>
            <a:r>
              <a:rPr lang="ja-JP" altLang="en-US" dirty="0" smtClean="0"/>
              <a:t>名　　　</a:t>
            </a:r>
            <a:endParaRPr lang="en-US" altLang="ja-JP" dirty="0" smtClean="0"/>
          </a:p>
          <a:p>
            <a:r>
              <a:rPr kumimoji="1" lang="ja-JP" altLang="en-US" dirty="0" smtClean="0"/>
              <a:t>論文数　</a:t>
            </a:r>
            <a:r>
              <a:rPr kumimoji="1" lang="en-US" altLang="ja-JP" dirty="0" smtClean="0"/>
              <a:t>   31</a:t>
            </a:r>
            <a:r>
              <a:rPr kumimoji="1" lang="ja-JP" altLang="en-US" dirty="0" smtClean="0"/>
              <a:t>編</a:t>
            </a:r>
            <a:r>
              <a:rPr kumimoji="1" lang="en-US" altLang="ja-JP" sz="1400" dirty="0" smtClean="0"/>
              <a:t>=</a:t>
            </a:r>
            <a:r>
              <a:rPr lang="en-US" altLang="ja-JP" sz="1400" dirty="0" smtClean="0"/>
              <a:t>4+</a:t>
            </a:r>
            <a:r>
              <a:rPr lang="en-US" altLang="ja-JP" sz="1400" dirty="0" smtClean="0">
                <a:solidFill>
                  <a:srgbClr val="0000FF"/>
                </a:solidFill>
              </a:rPr>
              <a:t>27</a:t>
            </a:r>
            <a:r>
              <a:rPr lang="en-US" altLang="ja-JP" sz="1400" dirty="0" smtClean="0"/>
              <a:t> </a:t>
            </a:r>
            <a:endParaRPr kumimoji="1" lang="ja-JP" altLang="en-US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633967" y="4589536"/>
            <a:ext cx="1853983" cy="1508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 smtClean="0"/>
              <a:t>　</a:t>
            </a:r>
            <a:r>
              <a:rPr lang="en-US" altLang="ja-JP" i="1" dirty="0" smtClean="0">
                <a:solidFill>
                  <a:srgbClr val="0000FF"/>
                </a:solidFill>
                <a:latin typeface="Times"/>
                <a:cs typeface="Times"/>
              </a:rPr>
              <a:t>IRSF/SIRIUS</a:t>
            </a:r>
            <a:r>
              <a:rPr lang="ja-JP" altLang="en-US" dirty="0" smtClean="0"/>
              <a:t>　</a:t>
            </a:r>
            <a:endParaRPr lang="en-US" altLang="ja-JP" dirty="0" smtClean="0"/>
          </a:p>
          <a:p>
            <a:r>
              <a:rPr kumimoji="1" lang="ja-JP" altLang="en-US" sz="1000" dirty="0" smtClean="0"/>
              <a:t>　　　　</a:t>
            </a:r>
            <a:r>
              <a:rPr lang="ja-JP" altLang="en-US" sz="1000" dirty="0" smtClean="0"/>
              <a:t>　</a:t>
            </a:r>
            <a:r>
              <a:rPr kumimoji="1" lang="en-US" altLang="ja-JP" sz="1000" dirty="0" smtClean="0"/>
              <a:t>1998~2000 </a:t>
            </a:r>
          </a:p>
          <a:p>
            <a:r>
              <a:rPr kumimoji="1" lang="en-US" altLang="ja-JP" sz="1000" dirty="0" smtClean="0"/>
              <a:t> </a:t>
            </a:r>
            <a:r>
              <a:rPr kumimoji="1" lang="ja-JP" altLang="en-US" sz="1000" dirty="0" smtClean="0"/>
              <a:t>　　　　</a:t>
            </a:r>
            <a:r>
              <a:rPr lang="en-US" altLang="ja-JP" sz="1000" dirty="0" smtClean="0"/>
              <a:t>  2001~</a:t>
            </a:r>
            <a:r>
              <a:rPr lang="ja-JP" altLang="en-US" sz="1000" dirty="0" smtClean="0"/>
              <a:t>現在</a:t>
            </a:r>
            <a:r>
              <a:rPr lang="en-US" altLang="ja-JP" sz="1000" dirty="0" smtClean="0"/>
              <a:t> (13yrs)</a:t>
            </a:r>
          </a:p>
          <a:p>
            <a:endParaRPr lang="en-US" altLang="ja-JP" dirty="0" smtClean="0"/>
          </a:p>
          <a:p>
            <a:r>
              <a:rPr lang="ja-JP" altLang="en-US" dirty="0" smtClean="0"/>
              <a:t>学位取得</a:t>
            </a:r>
            <a:r>
              <a:rPr lang="en-US" altLang="ja-JP" dirty="0" smtClean="0"/>
              <a:t>  20</a:t>
            </a:r>
            <a:r>
              <a:rPr lang="ja-JP" altLang="en-US" dirty="0" smtClean="0"/>
              <a:t>名　　　</a:t>
            </a:r>
            <a:endParaRPr lang="en-US" altLang="ja-JP" dirty="0" smtClean="0"/>
          </a:p>
          <a:p>
            <a:r>
              <a:rPr kumimoji="1" lang="ja-JP" altLang="en-US" dirty="0" smtClean="0"/>
              <a:t>論文数　　</a:t>
            </a:r>
            <a:r>
              <a:rPr kumimoji="1" lang="en-US" altLang="ja-JP" dirty="0" smtClean="0"/>
              <a:t> 97</a:t>
            </a:r>
            <a:r>
              <a:rPr kumimoji="1" lang="ja-JP" altLang="en-US" dirty="0" smtClean="0"/>
              <a:t>編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63377" y="4588513"/>
            <a:ext cx="1314750" cy="153888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ja-JP" alt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海外小型装置</a:t>
            </a:r>
            <a:endParaRPr lang="en-US" altLang="ja-JP" sz="1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altLang="ja-JP" sz="800" dirty="0" smtClean="0"/>
              <a:t>        </a:t>
            </a:r>
            <a:r>
              <a:rPr lang="en-US" altLang="ja-JP" sz="1000" dirty="0" smtClean="0"/>
              <a:t>1979~2012 </a:t>
            </a:r>
            <a:endParaRPr lang="en-US" altLang="ja-JP" sz="1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ja-JP" altLang="en-US" sz="9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東大：伊藤、斯波</a:t>
            </a:r>
            <a:endParaRPr lang="en-US" altLang="ja-JP" sz="9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kumimoji="1" lang="ja-JP" altLang="en-US" sz="9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京大</a:t>
            </a:r>
            <a:r>
              <a:rPr lang="ja-JP" altLang="en-US" sz="9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：上野、小林</a:t>
            </a:r>
            <a:endParaRPr lang="en-US" altLang="ja-JP" sz="9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kumimoji="1" lang="ja-JP" altLang="en-US" sz="9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名大</a:t>
            </a:r>
            <a:r>
              <a:rPr lang="ja-JP" altLang="en-US" sz="9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：石井、安藤、原口</a:t>
            </a:r>
            <a:endParaRPr lang="en-US" altLang="ja-JP" sz="1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altLang="ja-JP" sz="1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ja-JP" altLang="en-US" sz="1600" dirty="0" smtClean="0"/>
              <a:t>学位　＞</a:t>
            </a:r>
            <a:r>
              <a:rPr lang="en-US" altLang="ja-JP" sz="1600" dirty="0" smtClean="0"/>
              <a:t>7</a:t>
            </a:r>
            <a:r>
              <a:rPr lang="ja-JP" altLang="en-US" sz="1600" dirty="0" smtClean="0"/>
              <a:t>名　</a:t>
            </a:r>
            <a:endParaRPr lang="en-US" altLang="ja-JP" sz="1600" dirty="0" smtClean="0"/>
          </a:p>
          <a:p>
            <a:pPr algn="ctr"/>
            <a:r>
              <a:rPr lang="ja-JP" altLang="en-US" sz="1600" dirty="0" smtClean="0"/>
              <a:t>論文数</a:t>
            </a:r>
            <a:r>
              <a:rPr lang="en-US" altLang="ja-JP" sz="1600" dirty="0" smtClean="0"/>
              <a:t> </a:t>
            </a:r>
            <a:r>
              <a:rPr lang="ja-JP" altLang="en-US" sz="1600" dirty="0" smtClean="0"/>
              <a:t>？編</a:t>
            </a:r>
            <a:r>
              <a:rPr lang="ja-JP" altLang="en-US" sz="900" dirty="0" smtClean="0"/>
              <a:t>　</a:t>
            </a:r>
            <a:endParaRPr kumimoji="1" lang="ja-JP" altLang="en-US" sz="900" dirty="0"/>
          </a:p>
        </p:txBody>
      </p:sp>
      <p:pic>
        <p:nvPicPr>
          <p:cNvPr id="13" name="コンテンツ プレースホルダ 3" descr="agematsu and.tiff"/>
          <p:cNvPicPr>
            <a:picLocks noChangeAspect="1"/>
          </p:cNvPicPr>
          <p:nvPr/>
        </p:nvPicPr>
        <p:blipFill>
          <a:blip r:embed="rId2"/>
          <a:srcRect l="48493" r="242"/>
          <a:stretch>
            <a:fillRect/>
          </a:stretch>
        </p:blipFill>
        <p:spPr>
          <a:xfrm>
            <a:off x="5761056" y="956403"/>
            <a:ext cx="2740406" cy="3623756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989476" y="1263447"/>
            <a:ext cx="677108" cy="3170099"/>
          </a:xfrm>
          <a:prstGeom prst="rect">
            <a:avLst/>
          </a:prstGeom>
          <a:noFill/>
        </p:spPr>
        <p:txBody>
          <a:bodyPr vert="wordArtVertRtl" wrap="none" rtlCol="0">
            <a:spAutoFit/>
          </a:bodyPr>
          <a:lstStyle/>
          <a:p>
            <a:r>
              <a:rPr kumimoji="1" lang="ja-JP" altLang="en-US" sz="3200" b="1" dirty="0" smtClean="0">
                <a:solidFill>
                  <a:srgbClr val="0000FF"/>
                </a:solidFill>
                <a:latin typeface="ＭＳ 明朝"/>
                <a:ea typeface="ＭＳ 明朝"/>
                <a:cs typeface="ＭＳ 明朝"/>
              </a:rPr>
              <a:t>遠征</a:t>
            </a:r>
            <a:r>
              <a:rPr lang="ja-JP" altLang="en-US" sz="3200" b="1" dirty="0" smtClean="0">
                <a:solidFill>
                  <a:srgbClr val="0000FF"/>
                </a:solidFill>
                <a:latin typeface="ＭＳ 明朝"/>
                <a:ea typeface="ＭＳ 明朝"/>
                <a:cs typeface="ＭＳ 明朝"/>
              </a:rPr>
              <a:t>観測</a:t>
            </a:r>
            <a:r>
              <a:rPr lang="ja-JP" altLang="en-US" sz="2800" b="1" dirty="0" smtClean="0">
                <a:solidFill>
                  <a:srgbClr val="0000FF"/>
                </a:solidFill>
                <a:latin typeface="ＭＳ 明朝"/>
                <a:ea typeface="ＭＳ 明朝"/>
                <a:cs typeface="ＭＳ 明朝"/>
              </a:rPr>
              <a:t>（小型）</a:t>
            </a:r>
            <a:endParaRPr kumimoji="1" lang="ja-JP" altLang="en-US" sz="2800" b="1" dirty="0">
              <a:solidFill>
                <a:srgbClr val="0000FF"/>
              </a:solidFill>
              <a:latin typeface="ＭＳ 明朝"/>
              <a:ea typeface="ＭＳ 明朝"/>
              <a:cs typeface="ＭＳ 明朝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10141" y="1452587"/>
            <a:ext cx="677108" cy="2305279"/>
          </a:xfrm>
          <a:prstGeom prst="rect">
            <a:avLst/>
          </a:prstGeom>
          <a:noFill/>
        </p:spPr>
        <p:txBody>
          <a:bodyPr vert="wordArtVertRtl" wrap="none" rtlCol="0">
            <a:spAutoFit/>
          </a:bodyPr>
          <a:lstStyle/>
          <a:p>
            <a:r>
              <a:rPr kumimoji="1" lang="en-US" altLang="ja-JP" sz="3200" i="1" dirty="0" smtClean="0">
                <a:solidFill>
                  <a:srgbClr val="FF6600"/>
                </a:solidFill>
                <a:latin typeface="Times New Roman"/>
                <a:cs typeface="Times New Roman"/>
              </a:rPr>
              <a:t>TRISPEC</a:t>
            </a:r>
            <a:endParaRPr kumimoji="1" lang="ja-JP" altLang="en-US" sz="3200" i="1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4" grpId="0" animBg="1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 3" descr="ものづくりお話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18927" t="19446" r="21706" b="14763"/>
              <a:stretch>
                <a:fillRect/>
              </a:stretch>
            </p:blipFill>
          </mc:Choice>
          <mc:Fallback>
            <p:blipFill>
              <a:blip r:embed="rId4"/>
              <a:srcRect l="18927" t="19446" r="21706" b="14763"/>
              <a:stretch>
                <a:fillRect/>
              </a:stretch>
            </p:blipFill>
          </mc:Fallback>
        </mc:AlternateContent>
        <p:spPr>
          <a:xfrm>
            <a:off x="3698191" y="1408281"/>
            <a:ext cx="4988609" cy="4041437"/>
          </a:xfrm>
        </p:spPr>
      </p:pic>
      <p:pic>
        <p:nvPicPr>
          <p:cNvPr id="21" name="コンテンツ プレースホルダ 3" descr="CCF20130224_00002.jpg"/>
          <p:cNvPicPr>
            <a:picLocks noChangeAspect="1"/>
          </p:cNvPicPr>
          <p:nvPr/>
        </p:nvPicPr>
        <p:blipFill>
          <a:blip r:embed="rId5"/>
          <a:srcRect l="3887" t="6127" r="64054" b="60520"/>
          <a:stretch>
            <a:fillRect/>
          </a:stretch>
        </p:blipFill>
        <p:spPr>
          <a:xfrm>
            <a:off x="1013375" y="1619562"/>
            <a:ext cx="2743522" cy="3953474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>
          <a:xfrm>
            <a:off x="1445328" y="1619562"/>
            <a:ext cx="178696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100" dirty="0" smtClean="0">
                <a:solidFill>
                  <a:srgbClr val="FFFF00"/>
                </a:solidFill>
              </a:rPr>
              <a:t>岡山天体物理観測所</a:t>
            </a:r>
            <a:endParaRPr lang="en-US" altLang="ja-JP" sz="1100" dirty="0" smtClean="0">
              <a:solidFill>
                <a:srgbClr val="FFFF00"/>
              </a:solidFill>
            </a:endParaRPr>
          </a:p>
          <a:p>
            <a:pPr algn="ctr"/>
            <a:r>
              <a:rPr lang="en-US" altLang="ja-JP" sz="1600" dirty="0" smtClean="0">
                <a:solidFill>
                  <a:srgbClr val="FFFF00"/>
                </a:solidFill>
              </a:rPr>
              <a:t>74</a:t>
            </a:r>
            <a:r>
              <a:rPr lang="ja-JP" altLang="en-US" sz="1600" dirty="0" smtClean="0">
                <a:solidFill>
                  <a:srgbClr val="FFFF00"/>
                </a:solidFill>
              </a:rPr>
              <a:t>インチ望遠鏡</a:t>
            </a:r>
            <a:endParaRPr lang="ja-JP" altLang="en-US" sz="1600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58901" y="1094308"/>
            <a:ext cx="4391289" cy="369332"/>
          </a:xfrm>
          <a:prstGeom prst="rect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①</a:t>
            </a:r>
            <a:r>
              <a:rPr kumimoji="1" lang="ja-JP" altLang="en-US" dirty="0" smtClean="0"/>
              <a:t>起</a:t>
            </a:r>
            <a:r>
              <a:rPr kumimoji="1" lang="ja-JP" altLang="en-US" dirty="0" smtClean="0"/>
              <a:t>　　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②</a:t>
            </a:r>
            <a:r>
              <a:rPr kumimoji="1" lang="ja-JP" altLang="en-US" dirty="0" smtClean="0"/>
              <a:t>承</a:t>
            </a:r>
            <a:r>
              <a:rPr kumimoji="1" lang="ja-JP" altLang="en-US" dirty="0" smtClean="0"/>
              <a:t>　</a:t>
            </a:r>
            <a:r>
              <a:rPr kumimoji="1" lang="ja-JP" altLang="en-US" dirty="0" smtClean="0"/>
              <a:t>　</a:t>
            </a:r>
            <a:r>
              <a:rPr kumimoji="1" lang="ja-JP" altLang="en-US" dirty="0" smtClean="0"/>
              <a:t>　　</a:t>
            </a:r>
            <a:r>
              <a:rPr kumimoji="1" lang="en-US" altLang="ja-JP" dirty="0" smtClean="0"/>
              <a:t>③</a:t>
            </a:r>
            <a:r>
              <a:rPr kumimoji="1" lang="ja-JP" altLang="en-US" dirty="0" smtClean="0"/>
              <a:t>転</a:t>
            </a:r>
            <a:r>
              <a:rPr kumimoji="1" lang="ja-JP" altLang="en-US" dirty="0" smtClean="0"/>
              <a:t>　　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④</a:t>
            </a:r>
            <a:r>
              <a:rPr kumimoji="1" lang="ja-JP" altLang="en-US" dirty="0" smtClean="0"/>
              <a:t>結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 3" descr="nishimura_tels.pdf"/>
          <p:cNvPicPr>
            <a:picLocks noGrp="1" noChangeAspect="1"/>
          </p:cNvPicPr>
          <p:nvPr>
            <p:ph idx="1"/>
          </p:nvPr>
        </p:nvPicPr>
        <mc:AlternateContent xmlns:ma="http://schemas.microsoft.com/office/mac/drawingml/2008/main">
          <mc:Choice Requires="ma">
            <p:blipFill>
              <a:blip r:embed="rId3"/>
              <a:srcRect l="90" t="49119" r="-18187" b="19581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rcRect l="90" t="49119" r="-18187" b="19581"/>
              <a:stretch>
                <a:fillRect/>
              </a:stretch>
            </p:blipFill>
          </mc:Fallback>
        </mc:AlternateContent>
        <p:spPr>
          <a:xfrm>
            <a:off x="2560884" y="2261128"/>
            <a:ext cx="7752904" cy="1541093"/>
          </a:xfrm>
        </p:spPr>
      </p:pic>
      <p:pic>
        <p:nvPicPr>
          <p:cNvPr id="5" name="図 4" descr="IMG_1710.JPG"/>
          <p:cNvPicPr>
            <a:picLocks noChangeAspect="1"/>
          </p:cNvPicPr>
          <p:nvPr/>
        </p:nvPicPr>
        <p:blipFill>
          <a:blip r:embed="rId5"/>
          <a:srcRect t="10188" r="7160"/>
          <a:stretch>
            <a:fillRect/>
          </a:stretch>
        </p:blipFill>
        <p:spPr>
          <a:xfrm rot="16200000">
            <a:off x="4733740" y="4376880"/>
            <a:ext cx="2338525" cy="1696698"/>
          </a:xfrm>
          <a:prstGeom prst="rect">
            <a:avLst/>
          </a:prstGeom>
        </p:spPr>
      </p:pic>
      <p:pic>
        <p:nvPicPr>
          <p:cNvPr id="6" name="Picture 5" descr="DSC_0024_s.jpg                                                 00084FB5Macintosh HD                   BBB7B0E1:"/>
          <p:cNvPicPr>
            <a:picLocks noChangeAspect="1" noChangeArrowheads="1"/>
          </p:cNvPicPr>
          <p:nvPr/>
        </p:nvPicPr>
        <p:blipFill>
          <a:blip r:embed="rId6"/>
          <a:srcRect l="11320" r="7682"/>
          <a:stretch>
            <a:fillRect/>
          </a:stretch>
        </p:blipFill>
        <p:spPr bwMode="auto">
          <a:xfrm>
            <a:off x="2548373" y="4324825"/>
            <a:ext cx="2059161" cy="1690538"/>
          </a:xfrm>
          <a:prstGeom prst="rect">
            <a:avLst/>
          </a:prstGeom>
          <a:noFill/>
        </p:spPr>
      </p:pic>
      <p:sp>
        <p:nvSpPr>
          <p:cNvPr id="10" name="曲折矢印 9"/>
          <p:cNvSpPr/>
          <p:nvPr/>
        </p:nvSpPr>
        <p:spPr>
          <a:xfrm flipV="1">
            <a:off x="1195533" y="2718174"/>
            <a:ext cx="1356529" cy="277007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4988"/>
            </a:avLst>
          </a:prstGeom>
          <a:solidFill>
            <a:srgbClr val="93CDDD">
              <a:alpha val="34000"/>
            </a:srgb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右矢印 10"/>
          <p:cNvSpPr/>
          <p:nvPr/>
        </p:nvSpPr>
        <p:spPr>
          <a:xfrm>
            <a:off x="2174592" y="978112"/>
            <a:ext cx="949747" cy="849724"/>
          </a:xfrm>
          <a:prstGeom prst="rightArrow">
            <a:avLst/>
          </a:prstGeom>
          <a:ln>
            <a:solidFill>
              <a:schemeClr val="accent1">
                <a:shade val="95000"/>
                <a:satMod val="105000"/>
                <a:alpha val="13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コンテンツ プレースホルダ 3" descr="nishimura_tel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l="16508" r="1193" b="68257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rcRect l="16508" r="1193" b="68257"/>
              <a:stretch>
                <a:fillRect/>
              </a:stretch>
            </p:blipFill>
          </mc:Fallback>
        </mc:AlternateContent>
        <p:spPr>
          <a:xfrm>
            <a:off x="3110385" y="618027"/>
            <a:ext cx="5428480" cy="1570374"/>
          </a:xfrm>
          <a:prstGeom prst="rect">
            <a:avLst/>
          </a:prstGeom>
        </p:spPr>
      </p:pic>
      <p:sp>
        <p:nvSpPr>
          <p:cNvPr id="14" name="右矢印 13"/>
          <p:cNvSpPr/>
          <p:nvPr/>
        </p:nvSpPr>
        <p:spPr>
          <a:xfrm>
            <a:off x="4620057" y="4815841"/>
            <a:ext cx="447064" cy="748714"/>
          </a:xfrm>
          <a:prstGeom prst="rightArrow">
            <a:avLst/>
          </a:prstGeom>
          <a:solidFill>
            <a:srgbClr val="93CDDD"/>
          </a:solidFill>
          <a:ln>
            <a:solidFill>
              <a:schemeClr val="accent1">
                <a:shade val="95000"/>
                <a:satMod val="105000"/>
                <a:alpha val="32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3110385" y="1816581"/>
            <a:ext cx="54950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    </a:t>
            </a:r>
            <a:r>
              <a:rPr lang="ja-JP" altLang="en-US" sz="1200" dirty="0" smtClean="0">
                <a:solidFill>
                  <a:schemeClr val="bg1"/>
                </a:solidFill>
              </a:rPr>
              <a:t>　</a:t>
            </a:r>
            <a:r>
              <a:rPr lang="en-US" altLang="ja-JP" sz="1200" dirty="0" smtClean="0">
                <a:solidFill>
                  <a:schemeClr val="bg1"/>
                </a:solidFill>
              </a:rPr>
              <a:t>#2  2001 </a:t>
            </a:r>
            <a:r>
              <a:rPr lang="ja-JP" altLang="en-US" sz="1200" dirty="0" smtClean="0">
                <a:solidFill>
                  <a:schemeClr val="bg1"/>
                </a:solidFill>
              </a:rPr>
              <a:t>　　　</a:t>
            </a:r>
            <a:r>
              <a:rPr lang="en-US" altLang="ja-JP" sz="1200" dirty="0" smtClean="0">
                <a:solidFill>
                  <a:schemeClr val="bg1"/>
                </a:solidFill>
              </a:rPr>
              <a:t> </a:t>
            </a:r>
            <a:r>
              <a:rPr lang="ja-JP" altLang="en-US" sz="1200" dirty="0" smtClean="0">
                <a:solidFill>
                  <a:schemeClr val="bg1"/>
                </a:solidFill>
              </a:rPr>
              <a:t>　　</a:t>
            </a:r>
            <a:r>
              <a:rPr lang="en-US" altLang="ja-JP" sz="1200" dirty="0" smtClean="0">
                <a:solidFill>
                  <a:schemeClr val="bg1"/>
                </a:solidFill>
              </a:rPr>
              <a:t>#3 2004 </a:t>
            </a:r>
            <a:r>
              <a:rPr lang="ja-JP" altLang="en-US" sz="1200" dirty="0" smtClean="0">
                <a:solidFill>
                  <a:schemeClr val="bg1"/>
                </a:solidFill>
              </a:rPr>
              <a:t>　</a:t>
            </a:r>
            <a:r>
              <a:rPr lang="en-US" altLang="ja-JP" sz="1200" dirty="0" smtClean="0">
                <a:solidFill>
                  <a:schemeClr val="bg1"/>
                </a:solidFill>
              </a:rPr>
              <a:t>         #4  2006 　        </a:t>
            </a:r>
            <a:r>
              <a:rPr lang="ja-JP" altLang="en-US" sz="1200" dirty="0" smtClean="0">
                <a:solidFill>
                  <a:schemeClr val="bg1"/>
                </a:solidFill>
              </a:rPr>
              <a:t>　</a:t>
            </a:r>
            <a:r>
              <a:rPr lang="en-US" altLang="ja-JP" sz="1200" dirty="0" smtClean="0">
                <a:solidFill>
                  <a:schemeClr val="bg1"/>
                </a:solidFill>
              </a:rPr>
              <a:t> #5  2006         </a:t>
            </a:r>
            <a:r>
              <a:rPr lang="ja-JP" altLang="en-US" sz="1200" dirty="0" smtClean="0">
                <a:solidFill>
                  <a:schemeClr val="bg1"/>
                </a:solidFill>
              </a:rPr>
              <a:t>　　</a:t>
            </a:r>
            <a:r>
              <a:rPr lang="en-US" altLang="ja-JP" sz="1200" dirty="0" smtClean="0">
                <a:solidFill>
                  <a:schemeClr val="bg1"/>
                </a:solidFill>
              </a:rPr>
              <a:t>  #6  2007 </a:t>
            </a:r>
            <a:r>
              <a:rPr lang="en-US" altLang="ja-JP" sz="1200" dirty="0" smtClean="0"/>
              <a:t>　　　　</a:t>
            </a:r>
            <a:endParaRPr lang="ja-JP" altLang="en-US" sz="1200" dirty="0" smtClean="0"/>
          </a:p>
        </p:txBody>
      </p:sp>
      <p:sp>
        <p:nvSpPr>
          <p:cNvPr id="17" name="正方形/長方形 16"/>
          <p:cNvSpPr/>
          <p:nvPr/>
        </p:nvSpPr>
        <p:spPr>
          <a:xfrm>
            <a:off x="2552062" y="4282953"/>
            <a:ext cx="9625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      ULT-1</a:t>
            </a:r>
          </a:p>
          <a:p>
            <a:r>
              <a:rPr lang="en-US" altLang="ja-JP" sz="1200" dirty="0" smtClean="0">
                <a:solidFill>
                  <a:schemeClr val="bg1"/>
                </a:solidFill>
              </a:rPr>
              <a:t>2002〜2006  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129111" y="6468661"/>
            <a:ext cx="9669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2007〜2011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160637" y="1577319"/>
            <a:ext cx="115761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u="sng" dirty="0" smtClean="0">
                <a:solidFill>
                  <a:srgbClr val="0000FF"/>
                </a:solidFill>
              </a:rPr>
              <a:t>Nishimura</a:t>
            </a:r>
          </a:p>
          <a:p>
            <a:pPr algn="ctr"/>
            <a:r>
              <a:rPr lang="en-US" altLang="ja-JP" sz="1600" u="sng" dirty="0" smtClean="0">
                <a:solidFill>
                  <a:srgbClr val="0000FF"/>
                </a:solidFill>
              </a:rPr>
              <a:t>Co. </a:t>
            </a:r>
            <a:endParaRPr lang="ja-JP" altLang="en-US" sz="1600" u="sng" dirty="0">
              <a:solidFill>
                <a:srgbClr val="0000FF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986238" y="4042011"/>
            <a:ext cx="7407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 smtClean="0"/>
              <a:t>発展</a:t>
            </a:r>
            <a:endParaRPr lang="en-US" altLang="ja-JP" dirty="0" smtClean="0"/>
          </a:p>
          <a:p>
            <a:pPr algn="ctr"/>
            <a:r>
              <a:rPr lang="en-US" altLang="ja-JP" u="sng" dirty="0" smtClean="0">
                <a:solidFill>
                  <a:srgbClr val="0000FF"/>
                </a:solidFill>
              </a:rPr>
              <a:t>Kurita</a:t>
            </a:r>
            <a:endParaRPr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96984" y="-71605"/>
            <a:ext cx="3610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srgbClr val="FF0000"/>
                </a:solidFill>
              </a:rPr>
              <a:t>Technical development </a:t>
            </a:r>
            <a:r>
              <a:rPr lang="en-US" altLang="ja-JP" sz="2000" b="1" dirty="0" smtClean="0"/>
              <a:t> </a:t>
            </a:r>
            <a:endParaRPr kumimoji="1" lang="ja-JP" altLang="en-US" sz="2000" dirty="0"/>
          </a:p>
        </p:txBody>
      </p:sp>
      <p:cxnSp>
        <p:nvCxnSpPr>
          <p:cNvPr id="29" name="直線矢印コネクタ 28"/>
          <p:cNvCxnSpPr/>
          <p:nvPr/>
        </p:nvCxnSpPr>
        <p:spPr>
          <a:xfrm rot="10800000" flipV="1">
            <a:off x="3089194" y="2092425"/>
            <a:ext cx="4787954" cy="258458"/>
          </a:xfrm>
          <a:prstGeom prst="straightConnector1">
            <a:avLst/>
          </a:prstGeom>
          <a:ln w="2540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7"/>
          <a:srcRect l="10470" t="3576" r="5188"/>
          <a:stretch>
            <a:fillRect/>
          </a:stretch>
        </p:blipFill>
        <p:spPr>
          <a:xfrm>
            <a:off x="488924" y="451615"/>
            <a:ext cx="1790674" cy="2558992"/>
          </a:xfrm>
          <a:prstGeom prst="rect">
            <a:avLst/>
          </a:prstGeom>
        </p:spPr>
      </p:pic>
      <p:sp>
        <p:nvSpPr>
          <p:cNvPr id="30" name="正方形/長方形 29"/>
          <p:cNvSpPr/>
          <p:nvPr/>
        </p:nvSpPr>
        <p:spPr>
          <a:xfrm>
            <a:off x="761450" y="2484031"/>
            <a:ext cx="13336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i="1" dirty="0" smtClean="0">
                <a:ln>
                  <a:solidFill>
                    <a:srgbClr val="FFFF00"/>
                  </a:solidFill>
                </a:ln>
                <a:solidFill>
                  <a:srgbClr val="FF6600"/>
                </a:solidFill>
                <a:latin typeface="Times"/>
                <a:cs typeface="Times"/>
              </a:rPr>
              <a:t>IRSF</a:t>
            </a:r>
          </a:p>
          <a:p>
            <a:pPr algn="ctr"/>
            <a:r>
              <a:rPr lang="en-US" altLang="ja-JP" sz="1200" dirty="0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#1</a:t>
            </a:r>
            <a:r>
              <a:rPr lang="ja-JP" altLang="en-US" sz="1200" dirty="0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　</a:t>
            </a:r>
            <a:r>
              <a:rPr lang="en-US" altLang="ja-JP" sz="1200" dirty="0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1998〜2000</a:t>
            </a:r>
            <a:endParaRPr lang="ja-JP" altLang="en-US" sz="1200" dirty="0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0014" y="2342893"/>
            <a:ext cx="942238" cy="1403996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2605363" y="3497308"/>
            <a:ext cx="6465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rgbClr val="FFFFFF"/>
                </a:solidFill>
              </a:rPr>
              <a:t>  </a:t>
            </a:r>
            <a:r>
              <a:rPr lang="ja-JP" altLang="en-US" sz="1200" dirty="0" smtClean="0">
                <a:solidFill>
                  <a:srgbClr val="FFFFFF"/>
                </a:solidFill>
              </a:rPr>
              <a:t>　</a:t>
            </a:r>
            <a:r>
              <a:rPr lang="en-US" altLang="ja-JP" sz="1200" dirty="0" smtClean="0">
                <a:solidFill>
                  <a:schemeClr val="bg1"/>
                </a:solidFill>
              </a:rPr>
              <a:t>#7  </a:t>
            </a:r>
            <a:r>
              <a:rPr lang="en-US" altLang="ja-JP" sz="1200" dirty="0" smtClean="0">
                <a:solidFill>
                  <a:srgbClr val="FFFFFF"/>
                </a:solidFill>
              </a:rPr>
              <a:t>2007</a:t>
            </a:r>
            <a:r>
              <a:rPr lang="en-US" altLang="ja-JP" sz="1200" dirty="0" smtClean="0">
                <a:solidFill>
                  <a:schemeClr val="bg1"/>
                </a:solidFill>
              </a:rPr>
              <a:t> </a:t>
            </a:r>
            <a:r>
              <a:rPr lang="ja-JP" altLang="en-US" sz="1200" dirty="0" smtClean="0">
                <a:solidFill>
                  <a:srgbClr val="FFFFFF"/>
                </a:solidFill>
              </a:rPr>
              <a:t>　　　　　</a:t>
            </a:r>
            <a:r>
              <a:rPr lang="en-US" altLang="ja-JP" sz="1200" dirty="0" smtClean="0">
                <a:solidFill>
                  <a:schemeClr val="bg1"/>
                </a:solidFill>
              </a:rPr>
              <a:t>#8  </a:t>
            </a:r>
            <a:r>
              <a:rPr lang="en-US" altLang="ja-JP" sz="1200" dirty="0" smtClean="0">
                <a:solidFill>
                  <a:srgbClr val="FFFFFF"/>
                </a:solidFill>
              </a:rPr>
              <a:t>2008</a:t>
            </a:r>
            <a:r>
              <a:rPr lang="en-US" altLang="ja-JP" sz="1200" dirty="0" smtClean="0">
                <a:solidFill>
                  <a:schemeClr val="bg1"/>
                </a:solidFill>
              </a:rPr>
              <a:t> </a:t>
            </a:r>
            <a:r>
              <a:rPr lang="ja-JP" altLang="en-US" sz="1200" dirty="0" smtClean="0">
                <a:solidFill>
                  <a:srgbClr val="FFFFFF"/>
                </a:solidFill>
              </a:rPr>
              <a:t>　</a:t>
            </a:r>
            <a:r>
              <a:rPr lang="en-US" altLang="ja-JP" sz="1200" dirty="0" smtClean="0">
                <a:solidFill>
                  <a:srgbClr val="FFFFFF"/>
                </a:solidFill>
              </a:rPr>
              <a:t>     </a:t>
            </a:r>
            <a:r>
              <a:rPr lang="ja-JP" altLang="en-US" sz="1200" dirty="0" smtClean="0">
                <a:solidFill>
                  <a:srgbClr val="FFFFFF"/>
                </a:solidFill>
              </a:rPr>
              <a:t>　</a:t>
            </a:r>
            <a:r>
              <a:rPr lang="en-US" altLang="ja-JP" sz="1200" dirty="0" smtClean="0">
                <a:solidFill>
                  <a:srgbClr val="FFFFFF"/>
                </a:solidFill>
              </a:rPr>
              <a:t> </a:t>
            </a:r>
            <a:r>
              <a:rPr lang="en-US" altLang="ja-JP" sz="1200" dirty="0" smtClean="0">
                <a:solidFill>
                  <a:schemeClr val="bg1"/>
                </a:solidFill>
              </a:rPr>
              <a:t>#9</a:t>
            </a:r>
            <a:r>
              <a:rPr lang="en-US" altLang="ja-JP" sz="1200" dirty="0" smtClean="0">
                <a:solidFill>
                  <a:srgbClr val="FFFFFF"/>
                </a:solidFill>
              </a:rPr>
              <a:t>  2009　　　 </a:t>
            </a:r>
            <a:r>
              <a:rPr lang="ja-JP" altLang="en-US" sz="1200" dirty="0" smtClean="0">
                <a:solidFill>
                  <a:srgbClr val="FFFFFF"/>
                </a:solidFill>
              </a:rPr>
              <a:t>　　</a:t>
            </a:r>
            <a:r>
              <a:rPr lang="en-US" altLang="ja-JP" sz="1200" dirty="0" smtClean="0">
                <a:solidFill>
                  <a:schemeClr val="bg1"/>
                </a:solidFill>
              </a:rPr>
              <a:t>#10</a:t>
            </a:r>
            <a:r>
              <a:rPr lang="en-US" altLang="ja-JP" sz="1200" dirty="0" smtClean="0">
                <a:solidFill>
                  <a:srgbClr val="FFFFFF"/>
                </a:solidFill>
              </a:rPr>
              <a:t> 2009</a:t>
            </a:r>
            <a:r>
              <a:rPr lang="en-US" altLang="ja-JP" sz="1200" dirty="0" smtClean="0">
                <a:solidFill>
                  <a:schemeClr val="bg1"/>
                </a:solidFill>
              </a:rPr>
              <a:t>         </a:t>
            </a:r>
            <a:r>
              <a:rPr lang="ja-JP" altLang="en-US" sz="1200" dirty="0" smtClean="0">
                <a:solidFill>
                  <a:schemeClr val="bg1"/>
                </a:solidFill>
              </a:rPr>
              <a:t>　　</a:t>
            </a:r>
            <a:r>
              <a:rPr lang="en-US" altLang="ja-JP" sz="1200" dirty="0" smtClean="0">
                <a:solidFill>
                  <a:schemeClr val="bg1"/>
                </a:solidFill>
              </a:rPr>
              <a:t>#11  </a:t>
            </a:r>
            <a:r>
              <a:rPr lang="en-US" altLang="ja-JP" sz="1200" dirty="0" smtClean="0">
                <a:solidFill>
                  <a:srgbClr val="FFFFFF"/>
                </a:solidFill>
              </a:rPr>
              <a:t>2010</a:t>
            </a:r>
            <a:r>
              <a:rPr lang="en-US" altLang="ja-JP" sz="1200" dirty="0" smtClean="0">
                <a:solidFill>
                  <a:schemeClr val="bg1"/>
                </a:solidFill>
              </a:rPr>
              <a:t> </a:t>
            </a:r>
            <a:r>
              <a:rPr lang="ja-JP" altLang="en-US" sz="1200" dirty="0" smtClean="0">
                <a:solidFill>
                  <a:schemeClr val="bg1"/>
                </a:solidFill>
              </a:rPr>
              <a:t>　　</a:t>
            </a:r>
            <a:r>
              <a:rPr lang="en-US" altLang="ja-JP" sz="1200" dirty="0" smtClean="0">
                <a:solidFill>
                  <a:schemeClr val="bg1"/>
                </a:solidFill>
              </a:rPr>
              <a:t> </a:t>
            </a:r>
            <a:r>
              <a:rPr lang="ja-JP" altLang="en-US" sz="1200" dirty="0" smtClean="0">
                <a:solidFill>
                  <a:schemeClr val="bg1"/>
                </a:solidFill>
              </a:rPr>
              <a:t>　</a:t>
            </a:r>
            <a:r>
              <a:rPr lang="en-US" altLang="ja-JP" sz="1200" dirty="0" smtClean="0">
                <a:solidFill>
                  <a:schemeClr val="bg1"/>
                </a:solidFill>
              </a:rPr>
              <a:t>#12  </a:t>
            </a:r>
            <a:r>
              <a:rPr lang="en-US" altLang="ja-JP" sz="1200" dirty="0" smtClean="0">
                <a:solidFill>
                  <a:srgbClr val="FFFFFF"/>
                </a:solidFill>
              </a:rPr>
              <a:t>2011</a:t>
            </a:r>
            <a:r>
              <a:rPr lang="en-US" altLang="ja-JP" sz="1200" dirty="0" smtClean="0">
                <a:solidFill>
                  <a:schemeClr val="bg1"/>
                </a:solidFill>
              </a:rPr>
              <a:t> </a:t>
            </a:r>
            <a:r>
              <a:rPr lang="en-US" altLang="ja-JP" sz="1200" dirty="0" smtClean="0"/>
              <a:t>　　　　　</a:t>
            </a:r>
            <a:endParaRPr lang="ja-JP" altLang="en-US" sz="1200" dirty="0" smtClean="0"/>
          </a:p>
        </p:txBody>
      </p:sp>
      <p:sp>
        <p:nvSpPr>
          <p:cNvPr id="21" name="フレーム 20"/>
          <p:cNvSpPr/>
          <p:nvPr/>
        </p:nvSpPr>
        <p:spPr>
          <a:xfrm>
            <a:off x="6386763" y="668084"/>
            <a:ext cx="1075526" cy="1419308"/>
          </a:xfrm>
          <a:prstGeom prst="frame">
            <a:avLst>
              <a:gd name="adj1" fmla="val 4143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6333035" y="1527694"/>
            <a:ext cx="12255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200" dirty="0" smtClean="0">
                <a:solidFill>
                  <a:srgbClr val="FFFF00"/>
                </a:solidFill>
              </a:rPr>
              <a:t>広大</a:t>
            </a:r>
            <a:endParaRPr lang="en-US" altLang="ja-JP" sz="1200" dirty="0" smtClean="0">
              <a:solidFill>
                <a:srgbClr val="FFFF00"/>
              </a:solidFill>
            </a:endParaRPr>
          </a:p>
          <a:p>
            <a:pPr algn="ctr"/>
            <a:r>
              <a:rPr lang="ja-JP" altLang="en-US" sz="1000" dirty="0" smtClean="0">
                <a:solidFill>
                  <a:srgbClr val="FFFF00"/>
                </a:solidFill>
              </a:rPr>
              <a:t>かなた望遠鏡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145516" y="1641003"/>
            <a:ext cx="12255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200" dirty="0" smtClean="0">
                <a:solidFill>
                  <a:srgbClr val="FFFF00"/>
                </a:solidFill>
              </a:rPr>
              <a:t>名大</a:t>
            </a:r>
            <a:r>
              <a:rPr lang="en-US" altLang="ja-JP" sz="1200" dirty="0" smtClean="0">
                <a:solidFill>
                  <a:srgbClr val="FFFF00"/>
                </a:solidFill>
              </a:rPr>
              <a:t>-MOA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2181403" y="699377"/>
            <a:ext cx="956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dirty="0" smtClean="0"/>
              <a:t>商品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化</a:t>
            </a:r>
            <a:endParaRPr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011301" y="6056045"/>
            <a:ext cx="1870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 smtClean="0">
                <a:solidFill>
                  <a:srgbClr val="FFFF00">
                    <a:alpha val="69000"/>
                  </a:srgbClr>
                </a:solidFill>
              </a:rPr>
              <a:t>京大・岡山</a:t>
            </a:r>
            <a:r>
              <a:rPr lang="en-US" altLang="ja-JP" sz="1200" dirty="0" smtClean="0">
                <a:solidFill>
                  <a:srgbClr val="FFFF00">
                    <a:alpha val="69000"/>
                  </a:srgbClr>
                </a:solidFill>
              </a:rPr>
              <a:t> 3.8m</a:t>
            </a:r>
            <a:r>
              <a:rPr lang="ja-JP" altLang="en-US" sz="1200" dirty="0" smtClean="0">
                <a:solidFill>
                  <a:srgbClr val="FFFF00">
                    <a:alpha val="69000"/>
                  </a:srgbClr>
                </a:solidFill>
              </a:rPr>
              <a:t>新技術</a:t>
            </a: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33" name="フッター プレースホルダ 32"/>
          <p:cNvSpPr>
            <a:spLocks noGrp="1"/>
          </p:cNvSpPr>
          <p:nvPr>
            <p:ph type="ftr" sz="quarter" idx="11"/>
          </p:nvPr>
        </p:nvSpPr>
        <p:spPr>
          <a:xfrm>
            <a:off x="3021042" y="6380535"/>
            <a:ext cx="2895600" cy="365125"/>
          </a:xfrm>
        </p:spPr>
        <p:txBody>
          <a:bodyPr/>
          <a:lstStyle/>
          <a:p>
            <a:r>
              <a:rPr lang="ja-JP" altLang="en-US" dirty="0" smtClean="0"/>
              <a:t>可視赤外装置＠京都</a:t>
            </a:r>
            <a:endParaRPr lang="ja-JP" altLang="en-US" dirty="0"/>
          </a:p>
        </p:txBody>
      </p:sp>
      <p:sp>
        <p:nvSpPr>
          <p:cNvPr id="34" name="日付プレースホルダ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7904558" y="3201053"/>
            <a:ext cx="10151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200" dirty="0" smtClean="0">
                <a:solidFill>
                  <a:srgbClr val="FFFF00"/>
                </a:solidFill>
              </a:rPr>
              <a:t>北大</a:t>
            </a:r>
            <a:endParaRPr lang="en-US" altLang="ja-JP" sz="1200" dirty="0" smtClean="0">
              <a:solidFill>
                <a:srgbClr val="FFFF00"/>
              </a:solidFill>
            </a:endParaRPr>
          </a:p>
          <a:p>
            <a:pPr algn="ctr"/>
            <a:r>
              <a:rPr lang="ja-JP" altLang="en-US" sz="1000" dirty="0" smtClean="0">
                <a:solidFill>
                  <a:srgbClr val="FFFF00"/>
                </a:solidFill>
              </a:rPr>
              <a:t>ピリカ望遠鏡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3090675" y="1647524"/>
            <a:ext cx="12255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200" dirty="0" smtClean="0">
                <a:solidFill>
                  <a:srgbClr val="FFFF00"/>
                </a:solidFill>
              </a:rPr>
              <a:t>鹿大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6776435" y="3364564"/>
            <a:ext cx="12255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200" dirty="0" smtClean="0">
                <a:solidFill>
                  <a:srgbClr val="FFFF00"/>
                </a:solidFill>
              </a:rPr>
              <a:t>台湾中央大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5767944" y="3216442"/>
            <a:ext cx="12255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200" dirty="0" smtClean="0">
                <a:solidFill>
                  <a:srgbClr val="FFFF00"/>
                </a:solidFill>
              </a:rPr>
              <a:t>京産大</a:t>
            </a:r>
            <a:endParaRPr lang="en-US" altLang="ja-JP" sz="1200" dirty="0" smtClean="0">
              <a:solidFill>
                <a:srgbClr val="FFFF00"/>
              </a:solidFill>
            </a:endParaRPr>
          </a:p>
          <a:p>
            <a:pPr algn="ctr"/>
            <a:r>
              <a:rPr lang="ja-JP" altLang="en-US" sz="900" dirty="0" smtClean="0">
                <a:solidFill>
                  <a:srgbClr val="FFFF00"/>
                </a:solidFill>
              </a:rPr>
              <a:t>あらき望遠鏡</a:t>
            </a:r>
            <a:endParaRPr lang="ja-JP" altLang="en-US" sz="900" dirty="0">
              <a:solidFill>
                <a:srgbClr val="FFFF00"/>
              </a:solidFill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4559435" y="3336669"/>
            <a:ext cx="14485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200" dirty="0" smtClean="0">
                <a:solidFill>
                  <a:srgbClr val="FFFF00"/>
                </a:solidFill>
              </a:rPr>
              <a:t>東大</a:t>
            </a:r>
            <a:r>
              <a:rPr lang="en-US" altLang="ja-JP" sz="900" dirty="0" err="1" smtClean="0">
                <a:solidFill>
                  <a:srgbClr val="FFFF00"/>
                </a:solidFill>
              </a:rPr>
              <a:t>miniTAO</a:t>
            </a:r>
            <a:r>
              <a:rPr lang="ja-JP" altLang="en-US" sz="1000" dirty="0" smtClean="0">
                <a:solidFill>
                  <a:srgbClr val="FFFF00"/>
                </a:solidFill>
              </a:rPr>
              <a:t>望遠鏡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5237419" y="1567677"/>
            <a:ext cx="1225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000" dirty="0" smtClean="0">
                <a:solidFill>
                  <a:srgbClr val="FFFF00"/>
                </a:solidFill>
              </a:rPr>
              <a:t>国立天文台・石垣</a:t>
            </a:r>
            <a:endParaRPr lang="en-US" altLang="ja-JP" sz="1000" dirty="0" smtClean="0">
              <a:solidFill>
                <a:srgbClr val="FFFF00"/>
              </a:solidFill>
            </a:endParaRPr>
          </a:p>
          <a:p>
            <a:pPr algn="ctr"/>
            <a:r>
              <a:rPr lang="ja-JP" altLang="en-US" sz="900" dirty="0" smtClean="0">
                <a:solidFill>
                  <a:srgbClr val="FFFF00"/>
                </a:solidFill>
              </a:rPr>
              <a:t>むりかぶし</a:t>
            </a:r>
            <a:r>
              <a:rPr lang="ja-JP" altLang="en-US" sz="1000" dirty="0" smtClean="0">
                <a:solidFill>
                  <a:srgbClr val="FFFF00"/>
                </a:solidFill>
              </a:rPr>
              <a:t>望遠鏡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sp>
        <p:nvSpPr>
          <p:cNvPr id="45" name="フレーム 44"/>
          <p:cNvSpPr/>
          <p:nvPr/>
        </p:nvSpPr>
        <p:spPr>
          <a:xfrm>
            <a:off x="7054176" y="4042011"/>
            <a:ext cx="2044873" cy="2420320"/>
          </a:xfrm>
          <a:prstGeom prst="frame">
            <a:avLst>
              <a:gd name="adj1" fmla="val 7144"/>
            </a:avLst>
          </a:prstGeom>
          <a:ln w="57150" cap="flat" cmpd="sng" algn="ctr">
            <a:solidFill>
              <a:schemeClr val="accent1">
                <a:shade val="95000"/>
                <a:satMod val="10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21</a:t>
            </a:fld>
            <a:endParaRPr lang="ja-JP" altLang="en-US"/>
          </a:p>
        </p:txBody>
      </p:sp>
      <p:pic>
        <p:nvPicPr>
          <p:cNvPr id="7" name="Picture 5" descr="DSCN08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966" y="1115841"/>
            <a:ext cx="3985742" cy="2989309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>
            <a:off x="2747824" y="5277699"/>
            <a:ext cx="458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latin typeface="Times New Roman"/>
                <a:cs typeface="Times New Roman"/>
              </a:rPr>
              <a:t>TRISPEC</a:t>
            </a:r>
            <a:r>
              <a:rPr kumimoji="1" lang="ja-JP" altLang="en-US" dirty="0" smtClean="0"/>
              <a:t>なお生きて在り　天文月報　</a:t>
            </a:r>
            <a:r>
              <a:rPr lang="en-US" altLang="ja-JP" i="1" dirty="0" smtClean="0">
                <a:latin typeface="Times New Roman"/>
                <a:cs typeface="Times New Roman"/>
              </a:rPr>
              <a:t>2009</a:t>
            </a:r>
            <a:endParaRPr kumimoji="1" lang="en-US" altLang="ja-JP" dirty="0" smtClean="0"/>
          </a:p>
          <a:p>
            <a:r>
              <a:rPr kumimoji="1" lang="ja-JP" altLang="en-US" dirty="0" smtClean="0"/>
              <a:t>誄辞　</a:t>
            </a:r>
            <a:r>
              <a:rPr lang="en-US" altLang="ja-JP" i="1" dirty="0" smtClean="0">
                <a:latin typeface="Times New Roman"/>
                <a:cs typeface="Times New Roman"/>
              </a:rPr>
              <a:t>TRISPEC                                    2012</a:t>
            </a:r>
            <a:endParaRPr kumimoji="1" lang="en-US" altLang="ja-JP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25505" y="1422853"/>
            <a:ext cx="3961296" cy="24468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   </a:t>
            </a:r>
            <a:r>
              <a:rPr lang="en-US" altLang="ja-JP" sz="2800" i="1" dirty="0" smtClean="0">
                <a:solidFill>
                  <a:srgbClr val="FF6600"/>
                </a:solidFill>
                <a:latin typeface="Times"/>
                <a:cs typeface="Times"/>
              </a:rPr>
              <a:t>TRISPEC</a:t>
            </a:r>
            <a:r>
              <a:rPr lang="ja-JP" altLang="en-US" sz="2400" dirty="0" smtClean="0">
                <a:solidFill>
                  <a:srgbClr val="0000FF"/>
                </a:solidFill>
              </a:rPr>
              <a:t>　</a:t>
            </a:r>
            <a:endParaRPr lang="en-US" altLang="ja-JP" sz="2400" dirty="0" smtClean="0">
              <a:solidFill>
                <a:srgbClr val="0000FF"/>
              </a:solidFill>
            </a:endParaRPr>
          </a:p>
          <a:p>
            <a:r>
              <a:rPr kumimoji="1" lang="ja-JP" altLang="en-US" sz="2000" dirty="0" smtClean="0"/>
              <a:t>　</a:t>
            </a:r>
            <a:r>
              <a:rPr lang="en-US" altLang="ja-JP" sz="2000" dirty="0" smtClean="0"/>
              <a:t>[</a:t>
            </a:r>
            <a:r>
              <a:rPr kumimoji="1" lang="en-US" altLang="ja-JP" sz="2000" dirty="0" smtClean="0"/>
              <a:t>1994~2000]-2001 [</a:t>
            </a:r>
            <a:r>
              <a:rPr kumimoji="1" lang="ja-JP" altLang="en-US" sz="2000" dirty="0" smtClean="0"/>
              <a:t>ー</a:t>
            </a:r>
            <a:r>
              <a:rPr kumimoji="1" lang="en-US" altLang="ja-JP" sz="2000" dirty="0" smtClean="0"/>
              <a:t>] </a:t>
            </a:r>
            <a:r>
              <a:rPr lang="en-US" altLang="ja-JP" sz="2000" dirty="0" smtClean="0"/>
              <a:t>2006-2011</a:t>
            </a:r>
            <a:endParaRPr lang="en-US" altLang="ja-JP" sz="900" dirty="0" smtClean="0"/>
          </a:p>
          <a:p>
            <a:r>
              <a:rPr lang="en-US" altLang="ja-JP" sz="900" dirty="0" smtClean="0"/>
              <a:t>     </a:t>
            </a:r>
          </a:p>
          <a:p>
            <a:r>
              <a:rPr kumimoji="1" lang="en-US" altLang="ja-JP" sz="2400" dirty="0" smtClean="0"/>
              <a:t>      </a:t>
            </a:r>
            <a:r>
              <a:rPr lang="en-US" altLang="ja-JP" sz="2400" dirty="0" smtClean="0"/>
              <a:t> [7 yrs ]  </a:t>
            </a:r>
            <a:r>
              <a:rPr kumimoji="1" lang="en-US" altLang="ja-JP" sz="2400" dirty="0" smtClean="0"/>
              <a:t>  2 yrs     </a:t>
            </a:r>
            <a:r>
              <a:rPr kumimoji="1" lang="en-US" altLang="ja-JP" sz="2400" dirty="0" smtClean="0">
                <a:solidFill>
                  <a:srgbClr val="FF6600"/>
                </a:solidFill>
              </a:rPr>
              <a:t>+   5 yrs</a:t>
            </a:r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学位取得</a:t>
            </a:r>
            <a:r>
              <a:rPr lang="en-US" altLang="ja-JP" sz="2400" dirty="0" smtClean="0"/>
              <a:t>   2 </a:t>
            </a:r>
            <a:r>
              <a:rPr lang="en-US" altLang="ja-JP" sz="2400" dirty="0" smtClean="0">
                <a:solidFill>
                  <a:srgbClr val="FF6600"/>
                </a:solidFill>
              </a:rPr>
              <a:t>+  5 </a:t>
            </a:r>
            <a:r>
              <a:rPr lang="en-US" altLang="ja-JP" sz="2400" dirty="0" smtClean="0"/>
              <a:t>=  7</a:t>
            </a:r>
            <a:r>
              <a:rPr lang="ja-JP" altLang="en-US" sz="2400" dirty="0" smtClean="0"/>
              <a:t>名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solidFill>
                  <a:srgbClr val="FF6600"/>
                </a:solidFill>
              </a:rPr>
              <a:t> </a:t>
            </a:r>
            <a:r>
              <a:rPr lang="ja-JP" altLang="en-US" sz="2400" dirty="0" smtClean="0"/>
              <a:t>　　　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論文数　</a:t>
            </a:r>
            <a:r>
              <a:rPr kumimoji="1" lang="en-US" altLang="ja-JP" sz="2400" dirty="0" smtClean="0"/>
              <a:t>    </a:t>
            </a:r>
            <a:r>
              <a:rPr lang="en-US" altLang="ja-JP" sz="2400" dirty="0" smtClean="0"/>
              <a:t>4 </a:t>
            </a:r>
            <a:r>
              <a:rPr lang="en-US" altLang="ja-JP" sz="2400" dirty="0" smtClean="0">
                <a:solidFill>
                  <a:srgbClr val="FF6600"/>
                </a:solidFill>
              </a:rPr>
              <a:t>+27 </a:t>
            </a:r>
            <a:r>
              <a:rPr lang="en-US" altLang="ja-JP" sz="2400" dirty="0" smtClean="0"/>
              <a:t>= 31</a:t>
            </a:r>
            <a:r>
              <a:rPr lang="ja-JP" altLang="en-US" sz="2400" dirty="0" smtClean="0"/>
              <a:t>編</a:t>
            </a:r>
            <a:endParaRPr kumimoji="1" lang="ja-JP" altLang="en-US" sz="2400" dirty="0">
              <a:solidFill>
                <a:srgbClr val="FF66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10629" y="418809"/>
            <a:ext cx="2529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広大　かなた望遠鏡　</a:t>
            </a:r>
            <a:r>
              <a:rPr lang="en-US" altLang="ja-JP" dirty="0" smtClean="0"/>
              <a:t>#5</a:t>
            </a:r>
            <a:r>
              <a:rPr lang="ja-JP" altLang="en-US" dirty="0" smtClean="0"/>
              <a:t>　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1" name="ドーナツ 10"/>
          <p:cNvSpPr/>
          <p:nvPr/>
        </p:nvSpPr>
        <p:spPr>
          <a:xfrm rot="2061643">
            <a:off x="2789635" y="1771264"/>
            <a:ext cx="1749119" cy="1664094"/>
          </a:xfrm>
          <a:prstGeom prst="donut">
            <a:avLst>
              <a:gd name="adj" fmla="val 1669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 w="9525" cap="flat" cmpd="sng" algn="ctr">
                <a:solidFill>
                  <a:srgbClr val="FF6600"/>
                </a:solidFill>
                <a:prstDash val="sysDash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5832" y="476593"/>
            <a:ext cx="8229600" cy="760136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43</a:t>
            </a:r>
            <a:r>
              <a:rPr lang="ja-JP" altLang="en-US" sz="2800" dirty="0" smtClean="0"/>
              <a:t>年間</a:t>
            </a:r>
            <a:r>
              <a:rPr lang="ja-JP" altLang="en-US" sz="2400" dirty="0" smtClean="0"/>
              <a:t>の</a:t>
            </a:r>
            <a:r>
              <a:rPr lang="ja-JP" altLang="en-US" sz="3600" dirty="0" smtClean="0"/>
              <a:t>回想・昔話</a:t>
            </a:r>
            <a:r>
              <a:rPr lang="ja-JP" altLang="en-US" sz="2222" dirty="0" smtClean="0"/>
              <a:t>　</a:t>
            </a:r>
            <a:r>
              <a:rPr lang="ja-JP" altLang="en-US" sz="2400" dirty="0" smtClean="0"/>
              <a:t>＝</a:t>
            </a:r>
            <a:r>
              <a:rPr lang="ja-JP" altLang="en-US" sz="2400" dirty="0" smtClean="0"/>
              <a:t>＞</a:t>
            </a:r>
            <a:r>
              <a:rPr lang="ja-JP" altLang="en-US" sz="3600" dirty="0" smtClean="0"/>
              <a:t>ものづくり</a:t>
            </a:r>
            <a:r>
              <a:rPr lang="ja-JP" altLang="en-US" sz="3600" dirty="0" smtClean="0"/>
              <a:t>“哲学”</a:t>
            </a:r>
            <a:endParaRPr lang="ja-JP" altLang="en-US" sz="3600" dirty="0"/>
          </a:p>
        </p:txBody>
      </p:sp>
      <p:sp>
        <p:nvSpPr>
          <p:cNvPr id="12" name="正方形/長方形 11"/>
          <p:cNvSpPr/>
          <p:nvPr/>
        </p:nvSpPr>
        <p:spPr>
          <a:xfrm>
            <a:off x="1854972" y="1373011"/>
            <a:ext cx="5610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　　</a:t>
            </a:r>
            <a:endParaRPr lang="en-US" altLang="ja-JP" dirty="0" smtClean="0"/>
          </a:p>
        </p:txBody>
      </p:sp>
      <p:sp>
        <p:nvSpPr>
          <p:cNvPr id="11" name="正方形/長方形 10"/>
          <p:cNvSpPr/>
          <p:nvPr/>
        </p:nvSpPr>
        <p:spPr>
          <a:xfrm>
            <a:off x="3598747" y="4291783"/>
            <a:ext cx="1567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dirty="0" smtClean="0"/>
              <a:t>　　</a:t>
            </a:r>
            <a:endParaRPr lang="en-US" altLang="ja-JP" dirty="0" smtClean="0"/>
          </a:p>
        </p:txBody>
      </p:sp>
      <p:sp>
        <p:nvSpPr>
          <p:cNvPr id="17" name="正方形/長方形 16"/>
          <p:cNvSpPr/>
          <p:nvPr/>
        </p:nvSpPr>
        <p:spPr>
          <a:xfrm>
            <a:off x="1558330" y="3645452"/>
            <a:ext cx="712846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ja-JP" altLang="en-US" dirty="0" smtClean="0">
                <a:solidFill>
                  <a:srgbClr val="FF6600"/>
                </a:solidFill>
                <a:sym typeface="Wingdings"/>
              </a:rPr>
              <a:t>おもしろいと思うこと、それしか</a:t>
            </a:r>
            <a:r>
              <a:rPr lang="ja-JP" altLang="en-US" dirty="0" smtClean="0">
                <a:solidFill>
                  <a:srgbClr val="FF6600"/>
                </a:solidFill>
                <a:sym typeface="Wingdings"/>
              </a:rPr>
              <a:t>ない</a:t>
            </a:r>
            <a:r>
              <a:rPr lang="ja-JP" altLang="en-US" dirty="0" smtClean="0">
                <a:solidFill>
                  <a:srgbClr val="FF6600"/>
                </a:solidFill>
                <a:sym typeface="Wingdings"/>
              </a:rPr>
              <a:t>　　　</a:t>
            </a:r>
            <a:r>
              <a:rPr lang="ja-JP" altLang="en-US" dirty="0" smtClean="0">
                <a:solidFill>
                  <a:schemeClr val="tx1"/>
                </a:solidFill>
                <a:sym typeface="Wingdings"/>
              </a:rPr>
              <a:t>好き勝手</a:t>
            </a:r>
            <a:r>
              <a:rPr lang="en-US" altLang="ja-JP" dirty="0" smtClean="0">
                <a:solidFill>
                  <a:schemeClr val="tx1"/>
                </a:solidFill>
                <a:sym typeface="Wingdings"/>
              </a:rPr>
              <a:t>⇒</a:t>
            </a:r>
            <a:r>
              <a:rPr lang="ja-JP" altLang="en-US" dirty="0" smtClean="0">
                <a:solidFill>
                  <a:schemeClr val="tx1"/>
                </a:solidFill>
                <a:sym typeface="Wingdings"/>
              </a:rPr>
              <a:t>やりたい放題</a:t>
            </a:r>
            <a:endParaRPr lang="en-US" altLang="ja-JP" dirty="0" smtClean="0">
              <a:solidFill>
                <a:schemeClr val="tx1"/>
              </a:solidFill>
              <a:sym typeface="Wingdings"/>
            </a:endParaRPr>
          </a:p>
          <a:p>
            <a:r>
              <a:rPr lang="en-US" altLang="ja-JP" dirty="0" smtClean="0"/>
              <a:t>                            </a:t>
            </a:r>
            <a:r>
              <a:rPr lang="ja-JP" altLang="en-US" dirty="0" smtClean="0"/>
              <a:t>　多様性　と　包容力</a:t>
            </a:r>
            <a:r>
              <a:rPr lang="en-US" altLang="ja-JP" dirty="0" smtClean="0"/>
              <a:t>               </a:t>
            </a:r>
            <a:r>
              <a:rPr lang="ja-JP" altLang="en-US" dirty="0" smtClean="0">
                <a:solidFill>
                  <a:srgbClr val="FF6600"/>
                </a:solidFill>
                <a:sym typeface="Wingdings"/>
              </a:rPr>
              <a:t>　</a:t>
            </a:r>
            <a:r>
              <a:rPr lang="en-US" altLang="ja-JP" dirty="0" smtClean="0">
                <a:solidFill>
                  <a:srgbClr val="FF6600"/>
                </a:solidFill>
                <a:sym typeface="Wingdings"/>
              </a:rPr>
              <a:t> </a:t>
            </a:r>
            <a:endParaRPr lang="en-US" altLang="en-US" sz="1200" dirty="0" smtClean="0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2"/>
          </p:nvPr>
        </p:nvSpPr>
        <p:spPr>
          <a:xfrm>
            <a:off x="6553200" y="6180720"/>
            <a:ext cx="2133600" cy="365125"/>
          </a:xfrm>
        </p:spPr>
        <p:txBody>
          <a:bodyPr/>
          <a:lstStyle/>
          <a:p>
            <a:fld id="{A9602096-37DC-B143-B31B-0216B29277DB}" type="slidenum">
              <a:rPr lang="ja-JP" altLang="en-US" smtClean="0"/>
              <a:pPr/>
              <a:t>22</a:t>
            </a:fld>
            <a:endParaRPr lang="ja-JP" altLang="en-US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>
          <a:xfrm>
            <a:off x="3124200" y="6342840"/>
            <a:ext cx="2895600" cy="365125"/>
          </a:xfrm>
        </p:spPr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 dirty="0"/>
          </a:p>
        </p:txBody>
      </p:sp>
      <p:sp>
        <p:nvSpPr>
          <p:cNvPr id="20" name="日付プレースホルダ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1534495" y="4661115"/>
            <a:ext cx="715230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dirty="0" smtClean="0"/>
              <a:t>観測装置の規模</a:t>
            </a:r>
            <a:r>
              <a:rPr lang="ja-JP" altLang="en-US" dirty="0" smtClean="0"/>
              <a:t>　</a:t>
            </a:r>
            <a:r>
              <a:rPr lang="en-US" altLang="ja-JP" dirty="0" smtClean="0"/>
              <a:t>2000</a:t>
            </a:r>
            <a:r>
              <a:rPr lang="ja-JP" altLang="en-US" dirty="0" smtClean="0"/>
              <a:t>以降</a:t>
            </a:r>
            <a:r>
              <a:rPr lang="ja-JP" altLang="ja-JP" dirty="0" smtClean="0"/>
              <a:t>　</a:t>
            </a:r>
            <a:r>
              <a:rPr lang="ja-JP" altLang="en-US" dirty="0" smtClean="0"/>
              <a:t>　　テーマが</a:t>
            </a:r>
            <a:r>
              <a:rPr lang="ja-JP" altLang="en-US" dirty="0" smtClean="0"/>
              <a:t>大掛かりすぎ</a:t>
            </a:r>
            <a:endParaRPr lang="en-US" altLang="ja-JP" dirty="0" smtClean="0"/>
          </a:p>
          <a:p>
            <a:r>
              <a:rPr lang="ja-JP" altLang="ja-JP" dirty="0" smtClean="0"/>
              <a:t>　</a:t>
            </a:r>
            <a:r>
              <a:rPr lang="ja-JP" altLang="en-US" dirty="0" smtClean="0"/>
              <a:t>　　　　　</a:t>
            </a:r>
            <a:r>
              <a:rPr lang="ja-JP" altLang="en-US" dirty="0" smtClean="0"/>
              <a:t>　</a:t>
            </a:r>
            <a:r>
              <a:rPr lang="ja-JP" altLang="en-US" dirty="0" smtClean="0">
                <a:sym typeface="Wingdings"/>
              </a:rPr>
              <a:t>　</a:t>
            </a:r>
            <a:r>
              <a:rPr lang="ja-JP" altLang="en-US" dirty="0" smtClean="0"/>
              <a:t>予算と期間と組織　</a:t>
            </a:r>
            <a:r>
              <a:rPr lang="ja-JP" altLang="en-US" dirty="0" smtClean="0"/>
              <a:t>　プロジェクト化</a:t>
            </a:r>
            <a:r>
              <a:rPr lang="ja-JP" altLang="en-US" dirty="0" smtClean="0"/>
              <a:t>　</a:t>
            </a:r>
            <a:r>
              <a:rPr lang="ja-JP" altLang="en-US" dirty="0" smtClean="0"/>
              <a:t>　大学</a:t>
            </a:r>
            <a:r>
              <a:rPr lang="ja-JP" altLang="en-US" dirty="0" smtClean="0"/>
              <a:t>の研究</a:t>
            </a:r>
            <a:r>
              <a:rPr lang="ja-JP" altLang="en-US" dirty="0" smtClean="0"/>
              <a:t>教育　　　</a:t>
            </a:r>
            <a:r>
              <a:rPr lang="ja-JP" altLang="en-US" dirty="0" smtClean="0"/>
              <a:t>　　　　　　　　　　　　　　</a:t>
            </a:r>
            <a:endParaRPr lang="en-US" altLang="ja-JP" dirty="0" smtClean="0"/>
          </a:p>
        </p:txBody>
      </p:sp>
      <p:sp>
        <p:nvSpPr>
          <p:cNvPr id="21" name="正方形/長方形 20"/>
          <p:cNvSpPr/>
          <p:nvPr/>
        </p:nvSpPr>
        <p:spPr>
          <a:xfrm>
            <a:off x="1558332" y="2515031"/>
            <a:ext cx="7128468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400" i="1" dirty="0" smtClean="0">
                <a:latin typeface="Times"/>
                <a:cs typeface="Times"/>
              </a:rPr>
              <a:t>I</a:t>
            </a:r>
            <a:r>
              <a:rPr lang="en-US" altLang="ja-JP" sz="2400" i="1" dirty="0" smtClean="0"/>
              <a:t> </a:t>
            </a:r>
            <a:r>
              <a:rPr lang="en-US" altLang="ja-JP" sz="2400" dirty="0" smtClean="0">
                <a:latin typeface="Times"/>
                <a:cs typeface="Times"/>
              </a:rPr>
              <a:t>( </a:t>
            </a:r>
            <a:r>
              <a:rPr lang="en-US" altLang="ja-JP" sz="2400" i="1" dirty="0" err="1" smtClean="0">
                <a:latin typeface="Times"/>
                <a:cs typeface="Times"/>
              </a:rPr>
              <a:t>θxθy</a:t>
            </a:r>
            <a:r>
              <a:rPr lang="en-US" altLang="ja-JP" sz="2400" i="1" dirty="0" smtClean="0">
                <a:latin typeface="Times"/>
                <a:cs typeface="Times"/>
              </a:rPr>
              <a:t>,  </a:t>
            </a:r>
            <a:r>
              <a:rPr lang="en-US" altLang="ja-JP" sz="2400" i="1" dirty="0" err="1" smtClean="0">
                <a:latin typeface="Times"/>
                <a:cs typeface="Times"/>
              </a:rPr>
              <a:t>λ</a:t>
            </a:r>
            <a:r>
              <a:rPr lang="en-US" altLang="ja-JP" sz="2400" i="1" dirty="0" smtClean="0">
                <a:latin typeface="Times"/>
                <a:cs typeface="Times"/>
              </a:rPr>
              <a:t>,  </a:t>
            </a:r>
            <a:r>
              <a:rPr lang="en-US" altLang="ja-JP" sz="2400" i="1" dirty="0" err="1" smtClean="0">
                <a:latin typeface="Times"/>
                <a:cs typeface="Times"/>
              </a:rPr>
              <a:t>σ</a:t>
            </a:r>
            <a:r>
              <a:rPr lang="en-US" altLang="ja-JP" sz="2400" i="1" dirty="0" smtClean="0">
                <a:latin typeface="Times"/>
                <a:cs typeface="Times"/>
              </a:rPr>
              <a:t>  </a:t>
            </a:r>
            <a:r>
              <a:rPr lang="ja-JP" altLang="en-US" sz="2400" dirty="0" smtClean="0">
                <a:latin typeface="Times"/>
                <a:cs typeface="Times"/>
              </a:rPr>
              <a:t>：</a:t>
            </a:r>
            <a:r>
              <a:rPr lang="en-US" altLang="ja-JP" sz="2400" dirty="0" smtClean="0">
                <a:latin typeface="Times"/>
                <a:cs typeface="Times"/>
              </a:rPr>
              <a:t> </a:t>
            </a:r>
            <a:r>
              <a:rPr lang="en-US" altLang="ja-JP" sz="2400" i="1" dirty="0" err="1" smtClean="0">
                <a:latin typeface="Times"/>
                <a:cs typeface="Times"/>
              </a:rPr>
              <a:t>t</a:t>
            </a:r>
            <a:r>
              <a:rPr lang="en-US" altLang="ja-JP" sz="2400" i="1" dirty="0" smtClean="0">
                <a:latin typeface="Times"/>
                <a:cs typeface="Times"/>
              </a:rPr>
              <a:t> </a:t>
            </a:r>
            <a:r>
              <a:rPr lang="en-US" altLang="ja-JP" sz="2400" dirty="0" smtClean="0">
                <a:latin typeface="Times"/>
                <a:cs typeface="Times"/>
              </a:rPr>
              <a:t>)</a:t>
            </a:r>
            <a:r>
              <a:rPr lang="ja-JP" altLang="en-US" sz="2400" dirty="0" smtClean="0">
                <a:latin typeface="Times"/>
                <a:cs typeface="Times"/>
              </a:rPr>
              <a:t>　　</a:t>
            </a:r>
            <a:r>
              <a:rPr lang="ja-JP" altLang="en-US" sz="1400" dirty="0" smtClean="0">
                <a:latin typeface="Times"/>
                <a:cs typeface="Times"/>
              </a:rPr>
              <a:t>視野、スペクトル、偏り</a:t>
            </a:r>
            <a:r>
              <a:rPr lang="ja-JP" altLang="en-US" sz="2400" dirty="0" smtClean="0">
                <a:latin typeface="Times"/>
                <a:cs typeface="Times"/>
              </a:rPr>
              <a:t>　</a:t>
            </a:r>
            <a:r>
              <a:rPr lang="en-US" altLang="ja-JP" sz="2000" i="1" dirty="0" smtClean="0">
                <a:solidFill>
                  <a:srgbClr val="FF0000"/>
                </a:solidFill>
                <a:latin typeface="Times"/>
                <a:cs typeface="Times"/>
              </a:rPr>
              <a:t>TRISPEC</a:t>
            </a:r>
            <a:r>
              <a:rPr lang="ja-JP" altLang="en-US" sz="2000" dirty="0" smtClean="0">
                <a:solidFill>
                  <a:srgbClr val="FF0000"/>
                </a:solidFill>
                <a:latin typeface="Times"/>
                <a:cs typeface="Times"/>
              </a:rPr>
              <a:t>の夢</a:t>
            </a:r>
            <a:endParaRPr lang="en-US" altLang="ja-JP" sz="2000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en-US" altLang="ja-JP" sz="1600" dirty="0" smtClean="0">
                <a:latin typeface="Times"/>
                <a:cs typeface="Times"/>
              </a:rPr>
              <a:t>        </a:t>
            </a:r>
            <a:r>
              <a:rPr lang="ja-JP" altLang="en-US" sz="1600" dirty="0" smtClean="0">
                <a:latin typeface="Times"/>
                <a:cs typeface="Times"/>
              </a:rPr>
              <a:t>　</a:t>
            </a:r>
            <a:r>
              <a:rPr lang="en-US" altLang="ja-JP" sz="1600" dirty="0" err="1" smtClean="0">
                <a:latin typeface="Times"/>
                <a:cs typeface="Times"/>
              </a:rPr>
              <a:t>Ω</a:t>
            </a:r>
            <a:r>
              <a:rPr lang="ja-JP" altLang="en-US" sz="1600" dirty="0" smtClean="0">
                <a:latin typeface="Times"/>
                <a:cs typeface="Times"/>
              </a:rPr>
              <a:t>　</a:t>
            </a:r>
            <a:r>
              <a:rPr lang="en-US" altLang="ja-JP" sz="1600" dirty="0" smtClean="0">
                <a:latin typeface="Times"/>
                <a:cs typeface="Times"/>
              </a:rPr>
              <a:t>     </a:t>
            </a:r>
            <a:r>
              <a:rPr lang="en-US" altLang="ja-JP" sz="1600" i="1" dirty="0" err="1" smtClean="0">
                <a:latin typeface="Times"/>
                <a:cs typeface="Times"/>
              </a:rPr>
              <a:t>λλ</a:t>
            </a:r>
            <a:r>
              <a:rPr lang="en-US" altLang="ja-JP" sz="1600" i="1" dirty="0" smtClean="0">
                <a:latin typeface="Times"/>
                <a:cs typeface="Times"/>
              </a:rPr>
              <a:t>,  QUV </a:t>
            </a:r>
            <a:r>
              <a:rPr lang="en-US" altLang="ja-JP" sz="1600" dirty="0" smtClean="0">
                <a:latin typeface="Times"/>
                <a:cs typeface="Times"/>
              </a:rPr>
              <a:t>:</a:t>
            </a:r>
            <a:r>
              <a:rPr lang="en-US" altLang="ja-JP" sz="1600" i="1" dirty="0" smtClean="0">
                <a:latin typeface="Times"/>
                <a:cs typeface="Times"/>
              </a:rPr>
              <a:t> </a:t>
            </a:r>
            <a:r>
              <a:rPr lang="en-US" altLang="ja-JP" sz="1600" i="1" dirty="0" err="1" smtClean="0">
                <a:latin typeface="Times"/>
                <a:cs typeface="Times"/>
              </a:rPr>
              <a:t>t/Δt</a:t>
            </a:r>
            <a:r>
              <a:rPr lang="ja-JP" altLang="en-US" dirty="0" smtClean="0"/>
              <a:t>　　　</a:t>
            </a:r>
            <a:r>
              <a:rPr lang="en-US" altLang="ja-JP" sz="1600" dirty="0" smtClean="0"/>
              <a:t>『</a:t>
            </a:r>
            <a:r>
              <a:rPr lang="ja-JP" altLang="en-US" sz="1600" dirty="0" smtClean="0"/>
              <a:t>領域</a:t>
            </a:r>
            <a:r>
              <a:rPr lang="en-US" altLang="ja-JP" sz="1600" dirty="0" smtClean="0"/>
              <a:t>』</a:t>
            </a:r>
            <a:r>
              <a:rPr lang="ja-JP" altLang="en-US" sz="1600" dirty="0" smtClean="0"/>
              <a:t>と</a:t>
            </a:r>
            <a:r>
              <a:rPr lang="en-US" altLang="ja-JP" sz="1600" dirty="0" smtClean="0"/>
              <a:t>『</a:t>
            </a:r>
            <a:r>
              <a:rPr lang="ja-JP" altLang="en-US" sz="1600" dirty="0" smtClean="0"/>
              <a:t>分解能</a:t>
            </a:r>
            <a:r>
              <a:rPr lang="en-US" altLang="ja-JP" sz="1600" dirty="0" smtClean="0"/>
              <a:t>』</a:t>
            </a:r>
            <a:r>
              <a:rPr lang="ja-JP" altLang="en-US" dirty="0" smtClean="0"/>
              <a:t>　</a:t>
            </a:r>
            <a:r>
              <a:rPr lang="en-US" altLang="ja-JP" dirty="0" smtClean="0"/>
              <a:t> </a:t>
            </a:r>
            <a:r>
              <a:rPr lang="ja-JP" altLang="en-US" sz="1400" dirty="0" smtClean="0"/>
              <a:t>素子配置</a:t>
            </a:r>
            <a:r>
              <a:rPr lang="ja-JP" altLang="en-US" dirty="0" smtClean="0"/>
              <a:t>　</a:t>
            </a:r>
            <a:r>
              <a:rPr lang="en-US" altLang="ja-JP" dirty="0" smtClean="0"/>
              <a:t>L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  L</a:t>
            </a:r>
            <a:r>
              <a:rPr lang="en-US" altLang="ja-JP" baseline="30000" dirty="0" smtClean="0"/>
              <a:t>1</a:t>
            </a:r>
            <a:r>
              <a:rPr lang="en-US" altLang="ja-JP" dirty="0" smtClean="0"/>
              <a:t>  </a:t>
            </a:r>
            <a:r>
              <a:rPr lang="en-US" altLang="ja-JP" dirty="0" smtClean="0">
                <a:solidFill>
                  <a:srgbClr val="0000FF"/>
                </a:solidFill>
              </a:rPr>
              <a:t>L</a:t>
            </a:r>
            <a:r>
              <a:rPr lang="en-US" altLang="ja-JP" baseline="30000" dirty="0" smtClean="0">
                <a:solidFill>
                  <a:srgbClr val="0000FF"/>
                </a:solidFill>
              </a:rPr>
              <a:t>2</a:t>
            </a:r>
            <a:r>
              <a:rPr lang="en-US" altLang="ja-JP" baseline="30000" dirty="0" smtClean="0"/>
              <a:t> </a:t>
            </a:r>
            <a:r>
              <a:rPr lang="ja-JP" altLang="en-US" dirty="0" smtClean="0"/>
              <a:t>　　　　　　　　　　　　</a:t>
            </a:r>
            <a:endParaRPr lang="en-US" altLang="ja-JP" dirty="0" smtClean="0"/>
          </a:p>
        </p:txBody>
      </p:sp>
      <p:sp>
        <p:nvSpPr>
          <p:cNvPr id="13" name="正方形/長方形 12"/>
          <p:cNvSpPr/>
          <p:nvPr/>
        </p:nvSpPr>
        <p:spPr>
          <a:xfrm>
            <a:off x="1558330" y="1764801"/>
            <a:ext cx="712847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dirty="0" smtClean="0"/>
              <a:t>飛躍</a:t>
            </a:r>
            <a:r>
              <a:rPr lang="ja-JP" altLang="en-US" dirty="0" smtClean="0"/>
              <a:t>　</a:t>
            </a:r>
            <a:r>
              <a:rPr lang="en-US" altLang="ja-JP" dirty="0" smtClean="0"/>
              <a:t>1</a:t>
            </a:r>
            <a:r>
              <a:rPr lang="ja-JP" altLang="en-US" dirty="0" smtClean="0"/>
              <a:t>）</a:t>
            </a:r>
            <a:r>
              <a:rPr lang="ja-JP" altLang="en-US" dirty="0" smtClean="0"/>
              <a:t>アレイ</a:t>
            </a:r>
            <a:r>
              <a:rPr lang="ja-JP" altLang="en-US" dirty="0" smtClean="0"/>
              <a:t>検出器</a:t>
            </a:r>
            <a:r>
              <a:rPr lang="ja-JP" altLang="en-US" dirty="0" smtClean="0"/>
              <a:t>：</a:t>
            </a:r>
            <a:r>
              <a:rPr lang="en-US" altLang="ja-JP" dirty="0" smtClean="0"/>
              <a:t>1970⇒</a:t>
            </a:r>
            <a:r>
              <a:rPr lang="en-US" altLang="ja-JP" dirty="0" smtClean="0">
                <a:solidFill>
                  <a:srgbClr val="FF0000"/>
                </a:solidFill>
              </a:rPr>
              <a:t>1990</a:t>
            </a:r>
            <a:r>
              <a:rPr lang="ja-JP" altLang="en-US" dirty="0" smtClean="0"/>
              <a:t>　</a:t>
            </a:r>
            <a:r>
              <a:rPr lang="en-US" altLang="ja-JP" dirty="0" smtClean="0"/>
              <a:t>2</a:t>
            </a:r>
            <a:r>
              <a:rPr lang="ja-JP" altLang="en-US" dirty="0" smtClean="0"/>
              <a:t>）</a:t>
            </a:r>
            <a:r>
              <a:rPr lang="en-US" altLang="ja-JP" dirty="0" smtClean="0"/>
              <a:t>AO/AO</a:t>
            </a:r>
            <a:r>
              <a:rPr lang="ja-JP" altLang="en-US" dirty="0" smtClean="0"/>
              <a:t>：</a:t>
            </a:r>
            <a:r>
              <a:rPr lang="en-US" altLang="ja-JP" dirty="0" smtClean="0"/>
              <a:t>1989</a:t>
            </a:r>
            <a:r>
              <a:rPr lang="ja-JP" altLang="en-US" dirty="0" smtClean="0"/>
              <a:t>　</a:t>
            </a:r>
            <a:r>
              <a:rPr lang="en-US" altLang="ja-JP" dirty="0" smtClean="0"/>
              <a:t>3</a:t>
            </a:r>
            <a:r>
              <a:rPr lang="ja-JP" altLang="en-US" dirty="0" smtClean="0"/>
              <a:t>）大口径：</a:t>
            </a:r>
            <a:r>
              <a:rPr lang="en-US" altLang="ja-JP" dirty="0" smtClean="0"/>
              <a:t>1993</a:t>
            </a:r>
            <a:r>
              <a:rPr lang="en-US" altLang="ja-JP" dirty="0" smtClean="0"/>
              <a:t>〜</a:t>
            </a:r>
            <a:r>
              <a:rPr lang="ja-JP" altLang="en-US" dirty="0" smtClean="0"/>
              <a:t>　</a:t>
            </a:r>
            <a:r>
              <a:rPr lang="ja-JP" altLang="en-US" dirty="0" smtClean="0"/>
              <a:t>　　　　　　　　　　　　　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7" grpId="0" animBg="1"/>
      <p:bldP spid="22" grpId="0" animBg="1"/>
      <p:bldP spid="2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 3" descr="ものづくりお話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18927" t="19446" r="21706" b="14763"/>
              <a:stretch>
                <a:fillRect/>
              </a:stretch>
            </p:blipFill>
          </mc:Choice>
          <mc:Fallback>
            <p:blipFill>
              <a:blip r:embed="rId3"/>
              <a:srcRect l="18927" t="19446" r="21706" b="14763"/>
              <a:stretch>
                <a:fillRect/>
              </a:stretch>
            </p:blipFill>
          </mc:Fallback>
        </mc:AlternateContent>
        <p:spPr>
          <a:xfrm>
            <a:off x="463515" y="1424340"/>
            <a:ext cx="4238797" cy="4041437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6146503" y="1601536"/>
            <a:ext cx="1459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rgbClr val="FF6600"/>
                </a:solidFill>
              </a:rPr>
              <a:t>学位</a:t>
            </a:r>
            <a:r>
              <a:rPr lang="en-US" altLang="ja-JP" sz="2000" dirty="0" smtClean="0">
                <a:solidFill>
                  <a:srgbClr val="FF6600"/>
                </a:solidFill>
              </a:rPr>
              <a:t> </a:t>
            </a:r>
            <a:r>
              <a:rPr lang="ja-JP" altLang="en-US" sz="2000" dirty="0" smtClean="0">
                <a:solidFill>
                  <a:srgbClr val="FF6600"/>
                </a:solidFill>
              </a:rPr>
              <a:t>　</a:t>
            </a:r>
            <a:r>
              <a:rPr lang="ja-JP" altLang="en-US" sz="2000" dirty="0" smtClean="0">
                <a:solidFill>
                  <a:srgbClr val="008000"/>
                </a:solidFill>
              </a:rPr>
              <a:t>論文</a:t>
            </a:r>
            <a:endParaRPr lang="en-US" altLang="ja-JP" sz="2000" dirty="0" smtClean="0">
              <a:solidFill>
                <a:srgbClr val="008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73150" y="2563954"/>
            <a:ext cx="39263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11</a:t>
            </a:r>
            <a:r>
              <a:rPr kumimoji="1" lang="ja-JP" altLang="en-US" sz="1400" dirty="0" smtClean="0"/>
              <a:t>名：</a:t>
            </a:r>
            <a:r>
              <a:rPr lang="ja-JP" altLang="en-US" sz="800" dirty="0" smtClean="0"/>
              <a:t>１）</a:t>
            </a:r>
            <a:r>
              <a:rPr kumimoji="1" lang="ja-JP" altLang="en-US" sz="800" dirty="0" smtClean="0"/>
              <a:t>佐藤、</a:t>
            </a:r>
            <a:r>
              <a:rPr kumimoji="1" lang="en-US" altLang="ja-JP" sz="800" dirty="0" smtClean="0"/>
              <a:t>2</a:t>
            </a:r>
            <a:r>
              <a:rPr kumimoji="1" lang="ja-JP" altLang="en-US" sz="800" dirty="0" smtClean="0"/>
              <a:t>）野口、</a:t>
            </a:r>
            <a:r>
              <a:rPr lang="en-US" altLang="ja-JP" sz="800" dirty="0" smtClean="0"/>
              <a:t>3</a:t>
            </a:r>
            <a:r>
              <a:rPr lang="ja-JP" altLang="en-US" sz="800" dirty="0" smtClean="0"/>
              <a:t>）</a:t>
            </a:r>
            <a:r>
              <a:rPr kumimoji="1" lang="ja-JP" altLang="en-US" sz="800" dirty="0" smtClean="0"/>
              <a:t>大石、</a:t>
            </a:r>
            <a:r>
              <a:rPr lang="en-US" altLang="ja-JP" sz="800" dirty="0" smtClean="0"/>
              <a:t>4</a:t>
            </a:r>
            <a:r>
              <a:rPr lang="ja-JP" altLang="en-US" sz="800" dirty="0" smtClean="0"/>
              <a:t>）</a:t>
            </a:r>
            <a:r>
              <a:rPr kumimoji="1" lang="ja-JP" altLang="en-US" sz="800" dirty="0" smtClean="0"/>
              <a:t>飯島、</a:t>
            </a:r>
            <a:r>
              <a:rPr lang="en-US" altLang="ja-JP" sz="800" dirty="0" smtClean="0"/>
              <a:t>5</a:t>
            </a:r>
            <a:r>
              <a:rPr lang="ja-JP" altLang="en-US" sz="800" dirty="0" smtClean="0"/>
              <a:t>）</a:t>
            </a:r>
            <a:r>
              <a:rPr kumimoji="1" lang="ja-JP" altLang="en-US" sz="800" dirty="0" smtClean="0"/>
              <a:t>小林、</a:t>
            </a:r>
            <a:r>
              <a:rPr lang="en-US" altLang="ja-JP" sz="800" dirty="0" smtClean="0"/>
              <a:t>6</a:t>
            </a:r>
            <a:r>
              <a:rPr lang="ja-JP" altLang="en-US" sz="800" dirty="0" smtClean="0"/>
              <a:t>）</a:t>
            </a:r>
            <a:r>
              <a:rPr kumimoji="1" lang="ja-JP" altLang="en-US" sz="800" dirty="0" smtClean="0"/>
              <a:t>川良、</a:t>
            </a:r>
            <a:r>
              <a:rPr lang="en-US" altLang="ja-JP" sz="800" dirty="0" smtClean="0"/>
              <a:t>7</a:t>
            </a:r>
            <a:r>
              <a:rPr lang="ja-JP" altLang="en-US" sz="800" dirty="0" smtClean="0"/>
              <a:t>）</a:t>
            </a:r>
            <a:r>
              <a:rPr kumimoji="1" lang="ja-JP" altLang="en-US" sz="800" dirty="0" smtClean="0"/>
              <a:t>長田、</a:t>
            </a:r>
            <a:r>
              <a:rPr lang="en-US" altLang="ja-JP" sz="800" dirty="0" smtClean="0"/>
              <a:t>8</a:t>
            </a:r>
            <a:r>
              <a:rPr lang="ja-JP" altLang="en-US" sz="800" dirty="0" smtClean="0"/>
              <a:t>）</a:t>
            </a:r>
            <a:r>
              <a:rPr kumimoji="1" lang="ja-JP" altLang="en-US" sz="800" dirty="0" smtClean="0"/>
              <a:t>田中</a:t>
            </a:r>
            <a:endParaRPr kumimoji="1" lang="en-US" altLang="ja-JP" sz="800" dirty="0" smtClean="0"/>
          </a:p>
          <a:p>
            <a:r>
              <a:rPr lang="en-US" altLang="ja-JP" sz="800" dirty="0" smtClean="0"/>
              <a:t>                    9</a:t>
            </a:r>
            <a:r>
              <a:rPr lang="ja-JP" altLang="en-US" sz="800" dirty="0" smtClean="0"/>
              <a:t>）</a:t>
            </a:r>
            <a:r>
              <a:rPr kumimoji="1" lang="ja-JP" altLang="en-US" sz="800" dirty="0" smtClean="0"/>
              <a:t>山下、</a:t>
            </a:r>
            <a:r>
              <a:rPr lang="en-US" altLang="ja-JP" sz="800" dirty="0" smtClean="0"/>
              <a:t>10</a:t>
            </a:r>
            <a:r>
              <a:rPr lang="ja-JP" altLang="en-US" sz="800" dirty="0" smtClean="0"/>
              <a:t>）</a:t>
            </a:r>
            <a:r>
              <a:rPr kumimoji="1" lang="ja-JP" altLang="en-US" sz="800" dirty="0" smtClean="0"/>
              <a:t>田村、</a:t>
            </a:r>
            <a:r>
              <a:rPr lang="en-US" altLang="ja-JP" sz="800" dirty="0" smtClean="0"/>
              <a:t>11</a:t>
            </a:r>
            <a:r>
              <a:rPr lang="ja-JP" altLang="en-US" sz="800" dirty="0" smtClean="0"/>
              <a:t>）</a:t>
            </a:r>
            <a:r>
              <a:rPr kumimoji="1" lang="ja-JP" altLang="en-US" sz="800" dirty="0" smtClean="0"/>
              <a:t>金七栄</a:t>
            </a:r>
            <a:endParaRPr lang="en-US" altLang="ja-JP" sz="800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24636" y="3101961"/>
            <a:ext cx="3834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 4</a:t>
            </a:r>
            <a:r>
              <a:rPr kumimoji="1" lang="ja-JP" altLang="en-US" sz="1400" dirty="0" smtClean="0"/>
              <a:t>名：</a:t>
            </a:r>
            <a:r>
              <a:rPr lang="ja-JP" altLang="en-US" sz="800" dirty="0" smtClean="0"/>
              <a:t>１）</a:t>
            </a:r>
            <a:r>
              <a:rPr kumimoji="1" lang="ja-JP" altLang="en-US" sz="800" dirty="0" smtClean="0"/>
              <a:t>斯波、</a:t>
            </a:r>
            <a:r>
              <a:rPr lang="en-US" altLang="ja-JP" sz="800" dirty="0" smtClean="0"/>
              <a:t>2</a:t>
            </a:r>
            <a:r>
              <a:rPr lang="ja-JP" altLang="en-US" sz="800" dirty="0" smtClean="0"/>
              <a:t>）</a:t>
            </a:r>
            <a:r>
              <a:rPr kumimoji="1" lang="ja-JP" altLang="en-US" sz="800" dirty="0" smtClean="0"/>
              <a:t>伊藤、</a:t>
            </a:r>
            <a:r>
              <a:rPr lang="en-US" altLang="ja-JP" sz="800" dirty="0" smtClean="0"/>
              <a:t>3</a:t>
            </a:r>
            <a:r>
              <a:rPr lang="ja-JP" altLang="en-US" sz="800" dirty="0" smtClean="0"/>
              <a:t>）</a:t>
            </a:r>
            <a:r>
              <a:rPr kumimoji="1" lang="ja-JP" altLang="en-US" sz="800" dirty="0" smtClean="0"/>
              <a:t>石井、</a:t>
            </a:r>
            <a:r>
              <a:rPr kumimoji="1" lang="en-US" altLang="ja-JP" sz="800" dirty="0" smtClean="0"/>
              <a:t>4)</a:t>
            </a:r>
            <a:r>
              <a:rPr kumimoji="1" lang="ja-JP" altLang="en-US" sz="800" dirty="0" smtClean="0"/>
              <a:t>小林</a:t>
            </a:r>
            <a:endParaRPr lang="en-US" altLang="ja-JP" sz="800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65232" y="3828068"/>
            <a:ext cx="3834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7</a:t>
            </a:r>
            <a:r>
              <a:rPr kumimoji="1" lang="ja-JP" altLang="en-US" sz="1400" dirty="0" smtClean="0"/>
              <a:t>名：</a:t>
            </a:r>
            <a:r>
              <a:rPr lang="en-US" altLang="ja-JP" sz="800" dirty="0" smtClean="0"/>
              <a:t>1</a:t>
            </a:r>
            <a:r>
              <a:rPr lang="ja-JP" altLang="en-US" sz="800" dirty="0" smtClean="0"/>
              <a:t>）</a:t>
            </a:r>
            <a:r>
              <a:rPr kumimoji="1" lang="ja-JP" altLang="en-US" sz="800" dirty="0" smtClean="0"/>
              <a:t>中屋、</a:t>
            </a:r>
            <a:r>
              <a:rPr lang="en-US" altLang="ja-JP" sz="800" dirty="0" smtClean="0"/>
              <a:t>2</a:t>
            </a:r>
            <a:r>
              <a:rPr lang="ja-JP" altLang="en-US" sz="800" dirty="0" smtClean="0"/>
              <a:t>）渡邊、</a:t>
            </a:r>
            <a:r>
              <a:rPr lang="en-US" altLang="ja-JP" sz="800" dirty="0" smtClean="0"/>
              <a:t>3</a:t>
            </a:r>
            <a:r>
              <a:rPr lang="ja-JP" altLang="en-US" sz="800" dirty="0" smtClean="0"/>
              <a:t>）新井、</a:t>
            </a:r>
            <a:r>
              <a:rPr lang="en-US" altLang="ja-JP" sz="800" dirty="0" smtClean="0"/>
              <a:t>4</a:t>
            </a:r>
            <a:r>
              <a:rPr lang="ja-JP" altLang="en-US" sz="800" dirty="0" smtClean="0"/>
              <a:t>）ランドック、</a:t>
            </a:r>
            <a:r>
              <a:rPr lang="en-US" altLang="ja-JP" sz="800" dirty="0" smtClean="0"/>
              <a:t>5</a:t>
            </a:r>
            <a:r>
              <a:rPr lang="ja-JP" altLang="en-US" sz="800" dirty="0" smtClean="0"/>
              <a:t>）笹田、</a:t>
            </a:r>
            <a:r>
              <a:rPr lang="en-US" altLang="ja-JP" sz="800" dirty="0" smtClean="0"/>
              <a:t>6)</a:t>
            </a:r>
            <a:r>
              <a:rPr lang="ja-JP" altLang="en-US" sz="800" dirty="0" smtClean="0"/>
              <a:t>上原、</a:t>
            </a:r>
            <a:r>
              <a:rPr lang="en-US" altLang="ja-JP" sz="800" dirty="0" smtClean="0"/>
              <a:t>7)</a:t>
            </a:r>
            <a:r>
              <a:rPr lang="ja-JP" altLang="en-US" sz="800" dirty="0" smtClean="0"/>
              <a:t>先本</a:t>
            </a:r>
            <a:endParaRPr lang="en-US" altLang="ja-JP" sz="800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464569" y="4665262"/>
            <a:ext cx="43112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20</a:t>
            </a:r>
            <a:r>
              <a:rPr kumimoji="1" lang="ja-JP" altLang="en-US" sz="1400" dirty="0" smtClean="0"/>
              <a:t>名：</a:t>
            </a:r>
            <a:r>
              <a:rPr lang="en-US" altLang="ja-JP" sz="800" dirty="0" smtClean="0"/>
              <a:t>1</a:t>
            </a:r>
            <a:r>
              <a:rPr lang="ja-JP" altLang="en-US" sz="800" dirty="0" smtClean="0"/>
              <a:t>）</a:t>
            </a:r>
            <a:r>
              <a:rPr kumimoji="1" lang="ja-JP" altLang="en-US" sz="800" dirty="0" smtClean="0"/>
              <a:t>長嶋、</a:t>
            </a:r>
            <a:r>
              <a:rPr lang="en-US" altLang="ja-JP" sz="800" dirty="0" smtClean="0"/>
              <a:t>2</a:t>
            </a:r>
            <a:r>
              <a:rPr lang="ja-JP" altLang="en-US" sz="800" dirty="0" smtClean="0"/>
              <a:t>）</a:t>
            </a:r>
            <a:r>
              <a:rPr kumimoji="1" lang="ja-JP" altLang="en-US" sz="800" dirty="0" smtClean="0"/>
              <a:t>江</a:t>
            </a:r>
            <a:r>
              <a:rPr lang="ja-JP" altLang="en-US" sz="800" dirty="0" smtClean="0"/>
              <a:t>治波、</a:t>
            </a:r>
            <a:r>
              <a:rPr lang="en-US" altLang="ja-JP" sz="800" dirty="0" smtClean="0"/>
              <a:t>3</a:t>
            </a:r>
            <a:r>
              <a:rPr lang="ja-JP" altLang="en-US" sz="800" dirty="0" smtClean="0"/>
              <a:t>）板、</a:t>
            </a:r>
            <a:r>
              <a:rPr lang="en-US" altLang="ja-JP" sz="800" dirty="0" smtClean="0"/>
              <a:t>4</a:t>
            </a:r>
            <a:r>
              <a:rPr lang="ja-JP" altLang="en-US" sz="800" dirty="0" smtClean="0"/>
              <a:t>）永山、</a:t>
            </a:r>
            <a:r>
              <a:rPr lang="en-US" altLang="ja-JP" sz="800" dirty="0" smtClean="0"/>
              <a:t>5</a:t>
            </a:r>
            <a:r>
              <a:rPr lang="ja-JP" altLang="en-US" sz="800" dirty="0" smtClean="0"/>
              <a:t>）神鳥、</a:t>
            </a:r>
            <a:r>
              <a:rPr lang="en-US" altLang="ja-JP" sz="800" dirty="0" smtClean="0"/>
              <a:t>6</a:t>
            </a:r>
            <a:r>
              <a:rPr lang="ja-JP" altLang="en-US" sz="800" dirty="0" smtClean="0"/>
              <a:t>）直井、</a:t>
            </a:r>
            <a:r>
              <a:rPr lang="en-US" altLang="ja-JP" sz="800" dirty="0" smtClean="0"/>
              <a:t>7</a:t>
            </a:r>
            <a:r>
              <a:rPr lang="ja-JP" altLang="en-US" sz="800" dirty="0" smtClean="0"/>
              <a:t>）西山、</a:t>
            </a:r>
            <a:r>
              <a:rPr lang="en-US" altLang="ja-JP" sz="800" dirty="0" smtClean="0"/>
              <a:t>8</a:t>
            </a:r>
            <a:r>
              <a:rPr lang="ja-JP" altLang="en-US" sz="800" dirty="0" smtClean="0"/>
              <a:t>）馬場、</a:t>
            </a:r>
            <a:r>
              <a:rPr lang="en-US" altLang="ja-JP" sz="800" dirty="0" smtClean="0"/>
              <a:t>9</a:t>
            </a:r>
            <a:r>
              <a:rPr lang="ja-JP" altLang="en-US" sz="800" dirty="0" smtClean="0"/>
              <a:t>）加藤、</a:t>
            </a:r>
            <a:endParaRPr lang="en-US" altLang="ja-JP" sz="800" dirty="0" smtClean="0"/>
          </a:p>
          <a:p>
            <a:r>
              <a:rPr lang="en-US" altLang="ja-JP" sz="800" dirty="0" smtClean="0"/>
              <a:t>                 10</a:t>
            </a:r>
            <a:r>
              <a:rPr lang="ja-JP" altLang="en-US" sz="800" dirty="0" smtClean="0"/>
              <a:t>）ジョエル、</a:t>
            </a:r>
            <a:r>
              <a:rPr lang="en-US" altLang="ja-JP" sz="800" dirty="0" smtClean="0"/>
              <a:t>11</a:t>
            </a:r>
            <a:r>
              <a:rPr lang="ja-JP" altLang="en-US" sz="800" dirty="0" smtClean="0"/>
              <a:t>）松永、</a:t>
            </a:r>
            <a:r>
              <a:rPr lang="en-US" altLang="ja-JP" sz="800" dirty="0" smtClean="0"/>
              <a:t>12</a:t>
            </a:r>
            <a:r>
              <a:rPr lang="ja-JP" altLang="en-US" sz="800" dirty="0" smtClean="0"/>
              <a:t>）日下部、</a:t>
            </a:r>
            <a:r>
              <a:rPr lang="en-US" altLang="ja-JP" sz="800" dirty="0" smtClean="0"/>
              <a:t>13</a:t>
            </a:r>
            <a:r>
              <a:rPr lang="ja-JP" altLang="en-US" sz="800" dirty="0" smtClean="0"/>
              <a:t>）福江、</a:t>
            </a:r>
            <a:r>
              <a:rPr lang="en-US" altLang="ja-JP" sz="800" dirty="0" smtClean="0"/>
              <a:t>14</a:t>
            </a:r>
            <a:r>
              <a:rPr lang="ja-JP" altLang="en-US" sz="800" dirty="0" smtClean="0"/>
              <a:t>）ミシェル、</a:t>
            </a:r>
            <a:r>
              <a:rPr lang="en-US" altLang="ja-JP" sz="800" dirty="0" smtClean="0"/>
              <a:t>15</a:t>
            </a:r>
            <a:r>
              <a:rPr lang="ja-JP" altLang="en-US" sz="800" dirty="0" smtClean="0"/>
              <a:t>）ボニタ、</a:t>
            </a:r>
            <a:endParaRPr lang="en-US" altLang="ja-JP" sz="800" dirty="0" smtClean="0"/>
          </a:p>
          <a:p>
            <a:r>
              <a:rPr lang="en-US" altLang="ja-JP" sz="800" dirty="0" smtClean="0"/>
              <a:t>                 16</a:t>
            </a:r>
            <a:r>
              <a:rPr lang="ja-JP" altLang="en-US" sz="800" dirty="0" smtClean="0"/>
              <a:t>）羽田野、</a:t>
            </a:r>
            <a:r>
              <a:rPr lang="en-US" altLang="ja-JP" sz="800" dirty="0" smtClean="0"/>
              <a:t>17</a:t>
            </a:r>
            <a:r>
              <a:rPr lang="ja-JP" altLang="en-US" sz="800" dirty="0" smtClean="0"/>
              <a:t>）イハブ、</a:t>
            </a:r>
            <a:r>
              <a:rPr lang="en-US" altLang="ja-JP" sz="800" dirty="0" smtClean="0"/>
              <a:t>18</a:t>
            </a:r>
            <a:r>
              <a:rPr lang="ja-JP" altLang="en-US" sz="800" dirty="0" smtClean="0"/>
              <a:t>）森鼻、</a:t>
            </a:r>
            <a:r>
              <a:rPr lang="en-US" altLang="ja-JP" sz="800" dirty="0" smtClean="0"/>
              <a:t>19</a:t>
            </a:r>
            <a:r>
              <a:rPr lang="ja-JP" altLang="en-US" sz="800" dirty="0" smtClean="0"/>
              <a:t>）大井、</a:t>
            </a:r>
            <a:r>
              <a:rPr lang="en-US" altLang="ja-JP" sz="800" dirty="0" smtClean="0"/>
              <a:t>20</a:t>
            </a:r>
            <a:r>
              <a:rPr lang="ja-JP" altLang="en-US" sz="800" dirty="0" smtClean="0"/>
              <a:t>）権静美</a:t>
            </a:r>
            <a:endParaRPr kumimoji="1" lang="en-US" altLang="ja-JP" sz="800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485388" y="5097156"/>
            <a:ext cx="3834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  2</a:t>
            </a:r>
            <a:r>
              <a:rPr kumimoji="1" lang="ja-JP" altLang="en-US" sz="1400" dirty="0" smtClean="0"/>
              <a:t>名：</a:t>
            </a:r>
            <a:r>
              <a:rPr lang="en-US" altLang="ja-JP" sz="800" dirty="0" smtClean="0"/>
              <a:t>1</a:t>
            </a:r>
            <a:r>
              <a:rPr lang="ja-JP" altLang="en-US" sz="800" dirty="0" smtClean="0"/>
              <a:t>）</a:t>
            </a:r>
            <a:r>
              <a:rPr lang="en-US" altLang="ja-JP" sz="800" dirty="0" smtClean="0"/>
              <a:t> </a:t>
            </a:r>
            <a:r>
              <a:rPr lang="ja-JP" altLang="en-US" sz="800" dirty="0" smtClean="0"/>
              <a:t>安藤、</a:t>
            </a:r>
            <a:r>
              <a:rPr lang="en-US" altLang="ja-JP" sz="800" dirty="0" smtClean="0"/>
              <a:t>2</a:t>
            </a:r>
            <a:r>
              <a:rPr lang="ja-JP" altLang="en-US" sz="800" dirty="0" smtClean="0"/>
              <a:t>）原口</a:t>
            </a:r>
            <a:endParaRPr lang="en-US" altLang="ja-JP" sz="800" dirty="0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473141" y="4238551"/>
            <a:ext cx="3834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  2</a:t>
            </a:r>
            <a:r>
              <a:rPr kumimoji="1" lang="ja-JP" altLang="en-US" sz="1400" dirty="0" smtClean="0"/>
              <a:t>名：</a:t>
            </a:r>
            <a:r>
              <a:rPr lang="en-US" altLang="ja-JP" sz="800" dirty="0" smtClean="0"/>
              <a:t>1</a:t>
            </a:r>
            <a:r>
              <a:rPr lang="ja-JP" altLang="en-US" sz="800" dirty="0" smtClean="0"/>
              <a:t>）栗田、</a:t>
            </a:r>
            <a:r>
              <a:rPr lang="en-US" altLang="ja-JP" sz="800" dirty="0" smtClean="0"/>
              <a:t>2</a:t>
            </a:r>
            <a:r>
              <a:rPr lang="ja-JP" altLang="en-US" sz="800" dirty="0" smtClean="0"/>
              <a:t>）木野</a:t>
            </a:r>
            <a:endParaRPr lang="en-US" altLang="ja-JP" sz="800" dirty="0" smtClean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04240" y="5535524"/>
            <a:ext cx="813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4</a:t>
            </a:r>
            <a:r>
              <a:rPr lang="ja-JP" altLang="en-US" sz="1200" dirty="0" smtClean="0"/>
              <a:t>機ｰ</a:t>
            </a:r>
            <a:r>
              <a:rPr lang="en-US" altLang="ja-JP" sz="1200" dirty="0" smtClean="0"/>
              <a:t>23</a:t>
            </a:r>
            <a:r>
              <a:rPr lang="ja-JP" altLang="en-US" sz="1200" dirty="0" smtClean="0"/>
              <a:t>台</a:t>
            </a:r>
            <a:endParaRPr lang="en-US" altLang="ja-JP" sz="1200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94516" y="1926021"/>
            <a:ext cx="161559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400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1400" dirty="0" smtClean="0">
                <a:solidFill>
                  <a:srgbClr val="0000FF"/>
                </a:solidFill>
              </a:rPr>
              <a:t>0-1  </a:t>
            </a:r>
          </a:p>
          <a:p>
            <a:pPr algn="ctr"/>
            <a:endParaRPr lang="en-US" altLang="ja-JP" sz="1400" dirty="0" smtClean="0">
              <a:solidFill>
                <a:srgbClr val="660066"/>
              </a:solidFill>
            </a:endParaRPr>
          </a:p>
          <a:p>
            <a:pPr algn="ctr"/>
            <a:r>
              <a:rPr lang="en-US" altLang="ja-JP" sz="1400" dirty="0" smtClean="0">
                <a:solidFill>
                  <a:srgbClr val="660066"/>
                </a:solidFill>
              </a:rPr>
              <a:t>1</a:t>
            </a:r>
            <a:r>
              <a:rPr lang="en-US" altLang="ja-JP" sz="1400" dirty="0" smtClean="0">
                <a:solidFill>
                  <a:srgbClr val="0000FF"/>
                </a:solidFill>
              </a:rPr>
              <a:t>-4   </a:t>
            </a:r>
          </a:p>
          <a:p>
            <a:pPr algn="ctr"/>
            <a:endParaRPr lang="en-US" altLang="ja-JP" sz="1400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1400" dirty="0" smtClean="0">
                <a:solidFill>
                  <a:srgbClr val="0000FF"/>
                </a:solidFill>
              </a:rPr>
              <a:t>0-3   </a:t>
            </a:r>
          </a:p>
          <a:p>
            <a:pPr algn="ctr"/>
            <a:endParaRPr lang="en-US" altLang="ja-JP" sz="1400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1400" dirty="0" smtClean="0">
                <a:solidFill>
                  <a:srgbClr val="0000FF"/>
                </a:solidFill>
              </a:rPr>
              <a:t>- - -   </a:t>
            </a:r>
          </a:p>
          <a:p>
            <a:pPr algn="ctr"/>
            <a:endParaRPr lang="en-US" altLang="ja-JP" sz="1400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1400" dirty="0" smtClean="0">
                <a:solidFill>
                  <a:srgbClr val="0000FF"/>
                </a:solidFill>
              </a:rPr>
              <a:t>0-1  </a:t>
            </a:r>
          </a:p>
          <a:p>
            <a:pPr algn="ctr"/>
            <a:r>
              <a:rPr lang="en-US" altLang="ja-JP" sz="1400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altLang="ja-JP" sz="1400" dirty="0" smtClean="0">
                <a:solidFill>
                  <a:srgbClr val="660066"/>
                </a:solidFill>
              </a:rPr>
              <a:t>   1</a:t>
            </a:r>
            <a:r>
              <a:rPr lang="en-US" altLang="ja-JP" sz="1400" dirty="0" smtClean="0">
                <a:solidFill>
                  <a:srgbClr val="0000FF"/>
                </a:solidFill>
              </a:rPr>
              <a:t>-~10  </a:t>
            </a:r>
          </a:p>
          <a:p>
            <a:pPr algn="ctr"/>
            <a:endParaRPr lang="en-US" altLang="ja-JP" sz="1400" dirty="0" smtClean="0">
              <a:solidFill>
                <a:srgbClr val="660066"/>
              </a:solidFill>
            </a:endParaRPr>
          </a:p>
          <a:p>
            <a:pPr algn="ctr"/>
            <a:r>
              <a:rPr lang="en-US" altLang="ja-JP" sz="1400" dirty="0" smtClean="0">
                <a:solidFill>
                  <a:srgbClr val="660066"/>
                </a:solidFill>
              </a:rPr>
              <a:t>1</a:t>
            </a:r>
            <a:r>
              <a:rPr lang="en-US" altLang="ja-JP" sz="1400" dirty="0" smtClean="0">
                <a:solidFill>
                  <a:srgbClr val="0000FF"/>
                </a:solidFill>
              </a:rPr>
              <a:t>-1  </a:t>
            </a:r>
          </a:p>
          <a:p>
            <a:pPr algn="ctr"/>
            <a:endParaRPr lang="en-US" altLang="ja-JP" sz="1400" dirty="0" smtClean="0">
              <a:solidFill>
                <a:srgbClr val="660066"/>
              </a:solidFill>
            </a:endParaRPr>
          </a:p>
          <a:p>
            <a:pPr algn="ctr"/>
            <a:r>
              <a:rPr lang="en-US" altLang="ja-JP" sz="1400" dirty="0" smtClean="0">
                <a:solidFill>
                  <a:srgbClr val="660066"/>
                </a:solidFill>
              </a:rPr>
              <a:t>1</a:t>
            </a:r>
            <a:r>
              <a:rPr lang="en-US" altLang="ja-JP" sz="1400" dirty="0" smtClean="0">
                <a:solidFill>
                  <a:srgbClr val="0000FF"/>
                </a:solidFill>
              </a:rPr>
              <a:t>-3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479332" y="5512132"/>
            <a:ext cx="620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46</a:t>
            </a:r>
            <a:r>
              <a:rPr lang="ja-JP" altLang="en-US" sz="1400" dirty="0" smtClean="0"/>
              <a:t>名</a:t>
            </a:r>
            <a:endParaRPr lang="en-US" altLang="ja-JP" sz="1400" dirty="0" smtClean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308431" y="1587467"/>
            <a:ext cx="1615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660066"/>
                </a:solidFill>
              </a:rPr>
              <a:t>  </a:t>
            </a:r>
            <a:r>
              <a:rPr lang="ja-JP" altLang="en-US" sz="1200" dirty="0" smtClean="0">
                <a:solidFill>
                  <a:srgbClr val="660066"/>
                </a:solidFill>
              </a:rPr>
              <a:t>望遠鏡</a:t>
            </a:r>
            <a:r>
              <a:rPr lang="en-US" altLang="ja-JP" sz="800" dirty="0" smtClean="0">
                <a:solidFill>
                  <a:srgbClr val="660066"/>
                </a:solidFill>
              </a:rPr>
              <a:t> </a:t>
            </a:r>
            <a:r>
              <a:rPr lang="en-US" altLang="ja-JP" sz="800" dirty="0" smtClean="0">
                <a:solidFill>
                  <a:srgbClr val="0000FF"/>
                </a:solidFill>
              </a:rPr>
              <a:t>- </a:t>
            </a:r>
            <a:r>
              <a:rPr lang="ja-JP" altLang="en-US" sz="1200" dirty="0" smtClean="0">
                <a:solidFill>
                  <a:srgbClr val="0000FF"/>
                </a:solidFill>
              </a:rPr>
              <a:t>測定装置</a:t>
            </a:r>
            <a:endParaRPr lang="en-US" altLang="ja-JP" sz="1200" dirty="0" smtClean="0">
              <a:solidFill>
                <a:srgbClr val="0000FF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29460" y="2154196"/>
            <a:ext cx="3834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 0</a:t>
            </a:r>
            <a:r>
              <a:rPr kumimoji="1" lang="ja-JP" altLang="en-US" sz="1400" dirty="0" smtClean="0"/>
              <a:t>名：</a:t>
            </a:r>
            <a:endParaRPr lang="en-US" altLang="ja-JP" sz="800" dirty="0" smtClean="0"/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23</a:t>
            </a:fld>
            <a:endParaRPr lang="ja-JP" altLang="en-US"/>
          </a:p>
        </p:txBody>
      </p:sp>
      <p:sp>
        <p:nvSpPr>
          <p:cNvPr id="24" name="フッター プレースホル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25" name="日付プレースホル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  <p:bldP spid="15" grpId="0"/>
      <p:bldP spid="16" grpId="0"/>
      <p:bldP spid="17" grpId="0"/>
      <p:bldP spid="18" grpId="0"/>
      <p:bldP spid="20" grpId="0"/>
      <p:bldP spid="13" grpId="0"/>
      <p:bldP spid="19" grpId="0"/>
      <p:bldP spid="21" grpId="0"/>
      <p:bldP spid="22" grpId="0"/>
      <p:bldP spid="2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566907" y="67511"/>
            <a:ext cx="7799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1970                        80                        90                         2000                      10</a:t>
            </a:r>
            <a:endParaRPr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6197209" y="2865794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TRISPEC</a:t>
            </a:r>
            <a:endParaRPr lang="ja-JP" altLang="en-US" dirty="0"/>
          </a:p>
        </p:txBody>
      </p:sp>
      <p:sp>
        <p:nvSpPr>
          <p:cNvPr id="16" name="角丸四角形 15"/>
          <p:cNvSpPr/>
          <p:nvPr/>
        </p:nvSpPr>
        <p:spPr>
          <a:xfrm>
            <a:off x="4411129" y="1971312"/>
            <a:ext cx="343236" cy="532111"/>
          </a:xfrm>
          <a:prstGeom prst="roundRect">
            <a:avLst/>
          </a:prstGeom>
          <a:solidFill>
            <a:srgbClr val="FF6600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6034170" y="2005376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IRSF/SIRIUS</a:t>
            </a:r>
            <a:endParaRPr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6160827" y="3550216"/>
            <a:ext cx="1144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Cryogenic Tel</a:t>
            </a:r>
            <a:endParaRPr lang="ja-JP" altLang="en-US" sz="1400" dirty="0"/>
          </a:p>
        </p:txBody>
      </p:sp>
      <p:pic>
        <p:nvPicPr>
          <p:cNvPr id="28" name="コンテンツ プレースホルダ 27" descr="CCF20101105_00003.jpg"/>
          <p:cNvPicPr>
            <a:picLocks noGrp="1" noChangeAspect="1"/>
          </p:cNvPicPr>
          <p:nvPr>
            <p:ph idx="1"/>
          </p:nvPr>
        </p:nvPicPr>
        <p:blipFill>
          <a:blip r:embed="rId3"/>
          <a:srcRect l="6664" r="5188"/>
          <a:stretch>
            <a:fillRect/>
          </a:stretch>
        </p:blipFill>
        <p:spPr>
          <a:xfrm rot="5400000">
            <a:off x="2046452" y="-1678069"/>
            <a:ext cx="4914175" cy="9143999"/>
          </a:xfrm>
        </p:spPr>
      </p:pic>
      <p:pic>
        <p:nvPicPr>
          <p:cNvPr id="30" name="図 29" descr="AIRO.tiff"/>
          <p:cNvPicPr>
            <a:picLocks noChangeAspect="1"/>
          </p:cNvPicPr>
          <p:nvPr/>
        </p:nvPicPr>
        <p:blipFill>
          <a:blip r:embed="rId4"/>
          <a:srcRect b="5523"/>
          <a:stretch>
            <a:fillRect/>
          </a:stretch>
        </p:blipFill>
        <p:spPr>
          <a:xfrm rot="16200000">
            <a:off x="1036309" y="1180669"/>
            <a:ext cx="1935111" cy="2447169"/>
          </a:xfrm>
          <a:prstGeom prst="rect">
            <a:avLst/>
          </a:prstGeom>
        </p:spPr>
      </p:pic>
      <p:sp>
        <p:nvSpPr>
          <p:cNvPr id="57" name="正方形/長方形 56"/>
          <p:cNvSpPr/>
          <p:nvPr/>
        </p:nvSpPr>
        <p:spPr>
          <a:xfrm>
            <a:off x="9809706" y="7964284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TRISPEC</a:t>
            </a:r>
            <a:endParaRPr lang="ja-JP" altLang="en-US" dirty="0"/>
          </a:p>
        </p:txBody>
      </p:sp>
      <p:sp>
        <p:nvSpPr>
          <p:cNvPr id="59" name="正方形/長方形 58"/>
          <p:cNvSpPr/>
          <p:nvPr/>
        </p:nvSpPr>
        <p:spPr>
          <a:xfrm>
            <a:off x="9646667" y="7103866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IRSF/SIRIUS</a:t>
            </a:r>
            <a:endParaRPr lang="ja-JP" altLang="en-US" dirty="0"/>
          </a:p>
        </p:txBody>
      </p:sp>
      <p:sp>
        <p:nvSpPr>
          <p:cNvPr id="61" name="角丸四角形 60"/>
          <p:cNvSpPr/>
          <p:nvPr/>
        </p:nvSpPr>
        <p:spPr>
          <a:xfrm>
            <a:off x="8023625" y="8725936"/>
            <a:ext cx="394708" cy="276658"/>
          </a:xfrm>
          <a:prstGeom prst="roundRect">
            <a:avLst/>
          </a:prstGeom>
          <a:solidFill>
            <a:srgbClr val="CCFFCC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角丸四角形 61"/>
          <p:cNvSpPr/>
          <p:nvPr/>
        </p:nvSpPr>
        <p:spPr>
          <a:xfrm>
            <a:off x="8426914" y="8723879"/>
            <a:ext cx="343237" cy="276658"/>
          </a:xfrm>
          <a:prstGeom prst="roundRect">
            <a:avLst/>
          </a:prstGeom>
          <a:solidFill>
            <a:srgbClr val="CCFFCC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角丸四角形 62"/>
          <p:cNvSpPr/>
          <p:nvPr/>
        </p:nvSpPr>
        <p:spPr>
          <a:xfrm>
            <a:off x="8776097" y="8717355"/>
            <a:ext cx="343237" cy="276658"/>
          </a:xfrm>
          <a:prstGeom prst="roundRect">
            <a:avLst/>
          </a:prstGeom>
          <a:solidFill>
            <a:srgbClr val="CCFFCC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正方形/長方形 63"/>
          <p:cNvSpPr/>
          <p:nvPr/>
        </p:nvSpPr>
        <p:spPr>
          <a:xfrm>
            <a:off x="9773324" y="8648706"/>
            <a:ext cx="1144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Cryogenic Tel</a:t>
            </a:r>
            <a:endParaRPr lang="ja-JP" altLang="en-US" sz="1400" dirty="0"/>
          </a:p>
        </p:txBody>
      </p:sp>
      <p:sp>
        <p:nvSpPr>
          <p:cNvPr id="65" name="角丸四角形 64"/>
          <p:cNvSpPr/>
          <p:nvPr/>
        </p:nvSpPr>
        <p:spPr>
          <a:xfrm>
            <a:off x="9374710" y="9255900"/>
            <a:ext cx="216560" cy="276658"/>
          </a:xfrm>
          <a:prstGeom prst="roundRect">
            <a:avLst/>
          </a:prstGeom>
          <a:solidFill>
            <a:srgbClr val="CCFFCC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/>
          <p:cNvSpPr/>
          <p:nvPr/>
        </p:nvSpPr>
        <p:spPr>
          <a:xfrm>
            <a:off x="1392422" y="677960"/>
            <a:ext cx="1384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 err="1" smtClean="0"/>
              <a:t>Agematsu</a:t>
            </a:r>
            <a:r>
              <a:rPr lang="en-US" altLang="ja-JP" dirty="0" smtClean="0"/>
              <a:t> </a:t>
            </a:r>
          </a:p>
          <a:p>
            <a:pPr algn="ctr"/>
            <a:r>
              <a:rPr lang="en-US" altLang="ja-JP" dirty="0" smtClean="0"/>
              <a:t>(</a:t>
            </a:r>
            <a:r>
              <a:rPr lang="ja-JP" altLang="en-US" sz="1600" dirty="0" smtClean="0"/>
              <a:t>上松：</a:t>
            </a:r>
            <a:r>
              <a:rPr lang="en-US" altLang="ja-JP" sz="1600" dirty="0" smtClean="0"/>
              <a:t>17y</a:t>
            </a:r>
            <a:r>
              <a:rPr lang="en-US" altLang="ja-JP" dirty="0" smtClean="0"/>
              <a:t>)    </a:t>
            </a:r>
            <a:endParaRPr lang="ja-JP" altLang="en-US" dirty="0"/>
          </a:p>
        </p:txBody>
      </p:sp>
      <p:sp>
        <p:nvSpPr>
          <p:cNvPr id="75" name="フレーム 74"/>
          <p:cNvSpPr/>
          <p:nvPr/>
        </p:nvSpPr>
        <p:spPr>
          <a:xfrm>
            <a:off x="867589" y="655869"/>
            <a:ext cx="2344769" cy="780830"/>
          </a:xfrm>
          <a:prstGeom prst="frame">
            <a:avLst>
              <a:gd name="adj1" fmla="val 7500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3389057" y="687578"/>
            <a:ext cx="1132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 </a:t>
            </a:r>
            <a:r>
              <a:rPr lang="en-US" altLang="ja-JP" dirty="0" err="1" smtClean="0"/>
              <a:t>Mitaka</a:t>
            </a:r>
            <a:endParaRPr lang="en-US" altLang="ja-JP" dirty="0" smtClean="0"/>
          </a:p>
          <a:p>
            <a:r>
              <a:rPr lang="en-US" altLang="ja-JP" dirty="0" smtClean="0"/>
              <a:t>(</a:t>
            </a:r>
            <a:r>
              <a:rPr lang="ja-JP" altLang="en-US" sz="1600" dirty="0" smtClean="0"/>
              <a:t>三鷹</a:t>
            </a:r>
            <a:r>
              <a:rPr lang="en-US" altLang="ja-JP" sz="1600" dirty="0" smtClean="0"/>
              <a:t>:6y</a:t>
            </a:r>
            <a:r>
              <a:rPr lang="en-US" altLang="ja-JP" dirty="0" smtClean="0"/>
              <a:t>)    </a:t>
            </a:r>
            <a:endParaRPr lang="ja-JP" altLang="en-US" dirty="0"/>
          </a:p>
        </p:txBody>
      </p:sp>
      <p:sp>
        <p:nvSpPr>
          <p:cNvPr id="77" name="フレーム 76"/>
          <p:cNvSpPr/>
          <p:nvPr/>
        </p:nvSpPr>
        <p:spPr>
          <a:xfrm>
            <a:off x="3187391" y="655869"/>
            <a:ext cx="1214980" cy="773735"/>
          </a:xfrm>
          <a:prstGeom prst="frame">
            <a:avLst>
              <a:gd name="adj1" fmla="val 7500"/>
            </a:avLst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8" name="フレーム 77"/>
          <p:cNvSpPr/>
          <p:nvPr/>
        </p:nvSpPr>
        <p:spPr>
          <a:xfrm>
            <a:off x="4411130" y="661301"/>
            <a:ext cx="2497004" cy="766639"/>
          </a:xfrm>
          <a:prstGeom prst="frame">
            <a:avLst>
              <a:gd name="adj1" fmla="val 75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4771561" y="704237"/>
            <a:ext cx="1747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       Nagoya </a:t>
            </a:r>
          </a:p>
          <a:p>
            <a:r>
              <a:rPr lang="en-US" altLang="ja-JP" dirty="0" err="1" smtClean="0"/>
              <a:t>　</a:t>
            </a:r>
            <a:r>
              <a:rPr lang="en-US" altLang="ja-JP" dirty="0" smtClean="0"/>
              <a:t>(</a:t>
            </a:r>
            <a:r>
              <a:rPr lang="ja-JP" altLang="en-US" sz="1600" dirty="0" smtClean="0"/>
              <a:t>名古屋</a:t>
            </a:r>
            <a:r>
              <a:rPr lang="en-US" altLang="ja-JP" sz="1600" dirty="0" smtClean="0"/>
              <a:t>:18y</a:t>
            </a:r>
            <a:r>
              <a:rPr lang="en-US" altLang="ja-JP" dirty="0" smtClean="0"/>
              <a:t>)    </a:t>
            </a:r>
            <a:endParaRPr lang="ja-JP" altLang="en-US" dirty="0"/>
          </a:p>
        </p:txBody>
      </p:sp>
      <p:sp>
        <p:nvSpPr>
          <p:cNvPr id="81" name="フレーム 80"/>
          <p:cNvSpPr/>
          <p:nvPr/>
        </p:nvSpPr>
        <p:spPr>
          <a:xfrm>
            <a:off x="6914357" y="664798"/>
            <a:ext cx="390621" cy="766639"/>
          </a:xfrm>
          <a:prstGeom prst="frame">
            <a:avLst>
              <a:gd name="adj1" fmla="val 75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2" name="フレーム 81"/>
          <p:cNvSpPr/>
          <p:nvPr/>
        </p:nvSpPr>
        <p:spPr>
          <a:xfrm>
            <a:off x="5298965" y="730514"/>
            <a:ext cx="455448" cy="629672"/>
          </a:xfrm>
          <a:prstGeom prst="frame">
            <a:avLst>
              <a:gd name="adj1" fmla="val 961"/>
            </a:avLst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83" name="図 82" descr="irsf_1.JPG"/>
          <p:cNvPicPr>
            <a:picLocks noChangeAspect="1"/>
          </p:cNvPicPr>
          <p:nvPr/>
        </p:nvPicPr>
        <p:blipFill>
          <a:blip r:embed="rId5"/>
          <a:srcRect t="7145" b="20740"/>
          <a:stretch>
            <a:fillRect/>
          </a:stretch>
        </p:blipFill>
        <p:spPr>
          <a:xfrm>
            <a:off x="5456397" y="3653720"/>
            <a:ext cx="2536678" cy="1371990"/>
          </a:xfrm>
          <a:prstGeom prst="rect">
            <a:avLst/>
          </a:prstGeom>
        </p:spPr>
      </p:pic>
      <p:sp>
        <p:nvSpPr>
          <p:cNvPr id="39" name="スライド番号プレースホルダ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1236-AB04-1C48-88E0-DB6D2B193C38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6672949" y="3423957"/>
            <a:ext cx="632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i="1" dirty="0" smtClean="0">
                <a:solidFill>
                  <a:srgbClr val="FF0000"/>
                </a:solidFill>
              </a:rPr>
              <a:t>IRSF</a:t>
            </a:r>
          </a:p>
        </p:txBody>
      </p:sp>
      <p:sp>
        <p:nvSpPr>
          <p:cNvPr id="43" name="角丸四角形 42"/>
          <p:cNvSpPr/>
          <p:nvPr/>
        </p:nvSpPr>
        <p:spPr>
          <a:xfrm>
            <a:off x="5456397" y="730514"/>
            <a:ext cx="1848580" cy="593777"/>
          </a:xfrm>
          <a:prstGeom prst="roundRect">
            <a:avLst/>
          </a:prstGeom>
          <a:solidFill>
            <a:srgbClr val="FF6600">
              <a:alpha val="46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6" name="図 45" descr="subaru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301" y="1455240"/>
            <a:ext cx="2179119" cy="2094975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7"/>
          <a:srcRect r="50000" b="9486"/>
          <a:stretch>
            <a:fillRect/>
          </a:stretch>
        </p:blipFill>
        <p:spPr>
          <a:xfrm>
            <a:off x="5966708" y="5085222"/>
            <a:ext cx="1744781" cy="1214819"/>
          </a:xfrm>
          <a:prstGeom prst="rect">
            <a:avLst/>
          </a:prstGeom>
        </p:spPr>
      </p:pic>
      <p:sp>
        <p:nvSpPr>
          <p:cNvPr id="49" name="正方形/長方形 48"/>
          <p:cNvSpPr/>
          <p:nvPr/>
        </p:nvSpPr>
        <p:spPr>
          <a:xfrm>
            <a:off x="7039833" y="4901012"/>
            <a:ext cx="6373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i="1" dirty="0" smtClean="0"/>
              <a:t>広島大</a:t>
            </a:r>
            <a:endParaRPr lang="en-US" altLang="ja-JP" sz="1100" i="1" dirty="0" smtClean="0"/>
          </a:p>
          <a:p>
            <a:r>
              <a:rPr lang="ja-JP" altLang="en-US" sz="1100" i="1" dirty="0" smtClean="0"/>
              <a:t>かなた</a:t>
            </a:r>
            <a:endParaRPr lang="en-US" altLang="ja-JP" sz="1100" i="1" dirty="0" smtClean="0"/>
          </a:p>
        </p:txBody>
      </p:sp>
      <p:sp>
        <p:nvSpPr>
          <p:cNvPr id="31" name="フッター プレースホルダ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32" name="日付プレースホルダ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57401" y="361182"/>
            <a:ext cx="6524698" cy="369332"/>
          </a:xfrm>
          <a:prstGeom prst="rect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起　　　　　　　　承　　　　　　　　　転　　　　　　　　　結　　　　　　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コンテンツ プレースホルダ 8" descr="CCF20110125_00003.jpg"/>
          <p:cNvPicPr>
            <a:picLocks noGrp="1" noChangeAspect="1"/>
          </p:cNvPicPr>
          <p:nvPr>
            <p:ph idx="1"/>
          </p:nvPr>
        </p:nvPicPr>
        <p:blipFill>
          <a:blip r:embed="rId3"/>
          <a:srcRect l="17586" t="19744" r="18558" b="21699"/>
          <a:stretch>
            <a:fillRect/>
          </a:stretch>
        </p:blipFill>
        <p:spPr>
          <a:xfrm>
            <a:off x="977183" y="1759510"/>
            <a:ext cx="5756861" cy="3811278"/>
          </a:xfrm>
        </p:spPr>
      </p:pic>
      <p:sp>
        <p:nvSpPr>
          <p:cNvPr id="11" name="テキスト ボックス 10"/>
          <p:cNvSpPr txBox="1"/>
          <p:nvPr/>
        </p:nvSpPr>
        <p:spPr>
          <a:xfrm>
            <a:off x="1657788" y="61556"/>
            <a:ext cx="42755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/>
              <a:t>上</a:t>
            </a:r>
            <a:r>
              <a:rPr lang="ja-JP" altLang="en-US" sz="1400" dirty="0" smtClean="0"/>
              <a:t>　</a:t>
            </a:r>
            <a:r>
              <a:rPr lang="ja-JP" altLang="en-US" sz="2800" dirty="0" smtClean="0"/>
              <a:t>松</a:t>
            </a:r>
            <a:endParaRPr lang="en-US" altLang="ja-JP" sz="2800" dirty="0" smtClean="0"/>
          </a:p>
          <a:p>
            <a:pPr algn="ctr"/>
            <a:r>
              <a:rPr lang="ja-JP" altLang="en-US" sz="1600" dirty="0" smtClean="0"/>
              <a:t>（あげまつ）</a:t>
            </a:r>
            <a:endParaRPr lang="en-US" altLang="ja-JP" sz="1600" dirty="0" smtClean="0"/>
          </a:p>
          <a:p>
            <a:pPr algn="ctr"/>
            <a:r>
              <a:rPr lang="ja-JP" altLang="en-US" sz="2800" dirty="0" smtClean="0"/>
              <a:t>赤外線</a:t>
            </a:r>
            <a:r>
              <a:rPr kumimoji="1" lang="ja-JP" altLang="en-US" sz="2800" dirty="0" smtClean="0"/>
              <a:t>望遠鏡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建設</a:t>
            </a:r>
            <a:endParaRPr lang="en-US" altLang="ja-JP" sz="2800" dirty="0" smtClean="0"/>
          </a:p>
          <a:p>
            <a:r>
              <a:rPr lang="en-US" altLang="ja-JP" sz="2000" dirty="0" smtClean="0"/>
              <a:t>1971〜1973〜</a:t>
            </a:r>
            <a:r>
              <a:rPr lang="en-US" altLang="ja-JP" sz="2000" dirty="0" smtClean="0">
                <a:solidFill>
                  <a:srgbClr val="FF6600"/>
                </a:solidFill>
              </a:rPr>
              <a:t>[1974〜1987]</a:t>
            </a:r>
            <a:r>
              <a:rPr lang="en-US" altLang="ja-JP" sz="2000" dirty="0" smtClean="0"/>
              <a:t>⇒2003</a:t>
            </a:r>
            <a:r>
              <a:rPr lang="ja-JP" altLang="en-US" sz="1200" dirty="0" smtClean="0"/>
              <a:t>撤去</a:t>
            </a:r>
            <a:endParaRPr lang="en-US" altLang="ja-JP" sz="1200" dirty="0" smtClean="0"/>
          </a:p>
        </p:txBody>
      </p:sp>
      <p:pic>
        <p:nvPicPr>
          <p:cNvPr id="5" name="コンテンツ プレースホルダ 3" descr="CCF20130222_00000.jpg"/>
          <p:cNvPicPr>
            <a:picLocks noChangeAspect="1"/>
          </p:cNvPicPr>
          <p:nvPr/>
        </p:nvPicPr>
        <p:blipFill>
          <a:blip r:embed="rId4"/>
          <a:srcRect l="7322" t="4979" r="53808" b="58015"/>
          <a:stretch>
            <a:fillRect/>
          </a:stretch>
        </p:blipFill>
        <p:spPr>
          <a:xfrm rot="5400000" flipH="1">
            <a:off x="7019973" y="2753811"/>
            <a:ext cx="1627407" cy="2253314"/>
          </a:xfrm>
          <a:prstGeom prst="rect">
            <a:avLst/>
          </a:prstGeom>
        </p:spPr>
      </p:pic>
      <p:sp>
        <p:nvSpPr>
          <p:cNvPr id="6" name="フレーム 5"/>
          <p:cNvSpPr/>
          <p:nvPr/>
        </p:nvSpPr>
        <p:spPr>
          <a:xfrm rot="20086049">
            <a:off x="2324045" y="3852370"/>
            <a:ext cx="964112" cy="1019777"/>
          </a:xfrm>
          <a:prstGeom prst="frame">
            <a:avLst>
              <a:gd name="adj1" fmla="val 637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74579" y="1759510"/>
            <a:ext cx="2042908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 smtClean="0"/>
              <a:t>赤外測光器</a:t>
            </a:r>
            <a:endParaRPr lang="en-US" altLang="ja-JP" dirty="0" smtClean="0"/>
          </a:p>
          <a:p>
            <a:r>
              <a:rPr kumimoji="1" lang="ja-JP" altLang="en-US" sz="1200" dirty="0" smtClean="0"/>
              <a:t>　　</a:t>
            </a:r>
            <a:r>
              <a:rPr kumimoji="1" lang="en-US" altLang="ja-JP" sz="1200" dirty="0" smtClean="0"/>
              <a:t>①</a:t>
            </a:r>
            <a:r>
              <a:rPr kumimoji="1" lang="ja-JP" altLang="en-US" sz="1200" dirty="0" smtClean="0"/>
              <a:t>　</a:t>
            </a:r>
            <a:r>
              <a:rPr kumimoji="1" lang="en-US" altLang="ja-JP" sz="1200" dirty="0" err="1" smtClean="0"/>
              <a:t>Zo</a:t>
            </a:r>
            <a:r>
              <a:rPr kumimoji="1" lang="en-US" altLang="ja-JP" sz="1200" dirty="0" smtClean="0"/>
              <a:t> </a:t>
            </a:r>
            <a:r>
              <a:rPr kumimoji="1" lang="ja-JP" altLang="en-US" sz="1200" dirty="0" smtClean="0"/>
              <a:t>　</a:t>
            </a:r>
            <a:r>
              <a:rPr kumimoji="1" lang="en-US" altLang="ja-JP" sz="1200" dirty="0" smtClean="0"/>
              <a:t>②</a:t>
            </a:r>
            <a:r>
              <a:rPr kumimoji="1" lang="ja-JP" altLang="en-US" sz="1200" dirty="0" smtClean="0"/>
              <a:t>とら　</a:t>
            </a:r>
            <a:r>
              <a:rPr kumimoji="1" lang="en-US" altLang="ja-JP" sz="1200" dirty="0" smtClean="0"/>
              <a:t>③</a:t>
            </a:r>
            <a:r>
              <a:rPr kumimoji="1" lang="ja-JP" altLang="en-US" sz="1200" dirty="0" smtClean="0"/>
              <a:t>ふたご</a:t>
            </a:r>
            <a:endParaRPr lang="en-US" altLang="ja-JP" sz="1200" dirty="0" smtClean="0"/>
          </a:p>
          <a:p>
            <a:r>
              <a:rPr kumimoji="1" lang="ja-JP" altLang="en-US" sz="1200" dirty="0" smtClean="0"/>
              <a:t>　　</a:t>
            </a:r>
            <a:r>
              <a:rPr kumimoji="1" lang="en-US" altLang="ja-JP" sz="1200" dirty="0" smtClean="0"/>
              <a:t>④</a:t>
            </a:r>
            <a:r>
              <a:rPr kumimoji="1" lang="ja-JP" altLang="en-US" sz="1200" dirty="0" smtClean="0"/>
              <a:t>ライオン　</a:t>
            </a:r>
            <a:r>
              <a:rPr kumimoji="1" lang="en-US" altLang="ja-JP" sz="1200" dirty="0" smtClean="0"/>
              <a:t>⑤</a:t>
            </a:r>
            <a:r>
              <a:rPr kumimoji="1" lang="ja-JP" altLang="en-US" sz="1200" dirty="0" smtClean="0"/>
              <a:t>くま　　</a:t>
            </a:r>
            <a:endParaRPr kumimoji="1" lang="en-US" altLang="ja-JP" sz="1200" dirty="0" smtClean="0"/>
          </a:p>
          <a:p>
            <a:r>
              <a:rPr lang="ja-JP" altLang="en-US" sz="1200" dirty="0" smtClean="0"/>
              <a:t>　　</a:t>
            </a:r>
            <a:r>
              <a:rPr lang="en-US" altLang="ja-JP" sz="1200" dirty="0" smtClean="0"/>
              <a:t>⑥4</a:t>
            </a:r>
            <a:r>
              <a:rPr lang="ja-JP" altLang="en-US" sz="1200" dirty="0" smtClean="0"/>
              <a:t>色同時</a:t>
            </a:r>
            <a:r>
              <a:rPr lang="ja-JP" altLang="ja-JP" sz="1200" dirty="0" smtClean="0"/>
              <a:t>　</a:t>
            </a:r>
            <a:endParaRPr lang="en-US" altLang="ja-JP" sz="1200" dirty="0" smtClean="0"/>
          </a:p>
          <a:p>
            <a:r>
              <a:rPr lang="ja-JP" altLang="ja-JP" sz="1200" dirty="0" smtClean="0"/>
              <a:t>　</a:t>
            </a:r>
            <a:r>
              <a:rPr lang="ja-JP" altLang="en-US" sz="1200" dirty="0" smtClean="0"/>
              <a:t>　</a:t>
            </a:r>
            <a:r>
              <a:rPr lang="en-US" altLang="ja-JP" sz="1200" dirty="0" smtClean="0"/>
              <a:t>⑦</a:t>
            </a:r>
            <a:r>
              <a:rPr lang="ja-JP" altLang="en-US" sz="1200" dirty="0" smtClean="0"/>
              <a:t>ボロメータ</a:t>
            </a:r>
            <a:endParaRPr kumimoji="1" lang="en-US" altLang="ja-JP" sz="1200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77364" y="4831153"/>
            <a:ext cx="1890508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 smtClean="0"/>
              <a:t>赤外測定器</a:t>
            </a:r>
            <a:endParaRPr lang="en-US" altLang="ja-JP" dirty="0" smtClean="0"/>
          </a:p>
          <a:p>
            <a:r>
              <a:rPr kumimoji="1" lang="ja-JP" altLang="en-US" sz="1200" dirty="0" smtClean="0"/>
              <a:t>　</a:t>
            </a:r>
            <a:r>
              <a:rPr kumimoji="1" lang="en-US" altLang="ja-JP" sz="1200" dirty="0" smtClean="0"/>
              <a:t> </a:t>
            </a:r>
            <a:r>
              <a:rPr kumimoji="1" lang="en-US" altLang="ja-JP" sz="1000" dirty="0" smtClean="0"/>
              <a:t>CVF</a:t>
            </a:r>
            <a:r>
              <a:rPr kumimoji="1" lang="ja-JP" altLang="en-US" sz="1000" dirty="0" smtClean="0"/>
              <a:t>分光器</a:t>
            </a:r>
            <a:r>
              <a:rPr kumimoji="1" lang="en-US" altLang="ja-JP" sz="1000" dirty="0" smtClean="0"/>
              <a:t>      </a:t>
            </a:r>
            <a:r>
              <a:rPr kumimoji="1" lang="ja-JP" altLang="en-US" sz="1000" dirty="0" smtClean="0"/>
              <a:t>　　　　　野口</a:t>
            </a:r>
            <a:endParaRPr kumimoji="1" lang="en-US" altLang="ja-JP" sz="1000" dirty="0" smtClean="0"/>
          </a:p>
          <a:p>
            <a:r>
              <a:rPr lang="ja-JP" altLang="ja-JP" sz="1000" dirty="0" smtClean="0"/>
              <a:t>　</a:t>
            </a:r>
            <a:r>
              <a:rPr lang="ja-JP" altLang="en-US" sz="1000" dirty="0" smtClean="0"/>
              <a:t>　偏光計　　　　　　　　　　小林</a:t>
            </a:r>
            <a:endParaRPr lang="en-US" altLang="ja-JP" sz="1000" dirty="0" smtClean="0"/>
          </a:p>
          <a:p>
            <a:r>
              <a:rPr kumimoji="1" lang="ja-JP" altLang="en-US" sz="1000" dirty="0" smtClean="0"/>
              <a:t>　　ファブリペロー干渉計　田中</a:t>
            </a:r>
            <a:r>
              <a:rPr lang="ja-JP" altLang="en-US" sz="1000" dirty="0" smtClean="0"/>
              <a:t>　</a:t>
            </a:r>
            <a:endParaRPr kumimoji="1" lang="en-US" altLang="ja-JP" sz="1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CCF20130224_00001.jpg"/>
          <p:cNvPicPr>
            <a:picLocks noChangeAspect="1"/>
          </p:cNvPicPr>
          <p:nvPr/>
        </p:nvPicPr>
        <p:blipFill>
          <a:blip r:embed="rId3"/>
          <a:srcRect l="72337" t="61757" r="7142" b="9606"/>
          <a:stretch>
            <a:fillRect/>
          </a:stretch>
        </p:blipFill>
        <p:spPr>
          <a:xfrm rot="16200000">
            <a:off x="3250916" y="370632"/>
            <a:ext cx="1850703" cy="3578333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979201" y="167637"/>
            <a:ext cx="256264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ja-JP" altLang="en-US" sz="2000" dirty="0" smtClean="0"/>
              <a:t>上松改良　</a:t>
            </a:r>
            <a:r>
              <a:rPr lang="en-US" altLang="ja-JP" sz="2000" dirty="0" smtClean="0"/>
              <a:t>〜1980〜</a:t>
            </a:r>
          </a:p>
          <a:p>
            <a:r>
              <a:rPr lang="ja-JP" altLang="en-US" sz="1600" dirty="0" smtClean="0">
                <a:solidFill>
                  <a:srgbClr val="FF6600"/>
                </a:solidFill>
              </a:rPr>
              <a:t>　　　口径　</a:t>
            </a:r>
            <a:r>
              <a:rPr lang="ja-JP" altLang="en-US" sz="1400" dirty="0" smtClean="0">
                <a:solidFill>
                  <a:srgbClr val="FF6600"/>
                </a:solidFill>
              </a:rPr>
              <a:t>　　</a:t>
            </a:r>
            <a:r>
              <a:rPr lang="en-US" altLang="ja-JP" dirty="0" smtClean="0">
                <a:solidFill>
                  <a:srgbClr val="FF6600"/>
                </a:solidFill>
              </a:rPr>
              <a:t>1.0m⇒1.1m</a:t>
            </a:r>
          </a:p>
          <a:p>
            <a:r>
              <a:rPr lang="ja-JP" altLang="en-US" dirty="0" smtClean="0">
                <a:solidFill>
                  <a:srgbClr val="FF6600"/>
                </a:solidFill>
              </a:rPr>
              <a:t>　分解能　　</a:t>
            </a:r>
            <a:r>
              <a:rPr lang="en-US" altLang="ja-JP" dirty="0" smtClean="0">
                <a:solidFill>
                  <a:srgbClr val="FF6600"/>
                </a:solidFill>
              </a:rPr>
              <a:t>30”⇒2”</a:t>
            </a:r>
          </a:p>
        </p:txBody>
      </p:sp>
      <p:pic>
        <p:nvPicPr>
          <p:cNvPr id="8" name="図 7" descr="CCF20130224_00000.jpg"/>
          <p:cNvPicPr>
            <a:picLocks noChangeAspect="1"/>
          </p:cNvPicPr>
          <p:nvPr/>
        </p:nvPicPr>
        <p:blipFill>
          <a:blip r:embed="rId4"/>
          <a:srcRect l="52819" t="3923" r="4144" b="52668"/>
          <a:stretch>
            <a:fillRect/>
          </a:stretch>
        </p:blipFill>
        <p:spPr>
          <a:xfrm>
            <a:off x="2971780" y="3246915"/>
            <a:ext cx="2565646" cy="3585417"/>
          </a:xfrm>
          <a:prstGeom prst="rect">
            <a:avLst/>
          </a:prstGeom>
        </p:spPr>
      </p:pic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11" name="日付プレースホルダ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 3" descr="CCF20110125_00000.jpg"/>
          <p:cNvPicPr>
            <a:picLocks noGrp="1" noChangeAspect="1"/>
          </p:cNvPicPr>
          <p:nvPr>
            <p:ph idx="1"/>
          </p:nvPr>
        </p:nvPicPr>
        <p:blipFill>
          <a:blip r:embed="rId3"/>
          <a:srcRect l="21613" r="16074" b="68766"/>
          <a:stretch>
            <a:fillRect/>
          </a:stretch>
        </p:blipFill>
        <p:spPr>
          <a:xfrm>
            <a:off x="2210838" y="305429"/>
            <a:ext cx="4364709" cy="3030353"/>
          </a:xfrm>
        </p:spPr>
      </p:pic>
      <p:pic>
        <p:nvPicPr>
          <p:cNvPr id="5" name="コンテンツ プレースホルダ 3" descr="CCF20110125_00000.jpg"/>
          <p:cNvPicPr>
            <a:picLocks noChangeAspect="1"/>
          </p:cNvPicPr>
          <p:nvPr/>
        </p:nvPicPr>
        <p:blipFill>
          <a:blip r:embed="rId3"/>
          <a:srcRect l="17748" t="31234" r="16074" b="37909"/>
          <a:stretch>
            <a:fillRect/>
          </a:stretch>
        </p:blipFill>
        <p:spPr>
          <a:xfrm>
            <a:off x="1961990" y="3096089"/>
            <a:ext cx="4635455" cy="299382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3361375" y="6056780"/>
            <a:ext cx="2729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/>
              <a:t>冬の上松</a:t>
            </a:r>
            <a:r>
              <a:rPr lang="ja-JP" altLang="en-US" dirty="0" smtClean="0"/>
              <a:t>　</a:t>
            </a:r>
            <a:r>
              <a:rPr lang="en-US" altLang="ja-JP" dirty="0" smtClean="0"/>
              <a:t>1970</a:t>
            </a:r>
            <a:r>
              <a:rPr lang="ja-JP" altLang="en-US" dirty="0" smtClean="0"/>
              <a:t>代後半</a:t>
            </a:r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9" name="日付プレースホル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35213" y="3442510"/>
            <a:ext cx="1217157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400" dirty="0" smtClean="0"/>
              <a:t>　</a:t>
            </a:r>
            <a:r>
              <a:rPr lang="ja-JP" altLang="en-US" sz="2400" dirty="0" smtClean="0">
                <a:solidFill>
                  <a:srgbClr val="000090"/>
                </a:solidFill>
              </a:rPr>
              <a:t>奥田</a:t>
            </a:r>
            <a:endParaRPr lang="en-US" altLang="ja-JP" sz="2400" dirty="0" smtClean="0">
              <a:solidFill>
                <a:srgbClr val="000090"/>
              </a:solidFill>
            </a:endParaRPr>
          </a:p>
          <a:p>
            <a:r>
              <a:rPr kumimoji="1" lang="ja-JP" altLang="ja-JP" sz="2400" dirty="0" smtClean="0"/>
              <a:t>　</a:t>
            </a:r>
            <a:r>
              <a:rPr kumimoji="1" lang="ja-JP" altLang="en-US" sz="2400" dirty="0" smtClean="0"/>
              <a:t>壽岳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　森本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　海部　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93924" y="1625670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生活</a:t>
            </a:r>
            <a:r>
              <a:rPr kumimoji="1" lang="ja-JP" altLang="en-US" sz="2000" dirty="0" smtClean="0"/>
              <a:t>：</a:t>
            </a:r>
            <a:r>
              <a:rPr kumimoji="1" lang="ja-JP" altLang="en-US" sz="2000" dirty="0" smtClean="0"/>
              <a:t>主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観測</a:t>
            </a:r>
            <a:r>
              <a:rPr kumimoji="1" lang="ja-JP" altLang="en-US" sz="2000" dirty="0" smtClean="0"/>
              <a:t>：</a:t>
            </a:r>
            <a:r>
              <a:rPr kumimoji="1" lang="ja-JP" altLang="en-US" sz="2000" dirty="0" smtClean="0"/>
              <a:t>従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928712" y="3935860"/>
            <a:ext cx="5056786" cy="2308324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Times"/>
                <a:cs typeface="Times"/>
              </a:rPr>
              <a:t>○</a:t>
            </a:r>
            <a:r>
              <a:rPr lang="ja-JP" altLang="en-US" dirty="0" smtClean="0">
                <a:latin typeface="Times"/>
                <a:cs typeface="Times"/>
              </a:rPr>
              <a:t>　ハワイ</a:t>
            </a:r>
            <a:r>
              <a:rPr lang="en-US" altLang="ja-JP" dirty="0" smtClean="0">
                <a:latin typeface="Times"/>
                <a:cs typeface="Times"/>
              </a:rPr>
              <a:t> </a:t>
            </a:r>
            <a:r>
              <a:rPr lang="ja-JP" altLang="en-US" dirty="0" smtClean="0">
                <a:latin typeface="Times"/>
                <a:cs typeface="Times"/>
              </a:rPr>
              <a:t>　</a:t>
            </a:r>
            <a:r>
              <a:rPr lang="en-US" altLang="ja-JP" dirty="0" smtClean="0">
                <a:latin typeface="Times"/>
                <a:cs typeface="Times"/>
              </a:rPr>
              <a:t>        </a:t>
            </a:r>
            <a:r>
              <a:rPr lang="en-US" altLang="ja-JP" dirty="0" smtClean="0">
                <a:latin typeface="Times"/>
                <a:cs typeface="Times"/>
              </a:rPr>
              <a:t>  </a:t>
            </a:r>
            <a:r>
              <a:rPr lang="en-US" altLang="ja-JP" dirty="0" smtClean="0">
                <a:latin typeface="Times"/>
                <a:cs typeface="Times"/>
              </a:rPr>
              <a:t>[UH24, UH88, UKIRT, IRTF]</a:t>
            </a:r>
          </a:p>
          <a:p>
            <a:r>
              <a:rPr lang="en-US" altLang="ja-JP" dirty="0" smtClean="0">
                <a:latin typeface="Times"/>
                <a:cs typeface="Times"/>
              </a:rPr>
              <a:t>           </a:t>
            </a:r>
            <a:r>
              <a:rPr lang="ja-JP" altLang="en-US" dirty="0" smtClean="0">
                <a:latin typeface="Times"/>
                <a:cs typeface="Times"/>
              </a:rPr>
              <a:t>　</a:t>
            </a:r>
            <a:r>
              <a:rPr lang="ja-JP" altLang="en-US" dirty="0" smtClean="0">
                <a:latin typeface="Times"/>
                <a:cs typeface="Times"/>
              </a:rPr>
              <a:t>　　　　　　</a:t>
            </a:r>
            <a:r>
              <a:rPr lang="ja-JP" altLang="en-US" dirty="0" smtClean="0">
                <a:latin typeface="Times"/>
                <a:cs typeface="Times"/>
              </a:rPr>
              <a:t>　</a:t>
            </a:r>
            <a:r>
              <a:rPr lang="ja-JP" altLang="en-US" dirty="0" smtClean="0">
                <a:latin typeface="Times"/>
                <a:cs typeface="Times"/>
              </a:rPr>
              <a:t>偏光　</a:t>
            </a:r>
            <a:r>
              <a:rPr lang="ja-JP" altLang="en-US" dirty="0" smtClean="0">
                <a:latin typeface="Times"/>
                <a:cs typeface="Times"/>
              </a:rPr>
              <a:t>　　</a:t>
            </a:r>
            <a:r>
              <a:rPr lang="ja-JP" altLang="en-US" dirty="0" smtClean="0">
                <a:latin typeface="Times"/>
                <a:cs typeface="Times"/>
              </a:rPr>
              <a:t>銀河中心　星</a:t>
            </a:r>
            <a:r>
              <a:rPr lang="ja-JP" altLang="en-US" dirty="0" smtClean="0">
                <a:latin typeface="Times"/>
                <a:cs typeface="Times"/>
              </a:rPr>
              <a:t>形成</a:t>
            </a:r>
            <a:endParaRPr lang="en-US" altLang="ja-JP" dirty="0" smtClean="0">
              <a:latin typeface="Times"/>
              <a:cs typeface="Times"/>
            </a:endParaRPr>
          </a:p>
          <a:p>
            <a:r>
              <a:rPr lang="en-US" altLang="ja-JP" dirty="0" smtClean="0">
                <a:latin typeface="Times"/>
                <a:cs typeface="Times"/>
              </a:rPr>
              <a:t>○</a:t>
            </a:r>
            <a:r>
              <a:rPr lang="ja-JP" altLang="en-US" dirty="0" smtClean="0">
                <a:latin typeface="Times"/>
                <a:cs typeface="Times"/>
              </a:rPr>
              <a:t>　オーストラリア　</a:t>
            </a:r>
            <a:r>
              <a:rPr lang="en-US" altLang="ja-JP" dirty="0" smtClean="0">
                <a:latin typeface="Times"/>
                <a:cs typeface="Times"/>
              </a:rPr>
              <a:t>[Mt. Stromlo, ANU, AAT]</a:t>
            </a:r>
          </a:p>
          <a:p>
            <a:r>
              <a:rPr lang="ja-JP" altLang="en-US" dirty="0" smtClean="0">
                <a:latin typeface="Times"/>
                <a:cs typeface="Times"/>
              </a:rPr>
              <a:t>　　　</a:t>
            </a:r>
            <a:r>
              <a:rPr lang="en-US" altLang="ja-JP" dirty="0" smtClean="0">
                <a:latin typeface="Times"/>
                <a:cs typeface="Times"/>
              </a:rPr>
              <a:t>  </a:t>
            </a:r>
            <a:r>
              <a:rPr lang="ja-JP" altLang="en-US" dirty="0" smtClean="0">
                <a:latin typeface="Times"/>
                <a:cs typeface="Times"/>
              </a:rPr>
              <a:t>　</a:t>
            </a:r>
            <a:r>
              <a:rPr lang="ja-JP" altLang="en-US" dirty="0" smtClean="0">
                <a:latin typeface="Times"/>
                <a:cs typeface="Times"/>
              </a:rPr>
              <a:t>　</a:t>
            </a:r>
            <a:r>
              <a:rPr lang="ja-JP" altLang="en-US" dirty="0" smtClean="0">
                <a:latin typeface="Times"/>
                <a:cs typeface="Times"/>
              </a:rPr>
              <a:t>　　　　　　</a:t>
            </a:r>
            <a:r>
              <a:rPr lang="ja-JP" altLang="en-US" dirty="0" smtClean="0">
                <a:latin typeface="Times"/>
                <a:cs typeface="Times"/>
              </a:rPr>
              <a:t>掃天</a:t>
            </a:r>
            <a:r>
              <a:rPr lang="en-US" altLang="ja-JP" dirty="0" smtClean="0">
                <a:latin typeface="Times"/>
                <a:cs typeface="Times"/>
              </a:rPr>
              <a:t> </a:t>
            </a:r>
            <a:r>
              <a:rPr lang="ja-JP" altLang="en-US" dirty="0" smtClean="0">
                <a:latin typeface="Times"/>
                <a:cs typeface="Times"/>
              </a:rPr>
              <a:t>・</a:t>
            </a:r>
            <a:r>
              <a:rPr lang="ja-JP" altLang="en-US" dirty="0" smtClean="0">
                <a:latin typeface="Times"/>
                <a:cs typeface="Times"/>
              </a:rPr>
              <a:t>測光</a:t>
            </a:r>
            <a:endParaRPr lang="en-US" altLang="ja-JP" dirty="0" smtClean="0">
              <a:latin typeface="Times"/>
              <a:cs typeface="Times"/>
            </a:endParaRPr>
          </a:p>
          <a:p>
            <a:r>
              <a:rPr lang="en-US" altLang="ja-JP" dirty="0" smtClean="0">
                <a:latin typeface="Times"/>
                <a:cs typeface="Times"/>
              </a:rPr>
              <a:t>○</a:t>
            </a:r>
            <a:r>
              <a:rPr lang="ja-JP" altLang="en-US" dirty="0" smtClean="0">
                <a:latin typeface="Times"/>
                <a:cs typeface="Times"/>
              </a:rPr>
              <a:t>　アメリカ</a:t>
            </a:r>
            <a:r>
              <a:rPr lang="en-US" altLang="ja-JP" dirty="0" smtClean="0">
                <a:latin typeface="Times"/>
                <a:cs typeface="Times"/>
              </a:rPr>
              <a:t> </a:t>
            </a:r>
            <a:r>
              <a:rPr lang="ja-JP" altLang="en-US" dirty="0" smtClean="0">
                <a:latin typeface="Times"/>
                <a:cs typeface="Times"/>
              </a:rPr>
              <a:t>　</a:t>
            </a:r>
            <a:r>
              <a:rPr lang="en-US" altLang="ja-JP" dirty="0" smtClean="0">
                <a:latin typeface="Times"/>
                <a:cs typeface="Times"/>
              </a:rPr>
              <a:t> </a:t>
            </a:r>
            <a:r>
              <a:rPr lang="en-US" altLang="ja-JP" dirty="0" smtClean="0">
                <a:latin typeface="Times"/>
                <a:cs typeface="Times"/>
              </a:rPr>
              <a:t> </a:t>
            </a:r>
            <a:r>
              <a:rPr lang="ja-JP" altLang="en-US" dirty="0" smtClean="0">
                <a:latin typeface="Times"/>
                <a:cs typeface="Times"/>
              </a:rPr>
              <a:t>　</a:t>
            </a:r>
            <a:r>
              <a:rPr lang="en-US" altLang="ja-JP" dirty="0" smtClean="0">
                <a:latin typeface="Times"/>
                <a:cs typeface="Times"/>
              </a:rPr>
              <a:t>    </a:t>
            </a:r>
            <a:r>
              <a:rPr lang="en-US" altLang="ja-JP" dirty="0" smtClean="0">
                <a:latin typeface="Times"/>
                <a:cs typeface="Times"/>
              </a:rPr>
              <a:t>[</a:t>
            </a:r>
            <a:r>
              <a:rPr lang="ja-JP" altLang="en-US" dirty="0" smtClean="0">
                <a:latin typeface="Times"/>
                <a:cs typeface="Times"/>
              </a:rPr>
              <a:t>キットピーク、ワイオミング</a:t>
            </a:r>
            <a:r>
              <a:rPr lang="en-US" altLang="ja-JP" dirty="0" smtClean="0">
                <a:latin typeface="Times"/>
                <a:cs typeface="Times"/>
              </a:rPr>
              <a:t>]</a:t>
            </a:r>
          </a:p>
          <a:p>
            <a:r>
              <a:rPr lang="en-US" altLang="ja-JP" dirty="0" smtClean="0">
                <a:latin typeface="Times"/>
                <a:cs typeface="Times"/>
              </a:rPr>
              <a:t>　</a:t>
            </a:r>
            <a:r>
              <a:rPr lang="ja-JP" altLang="en-US" dirty="0" smtClean="0">
                <a:latin typeface="Times"/>
                <a:cs typeface="Times"/>
              </a:rPr>
              <a:t>　　</a:t>
            </a:r>
            <a:r>
              <a:rPr lang="en-US" altLang="ja-JP" dirty="0" smtClean="0">
                <a:latin typeface="Times"/>
                <a:cs typeface="Times"/>
              </a:rPr>
              <a:t>  </a:t>
            </a:r>
            <a:r>
              <a:rPr lang="ja-JP" altLang="en-US" dirty="0" smtClean="0">
                <a:latin typeface="Times"/>
                <a:cs typeface="Times"/>
              </a:rPr>
              <a:t>　</a:t>
            </a:r>
            <a:r>
              <a:rPr lang="ja-JP" altLang="en-US" dirty="0" smtClean="0">
                <a:latin typeface="Times"/>
                <a:cs typeface="Times"/>
              </a:rPr>
              <a:t>　　　　　　</a:t>
            </a:r>
            <a:r>
              <a:rPr lang="ja-JP" altLang="en-US" dirty="0" smtClean="0">
                <a:latin typeface="Times"/>
                <a:cs typeface="Times"/>
              </a:rPr>
              <a:t>　</a:t>
            </a:r>
            <a:r>
              <a:rPr lang="ja-JP" altLang="en-US" dirty="0" smtClean="0">
                <a:latin typeface="Times"/>
                <a:cs typeface="Times"/>
              </a:rPr>
              <a:t>分光・偏光</a:t>
            </a:r>
            <a:r>
              <a:rPr lang="en-US" altLang="ja-JP" dirty="0" smtClean="0">
                <a:latin typeface="Times"/>
                <a:cs typeface="Times"/>
              </a:rPr>
              <a:t>     </a:t>
            </a:r>
            <a:r>
              <a:rPr lang="ja-JP" altLang="en-US" dirty="0" smtClean="0">
                <a:latin typeface="Times"/>
                <a:cs typeface="Times"/>
              </a:rPr>
              <a:t>星間</a:t>
            </a:r>
            <a:r>
              <a:rPr lang="ja-JP" altLang="en-US" dirty="0" smtClean="0">
                <a:latin typeface="Times"/>
                <a:cs typeface="Times"/>
              </a:rPr>
              <a:t>物質</a:t>
            </a:r>
            <a:endParaRPr lang="en-US" altLang="ja-JP" dirty="0" smtClean="0">
              <a:latin typeface="Times"/>
              <a:cs typeface="Times"/>
            </a:endParaRPr>
          </a:p>
          <a:p>
            <a:r>
              <a:rPr lang="en-US" altLang="ja-JP" dirty="0" smtClean="0">
                <a:latin typeface="Times"/>
                <a:cs typeface="Times"/>
              </a:rPr>
              <a:t>○</a:t>
            </a:r>
            <a:r>
              <a:rPr lang="ja-JP" altLang="en-US" dirty="0" smtClean="0">
                <a:latin typeface="Times"/>
                <a:cs typeface="Times"/>
              </a:rPr>
              <a:t>　</a:t>
            </a:r>
            <a:r>
              <a:rPr lang="en-US" altLang="en-US" dirty="0" smtClean="0">
                <a:latin typeface="Times"/>
                <a:cs typeface="Times"/>
              </a:rPr>
              <a:t>国内</a:t>
            </a:r>
            <a:r>
              <a:rPr lang="en-US" altLang="ja-JP" dirty="0" smtClean="0">
                <a:latin typeface="Times"/>
                <a:cs typeface="Times"/>
              </a:rPr>
              <a:t> </a:t>
            </a:r>
            <a:r>
              <a:rPr lang="ja-JP" altLang="en-US" dirty="0" smtClean="0">
                <a:latin typeface="Times"/>
                <a:cs typeface="Times"/>
              </a:rPr>
              <a:t>　</a:t>
            </a:r>
            <a:r>
              <a:rPr lang="en-US" altLang="ja-JP" dirty="0" smtClean="0">
                <a:latin typeface="Times"/>
                <a:cs typeface="Times"/>
              </a:rPr>
              <a:t>     </a:t>
            </a:r>
            <a:r>
              <a:rPr lang="en-US" altLang="ja-JP" dirty="0" smtClean="0">
                <a:latin typeface="Times"/>
                <a:cs typeface="Times"/>
              </a:rPr>
              <a:t> </a:t>
            </a:r>
            <a:r>
              <a:rPr lang="ja-JP" altLang="en-US" dirty="0" smtClean="0">
                <a:latin typeface="Times"/>
                <a:cs typeface="Times"/>
              </a:rPr>
              <a:t>　</a:t>
            </a:r>
            <a:r>
              <a:rPr lang="en-US" altLang="ja-JP" dirty="0" smtClean="0">
                <a:latin typeface="Times"/>
                <a:cs typeface="Times"/>
              </a:rPr>
              <a:t>     </a:t>
            </a:r>
            <a:r>
              <a:rPr lang="en-US" altLang="ja-JP" dirty="0" smtClean="0">
                <a:latin typeface="Times"/>
                <a:cs typeface="Times"/>
              </a:rPr>
              <a:t>[</a:t>
            </a:r>
            <a:r>
              <a:rPr lang="en-US" altLang="ja-JP" dirty="0" smtClean="0">
                <a:solidFill>
                  <a:srgbClr val="948A54"/>
                </a:solidFill>
                <a:latin typeface="Times"/>
                <a:cs typeface="Times"/>
              </a:rPr>
              <a:t>AIRO, ISAS</a:t>
            </a:r>
            <a:r>
              <a:rPr lang="ja-JP" altLang="en-US" dirty="0" smtClean="0">
                <a:solidFill>
                  <a:srgbClr val="948A54"/>
                </a:solidFill>
                <a:latin typeface="Times"/>
                <a:cs typeface="Times"/>
              </a:rPr>
              <a:t>、</a:t>
            </a:r>
            <a:r>
              <a:rPr lang="en-US" altLang="ja-JP" dirty="0" smtClean="0">
                <a:solidFill>
                  <a:srgbClr val="948A54"/>
                </a:solidFill>
                <a:latin typeface="Times"/>
                <a:cs typeface="Times"/>
              </a:rPr>
              <a:t>OAO</a:t>
            </a:r>
            <a:r>
              <a:rPr lang="en-US" altLang="ja-JP" dirty="0" smtClean="0">
                <a:latin typeface="Times"/>
                <a:cs typeface="Times"/>
              </a:rPr>
              <a:t>]</a:t>
            </a:r>
          </a:p>
          <a:p>
            <a:r>
              <a:rPr lang="en-US" altLang="ja-JP" dirty="0" smtClean="0">
                <a:latin typeface="Times"/>
                <a:cs typeface="Times"/>
              </a:rPr>
              <a:t>　</a:t>
            </a:r>
            <a:r>
              <a:rPr lang="ja-JP" altLang="en-US" dirty="0" smtClean="0">
                <a:latin typeface="Times"/>
                <a:cs typeface="Times"/>
              </a:rPr>
              <a:t>　　</a:t>
            </a:r>
            <a:r>
              <a:rPr lang="en-US" altLang="ja-JP" dirty="0" smtClean="0">
                <a:latin typeface="Times"/>
                <a:cs typeface="Times"/>
              </a:rPr>
              <a:t>   </a:t>
            </a:r>
            <a:r>
              <a:rPr lang="ja-JP" altLang="en-US" dirty="0" smtClean="0">
                <a:latin typeface="Times"/>
                <a:cs typeface="Times"/>
              </a:rPr>
              <a:t>　</a:t>
            </a:r>
            <a:r>
              <a:rPr lang="ja-JP" altLang="en-US" dirty="0" smtClean="0">
                <a:latin typeface="Times"/>
                <a:cs typeface="Times"/>
              </a:rPr>
              <a:t>　</a:t>
            </a:r>
            <a:r>
              <a:rPr lang="ja-JP" altLang="en-US" dirty="0" smtClean="0">
                <a:latin typeface="Times"/>
                <a:cs typeface="Times"/>
              </a:rPr>
              <a:t>　　　　　　</a:t>
            </a:r>
            <a:r>
              <a:rPr lang="ja-JP" altLang="en-US" dirty="0" smtClean="0">
                <a:latin typeface="Times"/>
                <a:cs typeface="Times"/>
              </a:rPr>
              <a:t>分光</a:t>
            </a:r>
            <a:r>
              <a:rPr lang="en-US" altLang="ja-JP" dirty="0" smtClean="0">
                <a:latin typeface="Times"/>
                <a:cs typeface="Times"/>
              </a:rPr>
              <a:t>    </a:t>
            </a:r>
            <a:r>
              <a:rPr lang="ja-JP" altLang="en-US" dirty="0" smtClean="0">
                <a:latin typeface="Times"/>
                <a:cs typeface="Times"/>
              </a:rPr>
              <a:t>活動銀河核　星間物質</a:t>
            </a:r>
            <a:endParaRPr lang="en-US" altLang="ja-JP" dirty="0" smtClean="0">
              <a:latin typeface="Times"/>
              <a:cs typeface="Times"/>
            </a:endParaRPr>
          </a:p>
        </p:txBody>
      </p:sp>
      <p:sp>
        <p:nvSpPr>
          <p:cNvPr id="8" name="スライド番号プレースホルダ 6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602096-37DC-B143-B31B-0216B29277D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フッター プレースホルダ 9"/>
          <p:cNvSpPr txBox="1">
            <a:spLocks/>
          </p:cNvSpPr>
          <p:nvPr/>
        </p:nvSpPr>
        <p:spPr>
          <a:xfrm>
            <a:off x="3276600" y="65087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may25@</a:t>
            </a:r>
            <a:r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立命館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コンテンツ プレースホルダ 6" descr="UH24.jpg"/>
          <p:cNvPicPr>
            <a:picLocks noChangeAspect="1"/>
          </p:cNvPicPr>
          <p:nvPr/>
        </p:nvPicPr>
        <p:blipFill>
          <a:blip r:embed="rId2"/>
          <a:srcRect l="20795" t="8163" r="18049" b="62103"/>
          <a:stretch>
            <a:fillRect/>
          </a:stretch>
        </p:blipFill>
        <p:spPr>
          <a:xfrm>
            <a:off x="1514844" y="1470807"/>
            <a:ext cx="3243280" cy="218417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618442" y="243251"/>
            <a:ext cx="2339102" cy="10156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FF6600"/>
                </a:solidFill>
              </a:rPr>
              <a:t>遠征（海外）観測</a:t>
            </a:r>
            <a:endParaRPr lang="en-US" altLang="ja-JP" sz="2400" dirty="0" smtClean="0">
              <a:solidFill>
                <a:srgbClr val="FF6600"/>
              </a:solidFill>
            </a:endParaRPr>
          </a:p>
          <a:p>
            <a:pPr algn="ctr"/>
            <a:r>
              <a:rPr lang="ja-JP" altLang="en-US" dirty="0" smtClean="0"/>
              <a:t>小型観測装置　</a:t>
            </a:r>
            <a:endParaRPr lang="en-US" altLang="ja-JP" dirty="0" smtClean="0"/>
          </a:p>
          <a:p>
            <a:pPr algn="ctr"/>
            <a:r>
              <a:rPr lang="en-US" altLang="ja-JP" dirty="0" smtClean="0"/>
              <a:t>1979〜1995</a:t>
            </a:r>
          </a:p>
        </p:txBody>
      </p:sp>
      <p:sp>
        <p:nvSpPr>
          <p:cNvPr id="13" name="日付プレースホルダ 13"/>
          <p:cNvSpPr txBox="1">
            <a:spLocks/>
          </p:cNvSpPr>
          <p:nvPr/>
        </p:nvSpPr>
        <p:spPr>
          <a:xfrm>
            <a:off x="609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2013.5/25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図 13" descr="CCF20131214_00000.jpg"/>
          <p:cNvPicPr>
            <a:picLocks noChangeAspect="1"/>
          </p:cNvPicPr>
          <p:nvPr/>
        </p:nvPicPr>
        <p:blipFill>
          <a:blip r:embed="rId3"/>
          <a:srcRect l="25837" r="20903" b="74278"/>
          <a:stretch>
            <a:fillRect/>
          </a:stretch>
        </p:blipFill>
        <p:spPr>
          <a:xfrm>
            <a:off x="4934383" y="1470807"/>
            <a:ext cx="3237634" cy="216643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113869" y="4107032"/>
            <a:ext cx="192041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FF6600"/>
                </a:solidFill>
              </a:rPr>
              <a:t>海外</a:t>
            </a:r>
            <a:endParaRPr kumimoji="1" lang="en-US" altLang="ja-JP" dirty="0" smtClean="0">
              <a:solidFill>
                <a:srgbClr val="FF6600"/>
              </a:solidFill>
            </a:endParaRPr>
          </a:p>
          <a:p>
            <a:pPr algn="ctr"/>
            <a:r>
              <a:rPr kumimoji="1" lang="ja-JP" altLang="en-US" dirty="0" smtClean="0">
                <a:solidFill>
                  <a:srgbClr val="FF6600"/>
                </a:solidFill>
              </a:rPr>
              <a:t>中口径</a:t>
            </a:r>
            <a:endParaRPr kumimoji="1" lang="en-US" altLang="ja-JP" dirty="0" smtClean="0">
              <a:solidFill>
                <a:srgbClr val="FF6600"/>
              </a:solidFill>
            </a:endParaRPr>
          </a:p>
          <a:p>
            <a:pPr algn="ctr"/>
            <a:r>
              <a:rPr lang="ja-JP" altLang="en-US" dirty="0" smtClean="0">
                <a:solidFill>
                  <a:srgbClr val="FF6600"/>
                </a:solidFill>
              </a:rPr>
              <a:t>　望遠鏡設立を！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533325" y="5309598"/>
            <a:ext cx="107192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0000FF"/>
                </a:solidFill>
              </a:rPr>
              <a:t>人の動き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901827" y="974716"/>
            <a:ext cx="7799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1970                        80                        90                         2000                      10</a:t>
            </a:r>
            <a:endParaRPr lang="ja-JP" altLang="en-US" dirty="0"/>
          </a:p>
        </p:txBody>
      </p:sp>
      <p:pic>
        <p:nvPicPr>
          <p:cNvPr id="29" name="図 28" descr="AIRtel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371316" y="2721726"/>
            <a:ext cx="1844302" cy="2666679"/>
          </a:xfrm>
          <a:prstGeom prst="rect">
            <a:avLst/>
          </a:prstGeom>
        </p:spPr>
      </p:pic>
      <p:sp>
        <p:nvSpPr>
          <p:cNvPr id="57" name="正方形/長方形 56"/>
          <p:cNvSpPr/>
          <p:nvPr/>
        </p:nvSpPr>
        <p:spPr>
          <a:xfrm>
            <a:off x="9809706" y="7964284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TRISPEC</a:t>
            </a:r>
            <a:endParaRPr lang="ja-JP" altLang="en-US" dirty="0"/>
          </a:p>
        </p:txBody>
      </p:sp>
      <p:sp>
        <p:nvSpPr>
          <p:cNvPr id="59" name="正方形/長方形 58"/>
          <p:cNvSpPr/>
          <p:nvPr/>
        </p:nvSpPr>
        <p:spPr>
          <a:xfrm>
            <a:off x="9646667" y="7103866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IRSF/SIRIUS</a:t>
            </a:r>
            <a:endParaRPr lang="ja-JP" altLang="en-US" dirty="0"/>
          </a:p>
        </p:txBody>
      </p:sp>
      <p:sp>
        <p:nvSpPr>
          <p:cNvPr id="61" name="角丸四角形 60"/>
          <p:cNvSpPr/>
          <p:nvPr/>
        </p:nvSpPr>
        <p:spPr>
          <a:xfrm>
            <a:off x="8023625" y="8725936"/>
            <a:ext cx="394708" cy="276658"/>
          </a:xfrm>
          <a:prstGeom prst="roundRect">
            <a:avLst/>
          </a:prstGeom>
          <a:solidFill>
            <a:srgbClr val="CCFFCC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角丸四角形 61"/>
          <p:cNvSpPr/>
          <p:nvPr/>
        </p:nvSpPr>
        <p:spPr>
          <a:xfrm>
            <a:off x="8426914" y="8723879"/>
            <a:ext cx="343237" cy="276658"/>
          </a:xfrm>
          <a:prstGeom prst="roundRect">
            <a:avLst/>
          </a:prstGeom>
          <a:solidFill>
            <a:srgbClr val="CCFFCC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角丸四角形 62"/>
          <p:cNvSpPr/>
          <p:nvPr/>
        </p:nvSpPr>
        <p:spPr>
          <a:xfrm>
            <a:off x="8776097" y="8717355"/>
            <a:ext cx="343237" cy="276658"/>
          </a:xfrm>
          <a:prstGeom prst="roundRect">
            <a:avLst/>
          </a:prstGeom>
          <a:solidFill>
            <a:srgbClr val="CCFFCC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正方形/長方形 63"/>
          <p:cNvSpPr/>
          <p:nvPr/>
        </p:nvSpPr>
        <p:spPr>
          <a:xfrm>
            <a:off x="9773324" y="8648706"/>
            <a:ext cx="1144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Cryogenic Tel</a:t>
            </a:r>
            <a:endParaRPr lang="ja-JP" altLang="en-US" sz="1400" dirty="0"/>
          </a:p>
        </p:txBody>
      </p:sp>
      <p:sp>
        <p:nvSpPr>
          <p:cNvPr id="65" name="角丸四角形 64"/>
          <p:cNvSpPr/>
          <p:nvPr/>
        </p:nvSpPr>
        <p:spPr>
          <a:xfrm>
            <a:off x="9374710" y="9255900"/>
            <a:ext cx="216560" cy="276658"/>
          </a:xfrm>
          <a:prstGeom prst="roundRect">
            <a:avLst/>
          </a:prstGeom>
          <a:solidFill>
            <a:srgbClr val="CCFFCC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/>
          <p:cNvSpPr/>
          <p:nvPr/>
        </p:nvSpPr>
        <p:spPr>
          <a:xfrm>
            <a:off x="1727342" y="1585165"/>
            <a:ext cx="138461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000" dirty="0" smtClean="0"/>
              <a:t>上松</a:t>
            </a:r>
            <a:r>
              <a:rPr lang="en-US" altLang="ja-JP" dirty="0" smtClean="0"/>
              <a:t> </a:t>
            </a:r>
          </a:p>
          <a:p>
            <a:pPr algn="ctr"/>
            <a:r>
              <a:rPr lang="en-US" altLang="ja-JP" dirty="0" smtClean="0"/>
              <a:t>(</a:t>
            </a:r>
            <a:r>
              <a:rPr lang="en-US" altLang="ja-JP" sz="1600" dirty="0" smtClean="0"/>
              <a:t>17y</a:t>
            </a:r>
            <a:r>
              <a:rPr lang="en-US" altLang="ja-JP" dirty="0" smtClean="0"/>
              <a:t>)    </a:t>
            </a:r>
            <a:endParaRPr lang="ja-JP" altLang="en-US" dirty="0"/>
          </a:p>
        </p:txBody>
      </p:sp>
      <p:sp>
        <p:nvSpPr>
          <p:cNvPr id="75" name="フレーム 74"/>
          <p:cNvSpPr/>
          <p:nvPr/>
        </p:nvSpPr>
        <p:spPr>
          <a:xfrm>
            <a:off x="1202509" y="1563074"/>
            <a:ext cx="2521468" cy="780830"/>
          </a:xfrm>
          <a:prstGeom prst="frame">
            <a:avLst>
              <a:gd name="adj1" fmla="val 7500"/>
            </a:avLst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3714707" y="1594783"/>
            <a:ext cx="11326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800" dirty="0" smtClean="0"/>
              <a:t>1987</a:t>
            </a:r>
            <a:r>
              <a:rPr lang="ja-JP" altLang="en-US" sz="2000" dirty="0" smtClean="0"/>
              <a:t>三鷹</a:t>
            </a:r>
            <a:endParaRPr lang="en-US" altLang="ja-JP" sz="2000" dirty="0" smtClean="0"/>
          </a:p>
          <a:p>
            <a:r>
              <a:rPr lang="en-US" altLang="ja-JP" dirty="0" smtClean="0"/>
              <a:t>     (5.7</a:t>
            </a:r>
            <a:r>
              <a:rPr lang="en-US" altLang="ja-JP" sz="1600" dirty="0" smtClean="0"/>
              <a:t>y</a:t>
            </a:r>
            <a:r>
              <a:rPr lang="en-US" altLang="ja-JP" dirty="0" smtClean="0"/>
              <a:t>)    </a:t>
            </a:r>
            <a:endParaRPr lang="ja-JP" altLang="en-US" dirty="0"/>
          </a:p>
        </p:txBody>
      </p:sp>
      <p:sp>
        <p:nvSpPr>
          <p:cNvPr id="77" name="フレーム 76"/>
          <p:cNvSpPr/>
          <p:nvPr/>
        </p:nvSpPr>
        <p:spPr>
          <a:xfrm>
            <a:off x="3723977" y="1563074"/>
            <a:ext cx="1013313" cy="773735"/>
          </a:xfrm>
          <a:prstGeom prst="frame">
            <a:avLst>
              <a:gd name="adj1" fmla="val 7500"/>
            </a:avLst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8" name="フレーム 77"/>
          <p:cNvSpPr/>
          <p:nvPr/>
        </p:nvSpPr>
        <p:spPr>
          <a:xfrm>
            <a:off x="4746050" y="1568506"/>
            <a:ext cx="2382202" cy="766639"/>
          </a:xfrm>
          <a:prstGeom prst="frame">
            <a:avLst>
              <a:gd name="adj1" fmla="val 7500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5128972" y="1594783"/>
            <a:ext cx="13729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1992</a:t>
            </a:r>
            <a:r>
              <a:rPr lang="ja-JP" altLang="en-US" sz="800" dirty="0" smtClean="0"/>
              <a:t>　</a:t>
            </a:r>
            <a:r>
              <a:rPr lang="ja-JP" altLang="en-US" sz="2000" dirty="0" smtClean="0"/>
              <a:t>名古屋</a:t>
            </a:r>
            <a:endParaRPr lang="en-US" altLang="ja-JP" sz="2000" dirty="0" smtClean="0"/>
          </a:p>
          <a:p>
            <a:r>
              <a:rPr lang="en-US" altLang="ja-JP" dirty="0" smtClean="0"/>
              <a:t>  </a:t>
            </a:r>
            <a:r>
              <a:rPr lang="ja-JP" altLang="en-US" dirty="0" smtClean="0"/>
              <a:t>　</a:t>
            </a:r>
            <a:r>
              <a:rPr lang="en-US" altLang="ja-JP" dirty="0" smtClean="0"/>
              <a:t>   (</a:t>
            </a:r>
            <a:r>
              <a:rPr lang="en-US" altLang="ja-JP" sz="1600" dirty="0" smtClean="0"/>
              <a:t>16y</a:t>
            </a:r>
            <a:r>
              <a:rPr lang="en-US" altLang="ja-JP" dirty="0" smtClean="0"/>
              <a:t>)    </a:t>
            </a:r>
            <a:endParaRPr lang="ja-JP" altLang="en-US" dirty="0"/>
          </a:p>
        </p:txBody>
      </p:sp>
      <p:pic>
        <p:nvPicPr>
          <p:cNvPr id="23" name="コンテンツ プレースホルダ 3" descr="CCF20130222_00000.jpg"/>
          <p:cNvPicPr>
            <a:picLocks noGrp="1" noChangeAspect="1"/>
          </p:cNvPicPr>
          <p:nvPr>
            <p:ph idx="1"/>
          </p:nvPr>
        </p:nvPicPr>
        <p:blipFill>
          <a:blip r:embed="rId4"/>
          <a:srcRect l="54882" t="57711" r="5371" b="3794"/>
          <a:stretch>
            <a:fillRect/>
          </a:stretch>
        </p:blipFill>
        <p:spPr>
          <a:xfrm rot="16200000">
            <a:off x="4413289" y="1714021"/>
            <a:ext cx="3628834" cy="4868171"/>
          </a:xfrm>
        </p:spPr>
      </p:pic>
      <p:sp>
        <p:nvSpPr>
          <p:cNvPr id="26" name="正方形/長方形 25"/>
          <p:cNvSpPr/>
          <p:nvPr/>
        </p:nvSpPr>
        <p:spPr>
          <a:xfrm>
            <a:off x="4875191" y="2371717"/>
            <a:ext cx="1231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/>
              <a:t>6m</a:t>
            </a:r>
            <a:r>
              <a:rPr lang="ja-JP" altLang="en-US" sz="1200" dirty="0" smtClean="0"/>
              <a:t>ミリ波実験室</a:t>
            </a:r>
            <a:endParaRPr lang="en-US" altLang="ja-JP" sz="1200" dirty="0" smtClean="0"/>
          </a:p>
          <a:p>
            <a:r>
              <a:rPr lang="ja-JP" altLang="ja-JP" sz="1200" dirty="0" smtClean="0"/>
              <a:t>　</a:t>
            </a:r>
            <a:r>
              <a:rPr lang="ja-JP" altLang="en-US" sz="1200" dirty="0" smtClean="0"/>
              <a:t>　</a:t>
            </a:r>
            <a:r>
              <a:rPr lang="ja-JP" altLang="en-US" sz="1100" dirty="0" smtClean="0"/>
              <a:t>　　</a:t>
            </a:r>
            <a:r>
              <a:rPr lang="en-US" altLang="ja-JP" sz="1100" dirty="0" smtClean="0"/>
              <a:t>1989</a:t>
            </a: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28" name="フッター プレースホルダ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31" name="日付プレースホルダ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547782" y="2399632"/>
            <a:ext cx="461665" cy="12291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wordArtVertRtl" wrap="square" rtlCol="0">
            <a:spAutoFit/>
          </a:bodyPr>
          <a:lstStyle/>
          <a:p>
            <a:r>
              <a:rPr lang="en-US" altLang="ja-JP" dirty="0" smtClean="0"/>
              <a:t> </a:t>
            </a:r>
            <a:r>
              <a:rPr lang="ja-JP" altLang="en-US" dirty="0" smtClean="0"/>
              <a:t>高見</a:t>
            </a:r>
            <a:r>
              <a:rPr lang="ja-JP" altLang="en-US" dirty="0" smtClean="0"/>
              <a:t>・関口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329987" y="1569003"/>
            <a:ext cx="461665" cy="760844"/>
          </a:xfrm>
          <a:prstGeom prst="rect">
            <a:avLst/>
          </a:prstGeom>
          <a:noFill/>
        </p:spPr>
        <p:txBody>
          <a:bodyPr vert="wordArtVertRtl" wrap="square" rtlCol="0" anchor="t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JNLT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44" name="フレーム 43"/>
          <p:cNvSpPr/>
          <p:nvPr/>
        </p:nvSpPr>
        <p:spPr>
          <a:xfrm>
            <a:off x="4404539" y="1585165"/>
            <a:ext cx="1485701" cy="768073"/>
          </a:xfrm>
          <a:prstGeom prst="frame">
            <a:avLst>
              <a:gd name="adj1" fmla="val 50000"/>
            </a:avLst>
          </a:prstGeom>
          <a:solidFill>
            <a:srgbClr val="FF0000">
              <a:alpha val="56000"/>
            </a:srgb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 flipH="1">
            <a:off x="4796749" y="1546954"/>
            <a:ext cx="461665" cy="867582"/>
          </a:xfrm>
          <a:prstGeom prst="rect">
            <a:avLst/>
          </a:prstGeom>
          <a:noFill/>
        </p:spPr>
        <p:txBody>
          <a:bodyPr vert="wordArtVertRtl" wrap="square" rtlCol="0" anchor="t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すばる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7" name="フレーム 46"/>
          <p:cNvSpPr/>
          <p:nvPr/>
        </p:nvSpPr>
        <p:spPr>
          <a:xfrm>
            <a:off x="7111400" y="1580826"/>
            <a:ext cx="727452" cy="735064"/>
          </a:xfrm>
          <a:prstGeom prst="frame">
            <a:avLst>
              <a:gd name="adj1" fmla="val 5755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998364" y="429433"/>
            <a:ext cx="3107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1987</a:t>
            </a:r>
            <a:r>
              <a:rPr kumimoji="1" lang="ja-JP" altLang="en-US" sz="2400" dirty="0" smtClean="0"/>
              <a:t>　上松から三鷹へ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13.12.17 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可視赤外装置＠京都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2096-37DC-B143-B31B-0216B29277DB}" type="slidenum">
              <a:rPr lang="ja-JP" altLang="en-US" smtClean="0"/>
              <a:pPr/>
              <a:t>9</a:t>
            </a:fld>
            <a:endParaRPr lang="ja-JP" altLang="en-US"/>
          </a:p>
        </p:txBody>
      </p:sp>
      <p:pic>
        <p:nvPicPr>
          <p:cNvPr id="7" name="図 6" descr="WIRO.jpg"/>
          <p:cNvPicPr>
            <a:picLocks noChangeAspect="1"/>
          </p:cNvPicPr>
          <p:nvPr/>
        </p:nvPicPr>
        <p:blipFill>
          <a:blip r:embed="rId2"/>
          <a:srcRect l="26958" t="1900" r="19899" b="67904"/>
          <a:stretch>
            <a:fillRect/>
          </a:stretch>
        </p:blipFill>
        <p:spPr>
          <a:xfrm>
            <a:off x="4777666" y="1796694"/>
            <a:ext cx="3643231" cy="2868129"/>
          </a:xfrm>
          <a:prstGeom prst="rect">
            <a:avLst/>
          </a:prstGeom>
        </p:spPr>
      </p:pic>
      <p:pic>
        <p:nvPicPr>
          <p:cNvPr id="8" name="コンテンツ プレースホルダ 6" descr="PASP-I b.jpg"/>
          <p:cNvPicPr>
            <a:picLocks noGrp="1" noChangeAspect="1"/>
          </p:cNvPicPr>
          <p:nvPr>
            <p:ph idx="1"/>
          </p:nvPr>
        </p:nvPicPr>
        <p:blipFill>
          <a:blip r:embed="rId3"/>
          <a:srcRect l="50798" t="49445" r="9767" b="10817"/>
          <a:stretch>
            <a:fillRect/>
          </a:stretch>
        </p:blipFill>
        <p:spPr>
          <a:xfrm>
            <a:off x="1623420" y="1414119"/>
            <a:ext cx="2391738" cy="3338248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1790288" y="4765140"/>
            <a:ext cx="21414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PSP-1</a:t>
            </a:r>
          </a:p>
          <a:p>
            <a:pPr algn="ctr"/>
            <a:r>
              <a:rPr lang="en-US" altLang="ja-JP" dirty="0" smtClean="0"/>
              <a:t> 16 </a:t>
            </a:r>
            <a:r>
              <a:rPr lang="ja-JP" altLang="en-US" dirty="0" smtClean="0"/>
              <a:t>素子</a:t>
            </a:r>
            <a:r>
              <a:rPr lang="en-US" altLang="ja-JP" dirty="0" err="1" smtClean="0"/>
              <a:t>InSb</a:t>
            </a:r>
            <a:r>
              <a:rPr lang="en-US" altLang="ja-JP" dirty="0" err="1" smtClean="0"/>
              <a:t>+</a:t>
            </a:r>
            <a:r>
              <a:rPr lang="en-US" altLang="ja-JP" dirty="0" err="1" smtClean="0"/>
              <a:t>Si</a:t>
            </a:r>
            <a:r>
              <a:rPr lang="ja-JP" altLang="en-US" dirty="0" smtClean="0"/>
              <a:t>：</a:t>
            </a:r>
            <a:r>
              <a:rPr lang="en-US" altLang="ja-JP" dirty="0" smtClean="0"/>
              <a:t>0.9</a:t>
            </a:r>
            <a:r>
              <a:rPr lang="en-US" altLang="ja-JP" dirty="0" smtClean="0"/>
              <a:t>~2.5μm </a:t>
            </a:r>
            <a:endParaRPr kumimoji="1" lang="en-US" altLang="ja-JP" dirty="0" smtClean="0"/>
          </a:p>
          <a:p>
            <a:pPr algn="ctr"/>
            <a:r>
              <a:rPr lang="en-US" altLang="ja-JP" sz="1400" dirty="0" err="1" smtClean="0"/>
              <a:t>Takami</a:t>
            </a:r>
            <a:r>
              <a:rPr lang="en-US" altLang="ja-JP" sz="1400" dirty="0" smtClean="0"/>
              <a:t>, </a:t>
            </a:r>
            <a:r>
              <a:rPr kumimoji="1" lang="en-US" altLang="ja-JP" sz="1400" dirty="0" err="1" smtClean="0"/>
              <a:t>Shiba</a:t>
            </a:r>
            <a:r>
              <a:rPr lang="en-US" altLang="ja-JP" sz="1400" dirty="0" smtClean="0"/>
              <a:t> and</a:t>
            </a:r>
            <a:r>
              <a:rPr kumimoji="1" lang="en-US" altLang="ja-JP" sz="1400" dirty="0" smtClean="0"/>
              <a:t> </a:t>
            </a:r>
            <a:r>
              <a:rPr lang="en-US" altLang="ja-JP" sz="1400" dirty="0" smtClean="0"/>
              <a:t>Sato</a:t>
            </a:r>
          </a:p>
          <a:p>
            <a:pPr algn="ctr"/>
            <a:r>
              <a:rPr kumimoji="1" lang="ja-JP" altLang="en-US" sz="1400" dirty="0" smtClean="0"/>
              <a:t>高見、斯波、佐藤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61283" y="4765140"/>
            <a:ext cx="178383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PASP-2</a:t>
            </a:r>
          </a:p>
          <a:p>
            <a:pPr algn="ctr"/>
            <a:r>
              <a:rPr lang="en-US" altLang="ja-JP" dirty="0" smtClean="0"/>
              <a:t>32 </a:t>
            </a:r>
            <a:r>
              <a:rPr lang="ja-JP" altLang="en-US" dirty="0" smtClean="0"/>
              <a:t>素子</a:t>
            </a:r>
            <a:r>
              <a:rPr lang="en-US" altLang="ja-JP" dirty="0" err="1" smtClean="0"/>
              <a:t>InSb</a:t>
            </a:r>
            <a:r>
              <a:rPr lang="ja-JP" altLang="en-US" dirty="0" smtClean="0"/>
              <a:t>：</a:t>
            </a:r>
            <a:endParaRPr lang="en-US" altLang="ja-JP" dirty="0" smtClean="0"/>
          </a:p>
          <a:p>
            <a:pPr algn="ctr"/>
            <a:r>
              <a:rPr lang="en-US" altLang="ja-JP" dirty="0" smtClean="0"/>
              <a:t>0.9~4.2μm </a:t>
            </a:r>
            <a:endParaRPr kumimoji="1" lang="en-US" altLang="ja-JP" dirty="0" smtClean="0"/>
          </a:p>
          <a:p>
            <a:pPr algn="ctr"/>
            <a:r>
              <a:rPr lang="en-US" altLang="ja-JP" sz="1400" dirty="0" smtClean="0"/>
              <a:t>Kobayashi and </a:t>
            </a:r>
            <a:r>
              <a:rPr lang="en-US" altLang="ja-JP" sz="1400" dirty="0" smtClean="0"/>
              <a:t>Nagata</a:t>
            </a:r>
          </a:p>
          <a:p>
            <a:pPr algn="ctr"/>
            <a:r>
              <a:rPr kumimoji="1" lang="ja-JP" altLang="en-US" sz="1400" dirty="0" smtClean="0"/>
              <a:t>小林尚人、長田哲也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85082" y="297967"/>
            <a:ext cx="4496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三鷹時代</a:t>
            </a:r>
            <a:r>
              <a:rPr lang="ja-JP" altLang="en-US" sz="2400" dirty="0" smtClean="0"/>
              <a:t>（</a:t>
            </a:r>
            <a:r>
              <a:rPr lang="en-US" altLang="ja-JP" sz="2400" dirty="0" smtClean="0"/>
              <a:t>1987~1992</a:t>
            </a:r>
            <a:r>
              <a:rPr lang="ja-JP" altLang="en-US" sz="2400" dirty="0" smtClean="0"/>
              <a:t>：</a:t>
            </a:r>
            <a:r>
              <a:rPr lang="en-US" altLang="ja-JP" sz="2400" dirty="0" smtClean="0"/>
              <a:t>5</a:t>
            </a:r>
            <a:r>
              <a:rPr lang="ja-JP" altLang="en-US" dirty="0" smtClean="0"/>
              <a:t>年</a:t>
            </a:r>
            <a:r>
              <a:rPr lang="en-US" altLang="ja-JP" sz="2400" dirty="0" smtClean="0"/>
              <a:t>7</a:t>
            </a:r>
            <a:r>
              <a:rPr lang="ja-JP" altLang="en-US" sz="2400" dirty="0" smtClean="0"/>
              <a:t>ヶ</a:t>
            </a:r>
            <a:r>
              <a:rPr lang="ja-JP" altLang="en-US" dirty="0" smtClean="0"/>
              <a:t>月</a:t>
            </a:r>
            <a:r>
              <a:rPr lang="ja-JP" altLang="en-US" sz="2400" dirty="0" smtClean="0"/>
              <a:t>）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632050" y="956287"/>
            <a:ext cx="368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プリズム＋リニアアレイ分光器：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台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3413</TotalTime>
  <Words>2255</Words>
  <Application>Microsoft Macintosh PowerPoint</Application>
  <PresentationFormat>画面に合わせる (4:3)</PresentationFormat>
  <Paragraphs>426</Paragraphs>
  <Slides>23</Slides>
  <Notes>15</Notes>
  <HiddenSlides>0</HiddenSlides>
  <MMClips>0</MMClips>
  <ScaleCrop>false</ScaleCrop>
  <HeadingPairs>
    <vt:vector size="6" baseType="variant">
      <vt:variant>
        <vt:lpstr>デザイン テンプレート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5" baseType="lpstr">
      <vt:lpstr>Office テーマ</vt:lpstr>
      <vt:lpstr>数式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TRISPEC       TRIPLE RANGE IMAGER and SPECTROGRAPH WITH POLARIMETER</vt:lpstr>
      <vt:lpstr>スライド 12</vt:lpstr>
      <vt:lpstr>南半球 SIRIUS + IRSF</vt:lpstr>
      <vt:lpstr>       1997     重点領域「マゼラン星雲大研究」 : 米国から輸入・調達        1998 〜2001   2億4千万円 　1/3 of the total budget [7億0855万円]　 　　　　　　　　　　    〜2.4M$　</vt:lpstr>
      <vt:lpstr>スライド 15</vt:lpstr>
      <vt:lpstr>スライド 16</vt:lpstr>
      <vt:lpstr>スライド 17</vt:lpstr>
      <vt:lpstr>スライド 18</vt:lpstr>
      <vt:lpstr>上松　1.1m  ⇔　IRSF　1.4m　~30年間</vt:lpstr>
      <vt:lpstr>スライド 20</vt:lpstr>
      <vt:lpstr>スライド 21</vt:lpstr>
      <vt:lpstr>43年間の回想・昔話　＝＞ものづくり“哲学”</vt:lpstr>
      <vt:lpstr>スライド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佐藤 修二</dc:creator>
  <cp:lastModifiedBy>佐藤 修二</cp:lastModifiedBy>
  <cp:revision>865</cp:revision>
  <cp:lastPrinted>2013-02-24T09:48:58Z</cp:lastPrinted>
  <dcterms:created xsi:type="dcterms:W3CDTF">2013-12-16T11:23:55Z</dcterms:created>
  <dcterms:modified xsi:type="dcterms:W3CDTF">2013-12-16T13:17:31Z</dcterms:modified>
</cp:coreProperties>
</file>