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70" r:id="rId5"/>
    <p:sldId id="260" r:id="rId6"/>
    <p:sldId id="259" r:id="rId7"/>
    <p:sldId id="261" r:id="rId8"/>
    <p:sldId id="264" r:id="rId9"/>
    <p:sldId id="265" r:id="rId10"/>
    <p:sldId id="269" r:id="rId11"/>
    <p:sldId id="266" r:id="rId12"/>
    <p:sldId id="267" r:id="rId13"/>
    <p:sldId id="268"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0" autoAdjust="0"/>
  </p:normalViewPr>
  <p:slideViewPr>
    <p:cSldViewPr>
      <p:cViewPr varScale="1">
        <p:scale>
          <a:sx n="62" d="100"/>
          <a:sy n="62" d="100"/>
        </p:scale>
        <p:origin x="-1146"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25FCE-680B-446B-B5DD-4A0C035DBF72}" type="datetimeFigureOut">
              <a:rPr kumimoji="1" lang="ja-JP" altLang="en-US" smtClean="0"/>
              <a:t>2013/12/18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2B477-728A-4F77-BE86-99DD61D01D5E}" type="slidenum">
              <a:rPr kumimoji="1" lang="ja-JP" altLang="en-US" smtClean="0"/>
              <a:t>‹#›</a:t>
            </a:fld>
            <a:endParaRPr kumimoji="1" lang="ja-JP" altLang="en-US"/>
          </a:p>
        </p:txBody>
      </p:sp>
    </p:spTree>
    <p:extLst>
      <p:ext uri="{BB962C8B-B14F-4D97-AF65-F5344CB8AC3E}">
        <p14:creationId xmlns:p14="http://schemas.microsoft.com/office/powerpoint/2010/main" val="2966742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C9A3016-17D2-4F04-A202-A8BFC53EDE24}" type="slidenum">
              <a:rPr kumimoji="1" lang="ja-JP" altLang="en-US" smtClean="0"/>
              <a:t>8</a:t>
            </a:fld>
            <a:endParaRPr kumimoji="1" lang="ja-JP" altLang="en-US"/>
          </a:p>
        </p:txBody>
      </p:sp>
    </p:spTree>
    <p:extLst>
      <p:ext uri="{BB962C8B-B14F-4D97-AF65-F5344CB8AC3E}">
        <p14:creationId xmlns:p14="http://schemas.microsoft.com/office/powerpoint/2010/main" val="108636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BC62EA-62FD-4004-A9CB-A68C172FBFAC}" type="datetime1">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240442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5ABAD1-B31C-44D9-9EF9-AB0495B9F3D8}" type="datetime1">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183994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B9DCBC8-186C-467E-9AB2-DDF0275CAFFD}" type="datetime1">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371854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56F3D5-4E78-4780-9EFC-0C6745479109}" type="datetime1">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424784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6FBD97-FE76-489B-A8B4-6F7994A7C597}" type="datetime1">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334893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694765-0271-4485-BFA1-AA40109A83A2}" type="datetime1">
              <a:rPr kumimoji="1" lang="ja-JP" altLang="en-US" smtClean="0"/>
              <a:t>2013/12/18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388862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96788A-AF49-4373-B60D-85083EF10B46}" type="datetime1">
              <a:rPr kumimoji="1" lang="ja-JP" altLang="en-US" smtClean="0"/>
              <a:t>2013/12/18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254117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B3375E1-A566-4D6D-9C1A-92A24A25552F}" type="datetime1">
              <a:rPr kumimoji="1" lang="ja-JP" altLang="en-US" smtClean="0"/>
              <a:t>2013/12/18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168969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8C3008-3D08-4A97-B188-952D83979B7C}" type="datetime1">
              <a:rPr kumimoji="1" lang="ja-JP" altLang="en-US" smtClean="0"/>
              <a:t>2013/12/18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125172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03FAD5-4A76-4056-9828-F57BB4AD9FD1}" type="datetime1">
              <a:rPr kumimoji="1" lang="ja-JP" altLang="en-US" smtClean="0"/>
              <a:t>2013/12/18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129716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C350EA-49C5-42D3-A5A7-D3AAAE6E7FF5}" type="datetime1">
              <a:rPr kumimoji="1" lang="ja-JP" altLang="en-US" smtClean="0"/>
              <a:t>2013/12/18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143986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77A5-2D4D-4836-929B-EC8F97ED8FD0}" type="datetime1">
              <a:rPr kumimoji="1" lang="ja-JP" altLang="en-US" smtClean="0"/>
              <a:t>2013/12/18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2E161-10B1-4803-B788-A9159B654FF1}" type="slidenum">
              <a:rPr kumimoji="1" lang="ja-JP" altLang="en-US" smtClean="0"/>
              <a:t>‹#›</a:t>
            </a:fld>
            <a:endParaRPr kumimoji="1" lang="ja-JP" altLang="en-US"/>
          </a:p>
        </p:txBody>
      </p:sp>
    </p:spTree>
    <p:extLst>
      <p:ext uri="{BB962C8B-B14F-4D97-AF65-F5344CB8AC3E}">
        <p14:creationId xmlns:p14="http://schemas.microsoft.com/office/powerpoint/2010/main" val="360013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TMT</a:t>
            </a:r>
            <a:r>
              <a:rPr kumimoji="1" lang="ja-JP" altLang="en-US" dirty="0" smtClean="0"/>
              <a:t>　</a:t>
            </a:r>
            <a:r>
              <a:rPr kumimoji="1" lang="en-US" altLang="ja-JP" dirty="0" smtClean="0"/>
              <a:t>WFOS/MOBIE</a:t>
            </a:r>
            <a:r>
              <a:rPr kumimoji="1" lang="ja-JP" altLang="en-US" dirty="0" smtClean="0"/>
              <a:t>の進捗状況</a:t>
            </a:r>
            <a:endParaRPr kumimoji="1" lang="ja-JP" altLang="en-US" dirty="0"/>
          </a:p>
        </p:txBody>
      </p:sp>
      <p:sp>
        <p:nvSpPr>
          <p:cNvPr id="5" name="テキスト ボックス 4"/>
          <p:cNvSpPr txBox="1"/>
          <p:nvPr/>
        </p:nvSpPr>
        <p:spPr>
          <a:xfrm>
            <a:off x="3779912" y="116632"/>
            <a:ext cx="5256584" cy="369332"/>
          </a:xfrm>
          <a:prstGeom prst="rect">
            <a:avLst/>
          </a:prstGeom>
          <a:noFill/>
        </p:spPr>
        <p:txBody>
          <a:bodyPr wrap="square" rtlCol="0">
            <a:spAutoFit/>
          </a:bodyPr>
          <a:lstStyle/>
          <a:p>
            <a:pPr algn="r"/>
            <a:r>
              <a:rPr kumimoji="1" lang="en-US" altLang="ja-JP" dirty="0" smtClean="0"/>
              <a:t>2013/12/17,18 </a:t>
            </a:r>
            <a:r>
              <a:rPr kumimoji="1" lang="ja-JP" altLang="en-US" dirty="0" smtClean="0"/>
              <a:t>　第三回可視赤外線装置技術</a:t>
            </a:r>
            <a:r>
              <a:rPr kumimoji="1" lang="en-US" altLang="ja-JP" dirty="0" smtClean="0"/>
              <a:t>WS</a:t>
            </a:r>
            <a:endParaRPr kumimoji="1" lang="ja-JP" altLang="en-US" dirty="0"/>
          </a:p>
        </p:txBody>
      </p:sp>
      <p:sp>
        <p:nvSpPr>
          <p:cNvPr id="6" name="スライド番号プレースホルダー 5"/>
          <p:cNvSpPr>
            <a:spLocks noGrp="1"/>
          </p:cNvSpPr>
          <p:nvPr>
            <p:ph type="sldNum" sz="quarter" idx="12"/>
          </p:nvPr>
        </p:nvSpPr>
        <p:spPr/>
        <p:txBody>
          <a:bodyPr/>
          <a:lstStyle/>
          <a:p>
            <a:fld id="{AAE2E161-10B1-4803-B788-A9159B654FF1}" type="slidenum">
              <a:rPr kumimoji="1" lang="ja-JP" altLang="en-US" smtClean="0"/>
              <a:t>1</a:t>
            </a:fld>
            <a:endParaRPr kumimoji="1" lang="ja-JP" altLang="en-US"/>
          </a:p>
        </p:txBody>
      </p:sp>
      <p:sp>
        <p:nvSpPr>
          <p:cNvPr id="7" name="テキスト ボックス 2"/>
          <p:cNvSpPr txBox="1">
            <a:spLocks noChangeArrowheads="1"/>
          </p:cNvSpPr>
          <p:nvPr/>
        </p:nvSpPr>
        <p:spPr bwMode="auto">
          <a:xfrm>
            <a:off x="539552" y="3974156"/>
            <a:ext cx="806489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algn="ctr" eaLnBrk="1" hangingPunct="1">
              <a:lnSpc>
                <a:spcPts val="5000"/>
              </a:lnSpc>
            </a:pPr>
            <a:r>
              <a:rPr lang="ja-JP" altLang="en-US" sz="2800" dirty="0"/>
              <a:t>尾崎忍夫、宮崎</a:t>
            </a:r>
            <a:r>
              <a:rPr lang="ja-JP" altLang="en-US" sz="2800" dirty="0" smtClean="0"/>
              <a:t>聡、</a:t>
            </a:r>
            <a:r>
              <a:rPr lang="en-US" altLang="ja-JP" sz="2800" dirty="0" smtClean="0"/>
              <a:t>TMT</a:t>
            </a:r>
            <a:r>
              <a:rPr lang="ja-JP" altLang="en-US" sz="2800" dirty="0" smtClean="0"/>
              <a:t>推進室（</a:t>
            </a:r>
            <a:r>
              <a:rPr lang="ja-JP" altLang="en-US" sz="2800" dirty="0"/>
              <a:t>国立天文台）、</a:t>
            </a:r>
            <a:r>
              <a:rPr lang="en-US" altLang="ja-JP" sz="2800" dirty="0"/>
              <a:t>Rebecca A. Bernstein</a:t>
            </a:r>
            <a:r>
              <a:rPr lang="ja-JP" altLang="en-US" sz="2800" dirty="0" err="1"/>
              <a:t>、</a:t>
            </a:r>
            <a:r>
              <a:rPr lang="en-US" altLang="ja-JP" sz="2800" dirty="0"/>
              <a:t>Bruce C. Bigelow (University of California Santa Cruz)</a:t>
            </a:r>
            <a:endParaRPr lang="ja-JP" altLang="en-US" sz="2800" dirty="0"/>
          </a:p>
        </p:txBody>
      </p:sp>
    </p:spTree>
    <p:extLst>
      <p:ext uri="{BB962C8B-B14F-4D97-AF65-F5344CB8AC3E}">
        <p14:creationId xmlns:p14="http://schemas.microsoft.com/office/powerpoint/2010/main" val="3746915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技術課題２：大口径蛍石レンズ製造</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蛍石は熱膨張係数が大きく、かつ脆性</a:t>
            </a:r>
            <a:endParaRPr kumimoji="1" lang="en-US" altLang="ja-JP" dirty="0" smtClean="0"/>
          </a:p>
          <a:p>
            <a:r>
              <a:rPr lang="ja-JP" altLang="en-US" dirty="0" smtClean="0"/>
              <a:t>加工に際して注意が必要</a:t>
            </a:r>
            <a:endParaRPr lang="en-US" altLang="ja-JP" dirty="0" smtClean="0"/>
          </a:p>
          <a:p>
            <a:pPr lvl="1"/>
            <a:r>
              <a:rPr lang="ja-JP" altLang="en-US" dirty="0" smtClean="0"/>
              <a:t>ハンドリング</a:t>
            </a:r>
            <a:endParaRPr lang="en-US" altLang="ja-JP" dirty="0" smtClean="0"/>
          </a:p>
          <a:p>
            <a:pPr lvl="1"/>
            <a:r>
              <a:rPr lang="ja-JP" altLang="en-US" dirty="0" smtClean="0"/>
              <a:t>研磨</a:t>
            </a:r>
            <a:r>
              <a:rPr lang="ja-JP" altLang="en-US" dirty="0" smtClean="0"/>
              <a:t>時の温度管理</a:t>
            </a:r>
            <a:endParaRPr lang="en-US" altLang="ja-JP" dirty="0" smtClean="0"/>
          </a:p>
          <a:p>
            <a:pPr lvl="1"/>
            <a:r>
              <a:rPr kumimoji="1" lang="ja-JP" altLang="en-US" dirty="0" smtClean="0"/>
              <a:t>ＡＲコーティング時の昇温・降温スピード</a:t>
            </a:r>
            <a:endParaRPr kumimoji="1" lang="en-US" altLang="ja-JP" dirty="0" smtClean="0"/>
          </a:p>
          <a:p>
            <a:r>
              <a:rPr lang="ja-JP" altLang="en-US" dirty="0" smtClean="0"/>
              <a:t>一度は実物大の試作を行う必要がある。</a:t>
            </a:r>
            <a:endParaRPr kumimoji="1" lang="ja-JP" altLang="en-US" dirty="0"/>
          </a:p>
        </p:txBody>
      </p:sp>
      <p:sp>
        <p:nvSpPr>
          <p:cNvPr id="4" name="スライド番号プレースホルダー 3"/>
          <p:cNvSpPr>
            <a:spLocks noGrp="1"/>
          </p:cNvSpPr>
          <p:nvPr>
            <p:ph type="sldNum" sz="quarter" idx="12"/>
          </p:nvPr>
        </p:nvSpPr>
        <p:spPr/>
        <p:txBody>
          <a:bodyPr/>
          <a:lstStyle/>
          <a:p>
            <a:fld id="{AAE2E161-10B1-4803-B788-A9159B654FF1}" type="slidenum">
              <a:rPr kumimoji="1" lang="ja-JP" altLang="en-US" smtClean="0"/>
              <a:t>10</a:t>
            </a:fld>
            <a:endParaRPr kumimoji="1" lang="ja-JP" altLang="en-US"/>
          </a:p>
        </p:txBody>
      </p:sp>
    </p:spTree>
    <p:extLst>
      <p:ext uri="{BB962C8B-B14F-4D97-AF65-F5344CB8AC3E}">
        <p14:creationId xmlns:p14="http://schemas.microsoft.com/office/powerpoint/2010/main" val="248449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5007696" y="3526971"/>
            <a:ext cx="4124399" cy="3303334"/>
            <a:chOff x="5056113" y="3140710"/>
            <a:chExt cx="4124399" cy="3303334"/>
          </a:xfrm>
        </p:grpSpPr>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99" t="9489" r="10834" b="6741"/>
            <a:stretch/>
          </p:blipFill>
          <p:spPr bwMode="auto">
            <a:xfrm>
              <a:off x="5181949" y="3140710"/>
              <a:ext cx="3998563" cy="330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線矢印コネクタ 10"/>
            <p:cNvCxnSpPr/>
            <p:nvPr/>
          </p:nvCxnSpPr>
          <p:spPr>
            <a:xfrm>
              <a:off x="5345038" y="3774638"/>
              <a:ext cx="0" cy="1368425"/>
            </a:xfrm>
            <a:prstGeom prst="straightConnector1">
              <a:avLst/>
            </a:prstGeom>
            <a:ln>
              <a:headEnd type="arrow" w="med" len="med"/>
              <a:tailEnd type="arrow"/>
            </a:ln>
          </p:spPr>
          <p:style>
            <a:lnRef idx="1">
              <a:schemeClr val="dk1"/>
            </a:lnRef>
            <a:fillRef idx="0">
              <a:schemeClr val="dk1"/>
            </a:fillRef>
            <a:effectRef idx="0">
              <a:schemeClr val="dk1"/>
            </a:effectRef>
            <a:fontRef idx="minor">
              <a:schemeClr val="tx1"/>
            </a:fontRef>
          </p:style>
        </p:cxnSp>
        <p:sp>
          <p:nvSpPr>
            <p:cNvPr id="12" name="テキスト ボックス 3"/>
            <p:cNvSpPr txBox="1">
              <a:spLocks noChangeArrowheads="1"/>
            </p:cNvSpPr>
            <p:nvPr/>
          </p:nvSpPr>
          <p:spPr bwMode="auto">
            <a:xfrm rot="-5400000">
              <a:off x="4665588" y="4165163"/>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a:t>287mm</a:t>
              </a:r>
              <a:endParaRPr lang="ja-JP" altLang="en-US" sz="1400"/>
            </a:p>
          </p:txBody>
        </p:sp>
        <p:sp>
          <p:nvSpPr>
            <p:cNvPr id="13" name="テキスト ボックス 12"/>
            <p:cNvSpPr txBox="1"/>
            <p:nvPr/>
          </p:nvSpPr>
          <p:spPr>
            <a:xfrm>
              <a:off x="5580112" y="4287124"/>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14" name="テキスト ボックス 13"/>
            <p:cNvSpPr txBox="1"/>
            <p:nvPr/>
          </p:nvSpPr>
          <p:spPr>
            <a:xfrm>
              <a:off x="6660232" y="4328286"/>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15" name="テキスト ボックス 14"/>
            <p:cNvSpPr txBox="1"/>
            <p:nvPr/>
          </p:nvSpPr>
          <p:spPr>
            <a:xfrm>
              <a:off x="7164288" y="4361735"/>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16" name="テキスト ボックス 15"/>
            <p:cNvSpPr txBox="1"/>
            <p:nvPr/>
          </p:nvSpPr>
          <p:spPr>
            <a:xfrm>
              <a:off x="6804248" y="6021288"/>
              <a:ext cx="1152128" cy="369332"/>
            </a:xfrm>
            <a:prstGeom prst="rect">
              <a:avLst/>
            </a:prstGeom>
            <a:solidFill>
              <a:schemeClr val="bg1"/>
            </a:solidFill>
          </p:spPr>
          <p:txBody>
            <a:bodyPr wrap="square" rtlCol="0">
              <a:spAutoFit/>
            </a:bodyPr>
            <a:lstStyle/>
            <a:p>
              <a:r>
                <a:rPr kumimoji="1" lang="en-US" altLang="ja-JP" dirty="0" smtClean="0"/>
                <a:t>ESI</a:t>
              </a:r>
              <a:endParaRPr kumimoji="1" lang="ja-JP" altLang="en-US" dirty="0"/>
            </a:p>
          </p:txBody>
        </p:sp>
      </p:grpSp>
      <p:sp>
        <p:nvSpPr>
          <p:cNvPr id="2" name="タイトル 1"/>
          <p:cNvSpPr>
            <a:spLocks noGrp="1"/>
          </p:cNvSpPr>
          <p:nvPr>
            <p:ph type="title"/>
          </p:nvPr>
        </p:nvSpPr>
        <p:spPr/>
        <p:txBody>
          <a:bodyPr>
            <a:normAutofit fontScale="90000"/>
          </a:bodyPr>
          <a:lstStyle/>
          <a:p>
            <a:r>
              <a:rPr kumimoji="1" lang="ja-JP" altLang="en-US" dirty="0" smtClean="0"/>
              <a:t>技術課題３：</a:t>
            </a:r>
            <a:r>
              <a:rPr kumimoji="1" lang="en-US" altLang="ja-JP" dirty="0" smtClean="0"/>
              <a:t/>
            </a:r>
            <a:br>
              <a:rPr kumimoji="1" lang="en-US" altLang="ja-JP" dirty="0" smtClean="0"/>
            </a:br>
            <a:r>
              <a:rPr kumimoji="1" lang="ja-JP" altLang="en-US" dirty="0" smtClean="0"/>
              <a:t>大口径レンズの保持機構</a:t>
            </a:r>
            <a:endParaRPr kumimoji="1" lang="ja-JP" altLang="en-US" dirty="0"/>
          </a:p>
        </p:txBody>
      </p:sp>
      <p:sp>
        <p:nvSpPr>
          <p:cNvPr id="3" name="コンテンツ プレースホルダー 2"/>
          <p:cNvSpPr>
            <a:spLocks noGrp="1"/>
          </p:cNvSpPr>
          <p:nvPr>
            <p:ph idx="1"/>
          </p:nvPr>
        </p:nvSpPr>
        <p:spPr>
          <a:xfrm>
            <a:off x="467544" y="1700808"/>
            <a:ext cx="8229600" cy="1728192"/>
          </a:xfrm>
        </p:spPr>
        <p:txBody>
          <a:bodyPr>
            <a:normAutofit fontScale="55000" lnSpcReduction="20000"/>
          </a:bodyPr>
          <a:lstStyle/>
          <a:p>
            <a:pPr>
              <a:lnSpc>
                <a:spcPct val="120000"/>
              </a:lnSpc>
            </a:pPr>
            <a:r>
              <a:rPr lang="en-US" altLang="ja-JP" dirty="0" smtClean="0"/>
              <a:t>MOBIE</a:t>
            </a:r>
            <a:r>
              <a:rPr lang="ja-JP" altLang="en-US" dirty="0" smtClean="0"/>
              <a:t>カメラレンズシステムには蛍石レンズと石英レンズが複数使用される。</a:t>
            </a:r>
            <a:endParaRPr lang="en-US" altLang="ja-JP" dirty="0" smtClean="0"/>
          </a:p>
          <a:p>
            <a:pPr>
              <a:lnSpc>
                <a:spcPct val="120000"/>
              </a:lnSpc>
            </a:pPr>
            <a:r>
              <a:rPr lang="ja-JP" altLang="en-US" dirty="0" smtClean="0"/>
              <a:t>蛍石と石英の熱膨張係数は　</a:t>
            </a:r>
            <a:r>
              <a:rPr lang="en-US" altLang="ja-JP" dirty="0" smtClean="0"/>
              <a:t>18.5×10</a:t>
            </a:r>
            <a:r>
              <a:rPr lang="en-US" altLang="ja-JP" baseline="30000" dirty="0" smtClean="0"/>
              <a:t>-6</a:t>
            </a:r>
            <a:r>
              <a:rPr lang="en-US" altLang="ja-JP" dirty="0" smtClean="0"/>
              <a:t>/K</a:t>
            </a:r>
            <a:r>
              <a:rPr lang="ja-JP" altLang="en-US" dirty="0" smtClean="0"/>
              <a:t>　と　</a:t>
            </a:r>
            <a:r>
              <a:rPr lang="en-US" altLang="ja-JP" dirty="0" smtClean="0"/>
              <a:t>0.55×10</a:t>
            </a:r>
            <a:r>
              <a:rPr lang="en-US" altLang="ja-JP" baseline="30000" dirty="0" smtClean="0"/>
              <a:t>-6</a:t>
            </a:r>
            <a:r>
              <a:rPr lang="en-US" altLang="ja-JP" dirty="0" smtClean="0"/>
              <a:t>/K</a:t>
            </a:r>
            <a:endParaRPr lang="en-US" altLang="ja-JP" dirty="0"/>
          </a:p>
          <a:p>
            <a:pPr lvl="1">
              <a:lnSpc>
                <a:spcPct val="120000"/>
              </a:lnSpc>
            </a:pPr>
            <a:r>
              <a:rPr lang="ja-JP" altLang="en-US" dirty="0"/>
              <a:t>２０℃の温度変化、サイズ</a:t>
            </a:r>
            <a:r>
              <a:rPr lang="en-US" altLang="ja-JP" dirty="0"/>
              <a:t>420mm</a:t>
            </a:r>
            <a:r>
              <a:rPr lang="ja-JP" altLang="en-US" dirty="0"/>
              <a:t> </a:t>
            </a:r>
            <a:r>
              <a:rPr lang="en-US" altLang="ja-JP" dirty="0"/>
              <a:t>=&gt; </a:t>
            </a:r>
            <a:r>
              <a:rPr lang="en-US" altLang="ja-JP" dirty="0" smtClean="0"/>
              <a:t>0.155mm</a:t>
            </a:r>
            <a:r>
              <a:rPr lang="ja-JP" altLang="en-US" dirty="0" smtClean="0"/>
              <a:t>　と　</a:t>
            </a:r>
            <a:r>
              <a:rPr lang="en-US" altLang="ja-JP" dirty="0" smtClean="0"/>
              <a:t>0.05mm</a:t>
            </a:r>
            <a:r>
              <a:rPr lang="ja-JP" altLang="en-US" dirty="0" smtClean="0"/>
              <a:t>の変化</a:t>
            </a:r>
            <a:endParaRPr kumimoji="1" lang="en-US" altLang="ja-JP" dirty="0" smtClean="0"/>
          </a:p>
          <a:p>
            <a:pPr>
              <a:lnSpc>
                <a:spcPct val="120000"/>
              </a:lnSpc>
            </a:pPr>
            <a:r>
              <a:rPr kumimoji="1" lang="ja-JP" altLang="en-US" dirty="0" smtClean="0"/>
              <a:t>直径</a:t>
            </a:r>
            <a:r>
              <a:rPr kumimoji="1" lang="en-US" altLang="ja-JP" dirty="0" smtClean="0"/>
              <a:t>300mm</a:t>
            </a:r>
            <a:r>
              <a:rPr kumimoji="1" lang="ja-JP" altLang="en-US" dirty="0" smtClean="0"/>
              <a:t>程度の蛍石レンズは既に天体観測装置に利用されて</a:t>
            </a:r>
            <a:r>
              <a:rPr lang="ja-JP" altLang="en-US" dirty="0"/>
              <a:t>いる</a:t>
            </a:r>
            <a:r>
              <a:rPr lang="ja-JP" altLang="en-US" dirty="0" smtClean="0"/>
              <a:t>。</a:t>
            </a:r>
            <a:endParaRPr lang="en-US" altLang="ja-JP" dirty="0" smtClean="0"/>
          </a:p>
          <a:p>
            <a:pPr>
              <a:lnSpc>
                <a:spcPct val="120000"/>
              </a:lnSpc>
            </a:pPr>
            <a:r>
              <a:rPr lang="ja-JP" altLang="en-US" dirty="0" smtClean="0"/>
              <a:t>温度変化を補償する機構も考案されていて、実用化されている。</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AAE2E161-10B1-4803-B788-A9159B654FF1}" type="slidenum">
              <a:rPr kumimoji="1" lang="ja-JP" altLang="en-US" smtClean="0"/>
              <a:t>11</a:t>
            </a:fld>
            <a:endParaRPr kumimoji="1" lang="ja-JP" altLang="en-US"/>
          </a:p>
        </p:txBody>
      </p:sp>
      <p:grpSp>
        <p:nvGrpSpPr>
          <p:cNvPr id="19" name="グループ化 18"/>
          <p:cNvGrpSpPr/>
          <p:nvPr/>
        </p:nvGrpSpPr>
        <p:grpSpPr>
          <a:xfrm>
            <a:off x="251520" y="3561809"/>
            <a:ext cx="4473580" cy="3268340"/>
            <a:chOff x="242436" y="3170594"/>
            <a:chExt cx="4473580" cy="326834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12933" r="18871" b="15886"/>
            <a:stretch>
              <a:fillRect/>
            </a:stretch>
          </p:blipFill>
          <p:spPr bwMode="auto">
            <a:xfrm>
              <a:off x="539303" y="3170594"/>
              <a:ext cx="4176713"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755327" y="4826778"/>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7" name="テキスト ボックス 6"/>
            <p:cNvSpPr txBox="1"/>
            <p:nvPr/>
          </p:nvSpPr>
          <p:spPr>
            <a:xfrm>
              <a:off x="1907455" y="4826778"/>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8" name="テキスト ボックス 7"/>
            <p:cNvSpPr txBox="1"/>
            <p:nvPr/>
          </p:nvSpPr>
          <p:spPr>
            <a:xfrm>
              <a:off x="2555527" y="4826778"/>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9" name="テキスト ボックス 8"/>
            <p:cNvSpPr txBox="1"/>
            <p:nvPr/>
          </p:nvSpPr>
          <p:spPr>
            <a:xfrm>
              <a:off x="1727435" y="6069602"/>
              <a:ext cx="1152128" cy="369332"/>
            </a:xfrm>
            <a:prstGeom prst="rect">
              <a:avLst/>
            </a:prstGeom>
            <a:noFill/>
          </p:spPr>
          <p:txBody>
            <a:bodyPr wrap="square" rtlCol="0">
              <a:spAutoFit/>
            </a:bodyPr>
            <a:lstStyle/>
            <a:p>
              <a:r>
                <a:rPr kumimoji="1" lang="en-US" altLang="ja-JP" dirty="0" smtClean="0"/>
                <a:t>DEIMOS</a:t>
              </a:r>
              <a:endParaRPr kumimoji="1" lang="ja-JP" altLang="en-US" dirty="0"/>
            </a:p>
          </p:txBody>
        </p:sp>
        <p:cxnSp>
          <p:nvCxnSpPr>
            <p:cNvPr id="17" name="直線矢印コネクタ 16"/>
            <p:cNvCxnSpPr/>
            <p:nvPr/>
          </p:nvCxnSpPr>
          <p:spPr>
            <a:xfrm>
              <a:off x="531361" y="3935923"/>
              <a:ext cx="0" cy="1826959"/>
            </a:xfrm>
            <a:prstGeom prst="straightConnector1">
              <a:avLst/>
            </a:prstGeom>
            <a:ln>
              <a:headEnd type="arrow" w="med" len="med"/>
              <a:tailEnd type="arrow"/>
            </a:ln>
          </p:spPr>
          <p:style>
            <a:lnRef idx="1">
              <a:schemeClr val="dk1"/>
            </a:lnRef>
            <a:fillRef idx="0">
              <a:schemeClr val="dk1"/>
            </a:fillRef>
            <a:effectRef idx="0">
              <a:schemeClr val="dk1"/>
            </a:effectRef>
            <a:fontRef idx="minor">
              <a:schemeClr val="tx1"/>
            </a:fontRef>
          </p:style>
        </p:cxnSp>
        <p:sp>
          <p:nvSpPr>
            <p:cNvPr id="18" name="テキスト ボックス 3"/>
            <p:cNvSpPr txBox="1">
              <a:spLocks noChangeArrowheads="1"/>
            </p:cNvSpPr>
            <p:nvPr/>
          </p:nvSpPr>
          <p:spPr bwMode="auto">
            <a:xfrm rot="-5400000">
              <a:off x="-148089" y="4326448"/>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t>300mm</a:t>
              </a:r>
              <a:endParaRPr lang="ja-JP" altLang="en-US" sz="1400" dirty="0"/>
            </a:p>
          </p:txBody>
        </p:sp>
      </p:grpSp>
    </p:spTree>
    <p:extLst>
      <p:ext uri="{BB962C8B-B14F-4D97-AF65-F5344CB8AC3E}">
        <p14:creationId xmlns:p14="http://schemas.microsoft.com/office/powerpoint/2010/main" val="1222185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技術課題４：光学性能評価手法</a:t>
            </a:r>
            <a:endParaRPr kumimoji="1" lang="ja-JP" altLang="en-US" dirty="0"/>
          </a:p>
        </p:txBody>
      </p:sp>
      <p:sp>
        <p:nvSpPr>
          <p:cNvPr id="3" name="コンテンツ プレースホルダー 2"/>
          <p:cNvSpPr>
            <a:spLocks noGrp="1"/>
          </p:cNvSpPr>
          <p:nvPr>
            <p:ph idx="1"/>
          </p:nvPr>
        </p:nvSpPr>
        <p:spPr>
          <a:xfrm>
            <a:off x="457200" y="1412777"/>
            <a:ext cx="8229600" cy="1670148"/>
          </a:xfrm>
        </p:spPr>
        <p:txBody>
          <a:bodyPr>
            <a:normAutofit fontScale="55000" lnSpcReduction="20000"/>
          </a:bodyPr>
          <a:lstStyle/>
          <a:p>
            <a:pPr>
              <a:lnSpc>
                <a:spcPct val="120000"/>
              </a:lnSpc>
            </a:pPr>
            <a:r>
              <a:rPr kumimoji="1" lang="en-US" altLang="ja-JP" dirty="0" smtClean="0"/>
              <a:t>MOBIE</a:t>
            </a:r>
            <a:r>
              <a:rPr kumimoji="1" lang="ja-JP" altLang="en-US" dirty="0" smtClean="0"/>
              <a:t>カメラレンズで多く用いられる蛍石と石英の屈折率温度依存性は大きく逆符号</a:t>
            </a:r>
            <a:endParaRPr kumimoji="1" lang="en-US" altLang="ja-JP" dirty="0" smtClean="0"/>
          </a:p>
          <a:p>
            <a:pPr>
              <a:lnSpc>
                <a:spcPct val="120000"/>
              </a:lnSpc>
            </a:pPr>
            <a:r>
              <a:rPr kumimoji="1" lang="ja-JP" altLang="en-US" dirty="0" smtClean="0"/>
              <a:t>光学性能の温度依存性が大きいと予想される</a:t>
            </a:r>
            <a:endParaRPr kumimoji="1" lang="en-US" altLang="ja-JP" dirty="0" smtClean="0"/>
          </a:p>
          <a:p>
            <a:pPr>
              <a:lnSpc>
                <a:spcPct val="120000"/>
              </a:lnSpc>
            </a:pPr>
            <a:r>
              <a:rPr lang="ja-JP" altLang="en-US" dirty="0" smtClean="0"/>
              <a:t>最終光学性能は運用温度である</a:t>
            </a:r>
            <a:r>
              <a:rPr lang="en-US" altLang="ja-JP" dirty="0" smtClean="0"/>
              <a:t>0</a:t>
            </a:r>
            <a:r>
              <a:rPr lang="ja-JP" altLang="en-US" dirty="0" smtClean="0"/>
              <a:t>℃で評価したい。</a:t>
            </a:r>
            <a:endParaRPr lang="en-US" altLang="ja-JP" dirty="0" smtClean="0"/>
          </a:p>
          <a:p>
            <a:pPr>
              <a:lnSpc>
                <a:spcPct val="120000"/>
              </a:lnSpc>
            </a:pPr>
            <a:r>
              <a:rPr lang="ja-JP" altLang="en-US" dirty="0"/>
              <a:t>とはいえ</a:t>
            </a:r>
            <a:r>
              <a:rPr kumimoji="1" lang="ja-JP" altLang="en-US" dirty="0" smtClean="0"/>
              <a:t>組立調整段階では室温で評価したい。</a:t>
            </a:r>
            <a:endParaRPr kumimoji="1" lang="ja-JP" altLang="en-US" dirty="0"/>
          </a:p>
        </p:txBody>
      </p:sp>
      <p:sp>
        <p:nvSpPr>
          <p:cNvPr id="4" name="スライド番号プレースホルダー 3"/>
          <p:cNvSpPr>
            <a:spLocks noGrp="1"/>
          </p:cNvSpPr>
          <p:nvPr>
            <p:ph type="sldNum" sz="quarter" idx="12"/>
          </p:nvPr>
        </p:nvSpPr>
        <p:spPr/>
        <p:txBody>
          <a:bodyPr/>
          <a:lstStyle/>
          <a:p>
            <a:fld id="{AAE2E161-10B1-4803-B788-A9159B654FF1}" type="slidenum">
              <a:rPr kumimoji="1" lang="ja-JP" altLang="en-US" smtClean="0"/>
              <a:t>12</a:t>
            </a:fld>
            <a:endParaRPr kumimoji="1" lang="ja-JP" altLang="en-US"/>
          </a:p>
        </p:txBody>
      </p:sp>
      <p:pic>
        <p:nvPicPr>
          <p:cNvPr id="5" name="Picture 4" descr="IMG_03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082925"/>
            <a:ext cx="4445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508104" y="4293096"/>
            <a:ext cx="3312368" cy="646331"/>
          </a:xfrm>
          <a:prstGeom prst="rect">
            <a:avLst/>
          </a:prstGeom>
          <a:noFill/>
        </p:spPr>
        <p:txBody>
          <a:bodyPr wrap="square" rtlCol="0">
            <a:spAutoFit/>
          </a:bodyPr>
          <a:lstStyle/>
          <a:p>
            <a:r>
              <a:rPr lang="en-US" altLang="ja-JP" dirty="0" smtClean="0"/>
              <a:t>JAXA</a:t>
            </a:r>
            <a:r>
              <a:rPr lang="ja-JP" altLang="en-US" dirty="0" smtClean="0"/>
              <a:t>の大型恒温室</a:t>
            </a:r>
            <a:endParaRPr lang="en-US" altLang="ja-JP" dirty="0" smtClean="0"/>
          </a:p>
          <a:p>
            <a:r>
              <a:rPr kumimoji="1" lang="en-US" altLang="ja-JP" dirty="0" smtClean="0"/>
              <a:t>W3m x D4m x H2.6m</a:t>
            </a:r>
            <a:endParaRPr kumimoji="1" lang="ja-JP" altLang="en-US" dirty="0"/>
          </a:p>
        </p:txBody>
      </p:sp>
    </p:spTree>
    <p:extLst>
      <p:ext uri="{BB962C8B-B14F-4D97-AF65-F5344CB8AC3E}">
        <p14:creationId xmlns:p14="http://schemas.microsoft.com/office/powerpoint/2010/main" val="1354889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600200"/>
            <a:ext cx="8229600" cy="4709120"/>
          </a:xfrm>
        </p:spPr>
        <p:txBody>
          <a:bodyPr>
            <a:normAutofit/>
          </a:bodyPr>
          <a:lstStyle/>
          <a:p>
            <a:pPr>
              <a:lnSpc>
                <a:spcPct val="110000"/>
              </a:lnSpc>
            </a:pPr>
            <a:r>
              <a:rPr kumimoji="1" lang="ja-JP" altLang="en-US" dirty="0" smtClean="0"/>
              <a:t>日本は</a:t>
            </a:r>
            <a:r>
              <a:rPr kumimoji="1" lang="en-US" altLang="ja-JP" dirty="0" smtClean="0"/>
              <a:t>MOBIE</a:t>
            </a:r>
            <a:r>
              <a:rPr kumimoji="1" lang="ja-JP" altLang="en-US" dirty="0" smtClean="0"/>
              <a:t>カメラレンズシステムに協力</a:t>
            </a:r>
            <a:endParaRPr kumimoji="1" lang="en-US" altLang="ja-JP" dirty="0" smtClean="0"/>
          </a:p>
          <a:p>
            <a:pPr>
              <a:lnSpc>
                <a:spcPct val="110000"/>
              </a:lnSpc>
            </a:pPr>
            <a:r>
              <a:rPr lang="ja-JP" altLang="en-US" dirty="0" smtClean="0"/>
              <a:t>現在は概念検討段階</a:t>
            </a:r>
            <a:endParaRPr lang="en-US" altLang="ja-JP" dirty="0" smtClean="0"/>
          </a:p>
          <a:p>
            <a:pPr lvl="1">
              <a:lnSpc>
                <a:spcPct val="110000"/>
              </a:lnSpc>
            </a:pPr>
            <a:r>
              <a:rPr lang="ja-JP" altLang="en-US" dirty="0" smtClean="0"/>
              <a:t>開発体制の再編が行われつつある</a:t>
            </a:r>
            <a:endParaRPr lang="en-US" altLang="ja-JP" dirty="0" smtClean="0"/>
          </a:p>
          <a:p>
            <a:pPr>
              <a:lnSpc>
                <a:spcPct val="110000"/>
              </a:lnSpc>
            </a:pPr>
            <a:r>
              <a:rPr kumimoji="1" lang="ja-JP" altLang="en-US" dirty="0"/>
              <a:t>技術</a:t>
            </a:r>
            <a:r>
              <a:rPr kumimoji="1" lang="ja-JP" altLang="en-US" dirty="0" smtClean="0"/>
              <a:t>課題</a:t>
            </a:r>
            <a:r>
              <a:rPr lang="ja-JP" altLang="en-US" dirty="0" smtClean="0"/>
              <a:t>はどれも達成可能（だろう）</a:t>
            </a:r>
            <a:endParaRPr lang="en-US" altLang="ja-JP" dirty="0" smtClean="0"/>
          </a:p>
          <a:p>
            <a:pPr>
              <a:lnSpc>
                <a:spcPct val="110000"/>
              </a:lnSpc>
            </a:pPr>
            <a:r>
              <a:rPr lang="ja-JP" altLang="en-US" dirty="0" smtClean="0"/>
              <a:t>次のフェーズで技術課題について詳細検討を行う予定</a:t>
            </a:r>
            <a:endParaRPr lang="en-US" altLang="ja-JP" dirty="0" smtClean="0"/>
          </a:p>
          <a:p>
            <a:pPr>
              <a:lnSpc>
                <a:spcPct val="110000"/>
              </a:lnSpc>
            </a:pPr>
            <a:r>
              <a:rPr lang="ja-JP" altLang="en-US" dirty="0" smtClean="0"/>
              <a:t>国内開発体制の整備</a:t>
            </a:r>
            <a:endParaRPr lang="en-US" altLang="ja-JP" dirty="0" smtClean="0"/>
          </a:p>
        </p:txBody>
      </p:sp>
      <p:sp>
        <p:nvSpPr>
          <p:cNvPr id="4" name="スライド番号プレースホルダー 3"/>
          <p:cNvSpPr>
            <a:spLocks noGrp="1"/>
          </p:cNvSpPr>
          <p:nvPr>
            <p:ph type="sldNum" sz="quarter" idx="12"/>
          </p:nvPr>
        </p:nvSpPr>
        <p:spPr/>
        <p:txBody>
          <a:bodyPr/>
          <a:lstStyle/>
          <a:p>
            <a:fld id="{AAE2E161-10B1-4803-B788-A9159B654FF1}" type="slidenum">
              <a:rPr kumimoji="1" lang="ja-JP" altLang="en-US" smtClean="0"/>
              <a:t>13</a:t>
            </a:fld>
            <a:endParaRPr kumimoji="1" lang="ja-JP" altLang="en-US"/>
          </a:p>
        </p:txBody>
      </p:sp>
    </p:spTree>
    <p:extLst>
      <p:ext uri="{BB962C8B-B14F-4D97-AF65-F5344CB8AC3E}">
        <p14:creationId xmlns:p14="http://schemas.microsoft.com/office/powerpoint/2010/main" val="204188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WFOS/MOBIE</a:t>
            </a:r>
            <a:endParaRPr kumimoji="1" lang="ja-JP" altLang="en-US" dirty="0"/>
          </a:p>
        </p:txBody>
      </p:sp>
      <p:sp>
        <p:nvSpPr>
          <p:cNvPr id="3" name="コンテンツ プレースホルダー 2"/>
          <p:cNvSpPr>
            <a:spLocks noGrp="1"/>
          </p:cNvSpPr>
          <p:nvPr>
            <p:ph idx="1"/>
          </p:nvPr>
        </p:nvSpPr>
        <p:spPr>
          <a:xfrm>
            <a:off x="467544" y="1268760"/>
            <a:ext cx="8229600" cy="1944216"/>
          </a:xfrm>
        </p:spPr>
        <p:txBody>
          <a:bodyPr>
            <a:normAutofit fontScale="70000" lnSpcReduction="20000"/>
          </a:bodyPr>
          <a:lstStyle/>
          <a:p>
            <a:pPr>
              <a:lnSpc>
                <a:spcPct val="120000"/>
              </a:lnSpc>
            </a:pPr>
            <a:r>
              <a:rPr kumimoji="1" lang="en-US" altLang="ja-JP" dirty="0" smtClean="0"/>
              <a:t>WFOS: </a:t>
            </a:r>
            <a:r>
              <a:rPr kumimoji="1" lang="en-US" altLang="ja-JP" b="1" dirty="0" smtClean="0"/>
              <a:t>W</a:t>
            </a:r>
            <a:r>
              <a:rPr kumimoji="1" lang="en-US" altLang="ja-JP" dirty="0" smtClean="0"/>
              <a:t>ide </a:t>
            </a:r>
            <a:r>
              <a:rPr kumimoji="1" lang="en-US" altLang="ja-JP" b="1" dirty="0" smtClean="0"/>
              <a:t>F</a:t>
            </a:r>
            <a:r>
              <a:rPr kumimoji="1" lang="en-US" altLang="ja-JP" dirty="0" smtClean="0"/>
              <a:t>ield </a:t>
            </a:r>
            <a:r>
              <a:rPr kumimoji="1" lang="en-US" altLang="ja-JP" b="1" dirty="0" smtClean="0"/>
              <a:t>O</a:t>
            </a:r>
            <a:r>
              <a:rPr kumimoji="1" lang="en-US" altLang="ja-JP" dirty="0" smtClean="0"/>
              <a:t>ptical </a:t>
            </a:r>
            <a:r>
              <a:rPr kumimoji="1" lang="en-US" altLang="ja-JP" b="1" dirty="0" smtClean="0"/>
              <a:t>S</a:t>
            </a:r>
            <a:r>
              <a:rPr kumimoji="1" lang="en-US" altLang="ja-JP" dirty="0" smtClean="0"/>
              <a:t>pectrograph</a:t>
            </a:r>
          </a:p>
          <a:p>
            <a:pPr lvl="1">
              <a:lnSpc>
                <a:spcPct val="120000"/>
              </a:lnSpc>
            </a:pPr>
            <a:r>
              <a:rPr lang="en-US" altLang="ja-JP" dirty="0" smtClean="0"/>
              <a:t>TMT</a:t>
            </a:r>
            <a:r>
              <a:rPr lang="ja-JP" altLang="en-US" dirty="0" smtClean="0"/>
              <a:t>に必要な装置の一つとして挙げられた広視野分光器の名前</a:t>
            </a:r>
            <a:endParaRPr kumimoji="1" lang="en-US" altLang="ja-JP" dirty="0" smtClean="0"/>
          </a:p>
          <a:p>
            <a:pPr>
              <a:lnSpc>
                <a:spcPct val="120000"/>
              </a:lnSpc>
            </a:pPr>
            <a:r>
              <a:rPr kumimoji="1" lang="en-US" altLang="ja-JP" dirty="0" smtClean="0"/>
              <a:t>MOBIE: </a:t>
            </a:r>
            <a:r>
              <a:rPr kumimoji="1" lang="en-US" altLang="ja-JP" b="1" dirty="0" smtClean="0"/>
              <a:t>M</a:t>
            </a:r>
            <a:r>
              <a:rPr kumimoji="1" lang="en-US" altLang="ja-JP" dirty="0" smtClean="0"/>
              <a:t>ulti-</a:t>
            </a:r>
            <a:r>
              <a:rPr kumimoji="1" lang="en-US" altLang="ja-JP" b="1" dirty="0" smtClean="0"/>
              <a:t>O</a:t>
            </a:r>
            <a:r>
              <a:rPr kumimoji="1" lang="en-US" altLang="ja-JP" dirty="0" smtClean="0"/>
              <a:t>bject </a:t>
            </a:r>
            <a:r>
              <a:rPr kumimoji="1" lang="en-US" altLang="ja-JP" b="1" dirty="0" smtClean="0"/>
              <a:t>B</a:t>
            </a:r>
            <a:r>
              <a:rPr kumimoji="1" lang="en-US" altLang="ja-JP" dirty="0" smtClean="0"/>
              <a:t>roadband </a:t>
            </a:r>
            <a:r>
              <a:rPr kumimoji="1" lang="en-US" altLang="ja-JP" b="1" dirty="0" smtClean="0"/>
              <a:t>I</a:t>
            </a:r>
            <a:r>
              <a:rPr kumimoji="1" lang="en-US" altLang="ja-JP" dirty="0" smtClean="0"/>
              <a:t>maging </a:t>
            </a:r>
            <a:r>
              <a:rPr kumimoji="1" lang="en-US" altLang="ja-JP" b="1" dirty="0" err="1" smtClean="0"/>
              <a:t>E</a:t>
            </a:r>
            <a:r>
              <a:rPr kumimoji="1" lang="en-US" altLang="ja-JP" dirty="0" err="1" smtClean="0"/>
              <a:t>chellete</a:t>
            </a:r>
            <a:r>
              <a:rPr kumimoji="1" lang="en-US" altLang="ja-JP" dirty="0" smtClean="0"/>
              <a:t> spectrograph</a:t>
            </a:r>
          </a:p>
          <a:p>
            <a:pPr lvl="1">
              <a:lnSpc>
                <a:spcPct val="120000"/>
              </a:lnSpc>
            </a:pPr>
            <a:r>
              <a:rPr kumimoji="1" lang="ja-JP" altLang="en-US" dirty="0" smtClean="0"/>
              <a:t>広視野分光器開発チームの募集に応じてカリフォルニア大学が提案した装置コンセプト</a:t>
            </a:r>
            <a:endParaRPr kumimoji="1" lang="ja-JP" altLang="en-US" dirty="0"/>
          </a:p>
        </p:txBody>
      </p:sp>
      <p:pic>
        <p:nvPicPr>
          <p:cNvPr id="4" name="Picture 4" descr="TMT_SAC5"/>
          <p:cNvPicPr>
            <a:picLocks noChangeAspect="1" noChangeArrowheads="1"/>
          </p:cNvPicPr>
          <p:nvPr/>
        </p:nvPicPr>
        <p:blipFill>
          <a:blip r:embed="rId2">
            <a:extLst>
              <a:ext uri="{28A0092B-C50C-407E-A947-70E740481C1C}">
                <a14:useLocalDpi xmlns:a14="http://schemas.microsoft.com/office/drawing/2010/main" val="0"/>
              </a:ext>
            </a:extLst>
          </a:blip>
          <a:srcRect l="2469" t="1717" r="2469" b="2180"/>
          <a:stretch>
            <a:fillRect/>
          </a:stretch>
        </p:blipFill>
        <p:spPr bwMode="auto">
          <a:xfrm>
            <a:off x="-10266" y="3284983"/>
            <a:ext cx="4256232" cy="309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727" y="3212976"/>
            <a:ext cx="4493950" cy="302433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AAE2E161-10B1-4803-B788-A9159B654FF1}" type="slidenum">
              <a:rPr kumimoji="1" lang="ja-JP" altLang="en-US" smtClean="0"/>
              <a:t>2</a:t>
            </a:fld>
            <a:endParaRPr kumimoji="1" lang="ja-JP" altLang="en-US"/>
          </a:p>
        </p:txBody>
      </p:sp>
    </p:spTree>
    <p:extLst>
      <p:ext uri="{BB962C8B-B14F-4D97-AF65-F5344CB8AC3E}">
        <p14:creationId xmlns:p14="http://schemas.microsoft.com/office/powerpoint/2010/main" val="2718416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装置パラメーター</a:t>
            </a:r>
            <a:endParaRPr kumimoji="1" lang="ja-JP" altLang="en-US" dirty="0"/>
          </a:p>
        </p:txBody>
      </p:sp>
      <p:graphicFrame>
        <p:nvGraphicFramePr>
          <p:cNvPr id="4" name="表プレースホルダー 2"/>
          <p:cNvGraphicFramePr>
            <a:graphicFrameLocks/>
          </p:cNvGraphicFramePr>
          <p:nvPr>
            <p:extLst>
              <p:ext uri="{D42A27DB-BD31-4B8C-83A1-F6EECF244321}">
                <p14:modId xmlns:p14="http://schemas.microsoft.com/office/powerpoint/2010/main" val="797650640"/>
              </p:ext>
            </p:extLst>
          </p:nvPr>
        </p:nvGraphicFramePr>
        <p:xfrm>
          <a:off x="899592" y="1628800"/>
          <a:ext cx="7596336" cy="4723335"/>
        </p:xfrm>
        <a:graphic>
          <a:graphicData uri="http://schemas.openxmlformats.org/drawingml/2006/table">
            <a:tbl>
              <a:tblPr firstRow="1" firstCol="1" lastRow="1" lastCol="1" bandRow="1" bandCol="1">
                <a:tableStyleId>{2D5ABB26-0587-4C30-8999-92F81FD0307C}</a:tableStyleId>
              </a:tblPr>
              <a:tblGrid>
                <a:gridCol w="2546600"/>
                <a:gridCol w="5049736"/>
              </a:tblGrid>
              <a:tr h="773751">
                <a:tc>
                  <a:txBody>
                    <a:bodyPr/>
                    <a:lstStyle/>
                    <a:p>
                      <a:pPr algn="just">
                        <a:lnSpc>
                          <a:spcPct val="100000"/>
                        </a:lnSpc>
                        <a:spcAft>
                          <a:spcPts val="0"/>
                        </a:spcAft>
                      </a:pPr>
                      <a:r>
                        <a:rPr lang="ja-JP" sz="1800" kern="100" dirty="0">
                          <a:effectLst/>
                          <a:latin typeface="+mj-ea"/>
                          <a:ea typeface="+mj-ea"/>
                        </a:rPr>
                        <a:t>視野</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dirty="0" smtClean="0">
                          <a:effectLst/>
                          <a:latin typeface="+mj-ea"/>
                          <a:ea typeface="+mj-ea"/>
                        </a:rPr>
                        <a:t>8.3</a:t>
                      </a:r>
                      <a:r>
                        <a:rPr lang="ja-JP" sz="1800" kern="100" dirty="0" smtClean="0">
                          <a:effectLst/>
                          <a:latin typeface="+mj-ea"/>
                          <a:ea typeface="+mj-ea"/>
                        </a:rPr>
                        <a:t>×</a:t>
                      </a:r>
                      <a:r>
                        <a:rPr lang="en-US" altLang="ja-JP" sz="1800" kern="100" dirty="0" smtClean="0">
                          <a:effectLst/>
                          <a:latin typeface="+mj-ea"/>
                          <a:ea typeface="+mj-ea"/>
                        </a:rPr>
                        <a:t>3</a:t>
                      </a:r>
                      <a:r>
                        <a:rPr lang="en-US" sz="1800" kern="100" dirty="0" smtClean="0">
                          <a:effectLst/>
                          <a:latin typeface="+mj-ea"/>
                          <a:ea typeface="+mj-ea"/>
                        </a:rPr>
                        <a:t> arcmin</a:t>
                      </a:r>
                      <a:r>
                        <a:rPr lang="en-US" sz="1800" kern="100" baseline="30000" dirty="0" smtClean="0">
                          <a:effectLst/>
                          <a:latin typeface="+mj-ea"/>
                          <a:ea typeface="+mj-ea"/>
                        </a:rPr>
                        <a:t>2</a:t>
                      </a:r>
                      <a:r>
                        <a:rPr lang="ja-JP" altLang="en-US" sz="1800" kern="100" dirty="0" smtClean="0">
                          <a:effectLst/>
                          <a:latin typeface="+mj-ea"/>
                          <a:ea typeface="+mj-ea"/>
                        </a:rPr>
                        <a:t>　</a:t>
                      </a:r>
                      <a:endParaRPr lang="en-US" altLang="ja-JP" sz="1800" kern="100" dirty="0" smtClean="0">
                        <a:effectLst/>
                        <a:latin typeface="+mj-ea"/>
                        <a:ea typeface="+mj-ea"/>
                      </a:endParaRPr>
                    </a:p>
                    <a:p>
                      <a:pPr algn="just">
                        <a:lnSpc>
                          <a:spcPct val="100000"/>
                        </a:lnSpc>
                        <a:spcAft>
                          <a:spcPts val="0"/>
                        </a:spcAft>
                      </a:pPr>
                      <a:r>
                        <a:rPr lang="ja-JP" altLang="en-US" sz="1800" kern="100" dirty="0" smtClean="0">
                          <a:effectLst/>
                          <a:latin typeface="+mj-ea"/>
                          <a:ea typeface="+mj-ea"/>
                        </a:rPr>
                        <a:t>　</a:t>
                      </a:r>
                      <a:r>
                        <a:rPr lang="en-US" altLang="ja-JP" sz="1800" kern="100" dirty="0" smtClean="0">
                          <a:effectLst/>
                          <a:latin typeface="+mj-ea"/>
                          <a:ea typeface="+mj-ea"/>
                        </a:rPr>
                        <a:t>(1086 × 392 mm</a:t>
                      </a:r>
                      <a:r>
                        <a:rPr lang="en-US" altLang="ja-JP" sz="1800" kern="100" baseline="30000" dirty="0" smtClean="0">
                          <a:effectLst/>
                          <a:latin typeface="+mj-ea"/>
                          <a:ea typeface="+mj-ea"/>
                        </a:rPr>
                        <a:t>2</a:t>
                      </a:r>
                      <a:r>
                        <a:rPr lang="en-US" altLang="ja-JP" sz="1800" kern="100" dirty="0" smtClean="0">
                          <a:effectLst/>
                          <a:latin typeface="+mj-ea"/>
                          <a:ea typeface="+mj-ea"/>
                        </a:rPr>
                        <a:t> </a:t>
                      </a:r>
                      <a:r>
                        <a:rPr lang="ja-JP" altLang="en-US" sz="1800" kern="100" dirty="0" smtClean="0">
                          <a:effectLst/>
                          <a:latin typeface="+mj-ea"/>
                          <a:ea typeface="+mj-ea"/>
                        </a:rPr>
                        <a:t>　望遠鏡焦点面において</a:t>
                      </a:r>
                      <a:r>
                        <a:rPr lang="en-US" altLang="ja-JP" sz="1800" kern="100" dirty="0" smtClean="0">
                          <a:effectLst/>
                          <a:latin typeface="+mj-ea"/>
                          <a:ea typeface="+mj-ea"/>
                        </a:rPr>
                        <a:t>)</a:t>
                      </a: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sz="1800" kern="100" dirty="0">
                          <a:effectLst/>
                          <a:latin typeface="+mj-ea"/>
                          <a:ea typeface="+mj-ea"/>
                        </a:rPr>
                        <a:t>波長範囲</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800" kern="100" dirty="0">
                          <a:effectLst/>
                          <a:latin typeface="+mj-ea"/>
                          <a:ea typeface="+mj-ea"/>
                        </a:rPr>
                        <a:t>310 – 600 </a:t>
                      </a:r>
                      <a:r>
                        <a:rPr lang="en-US" sz="1800" kern="100" dirty="0" smtClean="0">
                          <a:effectLst/>
                          <a:latin typeface="+mj-ea"/>
                          <a:ea typeface="+mj-ea"/>
                        </a:rPr>
                        <a:t>nm</a:t>
                      </a:r>
                      <a:r>
                        <a:rPr lang="ja-JP" altLang="en-US" sz="1800" kern="100" baseline="0" dirty="0" smtClean="0">
                          <a:effectLst/>
                          <a:latin typeface="+mj-ea"/>
                          <a:ea typeface="+mj-ea"/>
                        </a:rPr>
                        <a:t> </a:t>
                      </a:r>
                      <a:r>
                        <a:rPr lang="ja-JP" sz="1800" kern="100" dirty="0" smtClean="0">
                          <a:effectLst/>
                          <a:latin typeface="+mj-ea"/>
                          <a:ea typeface="+mj-ea"/>
                        </a:rPr>
                        <a:t>（</a:t>
                      </a:r>
                      <a:r>
                        <a:rPr lang="ja-JP" sz="1800" kern="100" dirty="0">
                          <a:effectLst/>
                          <a:latin typeface="+mj-ea"/>
                          <a:ea typeface="+mj-ea"/>
                        </a:rPr>
                        <a:t>青側）</a:t>
                      </a:r>
                    </a:p>
                    <a:p>
                      <a:pPr algn="just">
                        <a:lnSpc>
                          <a:spcPct val="100000"/>
                        </a:lnSpc>
                        <a:spcAft>
                          <a:spcPts val="0"/>
                        </a:spcAft>
                      </a:pPr>
                      <a:r>
                        <a:rPr lang="en-US" sz="1800" kern="100" dirty="0">
                          <a:effectLst/>
                          <a:latin typeface="+mj-ea"/>
                          <a:ea typeface="+mj-ea"/>
                        </a:rPr>
                        <a:t>550 – 1000 </a:t>
                      </a:r>
                      <a:r>
                        <a:rPr lang="en-US" sz="1800" kern="100" dirty="0" smtClean="0">
                          <a:effectLst/>
                          <a:latin typeface="+mj-ea"/>
                          <a:ea typeface="+mj-ea"/>
                        </a:rPr>
                        <a:t>nm </a:t>
                      </a:r>
                      <a:r>
                        <a:rPr lang="ja-JP" sz="1800" kern="100" dirty="0" smtClean="0">
                          <a:effectLst/>
                          <a:latin typeface="+mj-ea"/>
                          <a:ea typeface="+mj-ea"/>
                        </a:rPr>
                        <a:t>（</a:t>
                      </a:r>
                      <a:r>
                        <a:rPr lang="ja-JP" sz="1800" kern="100" dirty="0">
                          <a:effectLst/>
                          <a:latin typeface="+mj-ea"/>
                          <a:ea typeface="+mj-ea"/>
                        </a:rPr>
                        <a:t>赤側）</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sz="1800" kern="100" dirty="0">
                          <a:effectLst/>
                          <a:latin typeface="+mj-ea"/>
                          <a:ea typeface="+mj-ea"/>
                        </a:rPr>
                        <a:t>波長分解能</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800" kern="100" dirty="0">
                          <a:effectLst/>
                          <a:latin typeface="+mj-ea"/>
                          <a:ea typeface="+mj-ea"/>
                        </a:rPr>
                        <a:t>R~1000, 2500, 5000, </a:t>
                      </a:r>
                      <a:r>
                        <a:rPr lang="en-US" sz="1800" kern="100" dirty="0" smtClean="0">
                          <a:effectLst/>
                          <a:latin typeface="+mj-ea"/>
                          <a:ea typeface="+mj-ea"/>
                        </a:rPr>
                        <a:t>8000</a:t>
                      </a:r>
                      <a:endParaRPr lang="ja-JP" sz="1800" kern="100" dirty="0">
                        <a:effectLst/>
                        <a:latin typeface="+mj-ea"/>
                        <a:ea typeface="+mj-ea"/>
                      </a:endParaRPr>
                    </a:p>
                    <a:p>
                      <a:pPr algn="just">
                        <a:lnSpc>
                          <a:spcPct val="100000"/>
                        </a:lnSpc>
                        <a:spcAft>
                          <a:spcPts val="0"/>
                        </a:spcAft>
                      </a:pPr>
                      <a:r>
                        <a:rPr lang="ja-JP" sz="1800" kern="100" dirty="0">
                          <a:effectLst/>
                          <a:latin typeface="+mj-ea"/>
                          <a:ea typeface="+mj-ea"/>
                        </a:rPr>
                        <a:t>（</a:t>
                      </a:r>
                      <a:r>
                        <a:rPr lang="en-US" sz="1800" kern="100" dirty="0">
                          <a:effectLst/>
                          <a:latin typeface="+mj-ea"/>
                          <a:ea typeface="+mj-ea"/>
                        </a:rPr>
                        <a:t>0.75</a:t>
                      </a:r>
                      <a:r>
                        <a:rPr lang="ja-JP" sz="1800" kern="100" dirty="0">
                          <a:effectLst/>
                          <a:latin typeface="+mj-ea"/>
                          <a:ea typeface="+mj-ea"/>
                        </a:rPr>
                        <a:t>″幅スリット使用時）</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3751">
                <a:tc>
                  <a:txBody>
                    <a:bodyPr/>
                    <a:lstStyle/>
                    <a:p>
                      <a:pPr algn="just">
                        <a:lnSpc>
                          <a:spcPct val="100000"/>
                        </a:lnSpc>
                        <a:spcAft>
                          <a:spcPts val="0"/>
                        </a:spcAft>
                      </a:pPr>
                      <a:r>
                        <a:rPr lang="ja-JP" sz="1800" kern="100" dirty="0">
                          <a:effectLst/>
                          <a:latin typeface="+mj-ea"/>
                          <a:ea typeface="+mj-ea"/>
                        </a:rPr>
                        <a:t>観測モード</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1800" kern="100" dirty="0">
                          <a:effectLst/>
                          <a:latin typeface="+mj-ea"/>
                          <a:ea typeface="+mj-ea"/>
                        </a:rPr>
                        <a:t>撮像</a:t>
                      </a:r>
                    </a:p>
                    <a:p>
                      <a:pPr algn="just">
                        <a:lnSpc>
                          <a:spcPct val="100000"/>
                        </a:lnSpc>
                        <a:spcAft>
                          <a:spcPts val="0"/>
                        </a:spcAft>
                      </a:pPr>
                      <a:r>
                        <a:rPr lang="ja-JP" sz="1800" kern="100" dirty="0">
                          <a:effectLst/>
                          <a:latin typeface="+mj-ea"/>
                          <a:ea typeface="+mj-ea"/>
                        </a:rPr>
                        <a:t>ロングスリット分光</a:t>
                      </a:r>
                    </a:p>
                    <a:p>
                      <a:pPr algn="just">
                        <a:lnSpc>
                          <a:spcPct val="100000"/>
                        </a:lnSpc>
                        <a:spcAft>
                          <a:spcPts val="0"/>
                        </a:spcAft>
                      </a:pPr>
                      <a:r>
                        <a:rPr lang="ja-JP" altLang="en-US" sz="1800" kern="100" dirty="0" smtClean="0">
                          <a:effectLst/>
                          <a:latin typeface="+mj-ea"/>
                          <a:ea typeface="+mj-ea"/>
                        </a:rPr>
                        <a:t>マルチスリット</a:t>
                      </a:r>
                      <a:r>
                        <a:rPr lang="ja-JP" sz="1800" kern="100" dirty="0" smtClean="0">
                          <a:effectLst/>
                          <a:latin typeface="+mj-ea"/>
                          <a:ea typeface="+mj-ea"/>
                        </a:rPr>
                        <a:t>分光</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altLang="en-US" sz="1800" kern="100" dirty="0" smtClean="0">
                          <a:effectLst/>
                          <a:latin typeface="+mj-ea"/>
                          <a:ea typeface="+mj-ea"/>
                          <a:cs typeface="+mn-cs"/>
                        </a:rPr>
                        <a:t>コリメーター焦点距離</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dirty="0" smtClean="0">
                          <a:effectLst/>
                          <a:latin typeface="+mj-ea"/>
                          <a:ea typeface="+mj-ea"/>
                          <a:cs typeface="Times New Roman"/>
                        </a:rPr>
                        <a:t>4500 mm</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altLang="en-US" sz="1800" kern="100" dirty="0" smtClean="0">
                          <a:effectLst/>
                          <a:latin typeface="+mj-ea"/>
                          <a:ea typeface="+mj-ea"/>
                          <a:cs typeface="Times New Roman"/>
                        </a:rPr>
                        <a:t>カメラレンズ焦点距離</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dirty="0" smtClean="0">
                          <a:effectLst/>
                          <a:latin typeface="+mj-ea"/>
                          <a:ea typeface="+mj-ea"/>
                          <a:cs typeface="Times New Roman"/>
                        </a:rPr>
                        <a:t>600</a:t>
                      </a:r>
                      <a:r>
                        <a:rPr lang="en-US" altLang="ja-JP" sz="1800" kern="100" baseline="0" dirty="0" smtClean="0">
                          <a:effectLst/>
                          <a:latin typeface="+mj-ea"/>
                          <a:ea typeface="+mj-ea"/>
                          <a:cs typeface="Times New Roman"/>
                        </a:rPr>
                        <a:t> mm</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838">
                <a:tc>
                  <a:txBody>
                    <a:bodyPr/>
                    <a:lstStyle/>
                    <a:p>
                      <a:pPr algn="just">
                        <a:lnSpc>
                          <a:spcPct val="100000"/>
                        </a:lnSpc>
                        <a:spcAft>
                          <a:spcPts val="0"/>
                        </a:spcAft>
                      </a:pPr>
                      <a:r>
                        <a:rPr lang="ja-JP" altLang="en-US" sz="1800" kern="100" dirty="0" smtClean="0">
                          <a:effectLst/>
                          <a:latin typeface="+mj-ea"/>
                          <a:ea typeface="+mj-ea"/>
                          <a:cs typeface="+mn-cs"/>
                        </a:rPr>
                        <a:t>分光器内瞳径</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dirty="0" smtClean="0">
                          <a:effectLst/>
                          <a:latin typeface="+mj-ea"/>
                          <a:ea typeface="+mj-ea"/>
                          <a:cs typeface="Times New Roman"/>
                        </a:rPr>
                        <a:t>300</a:t>
                      </a:r>
                      <a:r>
                        <a:rPr lang="en-US" altLang="ja-JP" sz="1800" kern="100" baseline="0" dirty="0" smtClean="0">
                          <a:effectLst/>
                          <a:latin typeface="+mj-ea"/>
                          <a:ea typeface="+mj-ea"/>
                          <a:cs typeface="Times New Roman"/>
                        </a:rPr>
                        <a:t> mm</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838">
                <a:tc>
                  <a:txBody>
                    <a:bodyPr/>
                    <a:lstStyle/>
                    <a:p>
                      <a:pPr algn="just">
                        <a:lnSpc>
                          <a:spcPct val="100000"/>
                        </a:lnSpc>
                        <a:spcAft>
                          <a:spcPts val="0"/>
                        </a:spcAft>
                      </a:pPr>
                      <a:r>
                        <a:rPr lang="ja-JP" altLang="en-US" sz="1800" kern="100" dirty="0" smtClean="0">
                          <a:effectLst/>
                          <a:latin typeface="+mj-ea"/>
                          <a:ea typeface="+mj-ea"/>
                          <a:cs typeface="Times New Roman"/>
                        </a:rPr>
                        <a:t>検出器フォーマット</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dirty="0" smtClean="0">
                          <a:effectLst/>
                          <a:latin typeface="+mj-ea"/>
                          <a:ea typeface="+mj-ea"/>
                          <a:cs typeface="Times New Roman"/>
                        </a:rPr>
                        <a:t>12K × 16K</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p:txBody>
          <a:bodyPr/>
          <a:lstStyle/>
          <a:p>
            <a:fld id="{AAE2E161-10B1-4803-B788-A9159B654FF1}" type="slidenum">
              <a:rPr kumimoji="1" lang="ja-JP" altLang="en-US" smtClean="0"/>
              <a:t>3</a:t>
            </a:fld>
            <a:endParaRPr kumimoji="1" lang="ja-JP" altLang="en-US"/>
          </a:p>
        </p:txBody>
      </p:sp>
    </p:spTree>
    <p:extLst>
      <p:ext uri="{BB962C8B-B14F-4D97-AF65-F5344CB8AC3E}">
        <p14:creationId xmlns:p14="http://schemas.microsoft.com/office/powerpoint/2010/main" val="305780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MOBIE</a:t>
            </a:r>
            <a:r>
              <a:rPr lang="ja-JP" altLang="en-US" dirty="0"/>
              <a:t>光学系</a:t>
            </a:r>
            <a:endParaRPr kumimoji="1" lang="ja-JP" altLang="en-US" dirty="0"/>
          </a:p>
        </p:txBody>
      </p:sp>
      <p:sp>
        <p:nvSpPr>
          <p:cNvPr id="4" name="スライド番号プレースホルダー 3"/>
          <p:cNvSpPr>
            <a:spLocks noGrp="1"/>
          </p:cNvSpPr>
          <p:nvPr>
            <p:ph type="sldNum" sz="quarter" idx="12"/>
          </p:nvPr>
        </p:nvSpPr>
        <p:spPr/>
        <p:txBody>
          <a:bodyPr/>
          <a:lstStyle/>
          <a:p>
            <a:fld id="{77ADEE95-7A15-4BF1-825E-51AB5F8C4DC3}" type="slidenum">
              <a:rPr kumimoji="1" lang="ja-JP" altLang="en-US" smtClean="0"/>
              <a:t>4</a:t>
            </a:fld>
            <a:endParaRPr kumimoji="1" lang="ja-JP" altLang="en-US"/>
          </a:p>
        </p:txBody>
      </p:sp>
      <p:grpSp>
        <p:nvGrpSpPr>
          <p:cNvPr id="5" name="グループ化 164"/>
          <p:cNvGrpSpPr>
            <a:grpSpLocks/>
          </p:cNvGrpSpPr>
          <p:nvPr/>
        </p:nvGrpSpPr>
        <p:grpSpPr bwMode="auto">
          <a:xfrm>
            <a:off x="325737" y="1593887"/>
            <a:ext cx="8665490" cy="4237152"/>
            <a:chOff x="1754790" y="34482505"/>
            <a:chExt cx="12795918" cy="6256493"/>
          </a:xfrm>
        </p:grpSpPr>
        <p:pic>
          <p:nvPicPr>
            <p:cNvPr id="6" name="Picture 4" descr="TMT-RC_MC_v103_NoCors_gratings_blue+red_flipped21"/>
            <p:cNvPicPr>
              <a:picLocks noChangeAspect="1" noChangeArrowheads="1"/>
            </p:cNvPicPr>
            <p:nvPr/>
          </p:nvPicPr>
          <p:blipFill>
            <a:blip r:embed="rId2">
              <a:extLst>
                <a:ext uri="{28A0092B-C50C-407E-A947-70E740481C1C}">
                  <a14:useLocalDpi xmlns:a14="http://schemas.microsoft.com/office/drawing/2010/main" val="0"/>
                </a:ext>
              </a:extLst>
            </a:blip>
            <a:srcRect t="12880" b="9708"/>
            <a:stretch>
              <a:fillRect/>
            </a:stretch>
          </p:blipFill>
          <p:spPr bwMode="auto">
            <a:xfrm>
              <a:off x="3807010" y="34482505"/>
              <a:ext cx="9220932" cy="555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p:cNvSpPr>
              <a:spLocks noChangeShapeType="1"/>
            </p:cNvSpPr>
            <p:nvPr/>
          </p:nvSpPr>
          <p:spPr bwMode="auto">
            <a:xfrm>
              <a:off x="4453600" y="36371271"/>
              <a:ext cx="988626" cy="377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8" name="Text Box 6"/>
            <p:cNvSpPr txBox="1">
              <a:spLocks noChangeArrowheads="1"/>
            </p:cNvSpPr>
            <p:nvPr/>
          </p:nvSpPr>
          <p:spPr bwMode="auto">
            <a:xfrm>
              <a:off x="1754790" y="34956272"/>
              <a:ext cx="4048213" cy="122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algn="ctr" eaLnBrk="1" hangingPunct="1"/>
              <a:r>
                <a:rPr kumimoji="0" lang="en-US" altLang="ja-JP" sz="1600" dirty="0"/>
                <a:t>TMT FOCAL SURFACE &amp; MOBIE SLIT MASK </a:t>
              </a:r>
              <a:endParaRPr kumimoji="0" lang="en-US" altLang="ja-JP" sz="1600" dirty="0" smtClean="0"/>
            </a:p>
            <a:p>
              <a:pPr algn="ctr" eaLnBrk="1" hangingPunct="1"/>
              <a:r>
                <a:rPr kumimoji="0" lang="en-US" altLang="ja-JP" sz="1600" dirty="0" smtClean="0"/>
                <a:t>(1086 </a:t>
              </a:r>
              <a:r>
                <a:rPr kumimoji="0" lang="en-US" altLang="ja-JP" sz="1600" dirty="0"/>
                <a:t>× 392  mm)</a:t>
              </a:r>
            </a:p>
          </p:txBody>
        </p:sp>
        <p:sp>
          <p:nvSpPr>
            <p:cNvPr id="9" name="Line 7"/>
            <p:cNvSpPr>
              <a:spLocks noChangeShapeType="1"/>
            </p:cNvSpPr>
            <p:nvPr/>
          </p:nvSpPr>
          <p:spPr bwMode="auto">
            <a:xfrm flipH="1" flipV="1">
              <a:off x="11851898" y="36523547"/>
              <a:ext cx="1349405" cy="12369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0" name="Text Box 8"/>
            <p:cNvSpPr txBox="1">
              <a:spLocks noChangeArrowheads="1"/>
            </p:cNvSpPr>
            <p:nvPr/>
          </p:nvSpPr>
          <p:spPr bwMode="auto">
            <a:xfrm>
              <a:off x="12076799" y="37760502"/>
              <a:ext cx="2473909" cy="8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dirty="0"/>
                <a:t>COLLIMATOR (~1m x ~</a:t>
              </a:r>
              <a:r>
                <a:rPr kumimoji="0" lang="en-US" altLang="ja-JP" sz="1600" dirty="0" smtClean="0"/>
                <a:t>1.7m</a:t>
              </a:r>
              <a:r>
                <a:rPr kumimoji="0" lang="en-US" altLang="ja-JP" sz="1600" dirty="0"/>
                <a:t>)</a:t>
              </a:r>
            </a:p>
          </p:txBody>
        </p:sp>
        <p:sp>
          <p:nvSpPr>
            <p:cNvPr id="11" name="Line 9"/>
            <p:cNvSpPr>
              <a:spLocks noChangeShapeType="1"/>
            </p:cNvSpPr>
            <p:nvPr/>
          </p:nvSpPr>
          <p:spPr bwMode="auto">
            <a:xfrm flipH="1" flipV="1">
              <a:off x="8028585" y="37985402"/>
              <a:ext cx="1349405" cy="11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2" name="Text Box 10"/>
            <p:cNvSpPr txBox="1">
              <a:spLocks noChangeArrowheads="1"/>
            </p:cNvSpPr>
            <p:nvPr/>
          </p:nvSpPr>
          <p:spPr bwMode="auto">
            <a:xfrm>
              <a:off x="9377990" y="37894037"/>
              <a:ext cx="2024107"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DICHROIC</a:t>
              </a:r>
            </a:p>
          </p:txBody>
        </p:sp>
        <p:sp>
          <p:nvSpPr>
            <p:cNvPr id="13" name="Line 11"/>
            <p:cNvSpPr>
              <a:spLocks noChangeShapeType="1"/>
            </p:cNvSpPr>
            <p:nvPr/>
          </p:nvSpPr>
          <p:spPr bwMode="auto">
            <a:xfrm flipH="1" flipV="1">
              <a:off x="9265539" y="39222357"/>
              <a:ext cx="1236954" cy="562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4" name="Text Box 12"/>
            <p:cNvSpPr txBox="1">
              <a:spLocks noChangeArrowheads="1"/>
            </p:cNvSpPr>
            <p:nvPr/>
          </p:nvSpPr>
          <p:spPr bwMode="auto">
            <a:xfrm>
              <a:off x="10502495" y="39559707"/>
              <a:ext cx="2811260"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BLUE CAMERA</a:t>
              </a:r>
            </a:p>
          </p:txBody>
        </p:sp>
        <p:sp>
          <p:nvSpPr>
            <p:cNvPr id="15" name="Line 13"/>
            <p:cNvSpPr>
              <a:spLocks noChangeShapeType="1"/>
            </p:cNvSpPr>
            <p:nvPr/>
          </p:nvSpPr>
          <p:spPr bwMode="auto">
            <a:xfrm>
              <a:off x="5779577" y="37985402"/>
              <a:ext cx="899603" cy="11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6" name="Text Box 14"/>
            <p:cNvSpPr txBox="1">
              <a:spLocks noChangeArrowheads="1"/>
            </p:cNvSpPr>
            <p:nvPr/>
          </p:nvSpPr>
          <p:spPr bwMode="auto">
            <a:xfrm>
              <a:off x="3867920" y="37631653"/>
              <a:ext cx="2024107"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RED FOLD</a:t>
              </a:r>
            </a:p>
          </p:txBody>
        </p:sp>
        <p:sp>
          <p:nvSpPr>
            <p:cNvPr id="17" name="Line 15"/>
            <p:cNvSpPr>
              <a:spLocks noChangeShapeType="1"/>
            </p:cNvSpPr>
            <p:nvPr/>
          </p:nvSpPr>
          <p:spPr bwMode="auto">
            <a:xfrm flipV="1">
              <a:off x="4879974" y="39222357"/>
              <a:ext cx="674702" cy="3373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8" name="Text Box 16"/>
            <p:cNvSpPr txBox="1">
              <a:spLocks noChangeArrowheads="1"/>
            </p:cNvSpPr>
            <p:nvPr/>
          </p:nvSpPr>
          <p:spPr bwMode="auto">
            <a:xfrm>
              <a:off x="2293615" y="39334806"/>
              <a:ext cx="2586358"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RED CAMERA</a:t>
              </a:r>
            </a:p>
          </p:txBody>
        </p:sp>
        <p:sp>
          <p:nvSpPr>
            <p:cNvPr id="19" name="Line 17"/>
            <p:cNvSpPr>
              <a:spLocks noChangeShapeType="1"/>
            </p:cNvSpPr>
            <p:nvPr/>
          </p:nvSpPr>
          <p:spPr bwMode="auto">
            <a:xfrm flipH="1" flipV="1">
              <a:off x="7466333" y="39334807"/>
              <a:ext cx="1236954" cy="10120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0" name="Line 18"/>
            <p:cNvSpPr>
              <a:spLocks noChangeShapeType="1"/>
            </p:cNvSpPr>
            <p:nvPr/>
          </p:nvSpPr>
          <p:spPr bwMode="auto">
            <a:xfrm flipH="1" flipV="1">
              <a:off x="7803684" y="38885005"/>
              <a:ext cx="899603" cy="14618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1" name="Text Box 19"/>
            <p:cNvSpPr txBox="1">
              <a:spLocks noChangeArrowheads="1"/>
            </p:cNvSpPr>
            <p:nvPr/>
          </p:nvSpPr>
          <p:spPr bwMode="auto">
            <a:xfrm>
              <a:off x="8703286" y="40239096"/>
              <a:ext cx="4273115"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X-DISPERSION PRISMS</a:t>
              </a:r>
            </a:p>
          </p:txBody>
        </p:sp>
        <p:sp>
          <p:nvSpPr>
            <p:cNvPr id="22" name="Line 20"/>
            <p:cNvSpPr>
              <a:spLocks noChangeShapeType="1"/>
            </p:cNvSpPr>
            <p:nvPr/>
          </p:nvSpPr>
          <p:spPr bwMode="auto">
            <a:xfrm flipV="1">
              <a:off x="6566730" y="39897059"/>
              <a:ext cx="562252" cy="4498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3" name="Line 21"/>
            <p:cNvSpPr>
              <a:spLocks noChangeShapeType="1"/>
            </p:cNvSpPr>
            <p:nvPr/>
          </p:nvSpPr>
          <p:spPr bwMode="auto">
            <a:xfrm flipV="1">
              <a:off x="6566730" y="39447257"/>
              <a:ext cx="1461855" cy="899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4" name="Text Box 22"/>
            <p:cNvSpPr txBox="1">
              <a:spLocks noChangeArrowheads="1"/>
            </p:cNvSpPr>
            <p:nvPr/>
          </p:nvSpPr>
          <p:spPr bwMode="auto">
            <a:xfrm>
              <a:off x="4542623" y="40121960"/>
              <a:ext cx="2361458"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GRATINGS</a:t>
              </a:r>
            </a:p>
          </p:txBody>
        </p:sp>
        <p:sp>
          <p:nvSpPr>
            <p:cNvPr id="25" name="Line 23"/>
            <p:cNvSpPr>
              <a:spLocks noChangeShapeType="1"/>
            </p:cNvSpPr>
            <p:nvPr/>
          </p:nvSpPr>
          <p:spPr bwMode="auto">
            <a:xfrm flipH="1" flipV="1">
              <a:off x="9602891" y="38885005"/>
              <a:ext cx="1124504" cy="3373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6" name="Text Box 24"/>
            <p:cNvSpPr txBox="1">
              <a:spLocks noChangeArrowheads="1"/>
            </p:cNvSpPr>
            <p:nvPr/>
          </p:nvSpPr>
          <p:spPr bwMode="auto">
            <a:xfrm>
              <a:off x="10727395" y="39018540"/>
              <a:ext cx="3485962"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BLUE DETECTOR</a:t>
              </a:r>
            </a:p>
          </p:txBody>
        </p:sp>
        <p:sp>
          <p:nvSpPr>
            <p:cNvPr id="27" name="Text Box 25"/>
            <p:cNvSpPr txBox="1">
              <a:spLocks noChangeArrowheads="1"/>
            </p:cNvSpPr>
            <p:nvPr/>
          </p:nvSpPr>
          <p:spPr bwMode="auto">
            <a:xfrm>
              <a:off x="1888327" y="38125966"/>
              <a:ext cx="3104099"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en-US" altLang="ja-JP" sz="1600"/>
                <a:t>RED DETECTOR</a:t>
              </a:r>
            </a:p>
          </p:txBody>
        </p:sp>
        <p:sp>
          <p:nvSpPr>
            <p:cNvPr id="28" name="Line 26"/>
            <p:cNvSpPr>
              <a:spLocks noChangeShapeType="1"/>
            </p:cNvSpPr>
            <p:nvPr/>
          </p:nvSpPr>
          <p:spPr bwMode="auto">
            <a:xfrm>
              <a:off x="3373608" y="38667134"/>
              <a:ext cx="1618816" cy="269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grpSp>
      <p:sp>
        <p:nvSpPr>
          <p:cNvPr id="29" name="円/楕円 28"/>
          <p:cNvSpPr/>
          <p:nvPr/>
        </p:nvSpPr>
        <p:spPr>
          <a:xfrm rot="1482941">
            <a:off x="2496875" y="4310382"/>
            <a:ext cx="1173449" cy="781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rot="20616675">
            <a:off x="4520103" y="4194557"/>
            <a:ext cx="991278" cy="766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09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開発体制</a:t>
            </a:r>
            <a:endParaRPr kumimoji="1" lang="ja-JP" altLang="en-US" dirty="0"/>
          </a:p>
        </p:txBody>
      </p:sp>
      <p:sp>
        <p:nvSpPr>
          <p:cNvPr id="5" name="正方形/長方形 6"/>
          <p:cNvSpPr>
            <a:spLocks noChangeArrowheads="1"/>
          </p:cNvSpPr>
          <p:nvPr/>
        </p:nvSpPr>
        <p:spPr bwMode="auto">
          <a:xfrm>
            <a:off x="323528" y="3068960"/>
            <a:ext cx="2304256" cy="9361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a:solidFill>
                  <a:srgbClr val="FF0000"/>
                </a:solidFill>
              </a:rPr>
              <a:t>Project Scientist</a:t>
            </a:r>
          </a:p>
          <a:p>
            <a:pPr algn="ctr">
              <a:spcBef>
                <a:spcPct val="20000"/>
              </a:spcBef>
              <a:buClr>
                <a:schemeClr val="accent2"/>
              </a:buClr>
            </a:pPr>
            <a:r>
              <a:rPr kumimoji="0" lang="en-US" altLang="ja-JP" sz="1600"/>
              <a:t>Charles Steidel</a:t>
            </a:r>
          </a:p>
          <a:p>
            <a:pPr algn="ctr">
              <a:spcBef>
                <a:spcPct val="20000"/>
              </a:spcBef>
              <a:buClr>
                <a:schemeClr val="accent2"/>
              </a:buClr>
            </a:pPr>
            <a:r>
              <a:rPr kumimoji="0" lang="en-US" altLang="ja-JP" sz="1600"/>
              <a:t>Caltech</a:t>
            </a:r>
            <a:endParaRPr kumimoji="0" lang="ja-JP" altLang="en-US" sz="1600"/>
          </a:p>
        </p:txBody>
      </p:sp>
      <p:sp>
        <p:nvSpPr>
          <p:cNvPr id="6" name="正方形/長方形 9"/>
          <p:cNvSpPr>
            <a:spLocks noChangeArrowheads="1"/>
          </p:cNvSpPr>
          <p:nvPr/>
        </p:nvSpPr>
        <p:spPr bwMode="auto">
          <a:xfrm>
            <a:off x="6444208" y="3068960"/>
            <a:ext cx="2304256" cy="9361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dirty="0">
                <a:solidFill>
                  <a:srgbClr val="FF0000"/>
                </a:solidFill>
              </a:rPr>
              <a:t>Systems Engineer</a:t>
            </a:r>
          </a:p>
          <a:p>
            <a:pPr algn="ctr">
              <a:spcBef>
                <a:spcPct val="20000"/>
              </a:spcBef>
              <a:buClr>
                <a:schemeClr val="accent2"/>
              </a:buClr>
            </a:pPr>
            <a:r>
              <a:rPr kumimoji="0" lang="en-US" altLang="ja-JP" sz="1600" dirty="0"/>
              <a:t>Bruce Bigelow</a:t>
            </a:r>
          </a:p>
          <a:p>
            <a:pPr algn="ctr">
              <a:spcBef>
                <a:spcPct val="20000"/>
              </a:spcBef>
              <a:buClr>
                <a:schemeClr val="accent2"/>
              </a:buClr>
            </a:pPr>
            <a:r>
              <a:rPr kumimoji="0" lang="en-US" altLang="ja-JP" sz="1600" dirty="0" smtClean="0"/>
              <a:t>University of California</a:t>
            </a:r>
          </a:p>
        </p:txBody>
      </p:sp>
      <p:sp>
        <p:nvSpPr>
          <p:cNvPr id="7" name="正方形/長方形 10"/>
          <p:cNvSpPr>
            <a:spLocks noChangeArrowheads="1"/>
          </p:cNvSpPr>
          <p:nvPr/>
        </p:nvSpPr>
        <p:spPr bwMode="auto">
          <a:xfrm>
            <a:off x="179512" y="4725144"/>
            <a:ext cx="2304256" cy="194421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dirty="0" smtClean="0"/>
              <a:t>University of California</a:t>
            </a:r>
            <a:endParaRPr kumimoji="0" lang="en-US" altLang="ja-JP" sz="1600" dirty="0"/>
          </a:p>
        </p:txBody>
      </p:sp>
      <p:sp>
        <p:nvSpPr>
          <p:cNvPr id="8" name="正方形/長方形 12"/>
          <p:cNvSpPr>
            <a:spLocks noChangeArrowheads="1"/>
          </p:cNvSpPr>
          <p:nvPr/>
        </p:nvSpPr>
        <p:spPr bwMode="auto">
          <a:xfrm>
            <a:off x="3419872" y="1484784"/>
            <a:ext cx="2232248" cy="86409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dirty="0" smtClean="0">
                <a:solidFill>
                  <a:srgbClr val="FF0000"/>
                </a:solidFill>
              </a:rPr>
              <a:t>Principle Investigator</a:t>
            </a:r>
            <a:endParaRPr kumimoji="0" lang="en-US" altLang="ja-JP" sz="1600" dirty="0">
              <a:solidFill>
                <a:srgbClr val="FF0000"/>
              </a:solidFill>
            </a:endParaRPr>
          </a:p>
          <a:p>
            <a:pPr algn="ctr">
              <a:spcBef>
                <a:spcPct val="20000"/>
              </a:spcBef>
              <a:buClr>
                <a:schemeClr val="accent2"/>
              </a:buClr>
            </a:pPr>
            <a:r>
              <a:rPr kumimoji="0" lang="en-US" altLang="ja-JP" sz="1600" dirty="0"/>
              <a:t>Rebecca </a:t>
            </a:r>
            <a:r>
              <a:rPr kumimoji="0" lang="en-US" altLang="ja-JP" sz="1600" dirty="0" smtClean="0"/>
              <a:t>Bernstein</a:t>
            </a:r>
          </a:p>
          <a:p>
            <a:pPr algn="ctr">
              <a:spcBef>
                <a:spcPct val="20000"/>
              </a:spcBef>
              <a:buClr>
                <a:schemeClr val="accent2"/>
              </a:buClr>
            </a:pPr>
            <a:r>
              <a:rPr kumimoji="0" lang="en-US" altLang="ja-JP" sz="1600" dirty="0" smtClean="0"/>
              <a:t>University of California</a:t>
            </a:r>
            <a:endParaRPr kumimoji="0" lang="en-US" altLang="ja-JP" sz="1600" dirty="0">
              <a:solidFill>
                <a:srgbClr val="FF0000"/>
              </a:solidFill>
            </a:endParaRPr>
          </a:p>
          <a:p>
            <a:pPr algn="ctr">
              <a:spcBef>
                <a:spcPct val="20000"/>
              </a:spcBef>
              <a:buClr>
                <a:schemeClr val="accent2"/>
              </a:buClr>
            </a:pPr>
            <a:endParaRPr kumimoji="0" lang="en-US" altLang="ja-JP" sz="1600" dirty="0"/>
          </a:p>
        </p:txBody>
      </p:sp>
      <p:sp>
        <p:nvSpPr>
          <p:cNvPr id="9" name="正方形/長方形 13"/>
          <p:cNvSpPr>
            <a:spLocks noChangeArrowheads="1"/>
          </p:cNvSpPr>
          <p:nvPr/>
        </p:nvSpPr>
        <p:spPr bwMode="auto">
          <a:xfrm>
            <a:off x="2771800" y="4725144"/>
            <a:ext cx="2014119" cy="11521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dirty="0" smtClean="0"/>
              <a:t>University of Hawaii</a:t>
            </a:r>
            <a:endParaRPr kumimoji="0" lang="en-US" altLang="ja-JP" sz="1600" dirty="0"/>
          </a:p>
        </p:txBody>
      </p:sp>
      <p:sp>
        <p:nvSpPr>
          <p:cNvPr id="10" name="正方形/長方形 14"/>
          <p:cNvSpPr>
            <a:spLocks noChangeArrowheads="1"/>
          </p:cNvSpPr>
          <p:nvPr/>
        </p:nvSpPr>
        <p:spPr bwMode="auto">
          <a:xfrm>
            <a:off x="4932040" y="4725144"/>
            <a:ext cx="2014119" cy="11521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dirty="0" smtClean="0"/>
              <a:t>NAOJ</a:t>
            </a:r>
            <a:endParaRPr kumimoji="0" lang="en-US" altLang="ja-JP" sz="1600" dirty="0"/>
          </a:p>
        </p:txBody>
      </p:sp>
      <p:sp>
        <p:nvSpPr>
          <p:cNvPr id="11" name="正方形/長方形 15"/>
          <p:cNvSpPr>
            <a:spLocks noChangeArrowheads="1"/>
          </p:cNvSpPr>
          <p:nvPr/>
        </p:nvSpPr>
        <p:spPr bwMode="auto">
          <a:xfrm>
            <a:off x="7020272" y="4725144"/>
            <a:ext cx="2014119" cy="11521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a:t>NIAOT + USTC</a:t>
            </a:r>
          </a:p>
        </p:txBody>
      </p:sp>
      <p:sp>
        <p:nvSpPr>
          <p:cNvPr id="12" name="テキスト ボックス 21"/>
          <p:cNvSpPr txBox="1">
            <a:spLocks noChangeArrowheads="1"/>
          </p:cNvSpPr>
          <p:nvPr/>
        </p:nvSpPr>
        <p:spPr bwMode="auto">
          <a:xfrm>
            <a:off x="2843808" y="5085184"/>
            <a:ext cx="1944216"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marL="285750" indent="-285750" eaLnBrk="1" hangingPunct="1">
              <a:spcBef>
                <a:spcPct val="20000"/>
              </a:spcBef>
              <a:buClr>
                <a:schemeClr val="accent2"/>
              </a:buClr>
              <a:buFont typeface="Arial" panose="020B0604020202020204" pitchFamily="34" charset="0"/>
              <a:buChar char="•"/>
            </a:pPr>
            <a:r>
              <a:rPr lang="en-US" altLang="ja-JP" sz="1400" dirty="0" smtClean="0"/>
              <a:t>Electronics</a:t>
            </a:r>
          </a:p>
          <a:p>
            <a:pPr marL="285750" indent="-285750" eaLnBrk="1" hangingPunct="1">
              <a:spcBef>
                <a:spcPct val="20000"/>
              </a:spcBef>
              <a:buClr>
                <a:schemeClr val="accent2"/>
              </a:buClr>
              <a:buFont typeface="Arial" panose="020B0604020202020204" pitchFamily="34" charset="0"/>
              <a:buChar char="•"/>
            </a:pPr>
            <a:r>
              <a:rPr lang="en-US" altLang="ja-JP" sz="1400" dirty="0" smtClean="0"/>
              <a:t>Software</a:t>
            </a:r>
            <a:endParaRPr lang="ja-JP" altLang="en-US" sz="1400" dirty="0"/>
          </a:p>
        </p:txBody>
      </p:sp>
      <p:sp>
        <p:nvSpPr>
          <p:cNvPr id="13" name="テキスト ボックス 22"/>
          <p:cNvSpPr txBox="1">
            <a:spLocks noChangeArrowheads="1"/>
          </p:cNvSpPr>
          <p:nvPr/>
        </p:nvSpPr>
        <p:spPr bwMode="auto">
          <a:xfrm>
            <a:off x="5004048" y="5013176"/>
            <a:ext cx="1944216"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marL="285750" indent="-285750" eaLnBrk="1" hangingPunct="1">
              <a:spcBef>
                <a:spcPct val="20000"/>
              </a:spcBef>
              <a:buClr>
                <a:schemeClr val="accent2"/>
              </a:buClr>
              <a:buFont typeface="Arial" panose="020B0604020202020204" pitchFamily="34" charset="0"/>
              <a:buChar char="•"/>
            </a:pPr>
            <a:r>
              <a:rPr lang="en-US" altLang="ja-JP" sz="1400" dirty="0" smtClean="0"/>
              <a:t>Camera systems</a:t>
            </a:r>
          </a:p>
          <a:p>
            <a:pPr marL="285750" indent="-285750" eaLnBrk="1" hangingPunct="1">
              <a:spcBef>
                <a:spcPct val="20000"/>
              </a:spcBef>
              <a:buClr>
                <a:schemeClr val="accent2"/>
              </a:buClr>
              <a:buFont typeface="Arial" panose="020B0604020202020204" pitchFamily="34" charset="0"/>
              <a:buChar char="•"/>
            </a:pPr>
            <a:r>
              <a:rPr lang="en-US" altLang="ja-JP" sz="1400" dirty="0" smtClean="0"/>
              <a:t>Filter exchangers</a:t>
            </a:r>
          </a:p>
          <a:p>
            <a:pPr marL="285750" indent="-285750" eaLnBrk="1" hangingPunct="1">
              <a:spcBef>
                <a:spcPct val="20000"/>
              </a:spcBef>
              <a:buClr>
                <a:schemeClr val="accent2"/>
              </a:buClr>
              <a:buFont typeface="Arial" panose="020B0604020202020204" pitchFamily="34" charset="0"/>
              <a:buChar char="•"/>
            </a:pPr>
            <a:r>
              <a:rPr lang="en-US" altLang="ja-JP" sz="1400" dirty="0" smtClean="0"/>
              <a:t>shutters</a:t>
            </a:r>
            <a:endParaRPr lang="ja-JP" altLang="en-US" sz="1400" dirty="0"/>
          </a:p>
        </p:txBody>
      </p:sp>
      <p:sp>
        <p:nvSpPr>
          <p:cNvPr id="14" name="テキスト ボックス 23"/>
          <p:cNvSpPr txBox="1">
            <a:spLocks noChangeArrowheads="1"/>
          </p:cNvSpPr>
          <p:nvPr/>
        </p:nvSpPr>
        <p:spPr bwMode="auto">
          <a:xfrm>
            <a:off x="7092280" y="5085184"/>
            <a:ext cx="1872208"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marL="285750" indent="-285750" eaLnBrk="1" hangingPunct="1">
              <a:spcBef>
                <a:spcPct val="20000"/>
              </a:spcBef>
              <a:buClr>
                <a:schemeClr val="accent2"/>
              </a:buClr>
              <a:buFont typeface="Arial" panose="020B0604020202020204" pitchFamily="34" charset="0"/>
              <a:buChar char="•"/>
            </a:pPr>
            <a:r>
              <a:rPr lang="en-US" altLang="ja-JP" sz="1400" dirty="0" smtClean="0"/>
              <a:t>Guider</a:t>
            </a:r>
          </a:p>
          <a:p>
            <a:pPr marL="285750" indent="-285750" eaLnBrk="1" hangingPunct="1">
              <a:spcBef>
                <a:spcPct val="20000"/>
              </a:spcBef>
              <a:buClr>
                <a:schemeClr val="accent2"/>
              </a:buClr>
              <a:buFont typeface="Arial" panose="020B0604020202020204" pitchFamily="34" charset="0"/>
              <a:buChar char="•"/>
            </a:pPr>
            <a:r>
              <a:rPr lang="en-US" altLang="ja-JP" sz="1400" dirty="0" smtClean="0"/>
              <a:t>Wavefront sensor</a:t>
            </a:r>
            <a:endParaRPr lang="ja-JP" altLang="en-US" sz="1400" dirty="0"/>
          </a:p>
        </p:txBody>
      </p:sp>
      <p:sp>
        <p:nvSpPr>
          <p:cNvPr id="15" name="正方形/長方形 29"/>
          <p:cNvSpPr>
            <a:spLocks noChangeArrowheads="1"/>
          </p:cNvSpPr>
          <p:nvPr/>
        </p:nvSpPr>
        <p:spPr bwMode="auto">
          <a:xfrm>
            <a:off x="3347864" y="3068960"/>
            <a:ext cx="2304256" cy="9361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20000"/>
              </a:spcBef>
              <a:buClr>
                <a:schemeClr val="accent2"/>
              </a:buClr>
            </a:pPr>
            <a:r>
              <a:rPr kumimoji="0" lang="en-US" altLang="ja-JP" sz="1600" dirty="0">
                <a:solidFill>
                  <a:srgbClr val="FF0000"/>
                </a:solidFill>
              </a:rPr>
              <a:t>Project Manager</a:t>
            </a:r>
          </a:p>
          <a:p>
            <a:pPr algn="ctr">
              <a:spcBef>
                <a:spcPct val="20000"/>
              </a:spcBef>
              <a:buClr>
                <a:schemeClr val="accent2"/>
              </a:buClr>
            </a:pPr>
            <a:r>
              <a:rPr kumimoji="0" lang="en-US" altLang="ja-JP" sz="1600" dirty="0"/>
              <a:t>Bruce </a:t>
            </a:r>
            <a:r>
              <a:rPr kumimoji="0" lang="en-US" altLang="ja-JP" sz="1600" dirty="0" smtClean="0"/>
              <a:t>Bigelow</a:t>
            </a:r>
          </a:p>
          <a:p>
            <a:pPr algn="ctr">
              <a:spcBef>
                <a:spcPct val="20000"/>
              </a:spcBef>
              <a:buClr>
                <a:schemeClr val="accent2"/>
              </a:buClr>
            </a:pPr>
            <a:r>
              <a:rPr kumimoji="0" lang="en-US" altLang="ja-JP" sz="1600" dirty="0" smtClean="0"/>
              <a:t>University of California</a:t>
            </a:r>
          </a:p>
        </p:txBody>
      </p:sp>
      <p:sp>
        <p:nvSpPr>
          <p:cNvPr id="16" name="テキスト ボックス 30"/>
          <p:cNvSpPr txBox="1">
            <a:spLocks noChangeArrowheads="1"/>
          </p:cNvSpPr>
          <p:nvPr/>
        </p:nvSpPr>
        <p:spPr bwMode="auto">
          <a:xfrm>
            <a:off x="395536" y="5055707"/>
            <a:ext cx="187220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marL="285750" indent="-285750" eaLnBrk="1" hangingPunct="1">
              <a:spcBef>
                <a:spcPct val="20000"/>
              </a:spcBef>
              <a:buClr>
                <a:schemeClr val="accent2"/>
              </a:buClr>
              <a:buFont typeface="Arial" panose="020B0604020202020204" pitchFamily="34" charset="0"/>
              <a:buChar char="•"/>
            </a:pPr>
            <a:r>
              <a:rPr lang="en-US" altLang="ja-JP" sz="1400" dirty="0"/>
              <a:t>Optical </a:t>
            </a:r>
            <a:r>
              <a:rPr lang="en-US" altLang="ja-JP" sz="1400" dirty="0" smtClean="0"/>
              <a:t>design</a:t>
            </a:r>
          </a:p>
          <a:p>
            <a:pPr marL="285750" indent="-285750" eaLnBrk="1" hangingPunct="1">
              <a:spcBef>
                <a:spcPct val="20000"/>
              </a:spcBef>
              <a:buClr>
                <a:schemeClr val="accent2"/>
              </a:buClr>
              <a:buFont typeface="Arial" panose="020B0604020202020204" pitchFamily="34" charset="0"/>
              <a:buChar char="•"/>
            </a:pPr>
            <a:r>
              <a:rPr lang="en-US" altLang="ja-JP" sz="1400" dirty="0" smtClean="0"/>
              <a:t> ADC</a:t>
            </a:r>
          </a:p>
          <a:p>
            <a:pPr marL="285750" indent="-285750" eaLnBrk="1" hangingPunct="1">
              <a:spcBef>
                <a:spcPct val="20000"/>
              </a:spcBef>
              <a:buClr>
                <a:schemeClr val="accent2"/>
              </a:buClr>
              <a:buFont typeface="Arial" panose="020B0604020202020204" pitchFamily="34" charset="0"/>
              <a:buChar char="•"/>
            </a:pPr>
            <a:r>
              <a:rPr lang="en-US" altLang="ja-JP" sz="1400" dirty="0" smtClean="0"/>
              <a:t>Collimator</a:t>
            </a:r>
          </a:p>
          <a:p>
            <a:pPr marL="285750" indent="-285750" eaLnBrk="1" hangingPunct="1">
              <a:spcBef>
                <a:spcPct val="20000"/>
              </a:spcBef>
              <a:buClr>
                <a:schemeClr val="accent2"/>
              </a:buClr>
              <a:buFont typeface="Arial" panose="020B0604020202020204" pitchFamily="34" charset="0"/>
              <a:buChar char="•"/>
            </a:pPr>
            <a:r>
              <a:rPr lang="en-US" altLang="ja-JP" sz="1400" dirty="0" smtClean="0"/>
              <a:t>Structures</a:t>
            </a:r>
          </a:p>
          <a:p>
            <a:pPr marL="285750" indent="-285750" eaLnBrk="1" hangingPunct="1">
              <a:spcBef>
                <a:spcPct val="20000"/>
              </a:spcBef>
              <a:buClr>
                <a:schemeClr val="accent2"/>
              </a:buClr>
              <a:buFont typeface="Arial" panose="020B0604020202020204" pitchFamily="34" charset="0"/>
              <a:buChar char="•"/>
            </a:pPr>
            <a:r>
              <a:rPr lang="en-US" altLang="ja-JP" sz="1400" dirty="0" smtClean="0"/>
              <a:t>Disperser</a:t>
            </a:r>
            <a:endParaRPr lang="en-US" altLang="ja-JP" sz="1400" dirty="0"/>
          </a:p>
          <a:p>
            <a:pPr marL="285750" indent="-285750" eaLnBrk="1" hangingPunct="1">
              <a:spcBef>
                <a:spcPct val="20000"/>
              </a:spcBef>
              <a:buClr>
                <a:schemeClr val="accent2"/>
              </a:buClr>
              <a:buFont typeface="Arial" panose="020B0604020202020204" pitchFamily="34" charset="0"/>
              <a:buChar char="•"/>
            </a:pPr>
            <a:r>
              <a:rPr lang="en-US" altLang="ja-JP" sz="1400" dirty="0" smtClean="0"/>
              <a:t>detectors </a:t>
            </a:r>
            <a:endParaRPr lang="ja-JP" altLang="en-US" sz="1400" dirty="0"/>
          </a:p>
        </p:txBody>
      </p:sp>
      <p:cxnSp>
        <p:nvCxnSpPr>
          <p:cNvPr id="22" name="直線コネクタ 37"/>
          <p:cNvCxnSpPr>
            <a:cxnSpLocks noChangeShapeType="1"/>
          </p:cNvCxnSpPr>
          <p:nvPr/>
        </p:nvCxnSpPr>
        <p:spPr bwMode="auto">
          <a:xfrm>
            <a:off x="1475656" y="2708920"/>
            <a:ext cx="0" cy="36004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5" name="直線コネクタ 39"/>
          <p:cNvCxnSpPr>
            <a:cxnSpLocks noChangeShapeType="1"/>
          </p:cNvCxnSpPr>
          <p:nvPr/>
        </p:nvCxnSpPr>
        <p:spPr bwMode="auto">
          <a:xfrm>
            <a:off x="1475656" y="2708920"/>
            <a:ext cx="612068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3" name="直線コネクタ 37"/>
          <p:cNvCxnSpPr>
            <a:cxnSpLocks noChangeShapeType="1"/>
          </p:cNvCxnSpPr>
          <p:nvPr/>
        </p:nvCxnSpPr>
        <p:spPr bwMode="auto">
          <a:xfrm>
            <a:off x="4499992" y="2348880"/>
            <a:ext cx="0" cy="72008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5" name="直線コネクタ 37"/>
          <p:cNvCxnSpPr>
            <a:cxnSpLocks noChangeShapeType="1"/>
          </p:cNvCxnSpPr>
          <p:nvPr/>
        </p:nvCxnSpPr>
        <p:spPr bwMode="auto">
          <a:xfrm>
            <a:off x="7596336" y="2708920"/>
            <a:ext cx="0" cy="36004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7" name="直線コネクタ 37"/>
          <p:cNvCxnSpPr>
            <a:cxnSpLocks noChangeShapeType="1"/>
          </p:cNvCxnSpPr>
          <p:nvPr/>
        </p:nvCxnSpPr>
        <p:spPr bwMode="auto">
          <a:xfrm>
            <a:off x="1259632" y="4365104"/>
            <a:ext cx="0" cy="36004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8" name="直線コネクタ 39"/>
          <p:cNvCxnSpPr>
            <a:cxnSpLocks noChangeShapeType="1"/>
          </p:cNvCxnSpPr>
          <p:nvPr/>
        </p:nvCxnSpPr>
        <p:spPr bwMode="auto">
          <a:xfrm>
            <a:off x="1259632" y="4365104"/>
            <a:ext cx="6336704"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9" name="直線コネクタ 37"/>
          <p:cNvCxnSpPr>
            <a:cxnSpLocks noChangeShapeType="1"/>
          </p:cNvCxnSpPr>
          <p:nvPr/>
        </p:nvCxnSpPr>
        <p:spPr bwMode="auto">
          <a:xfrm>
            <a:off x="4499992" y="4005064"/>
            <a:ext cx="0" cy="36004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0" name="直線コネクタ 37"/>
          <p:cNvCxnSpPr>
            <a:cxnSpLocks noChangeShapeType="1"/>
          </p:cNvCxnSpPr>
          <p:nvPr/>
        </p:nvCxnSpPr>
        <p:spPr bwMode="auto">
          <a:xfrm>
            <a:off x="7596336" y="4365104"/>
            <a:ext cx="0" cy="36004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4" name="直線コネクタ 37"/>
          <p:cNvCxnSpPr>
            <a:cxnSpLocks noChangeShapeType="1"/>
          </p:cNvCxnSpPr>
          <p:nvPr/>
        </p:nvCxnSpPr>
        <p:spPr bwMode="auto">
          <a:xfrm>
            <a:off x="3779912" y="4365104"/>
            <a:ext cx="0" cy="36004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5" name="直線コネクタ 37"/>
          <p:cNvCxnSpPr>
            <a:cxnSpLocks noChangeShapeType="1"/>
          </p:cNvCxnSpPr>
          <p:nvPr/>
        </p:nvCxnSpPr>
        <p:spPr bwMode="auto">
          <a:xfrm>
            <a:off x="5868144" y="4365104"/>
            <a:ext cx="0" cy="36004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9" name="テキスト ボックス 48"/>
          <p:cNvSpPr txBox="1"/>
          <p:nvPr/>
        </p:nvSpPr>
        <p:spPr>
          <a:xfrm>
            <a:off x="5364088" y="5949280"/>
            <a:ext cx="1800200" cy="338554"/>
          </a:xfrm>
          <a:prstGeom prst="rect">
            <a:avLst/>
          </a:prstGeom>
          <a:noFill/>
        </p:spPr>
        <p:txBody>
          <a:bodyPr wrap="square" rtlCol="0">
            <a:spAutoFit/>
          </a:bodyPr>
          <a:lstStyle/>
          <a:p>
            <a:r>
              <a:rPr kumimoji="1" lang="ja-JP" altLang="en-US" sz="1600" dirty="0" smtClean="0"/>
              <a:t>宮崎、尾崎</a:t>
            </a:r>
            <a:endParaRPr kumimoji="1" lang="ja-JP" altLang="en-US" sz="1600" dirty="0"/>
          </a:p>
        </p:txBody>
      </p:sp>
      <p:sp>
        <p:nvSpPr>
          <p:cNvPr id="50" name="スライド番号プレースホルダー 49"/>
          <p:cNvSpPr>
            <a:spLocks noGrp="1"/>
          </p:cNvSpPr>
          <p:nvPr>
            <p:ph type="sldNum" sz="quarter" idx="12"/>
          </p:nvPr>
        </p:nvSpPr>
        <p:spPr/>
        <p:txBody>
          <a:bodyPr/>
          <a:lstStyle/>
          <a:p>
            <a:fld id="{AAE2E161-10B1-4803-B788-A9159B654FF1}" type="slidenum">
              <a:rPr kumimoji="1" lang="ja-JP" altLang="en-US" smtClean="0"/>
              <a:t>5</a:t>
            </a:fld>
            <a:endParaRPr kumimoji="1" lang="ja-JP" altLang="en-US"/>
          </a:p>
        </p:txBody>
      </p:sp>
    </p:spTree>
    <p:extLst>
      <p:ext uri="{BB962C8B-B14F-4D97-AF65-F5344CB8AC3E}">
        <p14:creationId xmlns:p14="http://schemas.microsoft.com/office/powerpoint/2010/main" val="227100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ハイブリッドデザイン</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grpSp>
        <p:nvGrpSpPr>
          <p:cNvPr id="19" name="グループ化 18"/>
          <p:cNvGrpSpPr/>
          <p:nvPr/>
        </p:nvGrpSpPr>
        <p:grpSpPr>
          <a:xfrm>
            <a:off x="179512" y="1628801"/>
            <a:ext cx="8784976" cy="3975029"/>
            <a:chOff x="-2230561" y="1131238"/>
            <a:chExt cx="13594190" cy="6151105"/>
          </a:xfrm>
        </p:grpSpPr>
        <p:sp>
          <p:nvSpPr>
            <p:cNvPr id="4" name="テキスト ボックス 3"/>
            <p:cNvSpPr txBox="1"/>
            <p:nvPr/>
          </p:nvSpPr>
          <p:spPr>
            <a:xfrm>
              <a:off x="-2230561" y="5158862"/>
              <a:ext cx="6533389" cy="2047938"/>
            </a:xfrm>
            <a:prstGeom prst="rect">
              <a:avLst/>
            </a:prstGeom>
            <a:noFill/>
          </p:spPr>
          <p:txBody>
            <a:bodyPr wrap="square" rtlCol="0">
              <a:spAutoFit/>
            </a:bodyPr>
            <a:lstStyle/>
            <a:p>
              <a:r>
                <a:rPr kumimoji="1" lang="ja-JP" altLang="en-US" sz="1600" dirty="0" smtClean="0"/>
                <a:t>単一の次数を用いた多天体分光</a:t>
              </a:r>
              <a:endParaRPr kumimoji="1" lang="en-US" altLang="ja-JP" sz="1600" dirty="0" smtClean="0"/>
            </a:p>
            <a:p>
              <a:r>
                <a:rPr kumimoji="1" lang="en-US" altLang="ja-JP" sz="1600" dirty="0" smtClean="0"/>
                <a:t>Multiplicity: ~100</a:t>
              </a:r>
            </a:p>
            <a:p>
              <a:r>
                <a:rPr lang="en-US" altLang="ja-JP" sz="1600" dirty="0" smtClean="0"/>
                <a:t>R: 1,000 – 5,000</a:t>
              </a:r>
            </a:p>
            <a:p>
              <a:r>
                <a:rPr kumimoji="1" lang="ja-JP" altLang="en-US" sz="1600" dirty="0" smtClean="0"/>
                <a:t>サイエンス例：楕円銀河のダークマターハロー</a:t>
              </a:r>
              <a:endParaRPr kumimoji="1" lang="en-US" altLang="ja-JP" sz="1600" dirty="0" smtClean="0"/>
            </a:p>
            <a:p>
              <a:r>
                <a:rPr kumimoji="1" lang="ja-JP" altLang="en-US" sz="1600" dirty="0" smtClean="0"/>
                <a:t>　　　　　　　　　 銀河間ガスの</a:t>
              </a:r>
              <a:r>
                <a:rPr kumimoji="1" lang="en-US" altLang="ja-JP" sz="1600" dirty="0" smtClean="0"/>
                <a:t>3</a:t>
              </a:r>
              <a:r>
                <a:rPr kumimoji="1" lang="ja-JP" altLang="en-US" sz="1600" dirty="0" smtClean="0"/>
                <a:t>次元的分布調査</a:t>
              </a:r>
              <a:endParaRPr kumimoji="1" lang="ja-JP" altLang="en-US" sz="1600" dirty="0"/>
            </a:p>
          </p:txBody>
        </p:sp>
        <p:sp>
          <p:nvSpPr>
            <p:cNvPr id="5" name="テキスト ボックス 4"/>
            <p:cNvSpPr txBox="1"/>
            <p:nvPr/>
          </p:nvSpPr>
          <p:spPr>
            <a:xfrm>
              <a:off x="5107208" y="5234405"/>
              <a:ext cx="6256421" cy="2047938"/>
            </a:xfrm>
            <a:prstGeom prst="rect">
              <a:avLst/>
            </a:prstGeom>
            <a:noFill/>
          </p:spPr>
          <p:txBody>
            <a:bodyPr wrap="square" rtlCol="0">
              <a:spAutoFit/>
            </a:bodyPr>
            <a:lstStyle/>
            <a:p>
              <a:r>
                <a:rPr lang="ja-JP" altLang="en-US" sz="1600" dirty="0" smtClean="0"/>
                <a:t>複数</a:t>
              </a:r>
              <a:r>
                <a:rPr kumimoji="1" lang="ja-JP" altLang="en-US" sz="1600" dirty="0" smtClean="0"/>
                <a:t>次数を用いた多天体分光</a:t>
              </a:r>
              <a:endParaRPr kumimoji="1" lang="en-US" altLang="ja-JP" sz="1600" dirty="0" smtClean="0"/>
            </a:p>
            <a:p>
              <a:r>
                <a:rPr kumimoji="1" lang="en-US" altLang="ja-JP" sz="1600" dirty="0" smtClean="0"/>
                <a:t>Multiplicity: ~ a few 10</a:t>
              </a:r>
            </a:p>
            <a:p>
              <a:r>
                <a:rPr lang="en-US" altLang="ja-JP" sz="1600" dirty="0" smtClean="0"/>
                <a:t>R: 8,000 – 16,000 (</a:t>
              </a:r>
              <a:r>
                <a:rPr lang="ja-JP" altLang="en-US" sz="1600" dirty="0" smtClean="0"/>
                <a:t>スリット幅に反比例</a:t>
              </a:r>
              <a:r>
                <a:rPr lang="en-US" altLang="ja-JP" sz="1600" dirty="0" smtClean="0"/>
                <a:t>)</a:t>
              </a:r>
            </a:p>
            <a:p>
              <a:r>
                <a:rPr kumimoji="1" lang="ja-JP" altLang="en-US" sz="1600" dirty="0" smtClean="0"/>
                <a:t>サイエンス例：銀河構造形成過程の検証</a:t>
              </a:r>
              <a:endParaRPr kumimoji="1" lang="en-US" altLang="ja-JP" sz="1600" dirty="0" smtClean="0"/>
            </a:p>
            <a:p>
              <a:r>
                <a:rPr lang="ja-JP" altLang="en-US" sz="1600" dirty="0"/>
                <a:t>　</a:t>
              </a:r>
              <a:r>
                <a:rPr lang="ja-JP" altLang="en-US" sz="1600" dirty="0" smtClean="0"/>
                <a:t>　　　　　　　　</a:t>
              </a:r>
              <a:r>
                <a:rPr lang="en-US" altLang="ja-JP" sz="1600" dirty="0" smtClean="0"/>
                <a:t>QSO</a:t>
              </a:r>
              <a:r>
                <a:rPr lang="ja-JP" altLang="en-US" sz="1600" dirty="0" smtClean="0"/>
                <a:t>周辺環境の研究</a:t>
              </a:r>
              <a:endParaRPr kumimoji="1" lang="ja-JP" altLang="en-US" sz="1600" dirty="0"/>
            </a:p>
          </p:txBody>
        </p:sp>
        <p:pic>
          <p:nvPicPr>
            <p:cNvPr id="6" name="Picture 4" descr="skyline2"/>
            <p:cNvPicPr>
              <a:picLocks noChangeAspect="1" noChangeArrowheads="1"/>
            </p:cNvPicPr>
            <p:nvPr/>
          </p:nvPicPr>
          <p:blipFill>
            <a:blip r:embed="rId2" cstate="print">
              <a:lum bright="30000" contrast="42000"/>
              <a:grayscl/>
            </a:blip>
            <a:srcRect t="53629"/>
            <a:stretch>
              <a:fillRect/>
            </a:stretch>
          </p:blipFill>
          <p:spPr bwMode="auto">
            <a:xfrm>
              <a:off x="-2229628" y="1131238"/>
              <a:ext cx="6532455" cy="3882592"/>
            </a:xfrm>
            <a:prstGeom prst="rect">
              <a:avLst/>
            </a:prstGeom>
            <a:noFill/>
          </p:spPr>
        </p:pic>
        <p:sp>
          <p:nvSpPr>
            <p:cNvPr id="7" name="Line 7"/>
            <p:cNvSpPr>
              <a:spLocks noChangeShapeType="1"/>
            </p:cNvSpPr>
            <p:nvPr/>
          </p:nvSpPr>
          <p:spPr bwMode="auto">
            <a:xfrm>
              <a:off x="59682" y="4436641"/>
              <a:ext cx="2362200" cy="0"/>
            </a:xfrm>
            <a:prstGeom prst="line">
              <a:avLst/>
            </a:prstGeom>
            <a:noFill/>
            <a:ln w="28575">
              <a:solidFill>
                <a:srgbClr val="FFFF00"/>
              </a:solidFill>
              <a:round/>
              <a:headEnd w="lg" len="med"/>
              <a:tailEnd type="triangle" w="lg" len="lg"/>
            </a:ln>
            <a:effectLst/>
          </p:spPr>
          <p:txBody>
            <a:bodyPr wrap="none" lIns="92075" tIns="46038" rIns="92075" bIns="46038" anchor="ctr"/>
            <a:lstStyle/>
            <a:p>
              <a:endParaRPr lang="en-US"/>
            </a:p>
          </p:txBody>
        </p:sp>
        <p:sp>
          <p:nvSpPr>
            <p:cNvPr id="8" name="Text Box 15"/>
            <p:cNvSpPr txBox="1">
              <a:spLocks noChangeArrowheads="1"/>
            </p:cNvSpPr>
            <p:nvPr/>
          </p:nvSpPr>
          <p:spPr bwMode="auto">
            <a:xfrm>
              <a:off x="-268931" y="4471566"/>
              <a:ext cx="3465543" cy="378303"/>
            </a:xfrm>
            <a:prstGeom prst="rect">
              <a:avLst/>
            </a:prstGeom>
            <a:noFill/>
            <a:ln w="9525">
              <a:noFill/>
              <a:miter lim="800000"/>
              <a:headEnd/>
              <a:tailEnd/>
            </a:ln>
            <a:effectLst/>
          </p:spPr>
          <p:txBody>
            <a:bodyPr wrap="square" lIns="92075" tIns="46038" rIns="92075" bIns="46038">
              <a:spAutoFit/>
            </a:bodyPr>
            <a:lstStyle/>
            <a:p>
              <a:pPr algn="ctr" eaLnBrk="0" hangingPunct="0">
                <a:spcBef>
                  <a:spcPct val="50000"/>
                </a:spcBef>
                <a:buClrTx/>
                <a:buFontTx/>
                <a:buNone/>
              </a:pPr>
              <a:r>
                <a:rPr kumimoji="1" lang="en-US" sz="1400" dirty="0">
                  <a:solidFill>
                    <a:srgbClr val="FFFF00"/>
                  </a:solidFill>
                  <a:latin typeface="Symbol" pitchFamily="-48" charset="2"/>
                </a:rPr>
                <a:t>l</a:t>
              </a:r>
              <a:r>
                <a:rPr kumimoji="1" lang="en-US" sz="1400" dirty="0">
                  <a:solidFill>
                    <a:srgbClr val="FFFF00"/>
                  </a:solidFill>
                  <a:latin typeface="Times New Roman" pitchFamily="-48" charset="0"/>
                </a:rPr>
                <a:t>  (grating dispersion)</a:t>
              </a:r>
            </a:p>
          </p:txBody>
        </p:sp>
        <p:sp>
          <p:nvSpPr>
            <p:cNvPr id="9" name="Line 6"/>
            <p:cNvSpPr>
              <a:spLocks noChangeShapeType="1"/>
            </p:cNvSpPr>
            <p:nvPr/>
          </p:nvSpPr>
          <p:spPr bwMode="auto">
            <a:xfrm>
              <a:off x="-1620029" y="1622930"/>
              <a:ext cx="0" cy="2173705"/>
            </a:xfrm>
            <a:prstGeom prst="line">
              <a:avLst/>
            </a:prstGeom>
            <a:noFill/>
            <a:ln w="28575">
              <a:solidFill>
                <a:srgbClr val="FFFF00"/>
              </a:solidFill>
              <a:round/>
              <a:headEnd type="triangle" w="lg" len="lg"/>
              <a:tailEnd w="lg" len="lg"/>
            </a:ln>
            <a:effectLst/>
          </p:spPr>
          <p:txBody>
            <a:bodyPr wrap="none" lIns="92075" tIns="46038" rIns="92075" bIns="46038" anchor="ctr"/>
            <a:lstStyle/>
            <a:p>
              <a:endParaRPr lang="en-US"/>
            </a:p>
          </p:txBody>
        </p:sp>
        <p:sp>
          <p:nvSpPr>
            <p:cNvPr id="10" name="Rectangle 9"/>
            <p:cNvSpPr>
              <a:spLocks noChangeArrowheads="1"/>
            </p:cNvSpPr>
            <p:nvPr/>
          </p:nvSpPr>
          <p:spPr bwMode="auto">
            <a:xfrm>
              <a:off x="-2153429" y="3796634"/>
              <a:ext cx="1635292" cy="641776"/>
            </a:xfrm>
            <a:prstGeom prst="rect">
              <a:avLst/>
            </a:prstGeom>
            <a:noFill/>
            <a:ln w="9525">
              <a:noFill/>
              <a:miter lim="800000"/>
              <a:headEnd/>
              <a:tailEnd/>
            </a:ln>
            <a:effectLst/>
          </p:spPr>
          <p:txBody>
            <a:bodyPr wrap="square">
              <a:spAutoFit/>
            </a:bodyPr>
            <a:lstStyle/>
            <a:p>
              <a:pPr>
                <a:buFontTx/>
                <a:buNone/>
              </a:pPr>
              <a:r>
                <a:rPr kumimoji="1" lang="en-US" sz="1400" dirty="0">
                  <a:solidFill>
                    <a:srgbClr val="FFFF00"/>
                  </a:solidFill>
                  <a:latin typeface="Times New Roman" pitchFamily="-48" charset="0"/>
                </a:rPr>
                <a:t>N objects               (1 order each)</a:t>
              </a:r>
            </a:p>
          </p:txBody>
        </p:sp>
        <p:pic>
          <p:nvPicPr>
            <p:cNvPr id="11" name="Picture 10" descr="first_list"/>
            <p:cNvPicPr>
              <a:picLocks noChangeAspect="1" noChangeArrowheads="1"/>
            </p:cNvPicPr>
            <p:nvPr/>
          </p:nvPicPr>
          <p:blipFill>
            <a:blip r:embed="rId3" cstate="print"/>
            <a:srcRect/>
            <a:stretch>
              <a:fillRect/>
            </a:stretch>
          </p:blipFill>
          <p:spPr bwMode="auto">
            <a:xfrm>
              <a:off x="4639496" y="4080391"/>
              <a:ext cx="6615364" cy="979421"/>
            </a:xfrm>
            <a:prstGeom prst="rect">
              <a:avLst/>
            </a:prstGeom>
            <a:noFill/>
          </p:spPr>
        </p:pic>
        <p:pic>
          <p:nvPicPr>
            <p:cNvPr id="12" name="Picture 10" descr="first_list"/>
            <p:cNvPicPr>
              <a:picLocks noChangeAspect="1" noChangeArrowheads="1"/>
            </p:cNvPicPr>
            <p:nvPr/>
          </p:nvPicPr>
          <p:blipFill>
            <a:blip r:embed="rId3" cstate="print"/>
            <a:srcRect/>
            <a:stretch>
              <a:fillRect/>
            </a:stretch>
          </p:blipFill>
          <p:spPr bwMode="auto">
            <a:xfrm>
              <a:off x="4643997" y="3108588"/>
              <a:ext cx="6615364" cy="979421"/>
            </a:xfrm>
            <a:prstGeom prst="rect">
              <a:avLst/>
            </a:prstGeom>
            <a:noFill/>
          </p:spPr>
        </p:pic>
        <p:pic>
          <p:nvPicPr>
            <p:cNvPr id="13" name="Picture 10" descr="first_list"/>
            <p:cNvPicPr>
              <a:picLocks noChangeAspect="1" noChangeArrowheads="1"/>
            </p:cNvPicPr>
            <p:nvPr/>
          </p:nvPicPr>
          <p:blipFill>
            <a:blip r:embed="rId3" cstate="print"/>
            <a:srcRect/>
            <a:stretch>
              <a:fillRect/>
            </a:stretch>
          </p:blipFill>
          <p:spPr bwMode="auto">
            <a:xfrm>
              <a:off x="4644008" y="2132856"/>
              <a:ext cx="6615364" cy="979421"/>
            </a:xfrm>
            <a:prstGeom prst="rect">
              <a:avLst/>
            </a:prstGeom>
            <a:noFill/>
          </p:spPr>
        </p:pic>
        <p:pic>
          <p:nvPicPr>
            <p:cNvPr id="14" name="Picture 10" descr="first_list"/>
            <p:cNvPicPr>
              <a:picLocks noChangeAspect="1" noChangeArrowheads="1"/>
            </p:cNvPicPr>
            <p:nvPr/>
          </p:nvPicPr>
          <p:blipFill>
            <a:blip r:embed="rId3" cstate="print"/>
            <a:srcRect/>
            <a:stretch>
              <a:fillRect/>
            </a:stretch>
          </p:blipFill>
          <p:spPr bwMode="auto">
            <a:xfrm>
              <a:off x="4643998" y="1153989"/>
              <a:ext cx="6615364" cy="979421"/>
            </a:xfrm>
            <a:prstGeom prst="rect">
              <a:avLst/>
            </a:prstGeom>
            <a:noFill/>
          </p:spPr>
        </p:pic>
        <p:sp>
          <p:nvSpPr>
            <p:cNvPr id="15" name="Line 12"/>
            <p:cNvSpPr>
              <a:spLocks noChangeShapeType="1"/>
            </p:cNvSpPr>
            <p:nvPr/>
          </p:nvSpPr>
          <p:spPr bwMode="auto">
            <a:xfrm>
              <a:off x="4887888" y="1572516"/>
              <a:ext cx="0" cy="2305845"/>
            </a:xfrm>
            <a:prstGeom prst="line">
              <a:avLst/>
            </a:prstGeom>
            <a:noFill/>
            <a:ln w="28575">
              <a:solidFill>
                <a:srgbClr val="FFFF00"/>
              </a:solidFill>
              <a:round/>
              <a:headEnd type="triangle" w="lg" len="lg"/>
              <a:tailEnd w="lg" len="lg"/>
            </a:ln>
            <a:effectLst/>
          </p:spPr>
          <p:txBody>
            <a:bodyPr wrap="none" lIns="92075" tIns="46038" rIns="92075" bIns="46038" anchor="ctr"/>
            <a:lstStyle/>
            <a:p>
              <a:endParaRPr lang="en-US"/>
            </a:p>
          </p:txBody>
        </p:sp>
        <p:sp>
          <p:nvSpPr>
            <p:cNvPr id="16" name="Rectangle 14"/>
            <p:cNvSpPr>
              <a:spLocks noChangeArrowheads="1"/>
            </p:cNvSpPr>
            <p:nvPr/>
          </p:nvSpPr>
          <p:spPr bwMode="auto">
            <a:xfrm>
              <a:off x="4652021" y="3991679"/>
              <a:ext cx="1935331" cy="641776"/>
            </a:xfrm>
            <a:prstGeom prst="rect">
              <a:avLst/>
            </a:prstGeom>
            <a:noFill/>
            <a:ln w="9525">
              <a:noFill/>
              <a:miter lim="800000"/>
              <a:headEnd/>
              <a:tailEnd/>
            </a:ln>
            <a:effectLst/>
          </p:spPr>
          <p:txBody>
            <a:bodyPr>
              <a:spAutoFit/>
            </a:bodyPr>
            <a:lstStyle/>
            <a:p>
              <a:pPr>
                <a:buFontTx/>
                <a:buNone/>
              </a:pPr>
              <a:r>
                <a:rPr lang="en-US" sz="1400" dirty="0">
                  <a:solidFill>
                    <a:srgbClr val="FFFF00"/>
                  </a:solidFill>
                  <a:latin typeface="Times New Roman" pitchFamily="-48" charset="0"/>
                </a:rPr>
                <a:t>N</a:t>
              </a:r>
              <a:r>
                <a:rPr kumimoji="1" lang="en-US" sz="1400" dirty="0" smtClean="0">
                  <a:solidFill>
                    <a:srgbClr val="FFFF00"/>
                  </a:solidFill>
                  <a:latin typeface="Times New Roman" pitchFamily="-48" charset="0"/>
                </a:rPr>
                <a:t> objects               </a:t>
              </a:r>
              <a:endParaRPr kumimoji="1" lang="en-US" sz="1400" dirty="0">
                <a:solidFill>
                  <a:srgbClr val="FFFF00"/>
                </a:solidFill>
                <a:latin typeface="Times New Roman" pitchFamily="-48" charset="0"/>
              </a:endParaRPr>
            </a:p>
            <a:p>
              <a:pPr>
                <a:buFontTx/>
                <a:buNone/>
              </a:pPr>
              <a:r>
                <a:rPr kumimoji="1" lang="en-US" sz="1400" dirty="0" smtClean="0">
                  <a:solidFill>
                    <a:srgbClr val="FFFF00"/>
                  </a:solidFill>
                  <a:latin typeface="Times New Roman" pitchFamily="-48" charset="0"/>
                </a:rPr>
                <a:t>(M orders)</a:t>
              </a:r>
              <a:endParaRPr kumimoji="1" lang="en-US" sz="1400" dirty="0">
                <a:solidFill>
                  <a:srgbClr val="FFFF00"/>
                </a:solidFill>
                <a:latin typeface="Times New Roman" pitchFamily="-48" charset="0"/>
              </a:endParaRPr>
            </a:p>
          </p:txBody>
        </p:sp>
        <p:sp>
          <p:nvSpPr>
            <p:cNvPr id="17" name="Line 7"/>
            <p:cNvSpPr>
              <a:spLocks noChangeShapeType="1"/>
            </p:cNvSpPr>
            <p:nvPr/>
          </p:nvSpPr>
          <p:spPr bwMode="auto">
            <a:xfrm>
              <a:off x="7174701" y="4379161"/>
              <a:ext cx="2999763" cy="0"/>
            </a:xfrm>
            <a:prstGeom prst="line">
              <a:avLst/>
            </a:prstGeom>
            <a:noFill/>
            <a:ln w="28575">
              <a:solidFill>
                <a:srgbClr val="FFFF00"/>
              </a:solidFill>
              <a:round/>
              <a:headEnd/>
              <a:tailEnd type="triangle" w="lg" len="lg"/>
            </a:ln>
            <a:effectLst/>
          </p:spPr>
          <p:txBody>
            <a:bodyPr wrap="none" lIns="92075" tIns="46038" rIns="92075" bIns="46038" anchor="ctr"/>
            <a:lstStyle/>
            <a:p>
              <a:endParaRPr lang="en-US"/>
            </a:p>
          </p:txBody>
        </p:sp>
        <p:sp>
          <p:nvSpPr>
            <p:cNvPr id="18" name="Text Box 15"/>
            <p:cNvSpPr txBox="1">
              <a:spLocks noChangeArrowheads="1"/>
            </p:cNvSpPr>
            <p:nvPr/>
          </p:nvSpPr>
          <p:spPr bwMode="auto">
            <a:xfrm>
              <a:off x="6757394" y="4423512"/>
              <a:ext cx="4400901" cy="378303"/>
            </a:xfrm>
            <a:prstGeom prst="rect">
              <a:avLst/>
            </a:prstGeom>
            <a:noFill/>
            <a:ln w="9525">
              <a:noFill/>
              <a:miter lim="800000"/>
              <a:headEnd/>
              <a:tailEnd/>
            </a:ln>
            <a:effectLst/>
          </p:spPr>
          <p:txBody>
            <a:bodyPr wrap="square" lIns="92075" tIns="46038" rIns="92075" bIns="46038">
              <a:spAutoFit/>
            </a:bodyPr>
            <a:lstStyle/>
            <a:p>
              <a:pPr algn="ctr" eaLnBrk="0" hangingPunct="0">
                <a:spcBef>
                  <a:spcPct val="50000"/>
                </a:spcBef>
                <a:buClrTx/>
                <a:buFontTx/>
                <a:buNone/>
              </a:pPr>
              <a:r>
                <a:rPr kumimoji="1" lang="en-US" sz="1400" dirty="0">
                  <a:solidFill>
                    <a:srgbClr val="FFFF00"/>
                  </a:solidFill>
                  <a:latin typeface="Symbol" pitchFamily="-48" charset="2"/>
                </a:rPr>
                <a:t>l</a:t>
              </a:r>
              <a:r>
                <a:rPr kumimoji="1" lang="en-US" sz="1400" dirty="0">
                  <a:solidFill>
                    <a:srgbClr val="FFFF00"/>
                  </a:solidFill>
                  <a:latin typeface="Times New Roman" pitchFamily="-48" charset="0"/>
                </a:rPr>
                <a:t>  (grating dispersion)</a:t>
              </a:r>
            </a:p>
          </p:txBody>
        </p:sp>
      </p:grpSp>
      <p:sp>
        <p:nvSpPr>
          <p:cNvPr id="20" name="スライド番号プレースホルダー 19"/>
          <p:cNvSpPr>
            <a:spLocks noGrp="1"/>
          </p:cNvSpPr>
          <p:nvPr>
            <p:ph type="sldNum" sz="quarter" idx="12"/>
          </p:nvPr>
        </p:nvSpPr>
        <p:spPr/>
        <p:txBody>
          <a:bodyPr/>
          <a:lstStyle/>
          <a:p>
            <a:fld id="{AAE2E161-10B1-4803-B788-A9159B654FF1}" type="slidenum">
              <a:rPr kumimoji="1" lang="ja-JP" altLang="en-US" smtClean="0"/>
              <a:t>6</a:t>
            </a:fld>
            <a:endParaRPr kumimoji="1" lang="ja-JP" altLang="en-US"/>
          </a:p>
        </p:txBody>
      </p:sp>
    </p:spTree>
    <p:extLst>
      <p:ext uri="{BB962C8B-B14F-4D97-AF65-F5344CB8AC3E}">
        <p14:creationId xmlns:p14="http://schemas.microsoft.com/office/powerpoint/2010/main" val="336962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Schedule</a:t>
            </a:r>
            <a:endParaRPr kumimoji="1" lang="ja-JP" altLang="en-US" dirty="0"/>
          </a:p>
        </p:txBody>
      </p:sp>
      <p:sp>
        <p:nvSpPr>
          <p:cNvPr id="3" name="コンテンツ プレースホルダー 2"/>
          <p:cNvSpPr>
            <a:spLocks noGrp="1"/>
          </p:cNvSpPr>
          <p:nvPr>
            <p:ph idx="1"/>
          </p:nvPr>
        </p:nvSpPr>
        <p:spPr>
          <a:xfrm>
            <a:off x="457200" y="1412776"/>
            <a:ext cx="8229600" cy="5184576"/>
          </a:xfrm>
        </p:spPr>
        <p:txBody>
          <a:bodyPr>
            <a:normAutofit fontScale="62500" lnSpcReduction="20000"/>
          </a:bodyPr>
          <a:lstStyle/>
          <a:p>
            <a:pPr>
              <a:lnSpc>
                <a:spcPct val="120000"/>
              </a:lnSpc>
            </a:pPr>
            <a:r>
              <a:rPr lang="en-US" altLang="ja-JP" sz="2800" dirty="0" smtClean="0"/>
              <a:t>2013 Oct. 29-30	Conceptual </a:t>
            </a:r>
            <a:r>
              <a:rPr lang="en-US" altLang="ja-JP" sz="2800" dirty="0" smtClean="0"/>
              <a:t>Design </a:t>
            </a:r>
            <a:r>
              <a:rPr lang="en-US" altLang="ja-JP" sz="2800" dirty="0" smtClean="0"/>
              <a:t>handover WS</a:t>
            </a:r>
          </a:p>
          <a:p>
            <a:pPr>
              <a:lnSpc>
                <a:spcPct val="120000"/>
              </a:lnSpc>
            </a:pPr>
            <a:r>
              <a:rPr lang="en-US" altLang="ja-JP" sz="2800" dirty="0" smtClean="0"/>
              <a:t>2014</a:t>
            </a:r>
            <a:r>
              <a:rPr lang="ja-JP" altLang="en-US" sz="2800" dirty="0" smtClean="0"/>
              <a:t> </a:t>
            </a:r>
            <a:r>
              <a:rPr lang="en-US" altLang="ja-JP" sz="2800" dirty="0" smtClean="0"/>
              <a:t>Feb.		Expressions of Interest</a:t>
            </a:r>
          </a:p>
          <a:p>
            <a:pPr lvl="1">
              <a:lnSpc>
                <a:spcPct val="120000"/>
              </a:lnSpc>
            </a:pPr>
            <a:r>
              <a:rPr lang="en-US" altLang="ja-JP" sz="2400" dirty="0" smtClean="0"/>
              <a:t>MOBIE</a:t>
            </a:r>
            <a:r>
              <a:rPr lang="ja-JP" altLang="en-US" sz="2400" dirty="0"/>
              <a:t>に協力する意思のあるパートナーが協力意思表明をする</a:t>
            </a:r>
            <a:r>
              <a:rPr lang="ja-JP" altLang="en-US" sz="2400" dirty="0" smtClean="0"/>
              <a:t>。</a:t>
            </a:r>
            <a:endParaRPr lang="en-US" altLang="ja-JP" dirty="0" smtClean="0"/>
          </a:p>
          <a:p>
            <a:pPr>
              <a:lnSpc>
                <a:spcPct val="120000"/>
              </a:lnSpc>
            </a:pPr>
            <a:r>
              <a:rPr lang="en-US" altLang="ja-JP" sz="2800" dirty="0"/>
              <a:t>2014 Mar.	</a:t>
            </a:r>
            <a:r>
              <a:rPr lang="en-US" altLang="ja-JP" sz="2800" dirty="0" smtClean="0"/>
              <a:t>	Stakeholder meeting</a:t>
            </a:r>
          </a:p>
          <a:p>
            <a:pPr lvl="1">
              <a:lnSpc>
                <a:spcPct val="120000"/>
              </a:lnSpc>
            </a:pPr>
            <a:r>
              <a:rPr lang="ja-JP" altLang="en-US" sz="2400" dirty="0"/>
              <a:t>意思表明した全パートナーが参加する会議で</a:t>
            </a:r>
            <a:r>
              <a:rPr lang="en-US" altLang="ja-JP" sz="2400" dirty="0"/>
              <a:t>TMT</a:t>
            </a:r>
            <a:r>
              <a:rPr lang="ja-JP" altLang="en-US" sz="2400" dirty="0"/>
              <a:t>装置部門が提示するたたき台を基に役割分担を決める</a:t>
            </a:r>
            <a:r>
              <a:rPr lang="ja-JP" altLang="en-US" sz="2400" dirty="0" smtClean="0"/>
              <a:t>。</a:t>
            </a:r>
            <a:endParaRPr lang="en-US" altLang="ja-JP" sz="2400" dirty="0" smtClean="0"/>
          </a:p>
          <a:p>
            <a:pPr>
              <a:lnSpc>
                <a:spcPct val="120000"/>
              </a:lnSpc>
            </a:pPr>
            <a:r>
              <a:rPr lang="en-US" altLang="ja-JP" sz="2800" dirty="0" smtClean="0"/>
              <a:t>2014 Apr.-Jun.	Short conceptual study</a:t>
            </a:r>
          </a:p>
          <a:p>
            <a:pPr lvl="1">
              <a:lnSpc>
                <a:spcPct val="120000"/>
              </a:lnSpc>
            </a:pPr>
            <a:r>
              <a:rPr lang="ja-JP" altLang="en-US" sz="2400" dirty="0"/>
              <a:t>その役割分担を基に３か月間の検討を行い実現可能性を示す</a:t>
            </a:r>
            <a:r>
              <a:rPr lang="ja-JP" altLang="en-US" sz="2400" dirty="0" smtClean="0"/>
              <a:t>。</a:t>
            </a:r>
            <a:endParaRPr lang="en-US" altLang="ja-JP" sz="2400" dirty="0" smtClean="0"/>
          </a:p>
          <a:p>
            <a:pPr>
              <a:lnSpc>
                <a:spcPct val="120000"/>
              </a:lnSpc>
            </a:pPr>
            <a:r>
              <a:rPr lang="en-US" altLang="ja-JP" sz="2800" dirty="0" smtClean="0"/>
              <a:t>2014 Jul.		Board meeting</a:t>
            </a:r>
          </a:p>
          <a:p>
            <a:pPr lvl="1">
              <a:lnSpc>
                <a:spcPct val="120000"/>
              </a:lnSpc>
            </a:pPr>
            <a:r>
              <a:rPr lang="ja-JP" altLang="en-US" sz="2400" dirty="0"/>
              <a:t>検討結果を基に役割分担が決定される</a:t>
            </a:r>
            <a:r>
              <a:rPr lang="ja-JP" altLang="en-US" sz="2400" dirty="0" smtClean="0"/>
              <a:t>。</a:t>
            </a:r>
            <a:endParaRPr lang="en-US" altLang="ja-JP" sz="2400" dirty="0"/>
          </a:p>
          <a:p>
            <a:pPr>
              <a:lnSpc>
                <a:spcPct val="120000"/>
              </a:lnSpc>
            </a:pPr>
            <a:r>
              <a:rPr lang="en-US" altLang="ja-JP" sz="2800" dirty="0" smtClean="0"/>
              <a:t>2015‐2016		Preliminary </a:t>
            </a:r>
            <a:r>
              <a:rPr lang="en-US" altLang="ja-JP" sz="2800" dirty="0"/>
              <a:t>design phase</a:t>
            </a:r>
          </a:p>
          <a:p>
            <a:pPr>
              <a:lnSpc>
                <a:spcPct val="120000"/>
              </a:lnSpc>
            </a:pPr>
            <a:r>
              <a:rPr lang="en-US" altLang="ja-JP" sz="2800" dirty="0" smtClean="0"/>
              <a:t>2016‐2017		Final </a:t>
            </a:r>
            <a:r>
              <a:rPr lang="en-US" altLang="ja-JP" sz="2800" dirty="0"/>
              <a:t>design phase</a:t>
            </a:r>
          </a:p>
          <a:p>
            <a:pPr>
              <a:lnSpc>
                <a:spcPct val="120000"/>
              </a:lnSpc>
            </a:pPr>
            <a:r>
              <a:rPr lang="en-US" altLang="ja-JP" sz="2800" dirty="0" smtClean="0"/>
              <a:t>2017‐2019		Fabrication</a:t>
            </a:r>
            <a:endParaRPr lang="en-US" altLang="ja-JP" sz="2800" dirty="0"/>
          </a:p>
          <a:p>
            <a:pPr>
              <a:lnSpc>
                <a:spcPct val="120000"/>
              </a:lnSpc>
            </a:pPr>
            <a:r>
              <a:rPr lang="en-US" altLang="ja-JP" sz="2800" dirty="0" smtClean="0"/>
              <a:t>2019‐2021		Integration </a:t>
            </a:r>
            <a:r>
              <a:rPr lang="en-US" altLang="ja-JP" sz="2800" dirty="0"/>
              <a:t>/ Optical testing</a:t>
            </a:r>
          </a:p>
          <a:p>
            <a:pPr>
              <a:lnSpc>
                <a:spcPct val="120000"/>
              </a:lnSpc>
            </a:pPr>
            <a:r>
              <a:rPr lang="en-US" altLang="ja-JP" sz="2800" dirty="0" smtClean="0"/>
              <a:t>2021		</a:t>
            </a:r>
            <a:r>
              <a:rPr lang="en-US" altLang="ja-JP" sz="2800" dirty="0" smtClean="0"/>
              <a:t>	First </a:t>
            </a:r>
            <a:r>
              <a:rPr lang="en-US" altLang="ja-JP" sz="2800" dirty="0" smtClean="0"/>
              <a:t>light</a:t>
            </a:r>
            <a:endParaRPr lang="en-US" altLang="ja-JP" sz="2800" dirty="0"/>
          </a:p>
        </p:txBody>
      </p:sp>
      <p:sp>
        <p:nvSpPr>
          <p:cNvPr id="4" name="スライド番号プレースホルダー 3"/>
          <p:cNvSpPr>
            <a:spLocks noGrp="1"/>
          </p:cNvSpPr>
          <p:nvPr>
            <p:ph type="sldNum" sz="quarter" idx="12"/>
          </p:nvPr>
        </p:nvSpPr>
        <p:spPr/>
        <p:txBody>
          <a:bodyPr/>
          <a:lstStyle/>
          <a:p>
            <a:fld id="{AAE2E161-10B1-4803-B788-A9159B654FF1}" type="slidenum">
              <a:rPr kumimoji="1" lang="ja-JP" altLang="en-US" smtClean="0"/>
              <a:t>7</a:t>
            </a:fld>
            <a:endParaRPr kumimoji="1" lang="ja-JP" altLang="en-US"/>
          </a:p>
        </p:txBody>
      </p:sp>
    </p:spTree>
    <p:extLst>
      <p:ext uri="{BB962C8B-B14F-4D97-AF65-F5344CB8AC3E}">
        <p14:creationId xmlns:p14="http://schemas.microsoft.com/office/powerpoint/2010/main" val="289191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kumimoji="1" lang="ja-JP" altLang="en-US" dirty="0" smtClean="0"/>
              <a:t>カメラレンズシステム</a:t>
            </a:r>
            <a:endParaRPr kumimoji="1" lang="ja-JP" altLang="en-US" dirty="0"/>
          </a:p>
        </p:txBody>
      </p:sp>
      <p:sp>
        <p:nvSpPr>
          <p:cNvPr id="3" name="コンテンツ プレースホルダー 2"/>
          <p:cNvSpPr>
            <a:spLocks noGrp="1"/>
          </p:cNvSpPr>
          <p:nvPr>
            <p:ph idx="1"/>
          </p:nvPr>
        </p:nvSpPr>
        <p:spPr>
          <a:xfrm>
            <a:off x="467544" y="1340768"/>
            <a:ext cx="8424936" cy="1368152"/>
          </a:xfrm>
        </p:spPr>
        <p:txBody>
          <a:bodyPr>
            <a:noAutofit/>
          </a:bodyPr>
          <a:lstStyle/>
          <a:p>
            <a:r>
              <a:rPr kumimoji="1" lang="en-US" altLang="ja-JP" sz="2400" dirty="0" smtClean="0"/>
              <a:t>NAOJ</a:t>
            </a:r>
            <a:r>
              <a:rPr kumimoji="1" lang="ja-JP" altLang="en-US" sz="2400" dirty="0" smtClean="0"/>
              <a:t>は赤側青側二つのカメラレンズシステム・フィルター交換機構・シャッターについて</a:t>
            </a:r>
            <a:r>
              <a:rPr lang="ja-JP" altLang="en-US" sz="2400" dirty="0" smtClean="0"/>
              <a:t>概念検討を行った。</a:t>
            </a:r>
            <a:endParaRPr lang="en-US" altLang="ja-JP" sz="2400" dirty="0" smtClean="0"/>
          </a:p>
          <a:p>
            <a:r>
              <a:rPr lang="ja-JP" altLang="en-US" sz="2400" dirty="0" smtClean="0"/>
              <a:t>大口径蛍石レンズを複数使用</a:t>
            </a:r>
            <a:endParaRPr lang="en-US" altLang="ja-JP" sz="2400" dirty="0" smtClean="0"/>
          </a:p>
        </p:txBody>
      </p:sp>
      <p:pic>
        <p:nvPicPr>
          <p:cNvPr id="4" name="図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65184"/>
            <a:ext cx="4355976" cy="36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 y="3429000"/>
            <a:ext cx="4821968" cy="3410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矢印コネクタ 7"/>
          <p:cNvCxnSpPr/>
          <p:nvPr/>
        </p:nvCxnSpPr>
        <p:spPr>
          <a:xfrm>
            <a:off x="611560" y="5134127"/>
            <a:ext cx="0" cy="117519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rot="16200000">
            <a:off x="-21752" y="5584594"/>
            <a:ext cx="792088" cy="369332"/>
          </a:xfrm>
          <a:prstGeom prst="rect">
            <a:avLst/>
          </a:prstGeom>
          <a:noFill/>
        </p:spPr>
        <p:txBody>
          <a:bodyPr wrap="square" rtlCol="0">
            <a:spAutoFit/>
          </a:bodyPr>
          <a:lstStyle/>
          <a:p>
            <a:r>
              <a:rPr kumimoji="1" lang="en-US" altLang="ja-JP" dirty="0" smtClean="0"/>
              <a:t>φ420</a:t>
            </a:r>
            <a:endParaRPr kumimoji="1" lang="ja-JP" altLang="en-US" dirty="0"/>
          </a:p>
        </p:txBody>
      </p:sp>
      <p:sp>
        <p:nvSpPr>
          <p:cNvPr id="11" name="スライド番号プレースホルダー 10"/>
          <p:cNvSpPr>
            <a:spLocks noGrp="1"/>
          </p:cNvSpPr>
          <p:nvPr>
            <p:ph type="sldNum" sz="quarter" idx="12"/>
          </p:nvPr>
        </p:nvSpPr>
        <p:spPr/>
        <p:txBody>
          <a:bodyPr/>
          <a:lstStyle/>
          <a:p>
            <a:fld id="{77ADEE95-7A15-4BF1-825E-51AB5F8C4DC3}" type="slidenum">
              <a:rPr kumimoji="1" lang="ja-JP" altLang="en-US" smtClean="0"/>
              <a:t>8</a:t>
            </a:fld>
            <a:endParaRPr kumimoji="1" lang="ja-JP" altLang="en-US"/>
          </a:p>
        </p:txBody>
      </p:sp>
    </p:spTree>
    <p:extLst>
      <p:ext uri="{BB962C8B-B14F-4D97-AF65-F5344CB8AC3E}">
        <p14:creationId xmlns:p14="http://schemas.microsoft.com/office/powerpoint/2010/main" val="683748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技術課題１：</a:t>
            </a:r>
            <a:r>
              <a:rPr kumimoji="1" lang="ja-JP" altLang="en-US" dirty="0" smtClean="0"/>
              <a:t>大口径蛍石</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Hellma</a:t>
            </a:r>
            <a:r>
              <a:rPr kumimoji="1" lang="en-US" altLang="ja-JP" dirty="0" smtClean="0"/>
              <a:t> materials</a:t>
            </a:r>
            <a:r>
              <a:rPr kumimoji="1" lang="ja-JP" altLang="en-US" dirty="0" smtClean="0"/>
              <a:t>（ドイツ）が</a:t>
            </a:r>
            <a:r>
              <a:rPr kumimoji="1" lang="en-US" altLang="ja-JP" dirty="0" smtClean="0"/>
              <a:t>φ440mm, t320mm</a:t>
            </a:r>
            <a:r>
              <a:rPr kumimoji="1" lang="ja-JP" altLang="en-US" dirty="0" smtClean="0"/>
              <a:t>の蛍石結晶（多結晶）の製造に成功</a:t>
            </a:r>
            <a:endParaRPr kumimoji="1" lang="ja-JP" altLang="en-US" dirty="0"/>
          </a:p>
        </p:txBody>
      </p:sp>
      <p:pic>
        <p:nvPicPr>
          <p:cNvPr id="4" name="Picture 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80928"/>
            <a:ext cx="6144046" cy="392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77ADEE95-7A15-4BF1-825E-51AB5F8C4DC3}" type="slidenum">
              <a:rPr kumimoji="1" lang="ja-JP" altLang="en-US" smtClean="0"/>
              <a:t>9</a:t>
            </a:fld>
            <a:endParaRPr kumimoji="1" lang="ja-JP" altLang="en-US" dirty="0"/>
          </a:p>
        </p:txBody>
      </p:sp>
    </p:spTree>
    <p:extLst>
      <p:ext uri="{BB962C8B-B14F-4D97-AF65-F5344CB8AC3E}">
        <p14:creationId xmlns:p14="http://schemas.microsoft.com/office/powerpoint/2010/main" val="1499155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599</Words>
  <Application>Microsoft Office PowerPoint</Application>
  <PresentationFormat>画面に合わせる (4:3)</PresentationFormat>
  <Paragraphs>161</Paragraphs>
  <Slides>13</Slides>
  <Notes>1</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TMT　WFOS/MOBIEの進捗状況</vt:lpstr>
      <vt:lpstr>WFOS/MOBIE</vt:lpstr>
      <vt:lpstr>装置パラメーター</vt:lpstr>
      <vt:lpstr>MOBIE光学系</vt:lpstr>
      <vt:lpstr>開発体制</vt:lpstr>
      <vt:lpstr>ハイブリッドデザイン</vt:lpstr>
      <vt:lpstr>Schedule</vt:lpstr>
      <vt:lpstr>カメラレンズシステム</vt:lpstr>
      <vt:lpstr>技術課題１：大口径蛍石</vt:lpstr>
      <vt:lpstr>技術課題２：大口径蛍石レンズ製造</vt:lpstr>
      <vt:lpstr>技術課題３： 大口径レンズの保持機構</vt:lpstr>
      <vt:lpstr>技術課題４：光学性能評価手法</vt:lpstr>
      <vt:lpstr>まとめ</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TMT　WFOS/MOBIEの進捗状況</dc:title>
  <dc:creator>ozaki</dc:creator>
  <cp:lastModifiedBy>Shinobu Ozaki</cp:lastModifiedBy>
  <cp:revision>67</cp:revision>
  <dcterms:created xsi:type="dcterms:W3CDTF">2013-12-13T08:09:28Z</dcterms:created>
  <dcterms:modified xsi:type="dcterms:W3CDTF">2013-12-18T07:08:44Z</dcterms:modified>
</cp:coreProperties>
</file>