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311" r:id="rId4"/>
    <p:sldId id="268" r:id="rId5"/>
    <p:sldId id="312" r:id="rId6"/>
    <p:sldId id="313" r:id="rId7"/>
    <p:sldId id="314" r:id="rId8"/>
    <p:sldId id="318" r:id="rId9"/>
    <p:sldId id="316" r:id="rId10"/>
    <p:sldId id="320" r:id="rId11"/>
    <p:sldId id="315" r:id="rId12"/>
    <p:sldId id="321" r:id="rId13"/>
    <p:sldId id="323" r:id="rId14"/>
    <p:sldId id="319" r:id="rId15"/>
    <p:sldId id="276" r:id="rId16"/>
    <p:sldId id="305" r:id="rId17"/>
    <p:sldId id="282" r:id="rId18"/>
    <p:sldId id="307" r:id="rId1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C89E-C3DA-4D95-8CB6-CE2755592852}" type="datetimeFigureOut">
              <a:rPr kumimoji="1" lang="ja-JP" altLang="en-US" smtClean="0"/>
              <a:t>2013/12/16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51D1-BC53-4DBB-90DF-906247433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9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23E2D-107E-4CBD-BF75-D3EFA8E88F42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89B3-EBC5-4BDF-9FF0-D43FED5EA9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17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7F66-1DF6-493D-8220-791B7950DFB1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D7AA-AED5-4180-B299-4D144D5CD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F6CD-6C73-4B35-AB1F-CC13009891A3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F884-D53F-4AEB-A87F-5D13574CF3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C248-4575-41DF-A765-388CFC4F2F89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DB38-DCDE-4725-BFCF-E5335E463A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4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0C08-255C-44D0-A5A1-9329F356A6CD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D88A-F550-4887-A1FC-666AE50362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87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6F92-55D7-4FDC-ACD6-5ECB7504ECA9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475A-CD99-4259-8AF1-2697F8E2E0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2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94A4-3B8A-4533-BB54-D03BC7DE6430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9B8D-1AB9-482E-A554-86D8CBAF8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8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7BFF-1DA9-4D35-8AC5-D08C868A4FC0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D6-3EE6-496B-9503-4776B7D7C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06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DE89-57BB-47F7-9505-0326B377DE5C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FD78-B349-49BD-A031-8C9FBDE64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7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CC03-9838-4EAC-950E-3269A63E0E7A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950A-40B7-4E91-9F84-BA503846E5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51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B6D9-613F-42CE-9005-DABB1E09C5DA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9F9-C426-4117-9F14-BA4EF265C7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3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757AF8-0D01-4FBE-B9E0-38B9ED62AF4D}" type="datetimeFigureOut">
              <a:rPr lang="ja-JP" altLang="en-US"/>
              <a:pPr>
                <a:defRPr/>
              </a:pPr>
              <a:t>2013/12/16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96DDEA-90BC-46B3-8F60-9A8554E6E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259632" y="1572777"/>
            <a:ext cx="6624736" cy="2585323"/>
          </a:xfrm>
        </p:spPr>
        <p:txBody>
          <a:bodyPr>
            <a:spAutoFit/>
          </a:bodyPr>
          <a:lstStyle/>
          <a:p>
            <a:pPr eaLnBrk="1" hangingPunct="1"/>
            <a:r>
              <a:rPr lang="ja-JP" altLang="en-US" sz="5400" dirty="0" smtClean="0"/>
              <a:t>京大</a:t>
            </a:r>
            <a:r>
              <a:rPr lang="en-US" altLang="ja-JP" sz="5400" dirty="0" smtClean="0"/>
              <a:t>3.8m</a:t>
            </a:r>
            <a:r>
              <a:rPr lang="ja-JP" altLang="en-US" sz="5400" dirty="0" smtClean="0"/>
              <a:t>望遠鏡用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可視光ファイバー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面分光装置開発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43808" y="7598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回可視赤外線観測装置技術ワークショップ </a:t>
            </a:r>
            <a:r>
              <a:rPr kumimoji="1" lang="en-US" altLang="ja-JP" dirty="0" smtClean="0"/>
              <a:t>(2013/Dec./17)</a:t>
            </a:r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1540" y="458112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松林 和也、太田 耕司、岩室 史英 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京都大学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吉田 道利 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広島大学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泉浦 秀行、神戸 栄治、岩田 生、筒井 寛典 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国立天文台</a:t>
            </a:r>
            <a:r>
              <a:rPr kumimoji="1" lang="en-US" altLang="ja-JP" sz="3200" dirty="0" smtClean="0"/>
              <a:t>)</a:t>
            </a:r>
            <a:endParaRPr kumimoji="1"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9998" y="360000"/>
            <a:ext cx="7436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25 m</a:t>
            </a:r>
            <a:r>
              <a:rPr lang="ja-JP" altLang="en-US" sz="4000" dirty="0" smtClean="0"/>
              <a:t>ファイバーの出射光の広がり</a:t>
            </a:r>
            <a:endParaRPr kumimoji="1" lang="ja-JP" altLang="en-US" sz="40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1945" y="1123463"/>
            <a:ext cx="84601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長さ</a:t>
            </a:r>
            <a:r>
              <a:rPr kumimoji="1" lang="en-US" altLang="ja-JP" sz="3200" dirty="0" smtClean="0"/>
              <a:t>25 m</a:t>
            </a:r>
            <a:r>
              <a:rPr kumimoji="1" lang="ja-JP" altLang="en-US" sz="3200" dirty="0" smtClean="0"/>
              <a:t>のファイバー</a:t>
            </a:r>
            <a:r>
              <a:rPr kumimoji="1" lang="ja-JP" altLang="en-US" sz="3200" dirty="0" smtClean="0"/>
              <a:t>で、入射光に比べて出射光がどれだけ広がるか測定する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endParaRPr kumimoji="1" lang="en-US" altLang="ja-JP" sz="3200" dirty="0" smtClean="0"/>
          </a:p>
          <a:p>
            <a:r>
              <a:rPr lang="ja-JP" altLang="en-US" sz="3200" dirty="0" smtClean="0"/>
              <a:t>実験詳細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ファイバー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本に光を入れ、反対側から出る光のデフォーカス像の広がりを測定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入射光はハロゲンランプで、</a:t>
            </a:r>
            <a:r>
              <a:rPr lang="en-US" altLang="ja-JP" sz="3200" dirty="0" smtClean="0"/>
              <a:t>F/6 (NA = 0.083)</a:t>
            </a:r>
            <a:r>
              <a:rPr lang="ja-JP" altLang="en-US" sz="3200" dirty="0" smtClean="0"/>
              <a:t>の収束光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ファイバーの開口数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光を受け止められる角度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は </a:t>
            </a:r>
            <a:r>
              <a:rPr lang="en-US" altLang="ja-JP" sz="3200" dirty="0" smtClean="0"/>
              <a:t>NA = 0.12 (F/4.2)</a:t>
            </a:r>
            <a:r>
              <a:rPr lang="ja-JP" altLang="en-US" sz="3200" dirty="0" smtClean="0"/>
              <a:t>と </a:t>
            </a:r>
            <a:r>
              <a:rPr lang="en-US" altLang="ja-JP" sz="3200" dirty="0" smtClean="0"/>
              <a:t>NA = 0.20 (F/2.5)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339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5463"/>
          <a:stretch/>
        </p:blipFill>
        <p:spPr>
          <a:xfrm>
            <a:off x="972626" y="1094137"/>
            <a:ext cx="7327400" cy="4207071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393965" y="5682275"/>
            <a:ext cx="8460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NA = 0.20</a:t>
            </a:r>
            <a:r>
              <a:rPr lang="ja-JP" altLang="en-US" sz="3200" dirty="0"/>
              <a:t>ファイバーでは、</a:t>
            </a:r>
            <a:r>
              <a:rPr lang="en-US" altLang="ja-JP" sz="3200" dirty="0" smtClean="0"/>
              <a:t>15 </a:t>
            </a:r>
            <a:r>
              <a:rPr lang="en-US" altLang="ja-JP" sz="3200" dirty="0"/>
              <a:t>%</a:t>
            </a:r>
            <a:r>
              <a:rPr lang="ja-JP" altLang="en-US" sz="3200" dirty="0"/>
              <a:t>以上の光</a:t>
            </a:r>
            <a:r>
              <a:rPr lang="ja-JP" altLang="en-US" sz="3200" dirty="0" smtClean="0"/>
              <a:t>ロス</a:t>
            </a:r>
            <a:endParaRPr lang="en-US" altLang="ja-JP" sz="3200" dirty="0" smtClean="0"/>
          </a:p>
          <a:p>
            <a:r>
              <a:rPr lang="en-US" altLang="ja-JP" sz="3200" dirty="0" smtClean="0"/>
              <a:t>-&gt; NA = 0.12</a:t>
            </a:r>
            <a:r>
              <a:rPr lang="ja-JP" altLang="en-US" sz="3200" dirty="0" smtClean="0"/>
              <a:t>のファイバーを採用</a:t>
            </a:r>
            <a:endParaRPr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53395" y="4347101"/>
            <a:ext cx="9906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NA ~</a:t>
            </a:r>
          </a:p>
          <a:p>
            <a:r>
              <a:rPr lang="en-US" altLang="ja-JP" sz="2800" dirty="0" smtClean="0"/>
              <a:t>1/2F</a:t>
            </a:r>
            <a:endParaRPr kumimoji="1" lang="ja-JP" altLang="en-US" sz="28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 rot="16200000">
            <a:off x="-1179057" y="297834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encircled energy [%]</a:t>
            </a:r>
            <a:endParaRPr kumimoji="1" lang="ja-JP" altLang="en-US" sz="28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8192" y="5191461"/>
            <a:ext cx="473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78032" y="5203423"/>
            <a:ext cx="950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0.10</a:t>
            </a:r>
            <a:endParaRPr kumimoji="1" lang="ja-JP" altLang="en-US" sz="32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54437" y="5229200"/>
            <a:ext cx="950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0.20</a:t>
            </a:r>
            <a:endParaRPr kumimoji="1" lang="ja-JP" altLang="en-US" sz="32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478" y="4952290"/>
            <a:ext cx="473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9928" y="1067886"/>
            <a:ext cx="844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100</a:t>
            </a:r>
            <a:endParaRPr kumimoji="1" lang="ja-JP" altLang="en-US" sz="32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9998" y="360000"/>
            <a:ext cx="7436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25 m</a:t>
            </a:r>
            <a:r>
              <a:rPr lang="ja-JP" altLang="en-US" sz="4000" dirty="0" smtClean="0"/>
              <a:t>ファイバーの出射光の広がり</a:t>
            </a:r>
            <a:endParaRPr kumimoji="1" lang="ja-JP" altLang="en-US" sz="4000" dirty="0" smtClean="0"/>
          </a:p>
        </p:txBody>
      </p:sp>
      <p:cxnSp>
        <p:nvCxnSpPr>
          <p:cNvPr id="4" name="直線コネクタ 3"/>
          <p:cNvCxnSpPr/>
          <p:nvPr/>
        </p:nvCxnSpPr>
        <p:spPr>
          <a:xfrm>
            <a:off x="4047843" y="1109377"/>
            <a:ext cx="0" cy="41212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304780" y="1111648"/>
            <a:ext cx="0" cy="41212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7433270" y="1117998"/>
            <a:ext cx="0" cy="41212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4335153" y="3515524"/>
            <a:ext cx="3693231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入射光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en-US" altLang="ja-JP" sz="3200" dirty="0" smtClean="0">
                <a:solidFill>
                  <a:srgbClr val="00B050"/>
                </a:solidFill>
              </a:rPr>
              <a:t>NA = 0.12 </a:t>
            </a:r>
            <a:r>
              <a:rPr lang="ja-JP" altLang="en-US" sz="3200" dirty="0" smtClean="0">
                <a:solidFill>
                  <a:srgbClr val="00B050"/>
                </a:solidFill>
              </a:rPr>
              <a:t>ファイバー</a:t>
            </a:r>
            <a:endParaRPr lang="en-US" altLang="ja-JP" sz="3200" dirty="0" smtClean="0">
              <a:solidFill>
                <a:srgbClr val="00B050"/>
              </a:solidFill>
            </a:endParaRPr>
          </a:p>
          <a:p>
            <a:r>
              <a:rPr lang="en-US" altLang="ja-JP" sz="3200" dirty="0">
                <a:solidFill>
                  <a:srgbClr val="0070C0"/>
                </a:solidFill>
              </a:rPr>
              <a:t>NA = </a:t>
            </a:r>
            <a:r>
              <a:rPr lang="en-US" altLang="ja-JP" sz="3200" dirty="0" smtClean="0">
                <a:solidFill>
                  <a:srgbClr val="0070C0"/>
                </a:solidFill>
              </a:rPr>
              <a:t>0.20 </a:t>
            </a:r>
            <a:r>
              <a:rPr lang="ja-JP" altLang="en-US" sz="3200" dirty="0">
                <a:solidFill>
                  <a:srgbClr val="0070C0"/>
                </a:solidFill>
              </a:rPr>
              <a:t>ファイバー</a:t>
            </a:r>
            <a:endParaRPr lang="en-US" altLang="ja-JP" sz="3200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6200000">
            <a:off x="3359411" y="4396753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F/6</a:t>
            </a:r>
            <a:endParaRPr kumimoji="1" lang="ja-JP" altLang="en-US" sz="3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 rot="16200000">
            <a:off x="4505389" y="1634197"/>
            <a:ext cx="113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F/4.2</a:t>
            </a:r>
            <a:endParaRPr kumimoji="1" lang="ja-JP" altLang="en-US" sz="3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 rot="16200000">
            <a:off x="6602332" y="1586226"/>
            <a:ext cx="113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F/2.8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6989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9998" y="360000"/>
            <a:ext cx="1537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まとめ</a:t>
            </a:r>
            <a:endParaRPr kumimoji="1" lang="ja-JP" altLang="en-US" sz="40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2645" y="1188818"/>
            <a:ext cx="84787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重力波源天体の可視光スペクトルを取得するための、ファイバー型面分光装置を開発中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装置に</a:t>
            </a:r>
            <a:r>
              <a:rPr lang="ja-JP" altLang="en-US" sz="3200" dirty="0" smtClean="0"/>
              <a:t>使うファイバーの実験・検討を行った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endParaRPr kumimoji="1"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融着加工を行うと、透過率が大きく低下することがある </a:t>
            </a:r>
            <a:r>
              <a:rPr kumimoji="1" lang="en-US" altLang="ja-JP" sz="3200" dirty="0" smtClean="0"/>
              <a:t>-&gt; </a:t>
            </a:r>
            <a:r>
              <a:rPr kumimoji="1" lang="ja-JP" altLang="en-US" sz="3200" dirty="0" smtClean="0"/>
              <a:t>採用見送り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長さ</a:t>
            </a:r>
            <a:r>
              <a:rPr lang="en-US" altLang="ja-JP" sz="3200" dirty="0" smtClean="0"/>
              <a:t>25 m</a:t>
            </a:r>
            <a:r>
              <a:rPr lang="ja-JP" altLang="en-US" sz="3200" dirty="0" smtClean="0"/>
              <a:t>のファイバーの透過率を測定 </a:t>
            </a:r>
            <a:r>
              <a:rPr lang="en-US" altLang="ja-JP" sz="3200" dirty="0" smtClean="0"/>
              <a:t>-&gt; </a:t>
            </a:r>
            <a:r>
              <a:rPr lang="ja-JP" altLang="en-US" sz="3200" dirty="0" smtClean="0"/>
              <a:t>ほぼ予想通りの透過率 </a:t>
            </a:r>
            <a:r>
              <a:rPr lang="en-US" altLang="ja-JP" sz="3200" dirty="0" smtClean="0"/>
              <a:t>(75—85 %)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長さ</a:t>
            </a:r>
            <a:r>
              <a:rPr lang="en-US" altLang="ja-JP" sz="3200" dirty="0"/>
              <a:t>25 m</a:t>
            </a:r>
            <a:r>
              <a:rPr lang="ja-JP" altLang="en-US" sz="3200" dirty="0"/>
              <a:t>のファイバー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出射光の広がり</a:t>
            </a:r>
            <a:r>
              <a:rPr lang="ja-JP" altLang="en-US" sz="3200" dirty="0" smtClean="0"/>
              <a:t>を測定 </a:t>
            </a:r>
            <a:r>
              <a:rPr lang="en-US" altLang="ja-JP" sz="3200" dirty="0" smtClean="0"/>
              <a:t>-&gt; NA = 0.12</a:t>
            </a:r>
            <a:r>
              <a:rPr lang="ja-JP" altLang="en-US" sz="3200" dirty="0" smtClean="0"/>
              <a:t>ファイバーなら </a:t>
            </a:r>
            <a:r>
              <a:rPr lang="en-US" altLang="ja-JP" sz="3200" dirty="0" smtClean="0"/>
              <a:t>NA = 0.12</a:t>
            </a:r>
            <a:r>
              <a:rPr lang="ja-JP" altLang="en-US" sz="3200" dirty="0" smtClean="0"/>
              <a:t>に収まる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254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9998" y="360000"/>
            <a:ext cx="48461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観測パラメータ </a:t>
            </a:r>
            <a:r>
              <a:rPr kumimoji="1" lang="en-US" altLang="ja-JP" sz="4000" dirty="0" smtClean="0"/>
              <a:t>(</a:t>
            </a:r>
            <a:r>
              <a:rPr lang="ja-JP" altLang="en-US" sz="4000" dirty="0"/>
              <a:t>予定</a:t>
            </a:r>
            <a:r>
              <a:rPr kumimoji="1" lang="en-US" altLang="ja-JP" sz="4000" dirty="0" smtClean="0"/>
              <a:t>)</a:t>
            </a:r>
            <a:endParaRPr kumimoji="1" lang="ja-JP" altLang="en-US" sz="4000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1938"/>
              </p:ext>
            </p:extLst>
          </p:nvPr>
        </p:nvGraphicFramePr>
        <p:xfrm>
          <a:off x="305758" y="1124744"/>
          <a:ext cx="8532484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890"/>
                <a:gridCol w="2664297"/>
                <a:gridCol w="144016"/>
                <a:gridCol w="2520281"/>
              </a:tblGrid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望遠鏡</a:t>
                      </a:r>
                      <a:endParaRPr kumimoji="1" lang="ja-JP" altLang="en-US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岡山</a:t>
                      </a:r>
                      <a:r>
                        <a:rPr kumimoji="1" lang="en-US" altLang="ja-JP" sz="3200" dirty="0" smtClean="0"/>
                        <a:t>188 cm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京大</a:t>
                      </a:r>
                      <a:r>
                        <a:rPr kumimoji="1" lang="en-US" altLang="ja-JP" sz="3200" dirty="0" smtClean="0"/>
                        <a:t>3.8 m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空間サンプリング</a:t>
                      </a:r>
                      <a:endParaRPr kumimoji="1" lang="ja-JP" altLang="en-US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1.8” / fiber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0.91” / fiber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ファイバー本数</a:t>
                      </a:r>
                      <a:endParaRPr kumimoji="1" lang="ja-JP" altLang="en-US" sz="3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127 </a:t>
                      </a:r>
                      <a:r>
                        <a:rPr kumimoji="1" lang="ja-JP" altLang="en-US" sz="3200" dirty="0" smtClean="0"/>
                        <a:t>本</a:t>
                      </a:r>
                      <a:r>
                        <a:rPr kumimoji="1" lang="ja-JP" altLang="en-US" sz="3200" baseline="0" dirty="0" smtClean="0"/>
                        <a:t> </a:t>
                      </a:r>
                      <a:r>
                        <a:rPr kumimoji="1" lang="en-US" altLang="ja-JP" sz="3200" baseline="0" dirty="0" smtClean="0"/>
                        <a:t>(</a:t>
                      </a:r>
                      <a:r>
                        <a:rPr kumimoji="1" lang="ja-JP" altLang="en-US" sz="3200" baseline="0" dirty="0" smtClean="0"/>
                        <a:t>配置は最密充填</a:t>
                      </a:r>
                      <a:r>
                        <a:rPr kumimoji="1" lang="en-US" altLang="ja-JP" sz="3200" baseline="0" dirty="0" smtClean="0"/>
                        <a:t>)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視野 </a:t>
                      </a:r>
                      <a:r>
                        <a:rPr kumimoji="1" lang="en-US" altLang="ja-JP" sz="3200" dirty="0" smtClean="0"/>
                        <a:t>(</a:t>
                      </a:r>
                      <a:r>
                        <a:rPr kumimoji="1" lang="ja-JP" altLang="en-US" sz="3200" dirty="0" smtClean="0"/>
                        <a:t>直径</a:t>
                      </a:r>
                      <a:r>
                        <a:rPr kumimoji="1" lang="en-US" altLang="ja-JP" sz="3200" dirty="0" smtClean="0"/>
                        <a:t>)</a:t>
                      </a:r>
                      <a:endParaRPr kumimoji="1" lang="ja-JP" altLang="en-US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30”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15”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filling factor</a:t>
                      </a:r>
                      <a:endParaRPr kumimoji="1" lang="ja-JP" altLang="en-US" sz="3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最大</a:t>
                      </a:r>
                      <a:r>
                        <a:rPr kumimoji="1" lang="en-US" altLang="ja-JP" sz="3200" dirty="0" smtClean="0"/>
                        <a:t>58 %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観測波長</a:t>
                      </a:r>
                      <a:endParaRPr kumimoji="1" lang="ja-JP" altLang="en-US" sz="3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4000—8500 Å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波長分解能</a:t>
                      </a:r>
                      <a:endParaRPr kumimoji="1" lang="ja-JP" altLang="en-US" sz="3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3200" i="1" dirty="0" smtClean="0"/>
                        <a:t>R</a:t>
                      </a:r>
                      <a:r>
                        <a:rPr kumimoji="1" lang="en-US" altLang="ja-JP" sz="3200" dirty="0" smtClean="0"/>
                        <a:t> ~ 700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検出</a:t>
                      </a:r>
                      <a:r>
                        <a:rPr kumimoji="1" lang="ja-JP" altLang="en-US" sz="3200" dirty="0" smtClean="0"/>
                        <a:t>感度 </a:t>
                      </a:r>
                      <a:r>
                        <a:rPr kumimoji="1" lang="en-US" altLang="ja-JP" sz="3200" dirty="0" smtClean="0"/>
                        <a:t>(best)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19.0</a:t>
                      </a:r>
                      <a:r>
                        <a:rPr kumimoji="1" lang="en-US" altLang="ja-JP" sz="3200" baseline="0" dirty="0" smtClean="0"/>
                        <a:t> mag</a:t>
                      </a:r>
                      <a:endParaRPr kumimoji="1" lang="ja-JP" altLang="en-US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19.9</a:t>
                      </a:r>
                      <a:r>
                        <a:rPr kumimoji="1" lang="en-US" altLang="ja-JP" sz="3200" baseline="0" dirty="0" smtClean="0"/>
                        <a:t> mag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87524" y="5780782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※</a:t>
            </a:r>
            <a:r>
              <a:rPr lang="ja-JP" altLang="en-US" sz="3200" dirty="0" smtClean="0"/>
              <a:t>波長</a:t>
            </a:r>
            <a:r>
              <a:rPr lang="en-US" altLang="ja-JP" sz="3200" dirty="0" smtClean="0"/>
              <a:t>6000</a:t>
            </a:r>
            <a:r>
              <a:rPr lang="ja-JP" altLang="en-US" sz="3200" dirty="0" smtClean="0"/>
              <a:t> </a:t>
            </a:r>
            <a:r>
              <a:rPr lang="en-US" altLang="ja-JP" sz="3200" dirty="0"/>
              <a:t>Å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1800</a:t>
            </a:r>
            <a:r>
              <a:rPr lang="ja-JP" altLang="en-US" sz="3200" dirty="0" smtClean="0"/>
              <a:t>秒積分、波長方向</a:t>
            </a:r>
            <a:r>
              <a:rPr lang="en-US" altLang="ja-JP" sz="3200" dirty="0" smtClean="0"/>
              <a:t>2 pixel (= 7.6 </a:t>
            </a:r>
            <a:r>
              <a:rPr lang="en-US" altLang="ja-JP" sz="3200" dirty="0"/>
              <a:t>Å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足し合わせ、</a:t>
            </a:r>
            <a:r>
              <a:rPr lang="en-US" altLang="ja-JP" sz="3200" dirty="0" smtClean="0"/>
              <a:t>S/N = 10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seeing = 1.0”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5621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35896" y="3126676"/>
            <a:ext cx="1872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追加資料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2194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3475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装置開発計画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7949" y="1068249"/>
            <a:ext cx="83705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2013</a:t>
            </a:r>
            <a:r>
              <a:rPr kumimoji="1" lang="ja-JP" altLang="en-US" sz="3200" dirty="0" smtClean="0"/>
              <a:t>年度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ファイバー型</a:t>
            </a:r>
            <a:r>
              <a:rPr kumimoji="1" lang="ja-JP" altLang="en-US" sz="3200" dirty="0" smtClean="0"/>
              <a:t>面分光</a:t>
            </a:r>
            <a:r>
              <a:rPr lang="ja-JP" altLang="en-US" sz="3200" dirty="0" smtClean="0"/>
              <a:t>ユニット</a:t>
            </a:r>
            <a:r>
              <a:rPr kumimoji="1" lang="ja-JP" altLang="en-US" sz="3200" dirty="0" smtClean="0"/>
              <a:t>を開発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kumimoji="1" lang="en-US" altLang="ja-JP" sz="3200" dirty="0" smtClean="0"/>
          </a:p>
          <a:p>
            <a:r>
              <a:rPr lang="en-US" altLang="ja-JP" sz="3200" dirty="0" smtClean="0"/>
              <a:t>2014</a:t>
            </a:r>
            <a:r>
              <a:rPr lang="ja-JP" altLang="en-US" sz="3200" dirty="0" smtClean="0"/>
              <a:t>年度</a:t>
            </a:r>
            <a:r>
              <a:rPr lang="ja-JP" altLang="en-US" sz="3200" dirty="0"/>
              <a:t>以降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KOOLS</a:t>
            </a:r>
            <a:r>
              <a:rPr lang="ja-JP" altLang="en-US" sz="3200" dirty="0" smtClean="0"/>
              <a:t>に面分光ユニット組み込み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岡山</a:t>
            </a:r>
            <a:r>
              <a:rPr lang="en-US" altLang="ja-JP" sz="3200" dirty="0" smtClean="0"/>
              <a:t>188cm</a:t>
            </a:r>
            <a:r>
              <a:rPr lang="ja-JP" altLang="en-US" sz="3200" dirty="0" smtClean="0"/>
              <a:t>望遠鏡に</a:t>
            </a:r>
            <a:r>
              <a:rPr lang="en-US" altLang="ja-JP" sz="3200" dirty="0" smtClean="0"/>
              <a:t>KOOLS+</a:t>
            </a:r>
            <a:r>
              <a:rPr lang="ja-JP" altLang="en-US" sz="3200" dirty="0" smtClean="0"/>
              <a:t>面分光ユニットを接続し、試験観測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重力波源天体などの観測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en-US" altLang="ja-JP" sz="3200" dirty="0" smtClean="0"/>
              <a:t>2015</a:t>
            </a:r>
            <a:r>
              <a:rPr lang="ja-JP" altLang="en-US" sz="3200" dirty="0" smtClean="0"/>
              <a:t>年度</a:t>
            </a:r>
            <a:r>
              <a:rPr lang="ja-JP" altLang="en-US" sz="3200" dirty="0" smtClean="0"/>
              <a:t>以降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KOOLS</a:t>
            </a:r>
            <a:r>
              <a:rPr kumimoji="1" lang="ja-JP" altLang="en-US" sz="3200" dirty="0" smtClean="0"/>
              <a:t>を</a:t>
            </a:r>
            <a:r>
              <a:rPr kumimoji="1" lang="en-US" altLang="ja-JP" sz="3200" dirty="0" smtClean="0"/>
              <a:t>3.8m</a:t>
            </a:r>
            <a:r>
              <a:rPr kumimoji="1" lang="ja-JP" altLang="en-US" sz="3200" dirty="0" smtClean="0"/>
              <a:t>望遠鏡に移動し、観測</a:t>
            </a:r>
          </a:p>
        </p:txBody>
      </p:sp>
    </p:spTree>
    <p:extLst>
      <p:ext uri="{BB962C8B-B14F-4D97-AF65-F5344CB8AC3E}">
        <p14:creationId xmlns:p14="http://schemas.microsoft.com/office/powerpoint/2010/main" val="19256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45716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完成</a:t>
            </a:r>
            <a:r>
              <a:rPr lang="ja-JP" altLang="en-US" sz="4000" dirty="0" smtClean="0"/>
              <a:t>予想図 </a:t>
            </a:r>
            <a:r>
              <a:rPr lang="en-US" altLang="ja-JP" sz="4000" dirty="0" smtClean="0"/>
              <a:t>(188cm)</a:t>
            </a:r>
            <a:endParaRPr lang="ja-JP" altLang="en-US" sz="4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578" y="1265695"/>
            <a:ext cx="5952661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69940" y="5656892"/>
            <a:ext cx="130481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3200" dirty="0" smtClean="0"/>
              <a:t>KOOLS</a:t>
            </a:r>
            <a:endParaRPr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2556193"/>
            <a:ext cx="2448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光ファイバー</a:t>
            </a:r>
            <a:endParaRPr kumimoji="1" lang="ja-JP" altLang="en-US" sz="3200" dirty="0" smtClean="0"/>
          </a:p>
        </p:txBody>
      </p:sp>
      <p:sp>
        <p:nvSpPr>
          <p:cNvPr id="7" name="正方形/長方形 6"/>
          <p:cNvSpPr/>
          <p:nvPr/>
        </p:nvSpPr>
        <p:spPr>
          <a:xfrm rot="2365408">
            <a:off x="3571365" y="3742603"/>
            <a:ext cx="1080120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63888" y="5949279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HIDES-F</a:t>
            </a:r>
            <a:r>
              <a:rPr kumimoji="1" lang="ja-JP" altLang="en-US" sz="3200" dirty="0" smtClean="0"/>
              <a:t>焦点面ユニット</a:t>
            </a:r>
            <a:endParaRPr kumimoji="1" lang="ja-JP" altLang="en-US" sz="3200" dirty="0" smtClean="0"/>
          </a:p>
        </p:txBody>
      </p:sp>
      <p:cxnSp>
        <p:nvCxnSpPr>
          <p:cNvPr id="10" name="直線矢印コネクタ 9"/>
          <p:cNvCxnSpPr/>
          <p:nvPr/>
        </p:nvCxnSpPr>
        <p:spPr>
          <a:xfrm flipH="1" flipV="1">
            <a:off x="4211960" y="4509120"/>
            <a:ext cx="119703" cy="144015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リーフォーム 4"/>
          <p:cNvSpPr/>
          <p:nvPr/>
        </p:nvSpPr>
        <p:spPr>
          <a:xfrm>
            <a:off x="270565" y="2581948"/>
            <a:ext cx="4030828" cy="3343784"/>
          </a:xfrm>
          <a:custGeom>
            <a:avLst/>
            <a:gdLst>
              <a:gd name="connsiteX0" fmla="*/ 403212 w 5018755"/>
              <a:gd name="connsiteY0" fmla="*/ 0 h 2347858"/>
              <a:gd name="connsiteX1" fmla="*/ 11326 w 5018755"/>
              <a:gd name="connsiteY1" fmla="*/ 362857 h 2347858"/>
              <a:gd name="connsiteX2" fmla="*/ 795098 w 5018755"/>
              <a:gd name="connsiteY2" fmla="*/ 783771 h 2347858"/>
              <a:gd name="connsiteX3" fmla="*/ 1157955 w 5018755"/>
              <a:gd name="connsiteY3" fmla="*/ 406400 h 2347858"/>
              <a:gd name="connsiteX4" fmla="*/ 3204469 w 5018755"/>
              <a:gd name="connsiteY4" fmla="*/ 2249714 h 2347858"/>
              <a:gd name="connsiteX5" fmla="*/ 5018755 w 5018755"/>
              <a:gd name="connsiteY5" fmla="*/ 1930400 h 2347858"/>
              <a:gd name="connsiteX0" fmla="*/ 630390 w 5245933"/>
              <a:gd name="connsiteY0" fmla="*/ 14291 h 2362149"/>
              <a:gd name="connsiteX1" fmla="*/ 6275 w 5245933"/>
              <a:gd name="connsiteY1" fmla="*/ 43319 h 2362149"/>
              <a:gd name="connsiteX2" fmla="*/ 1022276 w 5245933"/>
              <a:gd name="connsiteY2" fmla="*/ 798062 h 2362149"/>
              <a:gd name="connsiteX3" fmla="*/ 1385133 w 5245933"/>
              <a:gd name="connsiteY3" fmla="*/ 420691 h 2362149"/>
              <a:gd name="connsiteX4" fmla="*/ 3431647 w 5245933"/>
              <a:gd name="connsiteY4" fmla="*/ 2264005 h 2362149"/>
              <a:gd name="connsiteX5" fmla="*/ 5245933 w 5245933"/>
              <a:gd name="connsiteY5" fmla="*/ 1944691 h 2362149"/>
              <a:gd name="connsiteX0" fmla="*/ 624935 w 5240478"/>
              <a:gd name="connsiteY0" fmla="*/ 398304 h 2746162"/>
              <a:gd name="connsiteX1" fmla="*/ 820 w 5240478"/>
              <a:gd name="connsiteY1" fmla="*/ 427332 h 2746162"/>
              <a:gd name="connsiteX2" fmla="*/ 755564 w 5240478"/>
              <a:gd name="connsiteY2" fmla="*/ 6418 h 2746162"/>
              <a:gd name="connsiteX3" fmla="*/ 1379678 w 5240478"/>
              <a:gd name="connsiteY3" fmla="*/ 804704 h 2746162"/>
              <a:gd name="connsiteX4" fmla="*/ 3426192 w 5240478"/>
              <a:gd name="connsiteY4" fmla="*/ 2648018 h 2746162"/>
              <a:gd name="connsiteX5" fmla="*/ 5240478 w 5240478"/>
              <a:gd name="connsiteY5" fmla="*/ 2328704 h 2746162"/>
              <a:gd name="connsiteX0" fmla="*/ 847012 w 5462555"/>
              <a:gd name="connsiteY0" fmla="*/ 1420700 h 3768558"/>
              <a:gd name="connsiteX1" fmla="*/ 222897 w 5462555"/>
              <a:gd name="connsiteY1" fmla="*/ 1449728 h 3768558"/>
              <a:gd name="connsiteX2" fmla="*/ 977641 w 5462555"/>
              <a:gd name="connsiteY2" fmla="*/ 1028814 h 3768558"/>
              <a:gd name="connsiteX3" fmla="*/ 92269 w 5462555"/>
              <a:gd name="connsiteY3" fmla="*/ 99900 h 3768558"/>
              <a:gd name="connsiteX4" fmla="*/ 3648269 w 5462555"/>
              <a:gd name="connsiteY4" fmla="*/ 3670414 h 3768558"/>
              <a:gd name="connsiteX5" fmla="*/ 5462555 w 5462555"/>
              <a:gd name="connsiteY5" fmla="*/ 3351100 h 3768558"/>
              <a:gd name="connsiteX0" fmla="*/ 3086245 w 7701788"/>
              <a:gd name="connsiteY0" fmla="*/ 1331998 h 3295572"/>
              <a:gd name="connsiteX1" fmla="*/ 2462130 w 7701788"/>
              <a:gd name="connsiteY1" fmla="*/ 1361026 h 3295572"/>
              <a:gd name="connsiteX2" fmla="*/ 3216874 w 7701788"/>
              <a:gd name="connsiteY2" fmla="*/ 940112 h 3295572"/>
              <a:gd name="connsiteX3" fmla="*/ 2331502 w 7701788"/>
              <a:gd name="connsiteY3" fmla="*/ 11198 h 3295572"/>
              <a:gd name="connsiteX4" fmla="*/ 110816 w 7701788"/>
              <a:gd name="connsiteY4" fmla="*/ 1636798 h 3295572"/>
              <a:gd name="connsiteX5" fmla="*/ 7701788 w 7701788"/>
              <a:gd name="connsiteY5" fmla="*/ 3262398 h 3295572"/>
              <a:gd name="connsiteX0" fmla="*/ 3867332 w 3998423"/>
              <a:gd name="connsiteY0" fmla="*/ 1331998 h 3110614"/>
              <a:gd name="connsiteX1" fmla="*/ 3243217 w 3998423"/>
              <a:gd name="connsiteY1" fmla="*/ 1361026 h 3110614"/>
              <a:gd name="connsiteX2" fmla="*/ 3997961 w 3998423"/>
              <a:gd name="connsiteY2" fmla="*/ 940112 h 3110614"/>
              <a:gd name="connsiteX3" fmla="*/ 3112589 w 3998423"/>
              <a:gd name="connsiteY3" fmla="*/ 11198 h 3110614"/>
              <a:gd name="connsiteX4" fmla="*/ 891903 w 3998423"/>
              <a:gd name="connsiteY4" fmla="*/ 1636798 h 3110614"/>
              <a:gd name="connsiteX5" fmla="*/ 108132 w 3998423"/>
              <a:gd name="connsiteY5" fmla="*/ 3073712 h 3110614"/>
              <a:gd name="connsiteX0" fmla="*/ 3867332 w 4000966"/>
              <a:gd name="connsiteY0" fmla="*/ 1331826 h 3110442"/>
              <a:gd name="connsiteX1" fmla="*/ 3417388 w 4000966"/>
              <a:gd name="connsiteY1" fmla="*/ 1273768 h 3110442"/>
              <a:gd name="connsiteX2" fmla="*/ 3997961 w 4000966"/>
              <a:gd name="connsiteY2" fmla="*/ 939940 h 3110442"/>
              <a:gd name="connsiteX3" fmla="*/ 3112589 w 4000966"/>
              <a:gd name="connsiteY3" fmla="*/ 11026 h 3110442"/>
              <a:gd name="connsiteX4" fmla="*/ 891903 w 4000966"/>
              <a:gd name="connsiteY4" fmla="*/ 1636626 h 3110442"/>
              <a:gd name="connsiteX5" fmla="*/ 108132 w 4000966"/>
              <a:gd name="connsiteY5" fmla="*/ 3073540 h 3110442"/>
              <a:gd name="connsiteX0" fmla="*/ 3867332 w 4000985"/>
              <a:gd name="connsiteY0" fmla="*/ 1331826 h 3110442"/>
              <a:gd name="connsiteX1" fmla="*/ 3843156 w 4000985"/>
              <a:gd name="connsiteY1" fmla="*/ 1399769 h 3110442"/>
              <a:gd name="connsiteX2" fmla="*/ 3417388 w 4000985"/>
              <a:gd name="connsiteY2" fmla="*/ 1273768 h 3110442"/>
              <a:gd name="connsiteX3" fmla="*/ 3997961 w 4000985"/>
              <a:gd name="connsiteY3" fmla="*/ 939940 h 3110442"/>
              <a:gd name="connsiteX4" fmla="*/ 3112589 w 4000985"/>
              <a:gd name="connsiteY4" fmla="*/ 11026 h 3110442"/>
              <a:gd name="connsiteX5" fmla="*/ 891903 w 4000985"/>
              <a:gd name="connsiteY5" fmla="*/ 1636626 h 3110442"/>
              <a:gd name="connsiteX6" fmla="*/ 108132 w 4000985"/>
              <a:gd name="connsiteY6" fmla="*/ 3073540 h 3110442"/>
              <a:gd name="connsiteX0" fmla="*/ 3867332 w 4000985"/>
              <a:gd name="connsiteY0" fmla="*/ 1331826 h 3110442"/>
              <a:gd name="connsiteX1" fmla="*/ 3843156 w 4000985"/>
              <a:gd name="connsiteY1" fmla="*/ 1399769 h 3110442"/>
              <a:gd name="connsiteX2" fmla="*/ 3417388 w 4000985"/>
              <a:gd name="connsiteY2" fmla="*/ 1273768 h 3110442"/>
              <a:gd name="connsiteX3" fmla="*/ 3997961 w 4000985"/>
              <a:gd name="connsiteY3" fmla="*/ 939940 h 3110442"/>
              <a:gd name="connsiteX4" fmla="*/ 3112589 w 4000985"/>
              <a:gd name="connsiteY4" fmla="*/ 11026 h 3110442"/>
              <a:gd name="connsiteX5" fmla="*/ 891903 w 4000985"/>
              <a:gd name="connsiteY5" fmla="*/ 1636626 h 3110442"/>
              <a:gd name="connsiteX6" fmla="*/ 108132 w 4000985"/>
              <a:gd name="connsiteY6" fmla="*/ 3073540 h 3110442"/>
              <a:gd name="connsiteX0" fmla="*/ 3867332 w 4001095"/>
              <a:gd name="connsiteY0" fmla="*/ 1331826 h 3110442"/>
              <a:gd name="connsiteX1" fmla="*/ 3843156 w 4001095"/>
              <a:gd name="connsiteY1" fmla="*/ 1399769 h 3110442"/>
              <a:gd name="connsiteX2" fmla="*/ 3417388 w 4001095"/>
              <a:gd name="connsiteY2" fmla="*/ 1273768 h 3110442"/>
              <a:gd name="connsiteX3" fmla="*/ 3997961 w 4001095"/>
              <a:gd name="connsiteY3" fmla="*/ 939940 h 3110442"/>
              <a:gd name="connsiteX4" fmla="*/ 3112589 w 4001095"/>
              <a:gd name="connsiteY4" fmla="*/ 11026 h 3110442"/>
              <a:gd name="connsiteX5" fmla="*/ 891903 w 4001095"/>
              <a:gd name="connsiteY5" fmla="*/ 1636626 h 3110442"/>
              <a:gd name="connsiteX6" fmla="*/ 108132 w 4001095"/>
              <a:gd name="connsiteY6" fmla="*/ 3073540 h 3110442"/>
              <a:gd name="connsiteX0" fmla="*/ 3867332 w 4004180"/>
              <a:gd name="connsiteY0" fmla="*/ 1331665 h 3110281"/>
              <a:gd name="connsiteX1" fmla="*/ 3843156 w 4004180"/>
              <a:gd name="connsiteY1" fmla="*/ 1399608 h 3110281"/>
              <a:gd name="connsiteX2" fmla="*/ 3516448 w 4004180"/>
              <a:gd name="connsiteY2" fmla="*/ 1189787 h 3110281"/>
              <a:gd name="connsiteX3" fmla="*/ 3997961 w 4004180"/>
              <a:gd name="connsiteY3" fmla="*/ 939779 h 3110281"/>
              <a:gd name="connsiteX4" fmla="*/ 3112589 w 4004180"/>
              <a:gd name="connsiteY4" fmla="*/ 10865 h 3110281"/>
              <a:gd name="connsiteX5" fmla="*/ 891903 w 4004180"/>
              <a:gd name="connsiteY5" fmla="*/ 1636465 h 3110281"/>
              <a:gd name="connsiteX6" fmla="*/ 108132 w 4004180"/>
              <a:gd name="connsiteY6" fmla="*/ 3073379 h 3110281"/>
              <a:gd name="connsiteX0" fmla="*/ 3867332 w 4004194"/>
              <a:gd name="connsiteY0" fmla="*/ 1331665 h 3110281"/>
              <a:gd name="connsiteX1" fmla="*/ 3698376 w 4004194"/>
              <a:gd name="connsiteY1" fmla="*/ 1445328 h 3110281"/>
              <a:gd name="connsiteX2" fmla="*/ 3516448 w 4004194"/>
              <a:gd name="connsiteY2" fmla="*/ 1189787 h 3110281"/>
              <a:gd name="connsiteX3" fmla="*/ 3997961 w 4004194"/>
              <a:gd name="connsiteY3" fmla="*/ 939779 h 3110281"/>
              <a:gd name="connsiteX4" fmla="*/ 3112589 w 4004194"/>
              <a:gd name="connsiteY4" fmla="*/ 10865 h 3110281"/>
              <a:gd name="connsiteX5" fmla="*/ 891903 w 4004194"/>
              <a:gd name="connsiteY5" fmla="*/ 1636465 h 3110281"/>
              <a:gd name="connsiteX6" fmla="*/ 108132 w 4004194"/>
              <a:gd name="connsiteY6" fmla="*/ 3073379 h 3110281"/>
              <a:gd name="connsiteX0" fmla="*/ 3867332 w 4004280"/>
              <a:gd name="connsiteY0" fmla="*/ 1331665 h 3110281"/>
              <a:gd name="connsiteX1" fmla="*/ 3652656 w 4004280"/>
              <a:gd name="connsiteY1" fmla="*/ 1483428 h 3110281"/>
              <a:gd name="connsiteX2" fmla="*/ 3516448 w 4004280"/>
              <a:gd name="connsiteY2" fmla="*/ 1189787 h 3110281"/>
              <a:gd name="connsiteX3" fmla="*/ 3997961 w 4004280"/>
              <a:gd name="connsiteY3" fmla="*/ 939779 h 3110281"/>
              <a:gd name="connsiteX4" fmla="*/ 3112589 w 4004280"/>
              <a:gd name="connsiteY4" fmla="*/ 10865 h 3110281"/>
              <a:gd name="connsiteX5" fmla="*/ 891903 w 4004280"/>
              <a:gd name="connsiteY5" fmla="*/ 1636465 h 3110281"/>
              <a:gd name="connsiteX6" fmla="*/ 108132 w 4004280"/>
              <a:gd name="connsiteY6" fmla="*/ 3073379 h 3110281"/>
              <a:gd name="connsiteX0" fmla="*/ 3867332 w 4004280"/>
              <a:gd name="connsiteY0" fmla="*/ 1331665 h 3110281"/>
              <a:gd name="connsiteX1" fmla="*/ 3652656 w 4004280"/>
              <a:gd name="connsiteY1" fmla="*/ 1483428 h 3110281"/>
              <a:gd name="connsiteX2" fmla="*/ 3516448 w 4004280"/>
              <a:gd name="connsiteY2" fmla="*/ 1189787 h 3110281"/>
              <a:gd name="connsiteX3" fmla="*/ 3997961 w 4004280"/>
              <a:gd name="connsiteY3" fmla="*/ 939779 h 3110281"/>
              <a:gd name="connsiteX4" fmla="*/ 3112589 w 4004280"/>
              <a:gd name="connsiteY4" fmla="*/ 10865 h 3110281"/>
              <a:gd name="connsiteX5" fmla="*/ 891903 w 4004280"/>
              <a:gd name="connsiteY5" fmla="*/ 1636465 h 3110281"/>
              <a:gd name="connsiteX6" fmla="*/ 108132 w 4004280"/>
              <a:gd name="connsiteY6" fmla="*/ 3073379 h 3110281"/>
              <a:gd name="connsiteX0" fmla="*/ 3867332 w 4004280"/>
              <a:gd name="connsiteY0" fmla="*/ 1331665 h 3110281"/>
              <a:gd name="connsiteX1" fmla="*/ 3652656 w 4004280"/>
              <a:gd name="connsiteY1" fmla="*/ 1483428 h 3110281"/>
              <a:gd name="connsiteX2" fmla="*/ 3516448 w 4004280"/>
              <a:gd name="connsiteY2" fmla="*/ 1189787 h 3110281"/>
              <a:gd name="connsiteX3" fmla="*/ 3997961 w 4004280"/>
              <a:gd name="connsiteY3" fmla="*/ 939779 h 3110281"/>
              <a:gd name="connsiteX4" fmla="*/ 3112589 w 4004280"/>
              <a:gd name="connsiteY4" fmla="*/ 10865 h 3110281"/>
              <a:gd name="connsiteX5" fmla="*/ 891903 w 4004280"/>
              <a:gd name="connsiteY5" fmla="*/ 1636465 h 3110281"/>
              <a:gd name="connsiteX6" fmla="*/ 108132 w 4004280"/>
              <a:gd name="connsiteY6" fmla="*/ 3073379 h 3110281"/>
              <a:gd name="connsiteX0" fmla="*/ 3867332 w 4004369"/>
              <a:gd name="connsiteY0" fmla="*/ 1331665 h 3110281"/>
              <a:gd name="connsiteX1" fmla="*/ 3652656 w 4004369"/>
              <a:gd name="connsiteY1" fmla="*/ 1483428 h 3110281"/>
              <a:gd name="connsiteX2" fmla="*/ 3516448 w 4004369"/>
              <a:gd name="connsiteY2" fmla="*/ 1189787 h 3110281"/>
              <a:gd name="connsiteX3" fmla="*/ 3997961 w 4004369"/>
              <a:gd name="connsiteY3" fmla="*/ 939779 h 3110281"/>
              <a:gd name="connsiteX4" fmla="*/ 3112589 w 4004369"/>
              <a:gd name="connsiteY4" fmla="*/ 10865 h 3110281"/>
              <a:gd name="connsiteX5" fmla="*/ 891903 w 4004369"/>
              <a:gd name="connsiteY5" fmla="*/ 1636465 h 3110281"/>
              <a:gd name="connsiteX6" fmla="*/ 108132 w 4004369"/>
              <a:gd name="connsiteY6" fmla="*/ 3073379 h 3110281"/>
              <a:gd name="connsiteX0" fmla="*/ 3890192 w 4004369"/>
              <a:gd name="connsiteY0" fmla="*/ 1400245 h 3110281"/>
              <a:gd name="connsiteX1" fmla="*/ 3652656 w 4004369"/>
              <a:gd name="connsiteY1" fmla="*/ 1483428 h 3110281"/>
              <a:gd name="connsiteX2" fmla="*/ 3516448 w 4004369"/>
              <a:gd name="connsiteY2" fmla="*/ 1189787 h 3110281"/>
              <a:gd name="connsiteX3" fmla="*/ 3997961 w 4004369"/>
              <a:gd name="connsiteY3" fmla="*/ 939779 h 3110281"/>
              <a:gd name="connsiteX4" fmla="*/ 3112589 w 4004369"/>
              <a:gd name="connsiteY4" fmla="*/ 10865 h 3110281"/>
              <a:gd name="connsiteX5" fmla="*/ 891903 w 4004369"/>
              <a:gd name="connsiteY5" fmla="*/ 1636465 h 3110281"/>
              <a:gd name="connsiteX6" fmla="*/ 108132 w 4004369"/>
              <a:gd name="connsiteY6" fmla="*/ 3073379 h 3110281"/>
              <a:gd name="connsiteX0" fmla="*/ 3890192 w 4005690"/>
              <a:gd name="connsiteY0" fmla="*/ 1400075 h 3110111"/>
              <a:gd name="connsiteX1" fmla="*/ 3652656 w 4005690"/>
              <a:gd name="connsiteY1" fmla="*/ 1483258 h 3110111"/>
              <a:gd name="connsiteX2" fmla="*/ 3546928 w 4005690"/>
              <a:gd name="connsiteY2" fmla="*/ 1098177 h 3110111"/>
              <a:gd name="connsiteX3" fmla="*/ 3997961 w 4005690"/>
              <a:gd name="connsiteY3" fmla="*/ 939609 h 3110111"/>
              <a:gd name="connsiteX4" fmla="*/ 3112589 w 4005690"/>
              <a:gd name="connsiteY4" fmla="*/ 10695 h 3110111"/>
              <a:gd name="connsiteX5" fmla="*/ 891903 w 4005690"/>
              <a:gd name="connsiteY5" fmla="*/ 1636295 h 3110111"/>
              <a:gd name="connsiteX6" fmla="*/ 108132 w 4005690"/>
              <a:gd name="connsiteY6" fmla="*/ 3073209 h 3110111"/>
              <a:gd name="connsiteX0" fmla="*/ 3890192 w 4006042"/>
              <a:gd name="connsiteY0" fmla="*/ 1400075 h 3110111"/>
              <a:gd name="connsiteX1" fmla="*/ 3652656 w 4006042"/>
              <a:gd name="connsiteY1" fmla="*/ 1483258 h 3110111"/>
              <a:gd name="connsiteX2" fmla="*/ 3546928 w 4006042"/>
              <a:gd name="connsiteY2" fmla="*/ 1098177 h 3110111"/>
              <a:gd name="connsiteX3" fmla="*/ 3997961 w 4006042"/>
              <a:gd name="connsiteY3" fmla="*/ 939609 h 3110111"/>
              <a:gd name="connsiteX4" fmla="*/ 3112589 w 4006042"/>
              <a:gd name="connsiteY4" fmla="*/ 10695 h 3110111"/>
              <a:gd name="connsiteX5" fmla="*/ 891903 w 4006042"/>
              <a:gd name="connsiteY5" fmla="*/ 1636295 h 3110111"/>
              <a:gd name="connsiteX6" fmla="*/ 108132 w 4006042"/>
              <a:gd name="connsiteY6" fmla="*/ 3073209 h 3110111"/>
              <a:gd name="connsiteX0" fmla="*/ 3890192 w 4006042"/>
              <a:gd name="connsiteY0" fmla="*/ 1400075 h 3110111"/>
              <a:gd name="connsiteX1" fmla="*/ 3652656 w 4006042"/>
              <a:gd name="connsiteY1" fmla="*/ 1483258 h 3110111"/>
              <a:gd name="connsiteX2" fmla="*/ 3546928 w 4006042"/>
              <a:gd name="connsiteY2" fmla="*/ 1098177 h 3110111"/>
              <a:gd name="connsiteX3" fmla="*/ 3997961 w 4006042"/>
              <a:gd name="connsiteY3" fmla="*/ 939609 h 3110111"/>
              <a:gd name="connsiteX4" fmla="*/ 3112589 w 4006042"/>
              <a:gd name="connsiteY4" fmla="*/ 10695 h 3110111"/>
              <a:gd name="connsiteX5" fmla="*/ 891903 w 4006042"/>
              <a:gd name="connsiteY5" fmla="*/ 1636295 h 3110111"/>
              <a:gd name="connsiteX6" fmla="*/ 108132 w 4006042"/>
              <a:gd name="connsiteY6" fmla="*/ 3073209 h 3110111"/>
              <a:gd name="connsiteX0" fmla="*/ 3890192 w 4006042"/>
              <a:gd name="connsiteY0" fmla="*/ 1400075 h 3110111"/>
              <a:gd name="connsiteX1" fmla="*/ 3652656 w 4006042"/>
              <a:gd name="connsiteY1" fmla="*/ 1483258 h 3110111"/>
              <a:gd name="connsiteX2" fmla="*/ 3546928 w 4006042"/>
              <a:gd name="connsiteY2" fmla="*/ 1098177 h 3110111"/>
              <a:gd name="connsiteX3" fmla="*/ 3997961 w 4006042"/>
              <a:gd name="connsiteY3" fmla="*/ 939609 h 3110111"/>
              <a:gd name="connsiteX4" fmla="*/ 3112589 w 4006042"/>
              <a:gd name="connsiteY4" fmla="*/ 10695 h 3110111"/>
              <a:gd name="connsiteX5" fmla="*/ 891903 w 4006042"/>
              <a:gd name="connsiteY5" fmla="*/ 1636295 h 3110111"/>
              <a:gd name="connsiteX6" fmla="*/ 108132 w 4006042"/>
              <a:gd name="connsiteY6" fmla="*/ 3073209 h 3110111"/>
              <a:gd name="connsiteX0" fmla="*/ 3890192 w 4008835"/>
              <a:gd name="connsiteY0" fmla="*/ 1400510 h 3110546"/>
              <a:gd name="connsiteX1" fmla="*/ 3652656 w 4008835"/>
              <a:gd name="connsiteY1" fmla="*/ 1483693 h 3110546"/>
              <a:gd name="connsiteX2" fmla="*/ 3546928 w 4008835"/>
              <a:gd name="connsiteY2" fmla="*/ 1098612 h 3110546"/>
              <a:gd name="connsiteX3" fmla="*/ 3997961 w 4008835"/>
              <a:gd name="connsiteY3" fmla="*/ 940044 h 3110546"/>
              <a:gd name="connsiteX4" fmla="*/ 3112589 w 4008835"/>
              <a:gd name="connsiteY4" fmla="*/ 11130 h 3110546"/>
              <a:gd name="connsiteX5" fmla="*/ 891903 w 4008835"/>
              <a:gd name="connsiteY5" fmla="*/ 1636730 h 3110546"/>
              <a:gd name="connsiteX6" fmla="*/ 108132 w 4008835"/>
              <a:gd name="connsiteY6" fmla="*/ 3073644 h 3110546"/>
              <a:gd name="connsiteX0" fmla="*/ 3890192 w 4008835"/>
              <a:gd name="connsiteY0" fmla="*/ 1400510 h 3110546"/>
              <a:gd name="connsiteX1" fmla="*/ 3652656 w 4008835"/>
              <a:gd name="connsiteY1" fmla="*/ 1483693 h 3110546"/>
              <a:gd name="connsiteX2" fmla="*/ 3546928 w 4008835"/>
              <a:gd name="connsiteY2" fmla="*/ 1098612 h 3110546"/>
              <a:gd name="connsiteX3" fmla="*/ 3997961 w 4008835"/>
              <a:gd name="connsiteY3" fmla="*/ 940044 h 3110546"/>
              <a:gd name="connsiteX4" fmla="*/ 3112589 w 4008835"/>
              <a:gd name="connsiteY4" fmla="*/ 11130 h 3110546"/>
              <a:gd name="connsiteX5" fmla="*/ 891903 w 4008835"/>
              <a:gd name="connsiteY5" fmla="*/ 1636730 h 3110546"/>
              <a:gd name="connsiteX6" fmla="*/ 108132 w 4008835"/>
              <a:gd name="connsiteY6" fmla="*/ 3073644 h 3110546"/>
              <a:gd name="connsiteX0" fmla="*/ 3890192 w 4008835"/>
              <a:gd name="connsiteY0" fmla="*/ 1400510 h 3110546"/>
              <a:gd name="connsiteX1" fmla="*/ 3652656 w 4008835"/>
              <a:gd name="connsiteY1" fmla="*/ 1483693 h 3110546"/>
              <a:gd name="connsiteX2" fmla="*/ 3546928 w 4008835"/>
              <a:gd name="connsiteY2" fmla="*/ 1098612 h 3110546"/>
              <a:gd name="connsiteX3" fmla="*/ 3997961 w 4008835"/>
              <a:gd name="connsiteY3" fmla="*/ 940044 h 3110546"/>
              <a:gd name="connsiteX4" fmla="*/ 3112589 w 4008835"/>
              <a:gd name="connsiteY4" fmla="*/ 11130 h 3110546"/>
              <a:gd name="connsiteX5" fmla="*/ 891903 w 4008835"/>
              <a:gd name="connsiteY5" fmla="*/ 1636730 h 3110546"/>
              <a:gd name="connsiteX6" fmla="*/ 108132 w 4008835"/>
              <a:gd name="connsiteY6" fmla="*/ 3073644 h 3110546"/>
              <a:gd name="connsiteX0" fmla="*/ 3890192 w 4008835"/>
              <a:gd name="connsiteY0" fmla="*/ 1400510 h 3110546"/>
              <a:gd name="connsiteX1" fmla="*/ 3652656 w 4008835"/>
              <a:gd name="connsiteY1" fmla="*/ 1483693 h 3110546"/>
              <a:gd name="connsiteX2" fmla="*/ 3546928 w 4008835"/>
              <a:gd name="connsiteY2" fmla="*/ 1098612 h 3110546"/>
              <a:gd name="connsiteX3" fmla="*/ 3997961 w 4008835"/>
              <a:gd name="connsiteY3" fmla="*/ 940044 h 3110546"/>
              <a:gd name="connsiteX4" fmla="*/ 3112589 w 4008835"/>
              <a:gd name="connsiteY4" fmla="*/ 11130 h 3110546"/>
              <a:gd name="connsiteX5" fmla="*/ 891903 w 4008835"/>
              <a:gd name="connsiteY5" fmla="*/ 1636730 h 3110546"/>
              <a:gd name="connsiteX6" fmla="*/ 108132 w 4008835"/>
              <a:gd name="connsiteY6" fmla="*/ 3073644 h 3110546"/>
              <a:gd name="connsiteX0" fmla="*/ 3890192 w 4034966"/>
              <a:gd name="connsiteY0" fmla="*/ 1400245 h 3110281"/>
              <a:gd name="connsiteX1" fmla="*/ 3652656 w 4034966"/>
              <a:gd name="connsiteY1" fmla="*/ 1483428 h 3110281"/>
              <a:gd name="connsiteX2" fmla="*/ 3546928 w 4034966"/>
              <a:gd name="connsiteY2" fmla="*/ 1098347 h 3110281"/>
              <a:gd name="connsiteX3" fmla="*/ 3997961 w 4034966"/>
              <a:gd name="connsiteY3" fmla="*/ 939779 h 3110281"/>
              <a:gd name="connsiteX4" fmla="*/ 3112589 w 4034966"/>
              <a:gd name="connsiteY4" fmla="*/ 10865 h 3110281"/>
              <a:gd name="connsiteX5" fmla="*/ 891903 w 4034966"/>
              <a:gd name="connsiteY5" fmla="*/ 1636465 h 3110281"/>
              <a:gd name="connsiteX6" fmla="*/ 108132 w 4034966"/>
              <a:gd name="connsiteY6" fmla="*/ 3073379 h 3110281"/>
              <a:gd name="connsiteX0" fmla="*/ 3890192 w 4020381"/>
              <a:gd name="connsiteY0" fmla="*/ 1403575 h 3113611"/>
              <a:gd name="connsiteX1" fmla="*/ 3652656 w 4020381"/>
              <a:gd name="connsiteY1" fmla="*/ 1486758 h 3113611"/>
              <a:gd name="connsiteX2" fmla="*/ 3546928 w 4020381"/>
              <a:gd name="connsiteY2" fmla="*/ 1101677 h 3113611"/>
              <a:gd name="connsiteX3" fmla="*/ 3982721 w 4020381"/>
              <a:gd name="connsiteY3" fmla="*/ 866909 h 3113611"/>
              <a:gd name="connsiteX4" fmla="*/ 3112589 w 4020381"/>
              <a:gd name="connsiteY4" fmla="*/ 14195 h 3113611"/>
              <a:gd name="connsiteX5" fmla="*/ 891903 w 4020381"/>
              <a:gd name="connsiteY5" fmla="*/ 1639795 h 3113611"/>
              <a:gd name="connsiteX6" fmla="*/ 108132 w 4020381"/>
              <a:gd name="connsiteY6" fmla="*/ 3076709 h 3113611"/>
              <a:gd name="connsiteX0" fmla="*/ 3890192 w 4020381"/>
              <a:gd name="connsiteY0" fmla="*/ 1403575 h 3113611"/>
              <a:gd name="connsiteX1" fmla="*/ 3652656 w 4020381"/>
              <a:gd name="connsiteY1" fmla="*/ 1486758 h 3113611"/>
              <a:gd name="connsiteX2" fmla="*/ 3546928 w 4020381"/>
              <a:gd name="connsiteY2" fmla="*/ 1101677 h 3113611"/>
              <a:gd name="connsiteX3" fmla="*/ 3982721 w 4020381"/>
              <a:gd name="connsiteY3" fmla="*/ 866909 h 3113611"/>
              <a:gd name="connsiteX4" fmla="*/ 3112589 w 4020381"/>
              <a:gd name="connsiteY4" fmla="*/ 14195 h 3113611"/>
              <a:gd name="connsiteX5" fmla="*/ 891903 w 4020381"/>
              <a:gd name="connsiteY5" fmla="*/ 1639795 h 3113611"/>
              <a:gd name="connsiteX6" fmla="*/ 108132 w 4020381"/>
              <a:gd name="connsiteY6" fmla="*/ 3076709 h 3113611"/>
              <a:gd name="connsiteX0" fmla="*/ 3890192 w 4014297"/>
              <a:gd name="connsiteY0" fmla="*/ 1395865 h 3105901"/>
              <a:gd name="connsiteX1" fmla="*/ 3652656 w 4014297"/>
              <a:gd name="connsiteY1" fmla="*/ 1479048 h 3105901"/>
              <a:gd name="connsiteX2" fmla="*/ 3546928 w 4014297"/>
              <a:gd name="connsiteY2" fmla="*/ 1093967 h 3105901"/>
              <a:gd name="connsiteX3" fmla="*/ 3982721 w 4014297"/>
              <a:gd name="connsiteY3" fmla="*/ 859199 h 3105901"/>
              <a:gd name="connsiteX4" fmla="*/ 3112589 w 4014297"/>
              <a:gd name="connsiteY4" fmla="*/ 6485 h 3105901"/>
              <a:gd name="connsiteX5" fmla="*/ 891903 w 4014297"/>
              <a:gd name="connsiteY5" fmla="*/ 1632085 h 3105901"/>
              <a:gd name="connsiteX6" fmla="*/ 108132 w 4014297"/>
              <a:gd name="connsiteY6" fmla="*/ 3068999 h 3105901"/>
              <a:gd name="connsiteX0" fmla="*/ 3925085 w 4049190"/>
              <a:gd name="connsiteY0" fmla="*/ 1395865 h 3109440"/>
              <a:gd name="connsiteX1" fmla="*/ 3687549 w 4049190"/>
              <a:gd name="connsiteY1" fmla="*/ 1479048 h 3109440"/>
              <a:gd name="connsiteX2" fmla="*/ 3581821 w 4049190"/>
              <a:gd name="connsiteY2" fmla="*/ 1093967 h 3109440"/>
              <a:gd name="connsiteX3" fmla="*/ 4017614 w 4049190"/>
              <a:gd name="connsiteY3" fmla="*/ 859199 h 3109440"/>
              <a:gd name="connsiteX4" fmla="*/ 3147482 w 4049190"/>
              <a:gd name="connsiteY4" fmla="*/ 6485 h 3109440"/>
              <a:gd name="connsiteX5" fmla="*/ 926796 w 4049190"/>
              <a:gd name="connsiteY5" fmla="*/ 1632085 h 3109440"/>
              <a:gd name="connsiteX6" fmla="*/ 143025 w 4049190"/>
              <a:gd name="connsiteY6" fmla="*/ 3068999 h 3109440"/>
              <a:gd name="connsiteX0" fmla="*/ 3925085 w 4049190"/>
              <a:gd name="connsiteY0" fmla="*/ 1395865 h 3109440"/>
              <a:gd name="connsiteX1" fmla="*/ 3687549 w 4049190"/>
              <a:gd name="connsiteY1" fmla="*/ 1479048 h 3109440"/>
              <a:gd name="connsiteX2" fmla="*/ 3581821 w 4049190"/>
              <a:gd name="connsiteY2" fmla="*/ 1093967 h 3109440"/>
              <a:gd name="connsiteX3" fmla="*/ 4017614 w 4049190"/>
              <a:gd name="connsiteY3" fmla="*/ 859199 h 3109440"/>
              <a:gd name="connsiteX4" fmla="*/ 3147482 w 4049190"/>
              <a:gd name="connsiteY4" fmla="*/ 6485 h 3109440"/>
              <a:gd name="connsiteX5" fmla="*/ 926796 w 4049190"/>
              <a:gd name="connsiteY5" fmla="*/ 1632085 h 3109440"/>
              <a:gd name="connsiteX6" fmla="*/ 143025 w 4049190"/>
              <a:gd name="connsiteY6" fmla="*/ 3068999 h 3109440"/>
              <a:gd name="connsiteX0" fmla="*/ 3954563 w 4078668"/>
              <a:gd name="connsiteY0" fmla="*/ 1395865 h 3108496"/>
              <a:gd name="connsiteX1" fmla="*/ 3717027 w 4078668"/>
              <a:gd name="connsiteY1" fmla="*/ 1479048 h 3108496"/>
              <a:gd name="connsiteX2" fmla="*/ 3611299 w 4078668"/>
              <a:gd name="connsiteY2" fmla="*/ 1093967 h 3108496"/>
              <a:gd name="connsiteX3" fmla="*/ 4047092 w 4078668"/>
              <a:gd name="connsiteY3" fmla="*/ 859199 h 3108496"/>
              <a:gd name="connsiteX4" fmla="*/ 3176960 w 4078668"/>
              <a:gd name="connsiteY4" fmla="*/ 6485 h 3108496"/>
              <a:gd name="connsiteX5" fmla="*/ 956274 w 4078668"/>
              <a:gd name="connsiteY5" fmla="*/ 1632085 h 3108496"/>
              <a:gd name="connsiteX6" fmla="*/ 172503 w 4078668"/>
              <a:gd name="connsiteY6" fmla="*/ 3068999 h 3108496"/>
              <a:gd name="connsiteX0" fmla="*/ 3954563 w 4078668"/>
              <a:gd name="connsiteY0" fmla="*/ 1395865 h 3108496"/>
              <a:gd name="connsiteX1" fmla="*/ 3717027 w 4078668"/>
              <a:gd name="connsiteY1" fmla="*/ 1479048 h 3108496"/>
              <a:gd name="connsiteX2" fmla="*/ 3611299 w 4078668"/>
              <a:gd name="connsiteY2" fmla="*/ 1093967 h 3108496"/>
              <a:gd name="connsiteX3" fmla="*/ 4047092 w 4078668"/>
              <a:gd name="connsiteY3" fmla="*/ 859199 h 3108496"/>
              <a:gd name="connsiteX4" fmla="*/ 3176960 w 4078668"/>
              <a:gd name="connsiteY4" fmla="*/ 6485 h 3108496"/>
              <a:gd name="connsiteX5" fmla="*/ 956274 w 4078668"/>
              <a:gd name="connsiteY5" fmla="*/ 1632085 h 3108496"/>
              <a:gd name="connsiteX6" fmla="*/ 172503 w 4078668"/>
              <a:gd name="connsiteY6" fmla="*/ 3068999 h 3108496"/>
              <a:gd name="connsiteX0" fmla="*/ 4022563 w 4146668"/>
              <a:gd name="connsiteY0" fmla="*/ 1395865 h 3376951"/>
              <a:gd name="connsiteX1" fmla="*/ 3785027 w 4146668"/>
              <a:gd name="connsiteY1" fmla="*/ 1479048 h 3376951"/>
              <a:gd name="connsiteX2" fmla="*/ 3679299 w 4146668"/>
              <a:gd name="connsiteY2" fmla="*/ 1093967 h 3376951"/>
              <a:gd name="connsiteX3" fmla="*/ 4115092 w 4146668"/>
              <a:gd name="connsiteY3" fmla="*/ 859199 h 3376951"/>
              <a:gd name="connsiteX4" fmla="*/ 3244960 w 4146668"/>
              <a:gd name="connsiteY4" fmla="*/ 6485 h 3376951"/>
              <a:gd name="connsiteX5" fmla="*/ 1024274 w 4146668"/>
              <a:gd name="connsiteY5" fmla="*/ 1632085 h 3376951"/>
              <a:gd name="connsiteX6" fmla="*/ 164303 w 4146668"/>
              <a:gd name="connsiteY6" fmla="*/ 3343319 h 3376951"/>
              <a:gd name="connsiteX0" fmla="*/ 3936993 w 4061098"/>
              <a:gd name="connsiteY0" fmla="*/ 1395865 h 3343319"/>
              <a:gd name="connsiteX1" fmla="*/ 3699457 w 4061098"/>
              <a:gd name="connsiteY1" fmla="*/ 1479048 h 3343319"/>
              <a:gd name="connsiteX2" fmla="*/ 3593729 w 4061098"/>
              <a:gd name="connsiteY2" fmla="*/ 1093967 h 3343319"/>
              <a:gd name="connsiteX3" fmla="*/ 4029522 w 4061098"/>
              <a:gd name="connsiteY3" fmla="*/ 859199 h 3343319"/>
              <a:gd name="connsiteX4" fmla="*/ 3159390 w 4061098"/>
              <a:gd name="connsiteY4" fmla="*/ 6485 h 3343319"/>
              <a:gd name="connsiteX5" fmla="*/ 938704 w 4061098"/>
              <a:gd name="connsiteY5" fmla="*/ 1632085 h 3343319"/>
              <a:gd name="connsiteX6" fmla="*/ 78733 w 4061098"/>
              <a:gd name="connsiteY6" fmla="*/ 3343319 h 3343319"/>
              <a:gd name="connsiteX0" fmla="*/ 3936993 w 4032267"/>
              <a:gd name="connsiteY0" fmla="*/ 1396015 h 3343469"/>
              <a:gd name="connsiteX1" fmla="*/ 3699457 w 4032267"/>
              <a:gd name="connsiteY1" fmla="*/ 1479198 h 3343469"/>
              <a:gd name="connsiteX2" fmla="*/ 3434072 w 4032267"/>
              <a:gd name="connsiteY2" fmla="*/ 1297317 h 3343469"/>
              <a:gd name="connsiteX3" fmla="*/ 4029522 w 4032267"/>
              <a:gd name="connsiteY3" fmla="*/ 859349 h 3343469"/>
              <a:gd name="connsiteX4" fmla="*/ 3159390 w 4032267"/>
              <a:gd name="connsiteY4" fmla="*/ 6635 h 3343469"/>
              <a:gd name="connsiteX5" fmla="*/ 938704 w 4032267"/>
              <a:gd name="connsiteY5" fmla="*/ 1632235 h 3343469"/>
              <a:gd name="connsiteX6" fmla="*/ 78733 w 4032267"/>
              <a:gd name="connsiteY6" fmla="*/ 3343469 h 3343469"/>
              <a:gd name="connsiteX0" fmla="*/ 3936993 w 4032169"/>
              <a:gd name="connsiteY0" fmla="*/ 1396015 h 3343469"/>
              <a:gd name="connsiteX1" fmla="*/ 3554314 w 4032169"/>
              <a:gd name="connsiteY1" fmla="*/ 1740455 h 3343469"/>
              <a:gd name="connsiteX2" fmla="*/ 3434072 w 4032169"/>
              <a:gd name="connsiteY2" fmla="*/ 1297317 h 3343469"/>
              <a:gd name="connsiteX3" fmla="*/ 4029522 w 4032169"/>
              <a:gd name="connsiteY3" fmla="*/ 859349 h 3343469"/>
              <a:gd name="connsiteX4" fmla="*/ 3159390 w 4032169"/>
              <a:gd name="connsiteY4" fmla="*/ 6635 h 3343469"/>
              <a:gd name="connsiteX5" fmla="*/ 938704 w 4032169"/>
              <a:gd name="connsiteY5" fmla="*/ 1632235 h 3343469"/>
              <a:gd name="connsiteX6" fmla="*/ 78733 w 4032169"/>
              <a:gd name="connsiteY6" fmla="*/ 3343469 h 3343469"/>
              <a:gd name="connsiteX0" fmla="*/ 3835393 w 4032169"/>
              <a:gd name="connsiteY0" fmla="*/ 1700815 h 3343469"/>
              <a:gd name="connsiteX1" fmla="*/ 3554314 w 4032169"/>
              <a:gd name="connsiteY1" fmla="*/ 1740455 h 3343469"/>
              <a:gd name="connsiteX2" fmla="*/ 3434072 w 4032169"/>
              <a:gd name="connsiteY2" fmla="*/ 1297317 h 3343469"/>
              <a:gd name="connsiteX3" fmla="*/ 4029522 w 4032169"/>
              <a:gd name="connsiteY3" fmla="*/ 859349 h 3343469"/>
              <a:gd name="connsiteX4" fmla="*/ 3159390 w 4032169"/>
              <a:gd name="connsiteY4" fmla="*/ 6635 h 3343469"/>
              <a:gd name="connsiteX5" fmla="*/ 938704 w 4032169"/>
              <a:gd name="connsiteY5" fmla="*/ 1632235 h 3343469"/>
              <a:gd name="connsiteX6" fmla="*/ 78733 w 4032169"/>
              <a:gd name="connsiteY6" fmla="*/ 3343469 h 3343469"/>
              <a:gd name="connsiteX0" fmla="*/ 3820879 w 4032169"/>
              <a:gd name="connsiteY0" fmla="*/ 1657272 h 3343469"/>
              <a:gd name="connsiteX1" fmla="*/ 3554314 w 4032169"/>
              <a:gd name="connsiteY1" fmla="*/ 1740455 h 3343469"/>
              <a:gd name="connsiteX2" fmla="*/ 3434072 w 4032169"/>
              <a:gd name="connsiteY2" fmla="*/ 1297317 h 3343469"/>
              <a:gd name="connsiteX3" fmla="*/ 4029522 w 4032169"/>
              <a:gd name="connsiteY3" fmla="*/ 859349 h 3343469"/>
              <a:gd name="connsiteX4" fmla="*/ 3159390 w 4032169"/>
              <a:gd name="connsiteY4" fmla="*/ 6635 h 3343469"/>
              <a:gd name="connsiteX5" fmla="*/ 938704 w 4032169"/>
              <a:gd name="connsiteY5" fmla="*/ 1632235 h 3343469"/>
              <a:gd name="connsiteX6" fmla="*/ 78733 w 4032169"/>
              <a:gd name="connsiteY6" fmla="*/ 3343469 h 3343469"/>
              <a:gd name="connsiteX0" fmla="*/ 3820879 w 4032169"/>
              <a:gd name="connsiteY0" fmla="*/ 1657272 h 3343469"/>
              <a:gd name="connsiteX1" fmla="*/ 3554314 w 4032169"/>
              <a:gd name="connsiteY1" fmla="*/ 1856569 h 3343469"/>
              <a:gd name="connsiteX2" fmla="*/ 3434072 w 4032169"/>
              <a:gd name="connsiteY2" fmla="*/ 1297317 h 3343469"/>
              <a:gd name="connsiteX3" fmla="*/ 4029522 w 4032169"/>
              <a:gd name="connsiteY3" fmla="*/ 859349 h 3343469"/>
              <a:gd name="connsiteX4" fmla="*/ 3159390 w 4032169"/>
              <a:gd name="connsiteY4" fmla="*/ 6635 h 3343469"/>
              <a:gd name="connsiteX5" fmla="*/ 938704 w 4032169"/>
              <a:gd name="connsiteY5" fmla="*/ 1632235 h 3343469"/>
              <a:gd name="connsiteX6" fmla="*/ 78733 w 4032169"/>
              <a:gd name="connsiteY6" fmla="*/ 3343469 h 3343469"/>
              <a:gd name="connsiteX0" fmla="*/ 3820879 w 4030839"/>
              <a:gd name="connsiteY0" fmla="*/ 1657587 h 3343784"/>
              <a:gd name="connsiteX1" fmla="*/ 3554314 w 4030839"/>
              <a:gd name="connsiteY1" fmla="*/ 1856884 h 3343784"/>
              <a:gd name="connsiteX2" fmla="*/ 3361501 w 4030839"/>
              <a:gd name="connsiteY2" fmla="*/ 1515346 h 3343784"/>
              <a:gd name="connsiteX3" fmla="*/ 4029522 w 4030839"/>
              <a:gd name="connsiteY3" fmla="*/ 859664 h 3343784"/>
              <a:gd name="connsiteX4" fmla="*/ 3159390 w 4030839"/>
              <a:gd name="connsiteY4" fmla="*/ 6950 h 3343784"/>
              <a:gd name="connsiteX5" fmla="*/ 938704 w 4030839"/>
              <a:gd name="connsiteY5" fmla="*/ 1632550 h 3343784"/>
              <a:gd name="connsiteX6" fmla="*/ 78733 w 4030839"/>
              <a:gd name="connsiteY6" fmla="*/ 3343784 h 3343784"/>
              <a:gd name="connsiteX0" fmla="*/ 3878936 w 4030839"/>
              <a:gd name="connsiteY0" fmla="*/ 1672101 h 3343784"/>
              <a:gd name="connsiteX1" fmla="*/ 3554314 w 4030839"/>
              <a:gd name="connsiteY1" fmla="*/ 1856884 h 3343784"/>
              <a:gd name="connsiteX2" fmla="*/ 3361501 w 4030839"/>
              <a:gd name="connsiteY2" fmla="*/ 1515346 h 3343784"/>
              <a:gd name="connsiteX3" fmla="*/ 4029522 w 4030839"/>
              <a:gd name="connsiteY3" fmla="*/ 859664 h 3343784"/>
              <a:gd name="connsiteX4" fmla="*/ 3159390 w 4030839"/>
              <a:gd name="connsiteY4" fmla="*/ 6950 h 3343784"/>
              <a:gd name="connsiteX5" fmla="*/ 938704 w 4030839"/>
              <a:gd name="connsiteY5" fmla="*/ 1632550 h 3343784"/>
              <a:gd name="connsiteX6" fmla="*/ 78733 w 4030839"/>
              <a:gd name="connsiteY6" fmla="*/ 3343784 h 3343784"/>
              <a:gd name="connsiteX0" fmla="*/ 3888461 w 4030839"/>
              <a:gd name="connsiteY0" fmla="*/ 1662576 h 3343784"/>
              <a:gd name="connsiteX1" fmla="*/ 3554314 w 4030839"/>
              <a:gd name="connsiteY1" fmla="*/ 1856884 h 3343784"/>
              <a:gd name="connsiteX2" fmla="*/ 3361501 w 4030839"/>
              <a:gd name="connsiteY2" fmla="*/ 1515346 h 3343784"/>
              <a:gd name="connsiteX3" fmla="*/ 4029522 w 4030839"/>
              <a:gd name="connsiteY3" fmla="*/ 859664 h 3343784"/>
              <a:gd name="connsiteX4" fmla="*/ 3159390 w 4030839"/>
              <a:gd name="connsiteY4" fmla="*/ 6950 h 3343784"/>
              <a:gd name="connsiteX5" fmla="*/ 938704 w 4030839"/>
              <a:gd name="connsiteY5" fmla="*/ 1632550 h 3343784"/>
              <a:gd name="connsiteX6" fmla="*/ 78733 w 4030839"/>
              <a:gd name="connsiteY6" fmla="*/ 3343784 h 3343784"/>
              <a:gd name="connsiteX0" fmla="*/ 3888461 w 4030839"/>
              <a:gd name="connsiteY0" fmla="*/ 1662576 h 3343784"/>
              <a:gd name="connsiteX1" fmla="*/ 3554314 w 4030839"/>
              <a:gd name="connsiteY1" fmla="*/ 1856884 h 3343784"/>
              <a:gd name="connsiteX2" fmla="*/ 3361501 w 4030839"/>
              <a:gd name="connsiteY2" fmla="*/ 1515346 h 3343784"/>
              <a:gd name="connsiteX3" fmla="*/ 4029522 w 4030839"/>
              <a:gd name="connsiteY3" fmla="*/ 859664 h 3343784"/>
              <a:gd name="connsiteX4" fmla="*/ 3159390 w 4030839"/>
              <a:gd name="connsiteY4" fmla="*/ 6950 h 3343784"/>
              <a:gd name="connsiteX5" fmla="*/ 938704 w 4030839"/>
              <a:gd name="connsiteY5" fmla="*/ 1632550 h 3343784"/>
              <a:gd name="connsiteX6" fmla="*/ 78733 w 4030839"/>
              <a:gd name="connsiteY6" fmla="*/ 3343784 h 3343784"/>
              <a:gd name="connsiteX0" fmla="*/ 3554314 w 4030839"/>
              <a:gd name="connsiteY0" fmla="*/ 1856884 h 3343784"/>
              <a:gd name="connsiteX1" fmla="*/ 3361501 w 4030839"/>
              <a:gd name="connsiteY1" fmla="*/ 1515346 h 3343784"/>
              <a:gd name="connsiteX2" fmla="*/ 4029522 w 4030839"/>
              <a:gd name="connsiteY2" fmla="*/ 859664 h 3343784"/>
              <a:gd name="connsiteX3" fmla="*/ 3159390 w 4030839"/>
              <a:gd name="connsiteY3" fmla="*/ 6950 h 3343784"/>
              <a:gd name="connsiteX4" fmla="*/ 938704 w 4030839"/>
              <a:gd name="connsiteY4" fmla="*/ 1632550 h 3343784"/>
              <a:gd name="connsiteX5" fmla="*/ 78733 w 4030839"/>
              <a:gd name="connsiteY5" fmla="*/ 3343784 h 3343784"/>
              <a:gd name="connsiteX0" fmla="*/ 3554314 w 4030840"/>
              <a:gd name="connsiteY0" fmla="*/ 1856884 h 3343784"/>
              <a:gd name="connsiteX1" fmla="*/ 3551342 w 4030840"/>
              <a:gd name="connsiteY1" fmla="*/ 1859083 h 3343784"/>
              <a:gd name="connsiteX2" fmla="*/ 3361501 w 4030840"/>
              <a:gd name="connsiteY2" fmla="*/ 1515346 h 3343784"/>
              <a:gd name="connsiteX3" fmla="*/ 4029522 w 4030840"/>
              <a:gd name="connsiteY3" fmla="*/ 859664 h 3343784"/>
              <a:gd name="connsiteX4" fmla="*/ 3159390 w 4030840"/>
              <a:gd name="connsiteY4" fmla="*/ 6950 h 3343784"/>
              <a:gd name="connsiteX5" fmla="*/ 938704 w 4030840"/>
              <a:gd name="connsiteY5" fmla="*/ 1632550 h 3343784"/>
              <a:gd name="connsiteX6" fmla="*/ 78733 w 4030840"/>
              <a:gd name="connsiteY6" fmla="*/ 3343784 h 3343784"/>
              <a:gd name="connsiteX0" fmla="*/ 3554314 w 4030822"/>
              <a:gd name="connsiteY0" fmla="*/ 1856884 h 3343784"/>
              <a:gd name="connsiteX1" fmla="*/ 3606111 w 4030822"/>
              <a:gd name="connsiteY1" fmla="*/ 1737640 h 3343784"/>
              <a:gd name="connsiteX2" fmla="*/ 3361501 w 4030822"/>
              <a:gd name="connsiteY2" fmla="*/ 1515346 h 3343784"/>
              <a:gd name="connsiteX3" fmla="*/ 4029522 w 4030822"/>
              <a:gd name="connsiteY3" fmla="*/ 859664 h 3343784"/>
              <a:gd name="connsiteX4" fmla="*/ 3159390 w 4030822"/>
              <a:gd name="connsiteY4" fmla="*/ 6950 h 3343784"/>
              <a:gd name="connsiteX5" fmla="*/ 938704 w 4030822"/>
              <a:gd name="connsiteY5" fmla="*/ 1632550 h 3343784"/>
              <a:gd name="connsiteX6" fmla="*/ 78733 w 4030822"/>
              <a:gd name="connsiteY6" fmla="*/ 3343784 h 3343784"/>
              <a:gd name="connsiteX0" fmla="*/ 3961508 w 4030822"/>
              <a:gd name="connsiteY0" fmla="*/ 1623521 h 3343784"/>
              <a:gd name="connsiteX1" fmla="*/ 3606111 w 4030822"/>
              <a:gd name="connsiteY1" fmla="*/ 1737640 h 3343784"/>
              <a:gd name="connsiteX2" fmla="*/ 3361501 w 4030822"/>
              <a:gd name="connsiteY2" fmla="*/ 1515346 h 3343784"/>
              <a:gd name="connsiteX3" fmla="*/ 4029522 w 4030822"/>
              <a:gd name="connsiteY3" fmla="*/ 859664 h 3343784"/>
              <a:gd name="connsiteX4" fmla="*/ 3159390 w 4030822"/>
              <a:gd name="connsiteY4" fmla="*/ 6950 h 3343784"/>
              <a:gd name="connsiteX5" fmla="*/ 938704 w 4030822"/>
              <a:gd name="connsiteY5" fmla="*/ 1632550 h 3343784"/>
              <a:gd name="connsiteX6" fmla="*/ 78733 w 4030822"/>
              <a:gd name="connsiteY6" fmla="*/ 3343784 h 3343784"/>
              <a:gd name="connsiteX0" fmla="*/ 3961508 w 4030828"/>
              <a:gd name="connsiteY0" fmla="*/ 1623521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  <a:gd name="connsiteX0" fmla="*/ 3961508 w 4030828"/>
              <a:gd name="connsiteY0" fmla="*/ 1623521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  <a:gd name="connsiteX0" fmla="*/ 3961508 w 4030828"/>
              <a:gd name="connsiteY0" fmla="*/ 1623521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  <a:gd name="connsiteX0" fmla="*/ 3961508 w 4030828"/>
              <a:gd name="connsiteY0" fmla="*/ 1623521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  <a:gd name="connsiteX0" fmla="*/ 3840065 w 4030828"/>
              <a:gd name="connsiteY0" fmla="*/ 1735440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  <a:gd name="connsiteX0" fmla="*/ 3840065 w 4030828"/>
              <a:gd name="connsiteY0" fmla="*/ 1735440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  <a:gd name="connsiteX0" fmla="*/ 3840065 w 4030828"/>
              <a:gd name="connsiteY0" fmla="*/ 1735440 h 3343784"/>
              <a:gd name="connsiteX1" fmla="*/ 3587061 w 4030828"/>
              <a:gd name="connsiteY1" fmla="*/ 1873371 h 3343784"/>
              <a:gd name="connsiteX2" fmla="*/ 3361501 w 4030828"/>
              <a:gd name="connsiteY2" fmla="*/ 1515346 h 3343784"/>
              <a:gd name="connsiteX3" fmla="*/ 4029522 w 4030828"/>
              <a:gd name="connsiteY3" fmla="*/ 859664 h 3343784"/>
              <a:gd name="connsiteX4" fmla="*/ 3159390 w 4030828"/>
              <a:gd name="connsiteY4" fmla="*/ 6950 h 3343784"/>
              <a:gd name="connsiteX5" fmla="*/ 938704 w 4030828"/>
              <a:gd name="connsiteY5" fmla="*/ 1632550 h 3343784"/>
              <a:gd name="connsiteX6" fmla="*/ 78733 w 4030828"/>
              <a:gd name="connsiteY6" fmla="*/ 3343784 h 3343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0828" h="3343784">
                <a:moveTo>
                  <a:pt x="3840065" y="1735440"/>
                </a:moveTo>
                <a:cubicBezTo>
                  <a:pt x="3839570" y="1735807"/>
                  <a:pt x="3769216" y="1873143"/>
                  <a:pt x="3587061" y="1873371"/>
                </a:cubicBezTo>
                <a:cubicBezTo>
                  <a:pt x="3407287" y="1845023"/>
                  <a:pt x="3287758" y="1684297"/>
                  <a:pt x="3361501" y="1515346"/>
                </a:cubicBezTo>
                <a:cubicBezTo>
                  <a:pt x="3435245" y="1346395"/>
                  <a:pt x="4063207" y="1111063"/>
                  <a:pt x="4029522" y="859664"/>
                </a:cubicBezTo>
                <a:cubicBezTo>
                  <a:pt x="3995837" y="608265"/>
                  <a:pt x="3529746" y="-76144"/>
                  <a:pt x="3159390" y="6950"/>
                </a:cubicBezTo>
                <a:cubicBezTo>
                  <a:pt x="2789034" y="90044"/>
                  <a:pt x="1270597" y="1264250"/>
                  <a:pt x="938704" y="1632550"/>
                </a:cubicBezTo>
                <a:cubicBezTo>
                  <a:pt x="637291" y="2000850"/>
                  <a:pt x="-270457" y="3180861"/>
                  <a:pt x="78733" y="3343784"/>
                </a:cubicBez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tmp\kools_layo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786" y="1284412"/>
            <a:ext cx="7203718" cy="509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60363" y="360363"/>
            <a:ext cx="3203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4000" dirty="0" smtClean="0"/>
              <a:t>KOOLS</a:t>
            </a:r>
            <a:r>
              <a:rPr lang="ja-JP" altLang="en-US" sz="4000" dirty="0" smtClean="0"/>
              <a:t>改造案</a:t>
            </a:r>
            <a:endParaRPr lang="ja-JP" altLang="en-US" sz="4000" dirty="0"/>
          </a:p>
        </p:txBody>
      </p:sp>
      <p:sp>
        <p:nvSpPr>
          <p:cNvPr id="4" name="正方形/長方形 3"/>
          <p:cNvSpPr/>
          <p:nvPr/>
        </p:nvSpPr>
        <p:spPr>
          <a:xfrm>
            <a:off x="2960255" y="3975440"/>
            <a:ext cx="144463" cy="4333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5" name="直線矢印コネクタ 4"/>
          <p:cNvCxnSpPr>
            <a:stCxn id="4102" idx="3"/>
          </p:cNvCxnSpPr>
          <p:nvPr/>
        </p:nvCxnSpPr>
        <p:spPr>
          <a:xfrm>
            <a:off x="2033640" y="3292847"/>
            <a:ext cx="926615" cy="68259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テキスト ボックス 5"/>
          <p:cNvSpPr txBox="1">
            <a:spLocks noChangeArrowheads="1"/>
          </p:cNvSpPr>
          <p:nvPr/>
        </p:nvSpPr>
        <p:spPr bwMode="auto">
          <a:xfrm>
            <a:off x="125465" y="2508622"/>
            <a:ext cx="19081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dirty="0"/>
              <a:t>1</a:t>
            </a:r>
            <a:r>
              <a:rPr lang="ja-JP" altLang="en-US" sz="3200" dirty="0"/>
              <a:t>次元マイクロレンズアレイ</a:t>
            </a:r>
          </a:p>
        </p:txBody>
      </p:sp>
      <p:sp>
        <p:nvSpPr>
          <p:cNvPr id="4104" name="テキスト ボックス 18"/>
          <p:cNvSpPr txBox="1">
            <a:spLocks noChangeArrowheads="1"/>
          </p:cNvSpPr>
          <p:nvPr/>
        </p:nvSpPr>
        <p:spPr bwMode="auto">
          <a:xfrm>
            <a:off x="128240" y="4653136"/>
            <a:ext cx="19954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/>
              <a:t>ファイバー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238107" y="4192133"/>
            <a:ext cx="4790277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テキスト ボックス 11"/>
          <p:cNvSpPr txBox="1">
            <a:spLocks noChangeArrowheads="1"/>
          </p:cNvSpPr>
          <p:nvPr/>
        </p:nvSpPr>
        <p:spPr bwMode="auto">
          <a:xfrm>
            <a:off x="512549" y="6088940"/>
            <a:ext cx="81189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 smtClean="0"/>
              <a:t>ファイバー</a:t>
            </a:r>
            <a:r>
              <a:rPr lang="ja-JP" altLang="en-US" sz="3200" dirty="0" smtClean="0"/>
              <a:t>と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次元マイクロレンズアレイを追加 </a:t>
            </a:r>
            <a:endParaRPr lang="ja-JP" altLang="en-US" sz="3200" dirty="0"/>
          </a:p>
        </p:txBody>
      </p:sp>
      <p:cxnSp>
        <p:nvCxnSpPr>
          <p:cNvPr id="15" name="直線コネクタ 14"/>
          <p:cNvCxnSpPr>
            <a:endCxn id="4" idx="1"/>
          </p:cNvCxnSpPr>
          <p:nvPr/>
        </p:nvCxnSpPr>
        <p:spPr>
          <a:xfrm flipV="1">
            <a:off x="2554514" y="4192134"/>
            <a:ext cx="405741" cy="3152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8028384" y="3975440"/>
            <a:ext cx="360040" cy="4333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8208404" y="2056606"/>
            <a:ext cx="180020" cy="191883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7884368" y="141277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CCD</a:t>
            </a:r>
            <a:endParaRPr kumimoji="1" lang="ja-JP" altLang="en-US" sz="3200" dirty="0" smtClean="0"/>
          </a:p>
        </p:txBody>
      </p:sp>
      <p:cxnSp>
        <p:nvCxnSpPr>
          <p:cNvPr id="27" name="直線コネクタ 26"/>
          <p:cNvCxnSpPr/>
          <p:nvPr/>
        </p:nvCxnSpPr>
        <p:spPr>
          <a:xfrm>
            <a:off x="2554514" y="4223657"/>
            <a:ext cx="405741" cy="12087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2554514" y="4077072"/>
            <a:ext cx="405741" cy="13082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2554514" y="4207895"/>
            <a:ext cx="405741" cy="683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2554514" y="4142483"/>
            <a:ext cx="405741" cy="811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フリーフォーム 2"/>
          <p:cNvSpPr/>
          <p:nvPr/>
        </p:nvSpPr>
        <p:spPr>
          <a:xfrm>
            <a:off x="14877" y="4209143"/>
            <a:ext cx="2539637" cy="392444"/>
          </a:xfrm>
          <a:custGeom>
            <a:avLst/>
            <a:gdLst>
              <a:gd name="connsiteX0" fmla="*/ 2394857 w 2394857"/>
              <a:gd name="connsiteY0" fmla="*/ 0 h 393168"/>
              <a:gd name="connsiteX1" fmla="*/ 1727200 w 2394857"/>
              <a:gd name="connsiteY1" fmla="*/ 391886 h 393168"/>
              <a:gd name="connsiteX2" fmla="*/ 0 w 2394857"/>
              <a:gd name="connsiteY2" fmla="*/ 101600 h 393168"/>
              <a:gd name="connsiteX0" fmla="*/ 2394857 w 2394857"/>
              <a:gd name="connsiteY0" fmla="*/ 0 h 393168"/>
              <a:gd name="connsiteX1" fmla="*/ 1727200 w 2394857"/>
              <a:gd name="connsiteY1" fmla="*/ 391886 h 393168"/>
              <a:gd name="connsiteX2" fmla="*/ 0 w 2394857"/>
              <a:gd name="connsiteY2" fmla="*/ 101600 h 393168"/>
              <a:gd name="connsiteX0" fmla="*/ 2394857 w 2394857"/>
              <a:gd name="connsiteY0" fmla="*/ 0 h 424187"/>
              <a:gd name="connsiteX1" fmla="*/ 1727200 w 2394857"/>
              <a:gd name="connsiteY1" fmla="*/ 391886 h 424187"/>
              <a:gd name="connsiteX2" fmla="*/ 0 w 2394857"/>
              <a:gd name="connsiteY2" fmla="*/ 101600 h 424187"/>
              <a:gd name="connsiteX0" fmla="*/ 2394857 w 2394857"/>
              <a:gd name="connsiteY0" fmla="*/ 0 h 424187"/>
              <a:gd name="connsiteX1" fmla="*/ 1727200 w 2394857"/>
              <a:gd name="connsiteY1" fmla="*/ 391886 h 424187"/>
              <a:gd name="connsiteX2" fmla="*/ 0 w 2394857"/>
              <a:gd name="connsiteY2" fmla="*/ 101600 h 424187"/>
              <a:gd name="connsiteX0" fmla="*/ 2539637 w 2539637"/>
              <a:gd name="connsiteY0" fmla="*/ 0 h 392444"/>
              <a:gd name="connsiteX1" fmla="*/ 1871980 w 2539637"/>
              <a:gd name="connsiteY1" fmla="*/ 391886 h 392444"/>
              <a:gd name="connsiteX2" fmla="*/ 0 w 2539637"/>
              <a:gd name="connsiteY2" fmla="*/ 71120 h 392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9637" h="392444">
                <a:moveTo>
                  <a:pt x="2539637" y="0"/>
                </a:moveTo>
                <a:cubicBezTo>
                  <a:pt x="2230120" y="134136"/>
                  <a:pt x="2295253" y="380033"/>
                  <a:pt x="1871980" y="391886"/>
                </a:cubicBezTo>
                <a:cubicBezTo>
                  <a:pt x="1448707" y="403739"/>
                  <a:pt x="664028" y="224729"/>
                  <a:pt x="0" y="71120"/>
                </a:cubicBez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3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60001" y="360000"/>
            <a:ext cx="3635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予想感度と比較</a:t>
            </a:r>
            <a:endParaRPr lang="en-US" altLang="ja-JP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162108"/>
            <a:ext cx="5514621" cy="5435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730176" y="3820790"/>
            <a:ext cx="501056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166465" y="3284984"/>
            <a:ext cx="2977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188 cm S/N = 10</a:t>
            </a:r>
            <a:endParaRPr kumimoji="1" lang="ja-JP" altLang="en-US" sz="3200" dirty="0" smtClean="0"/>
          </a:p>
        </p:txBody>
      </p:sp>
      <p:cxnSp>
        <p:nvCxnSpPr>
          <p:cNvPr id="9" name="直線矢印コネクタ 8"/>
          <p:cNvCxnSpPr>
            <a:stCxn id="7" idx="1"/>
          </p:cNvCxnSpPr>
          <p:nvPr/>
        </p:nvCxnSpPr>
        <p:spPr>
          <a:xfrm flipH="1">
            <a:off x="5766140" y="3577372"/>
            <a:ext cx="400325" cy="21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950684" y="1219602"/>
            <a:ext cx="0" cy="500319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391016" y="1268760"/>
            <a:ext cx="869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5</a:t>
            </a:r>
            <a:r>
              <a:rPr kumimoji="1" lang="ja-JP" altLang="en-US" sz="3200" dirty="0" smtClean="0"/>
              <a:t>分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1997074" y="1561147"/>
            <a:ext cx="380420" cy="351329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166464" y="3789040"/>
            <a:ext cx="272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3.8 m S/N = 10</a:t>
            </a:r>
            <a:endParaRPr kumimoji="1" lang="ja-JP" altLang="en-US" sz="3200" dirty="0" smtClean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736526" y="4043164"/>
            <a:ext cx="501056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5" idx="1"/>
          </p:cNvCxnSpPr>
          <p:nvPr/>
        </p:nvCxnSpPr>
        <p:spPr>
          <a:xfrm flipH="1" flipV="1">
            <a:off x="5753158" y="4043247"/>
            <a:ext cx="413306" cy="3818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930102" y="822483"/>
            <a:ext cx="30469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5</a:t>
            </a:r>
            <a:r>
              <a:rPr lang="ja-JP" altLang="en-US" sz="3200" dirty="0" smtClean="0"/>
              <a:t>分以内に観測を開始できれば、多くの</a:t>
            </a:r>
            <a:r>
              <a:rPr lang="en-US" altLang="ja-JP" sz="3200" dirty="0" smtClean="0"/>
              <a:t>GRB</a:t>
            </a:r>
            <a:r>
              <a:rPr lang="ja-JP" altLang="en-US" sz="3200" dirty="0" smtClean="0"/>
              <a:t>残光は観測できそう</a:t>
            </a:r>
            <a:endParaRPr kumimoji="1" lang="ja-JP" altLang="en-US" sz="32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150553" y="5157192"/>
            <a:ext cx="2440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short-GRB (</a:t>
            </a:r>
            <a:r>
              <a:rPr kumimoji="1" lang="ja-JP" altLang="en-US" sz="3200" dirty="0" smtClean="0"/>
              <a:t>赤線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はまだ厳しい？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07135" y="4284385"/>
            <a:ext cx="3046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積分時間 </a:t>
            </a:r>
            <a:r>
              <a:rPr kumimoji="1" lang="en-US" altLang="ja-JP" sz="3200" dirty="0" smtClean="0"/>
              <a:t>15</a:t>
            </a:r>
            <a:r>
              <a:rPr kumimoji="1" lang="ja-JP" altLang="en-US" sz="3200" dirty="0" smtClean="0"/>
              <a:t>分</a:t>
            </a:r>
            <a:r>
              <a:rPr kumimoji="1" lang="en-US" altLang="ja-JP" sz="3200" dirty="0" smtClean="0"/>
              <a:t>)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4665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22365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研究目的</a:t>
            </a:r>
            <a:endParaRPr lang="ja-JP" altLang="en-US" sz="4000" dirty="0"/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589273" y="1161597"/>
            <a:ext cx="7965454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619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indent="0" eaLnBrk="1" hangingPunct="1"/>
            <a:r>
              <a:rPr lang="ja-JP" altLang="en-US" sz="3200" dirty="0" smtClean="0">
                <a:solidFill>
                  <a:srgbClr val="FF0000"/>
                </a:solidFill>
              </a:rPr>
              <a:t>重力波源天体の可視光分光データを取得</a:t>
            </a:r>
            <a:r>
              <a:rPr lang="ja-JP" altLang="en-US" sz="3200" dirty="0">
                <a:solidFill>
                  <a:srgbClr val="FF0000"/>
                </a:solidFill>
              </a:rPr>
              <a:t>し</a:t>
            </a:r>
            <a:r>
              <a:rPr lang="ja-JP" altLang="en-US" sz="3200" dirty="0" smtClean="0">
                <a:solidFill>
                  <a:srgbClr val="FF0000"/>
                </a:solidFill>
              </a:rPr>
              <a:t>、天体までの距離や詳細構造を明らかにする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09058" y="3098224"/>
            <a:ext cx="8106831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光ファイバー型</a:t>
            </a:r>
            <a:r>
              <a:rPr lang="ja-JP" altLang="en-US" sz="3200" dirty="0" smtClean="0"/>
              <a:t>可視光面分光ユニット</a:t>
            </a:r>
            <a:r>
              <a:rPr kumimoji="1" lang="ja-JP" altLang="en-US" sz="3200" dirty="0" smtClean="0"/>
              <a:t>を開発中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3" r="14952"/>
          <a:stretch/>
        </p:blipFill>
        <p:spPr>
          <a:xfrm>
            <a:off x="540010" y="4077072"/>
            <a:ext cx="2056863" cy="2088232"/>
          </a:xfrm>
          <a:prstGeom prst="rect">
            <a:avLst/>
          </a:prstGeom>
        </p:spPr>
      </p:pic>
      <p:cxnSp>
        <p:nvCxnSpPr>
          <p:cNvPr id="8" name="直線コネクタ 7"/>
          <p:cNvCxnSpPr>
            <a:stCxn id="5" idx="0"/>
            <a:endCxn id="5" idx="2"/>
          </p:cNvCxnSpPr>
          <p:nvPr/>
        </p:nvCxnSpPr>
        <p:spPr>
          <a:xfrm>
            <a:off x="1568442" y="4077072"/>
            <a:ext cx="0" cy="20882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44170" y="4077072"/>
            <a:ext cx="0" cy="20882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109214" y="4077072"/>
            <a:ext cx="0" cy="20882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5" idx="1"/>
            <a:endCxn id="5" idx="3"/>
          </p:cNvCxnSpPr>
          <p:nvPr/>
        </p:nvCxnSpPr>
        <p:spPr>
          <a:xfrm>
            <a:off x="540010" y="5121188"/>
            <a:ext cx="205686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40009" y="4581128"/>
            <a:ext cx="205686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540010" y="5661248"/>
            <a:ext cx="205686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下矢印 14"/>
          <p:cNvSpPr/>
          <p:nvPr/>
        </p:nvSpPr>
        <p:spPr>
          <a:xfrm>
            <a:off x="4319972" y="2420888"/>
            <a:ext cx="504056" cy="43640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9512" y="616530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望遠鏡焦点面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4518000" y="407707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4518000" y="421423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4518000" y="435139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4518000" y="448855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4518000" y="462571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4518000" y="476287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4518000" y="490003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4518000" y="503719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4518000" y="517435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4518000" y="531151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518000" y="544867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4518000" y="558583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4518000" y="572299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4518000" y="586015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518000" y="599731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4518000" y="6134472"/>
            <a:ext cx="108000" cy="108000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2596872" y="4077072"/>
            <a:ext cx="246936" cy="245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2596873" y="4322232"/>
            <a:ext cx="246935" cy="2588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フリーフォーム 43"/>
          <p:cNvSpPr/>
          <p:nvPr/>
        </p:nvSpPr>
        <p:spPr>
          <a:xfrm>
            <a:off x="2849880" y="4130040"/>
            <a:ext cx="1722120" cy="190500"/>
          </a:xfrm>
          <a:custGeom>
            <a:avLst/>
            <a:gdLst>
              <a:gd name="connsiteX0" fmla="*/ 0 w 1722120"/>
              <a:gd name="connsiteY0" fmla="*/ 190500 h 190500"/>
              <a:gd name="connsiteX1" fmla="*/ 563880 w 1722120"/>
              <a:gd name="connsiteY1" fmla="*/ 22860 h 190500"/>
              <a:gd name="connsiteX2" fmla="*/ 1112520 w 1722120"/>
              <a:gd name="connsiteY2" fmla="*/ 91440 h 190500"/>
              <a:gd name="connsiteX3" fmla="*/ 1722120 w 1722120"/>
              <a:gd name="connsiteY3" fmla="*/ 0 h 190500"/>
              <a:gd name="connsiteX0" fmla="*/ 0 w 1722120"/>
              <a:gd name="connsiteY0" fmla="*/ 190500 h 190500"/>
              <a:gd name="connsiteX1" fmla="*/ 563880 w 1722120"/>
              <a:gd name="connsiteY1" fmla="*/ 22860 h 190500"/>
              <a:gd name="connsiteX2" fmla="*/ 1106170 w 1722120"/>
              <a:gd name="connsiteY2" fmla="*/ 34290 h 190500"/>
              <a:gd name="connsiteX3" fmla="*/ 1722120 w 1722120"/>
              <a:gd name="connsiteY3" fmla="*/ 0 h 190500"/>
              <a:gd name="connsiteX0" fmla="*/ 0 w 1722120"/>
              <a:gd name="connsiteY0" fmla="*/ 190500 h 190500"/>
              <a:gd name="connsiteX1" fmla="*/ 563880 w 1722120"/>
              <a:gd name="connsiteY1" fmla="*/ 60960 h 190500"/>
              <a:gd name="connsiteX2" fmla="*/ 1106170 w 1722120"/>
              <a:gd name="connsiteY2" fmla="*/ 34290 h 190500"/>
              <a:gd name="connsiteX3" fmla="*/ 1722120 w 1722120"/>
              <a:gd name="connsiteY3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2120" h="190500">
                <a:moveTo>
                  <a:pt x="0" y="190500"/>
                </a:moveTo>
                <a:cubicBezTo>
                  <a:pt x="189230" y="114935"/>
                  <a:pt x="379518" y="86995"/>
                  <a:pt x="563880" y="60960"/>
                </a:cubicBezTo>
                <a:cubicBezTo>
                  <a:pt x="748242" y="34925"/>
                  <a:pt x="913130" y="44450"/>
                  <a:pt x="1106170" y="34290"/>
                </a:cubicBezTo>
                <a:cubicBezTo>
                  <a:pt x="1299210" y="24130"/>
                  <a:pt x="1513840" y="43815"/>
                  <a:pt x="1722120" y="0"/>
                </a:cubicBezTo>
              </a:path>
            </a:pathLst>
          </a:custGeom>
          <a:noFill/>
          <a:ln w="1143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コネクタ 46"/>
          <p:cNvCxnSpPr/>
          <p:nvPr/>
        </p:nvCxnSpPr>
        <p:spPr>
          <a:xfrm>
            <a:off x="2596872" y="4596368"/>
            <a:ext cx="246936" cy="245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2596873" y="4841528"/>
            <a:ext cx="246935" cy="2588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フリーフォーム 48"/>
          <p:cNvSpPr/>
          <p:nvPr/>
        </p:nvSpPr>
        <p:spPr>
          <a:xfrm>
            <a:off x="2849880" y="4273099"/>
            <a:ext cx="1734820" cy="566737"/>
          </a:xfrm>
          <a:custGeom>
            <a:avLst/>
            <a:gdLst>
              <a:gd name="connsiteX0" fmla="*/ 0 w 1722120"/>
              <a:gd name="connsiteY0" fmla="*/ 190500 h 190500"/>
              <a:gd name="connsiteX1" fmla="*/ 563880 w 1722120"/>
              <a:gd name="connsiteY1" fmla="*/ 22860 h 190500"/>
              <a:gd name="connsiteX2" fmla="*/ 1112520 w 1722120"/>
              <a:gd name="connsiteY2" fmla="*/ 91440 h 190500"/>
              <a:gd name="connsiteX3" fmla="*/ 1722120 w 1722120"/>
              <a:gd name="connsiteY3" fmla="*/ 0 h 190500"/>
              <a:gd name="connsiteX0" fmla="*/ 0 w 1722120"/>
              <a:gd name="connsiteY0" fmla="*/ 169769 h 169769"/>
              <a:gd name="connsiteX1" fmla="*/ 563880 w 1722120"/>
              <a:gd name="connsiteY1" fmla="*/ 2129 h 169769"/>
              <a:gd name="connsiteX2" fmla="*/ 1112520 w 1722120"/>
              <a:gd name="connsiteY2" fmla="*/ 70709 h 169769"/>
              <a:gd name="connsiteX3" fmla="*/ 1722120 w 1722120"/>
              <a:gd name="connsiteY3" fmla="*/ 3082 h 169769"/>
              <a:gd name="connsiteX0" fmla="*/ 0 w 1734820"/>
              <a:gd name="connsiteY0" fmla="*/ 566737 h 566737"/>
              <a:gd name="connsiteX1" fmla="*/ 563880 w 1734820"/>
              <a:gd name="connsiteY1" fmla="*/ 399097 h 566737"/>
              <a:gd name="connsiteX2" fmla="*/ 1112520 w 1734820"/>
              <a:gd name="connsiteY2" fmla="*/ 467677 h 566737"/>
              <a:gd name="connsiteX3" fmla="*/ 1734820 w 1734820"/>
              <a:gd name="connsiteY3" fmla="*/ 0 h 566737"/>
              <a:gd name="connsiteX0" fmla="*/ 0 w 1734820"/>
              <a:gd name="connsiteY0" fmla="*/ 566737 h 566737"/>
              <a:gd name="connsiteX1" fmla="*/ 563880 w 1734820"/>
              <a:gd name="connsiteY1" fmla="*/ 399097 h 566737"/>
              <a:gd name="connsiteX2" fmla="*/ 1049020 w 1734820"/>
              <a:gd name="connsiteY2" fmla="*/ 67627 h 566737"/>
              <a:gd name="connsiteX3" fmla="*/ 1734820 w 1734820"/>
              <a:gd name="connsiteY3" fmla="*/ 0 h 566737"/>
              <a:gd name="connsiteX0" fmla="*/ 0 w 1734820"/>
              <a:gd name="connsiteY0" fmla="*/ 566737 h 566737"/>
              <a:gd name="connsiteX1" fmla="*/ 481330 w 1734820"/>
              <a:gd name="connsiteY1" fmla="*/ 265747 h 566737"/>
              <a:gd name="connsiteX2" fmla="*/ 1049020 w 1734820"/>
              <a:gd name="connsiteY2" fmla="*/ 67627 h 566737"/>
              <a:gd name="connsiteX3" fmla="*/ 1734820 w 1734820"/>
              <a:gd name="connsiteY3" fmla="*/ 0 h 56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820" h="566737">
                <a:moveTo>
                  <a:pt x="0" y="566737"/>
                </a:moveTo>
                <a:cubicBezTo>
                  <a:pt x="189230" y="491172"/>
                  <a:pt x="306493" y="348932"/>
                  <a:pt x="481330" y="265747"/>
                </a:cubicBezTo>
                <a:cubicBezTo>
                  <a:pt x="656167" y="182562"/>
                  <a:pt x="840105" y="111918"/>
                  <a:pt x="1049020" y="67627"/>
                </a:cubicBezTo>
                <a:cubicBezTo>
                  <a:pt x="1257935" y="23336"/>
                  <a:pt x="1526540" y="43815"/>
                  <a:pt x="1734820" y="0"/>
                </a:cubicBezTo>
              </a:path>
            </a:pathLst>
          </a:custGeom>
          <a:noFill/>
          <a:ln w="1143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2596872" y="5115664"/>
            <a:ext cx="246936" cy="245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V="1">
            <a:off x="2596873" y="5360824"/>
            <a:ext cx="246935" cy="2588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フリーフォーム 51"/>
          <p:cNvSpPr/>
          <p:nvPr/>
        </p:nvSpPr>
        <p:spPr>
          <a:xfrm>
            <a:off x="2849879" y="4411394"/>
            <a:ext cx="1712595" cy="947738"/>
          </a:xfrm>
          <a:custGeom>
            <a:avLst/>
            <a:gdLst>
              <a:gd name="connsiteX0" fmla="*/ 0 w 1722120"/>
              <a:gd name="connsiteY0" fmla="*/ 190500 h 190500"/>
              <a:gd name="connsiteX1" fmla="*/ 563880 w 1722120"/>
              <a:gd name="connsiteY1" fmla="*/ 22860 h 190500"/>
              <a:gd name="connsiteX2" fmla="*/ 1112520 w 1722120"/>
              <a:gd name="connsiteY2" fmla="*/ 91440 h 190500"/>
              <a:gd name="connsiteX3" fmla="*/ 1722120 w 1722120"/>
              <a:gd name="connsiteY3" fmla="*/ 0 h 190500"/>
              <a:gd name="connsiteX0" fmla="*/ 0 w 1712595"/>
              <a:gd name="connsiteY0" fmla="*/ 169840 h 169840"/>
              <a:gd name="connsiteX1" fmla="*/ 563880 w 1712595"/>
              <a:gd name="connsiteY1" fmla="*/ 2200 h 169840"/>
              <a:gd name="connsiteX2" fmla="*/ 1112520 w 1712595"/>
              <a:gd name="connsiteY2" fmla="*/ 70780 h 169840"/>
              <a:gd name="connsiteX3" fmla="*/ 1712595 w 1712595"/>
              <a:gd name="connsiteY3" fmla="*/ 22202 h 169840"/>
              <a:gd name="connsiteX0" fmla="*/ 0 w 1712595"/>
              <a:gd name="connsiteY0" fmla="*/ 947738 h 947738"/>
              <a:gd name="connsiteX1" fmla="*/ 563880 w 1712595"/>
              <a:gd name="connsiteY1" fmla="*/ 780098 h 947738"/>
              <a:gd name="connsiteX2" fmla="*/ 1112520 w 1712595"/>
              <a:gd name="connsiteY2" fmla="*/ 848678 h 947738"/>
              <a:gd name="connsiteX3" fmla="*/ 1712595 w 1712595"/>
              <a:gd name="connsiteY3" fmla="*/ 0 h 947738"/>
              <a:gd name="connsiteX0" fmla="*/ 0 w 1712595"/>
              <a:gd name="connsiteY0" fmla="*/ 947738 h 947738"/>
              <a:gd name="connsiteX1" fmla="*/ 563880 w 1712595"/>
              <a:gd name="connsiteY1" fmla="*/ 780098 h 947738"/>
              <a:gd name="connsiteX2" fmla="*/ 1055370 w 1712595"/>
              <a:gd name="connsiteY2" fmla="*/ 175578 h 947738"/>
              <a:gd name="connsiteX3" fmla="*/ 1712595 w 1712595"/>
              <a:gd name="connsiteY3" fmla="*/ 0 h 947738"/>
              <a:gd name="connsiteX0" fmla="*/ 0 w 1712595"/>
              <a:gd name="connsiteY0" fmla="*/ 947738 h 947738"/>
              <a:gd name="connsiteX1" fmla="*/ 500380 w 1712595"/>
              <a:gd name="connsiteY1" fmla="*/ 672148 h 947738"/>
              <a:gd name="connsiteX2" fmla="*/ 1055370 w 1712595"/>
              <a:gd name="connsiteY2" fmla="*/ 175578 h 947738"/>
              <a:gd name="connsiteX3" fmla="*/ 1712595 w 1712595"/>
              <a:gd name="connsiteY3" fmla="*/ 0 h 94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2595" h="947738">
                <a:moveTo>
                  <a:pt x="0" y="947738"/>
                </a:moveTo>
                <a:cubicBezTo>
                  <a:pt x="189230" y="872173"/>
                  <a:pt x="324485" y="800841"/>
                  <a:pt x="500380" y="672148"/>
                </a:cubicBezTo>
                <a:cubicBezTo>
                  <a:pt x="676275" y="543455"/>
                  <a:pt x="853334" y="287603"/>
                  <a:pt x="1055370" y="175578"/>
                </a:cubicBezTo>
                <a:cubicBezTo>
                  <a:pt x="1257406" y="63553"/>
                  <a:pt x="1504315" y="43815"/>
                  <a:pt x="1712595" y="0"/>
                </a:cubicBezTo>
              </a:path>
            </a:pathLst>
          </a:custGeom>
          <a:noFill/>
          <a:ln w="1143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コネクタ 52"/>
          <p:cNvCxnSpPr/>
          <p:nvPr/>
        </p:nvCxnSpPr>
        <p:spPr>
          <a:xfrm>
            <a:off x="2596872" y="5634960"/>
            <a:ext cx="246936" cy="245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2596873" y="5880120"/>
            <a:ext cx="246935" cy="2588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フリーフォーム 54"/>
          <p:cNvSpPr/>
          <p:nvPr/>
        </p:nvSpPr>
        <p:spPr>
          <a:xfrm>
            <a:off x="2849880" y="4540164"/>
            <a:ext cx="1711008" cy="1338263"/>
          </a:xfrm>
          <a:custGeom>
            <a:avLst/>
            <a:gdLst>
              <a:gd name="connsiteX0" fmla="*/ 0 w 1722120"/>
              <a:gd name="connsiteY0" fmla="*/ 190500 h 190500"/>
              <a:gd name="connsiteX1" fmla="*/ 563880 w 1722120"/>
              <a:gd name="connsiteY1" fmla="*/ 22860 h 190500"/>
              <a:gd name="connsiteX2" fmla="*/ 1112520 w 1722120"/>
              <a:gd name="connsiteY2" fmla="*/ 91440 h 190500"/>
              <a:gd name="connsiteX3" fmla="*/ 1722120 w 1722120"/>
              <a:gd name="connsiteY3" fmla="*/ 0 h 190500"/>
              <a:gd name="connsiteX0" fmla="*/ 0 w 1717358"/>
              <a:gd name="connsiteY0" fmla="*/ 169954 h 169954"/>
              <a:gd name="connsiteX1" fmla="*/ 563880 w 1717358"/>
              <a:gd name="connsiteY1" fmla="*/ 2314 h 169954"/>
              <a:gd name="connsiteX2" fmla="*/ 1112520 w 1717358"/>
              <a:gd name="connsiteY2" fmla="*/ 70894 h 169954"/>
              <a:gd name="connsiteX3" fmla="*/ 1717358 w 1717358"/>
              <a:gd name="connsiteY3" fmla="*/ 50891 h 169954"/>
              <a:gd name="connsiteX0" fmla="*/ 0 w 1711008"/>
              <a:gd name="connsiteY0" fmla="*/ 1338263 h 1338263"/>
              <a:gd name="connsiteX1" fmla="*/ 563880 w 1711008"/>
              <a:gd name="connsiteY1" fmla="*/ 1170623 h 1338263"/>
              <a:gd name="connsiteX2" fmla="*/ 1112520 w 1711008"/>
              <a:gd name="connsiteY2" fmla="*/ 1239203 h 1338263"/>
              <a:gd name="connsiteX3" fmla="*/ 1711008 w 1711008"/>
              <a:gd name="connsiteY3" fmla="*/ 0 h 1338263"/>
              <a:gd name="connsiteX0" fmla="*/ 0 w 1711008"/>
              <a:gd name="connsiteY0" fmla="*/ 1338263 h 1338263"/>
              <a:gd name="connsiteX1" fmla="*/ 563880 w 1711008"/>
              <a:gd name="connsiteY1" fmla="*/ 1170623 h 1338263"/>
              <a:gd name="connsiteX2" fmla="*/ 1074420 w 1711008"/>
              <a:gd name="connsiteY2" fmla="*/ 343853 h 1338263"/>
              <a:gd name="connsiteX3" fmla="*/ 1711008 w 1711008"/>
              <a:gd name="connsiteY3" fmla="*/ 0 h 1338263"/>
              <a:gd name="connsiteX0" fmla="*/ 0 w 1711008"/>
              <a:gd name="connsiteY0" fmla="*/ 1338263 h 1338263"/>
              <a:gd name="connsiteX1" fmla="*/ 525780 w 1711008"/>
              <a:gd name="connsiteY1" fmla="*/ 1062673 h 1338263"/>
              <a:gd name="connsiteX2" fmla="*/ 1074420 w 1711008"/>
              <a:gd name="connsiteY2" fmla="*/ 343853 h 1338263"/>
              <a:gd name="connsiteX3" fmla="*/ 1711008 w 1711008"/>
              <a:gd name="connsiteY3" fmla="*/ 0 h 1338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1008" h="1338263">
                <a:moveTo>
                  <a:pt x="0" y="1338263"/>
                </a:moveTo>
                <a:cubicBezTo>
                  <a:pt x="189230" y="1262698"/>
                  <a:pt x="346710" y="1228408"/>
                  <a:pt x="525780" y="1062673"/>
                </a:cubicBezTo>
                <a:cubicBezTo>
                  <a:pt x="704850" y="896938"/>
                  <a:pt x="876882" y="520965"/>
                  <a:pt x="1074420" y="343853"/>
                </a:cubicBezTo>
                <a:cubicBezTo>
                  <a:pt x="1271958" y="166741"/>
                  <a:pt x="1502728" y="43815"/>
                  <a:pt x="1711008" y="0"/>
                </a:cubicBezTo>
              </a:path>
            </a:pathLst>
          </a:custGeom>
          <a:noFill/>
          <a:ln w="1143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57848" y="6242472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分光器入射口</a:t>
            </a:r>
          </a:p>
        </p:txBody>
      </p:sp>
      <p:sp>
        <p:nvSpPr>
          <p:cNvPr id="46" name="二等辺三角形 45"/>
          <p:cNvSpPr/>
          <p:nvPr/>
        </p:nvSpPr>
        <p:spPr>
          <a:xfrm>
            <a:off x="5508104" y="4306305"/>
            <a:ext cx="432048" cy="1645920"/>
          </a:xfrm>
          <a:prstGeom prst="triangle">
            <a:avLst>
              <a:gd name="adj" fmla="val 10000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4824028" y="5145192"/>
            <a:ext cx="61306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6156176" y="5121188"/>
            <a:ext cx="64807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6948264" y="4113304"/>
            <a:ext cx="1916782" cy="1974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166470" y="6165304"/>
            <a:ext cx="1480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検出器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6948264" y="4149080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6948264" y="4266629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948264" y="4384178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948264" y="4501727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948264" y="4619276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948264" y="4736825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948264" y="4854374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948264" y="4971923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948264" y="5089472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6948264" y="5207021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948264" y="5324570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948264" y="5442119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948264" y="5559668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948264" y="5677217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6948264" y="5794766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948264" y="5912315"/>
            <a:ext cx="1916782" cy="1080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</a:gsLst>
            <a:lin ang="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442778" y="5513435"/>
            <a:ext cx="677108" cy="6026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76787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ファイバー型面分光ユニットの利点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7949" y="1124744"/>
            <a:ext cx="8388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lvl="1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ファイバープローブを挿入する</a:t>
            </a:r>
            <a:r>
              <a:rPr lang="ja-JP" altLang="en-US" sz="3200" dirty="0" smtClean="0"/>
              <a:t>だけで、</a:t>
            </a:r>
            <a:r>
              <a:rPr kumimoji="1" lang="ja-JP" altLang="en-US" sz="3200" dirty="0" smtClean="0"/>
              <a:t>短時間で観測装置の切り替えが可能</a:t>
            </a:r>
            <a:endParaRPr kumimoji="1" lang="en-US" altLang="ja-JP" sz="32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323528" y="2564905"/>
            <a:ext cx="288032" cy="13681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1925" y="4077073"/>
            <a:ext cx="1475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望遠鏡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771801" y="2492897"/>
            <a:ext cx="1224136" cy="15121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ysClr val="windowText" lastClr="000000"/>
                </a:solidFill>
              </a:rPr>
              <a:t>他の観測装置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352" y="5517232"/>
            <a:ext cx="8388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視野が二次元方向に広がっているため、天体導入の時間と手間が省略できる</a:t>
            </a:r>
          </a:p>
        </p:txBody>
      </p:sp>
      <p:cxnSp>
        <p:nvCxnSpPr>
          <p:cNvPr id="8" name="直線コネクタ 7"/>
          <p:cNvCxnSpPr>
            <a:stCxn id="4" idx="7"/>
            <a:endCxn id="6" idx="1"/>
          </p:cNvCxnSpPr>
          <p:nvPr/>
        </p:nvCxnSpPr>
        <p:spPr>
          <a:xfrm>
            <a:off x="569379" y="2765266"/>
            <a:ext cx="2202422" cy="483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5"/>
            <a:endCxn id="6" idx="1"/>
          </p:cNvCxnSpPr>
          <p:nvPr/>
        </p:nvCxnSpPr>
        <p:spPr>
          <a:xfrm flipV="1">
            <a:off x="569379" y="3248981"/>
            <a:ext cx="2202422" cy="483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5220071" y="2564904"/>
            <a:ext cx="288032" cy="13681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668344" y="2492896"/>
            <a:ext cx="1224136" cy="15121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ysClr val="windowText" lastClr="000000"/>
                </a:solidFill>
              </a:rPr>
              <a:t>他の観測装置</a:t>
            </a:r>
          </a:p>
        </p:txBody>
      </p:sp>
      <p:sp>
        <p:nvSpPr>
          <p:cNvPr id="17" name="左右矢印 16"/>
          <p:cNvSpPr/>
          <p:nvPr/>
        </p:nvSpPr>
        <p:spPr>
          <a:xfrm>
            <a:off x="4200567" y="3007123"/>
            <a:ext cx="804333" cy="483716"/>
          </a:xfrm>
          <a:prstGeom prst="leftRightArrow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" name="正方形/長方形 6"/>
          <p:cNvSpPr/>
          <p:nvPr/>
        </p:nvSpPr>
        <p:spPr>
          <a:xfrm rot="-2700000">
            <a:off x="2020898" y="3432816"/>
            <a:ext cx="45719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5465922" y="2765265"/>
            <a:ext cx="1338326" cy="303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465922" y="3356993"/>
            <a:ext cx="1626358" cy="3757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6948264" y="3356993"/>
            <a:ext cx="144016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804248" y="3068961"/>
            <a:ext cx="144016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フリーフォーム 30"/>
          <p:cNvSpPr/>
          <p:nvPr/>
        </p:nvSpPr>
        <p:spPr>
          <a:xfrm>
            <a:off x="6939173" y="3880109"/>
            <a:ext cx="1999087" cy="960120"/>
          </a:xfrm>
          <a:custGeom>
            <a:avLst/>
            <a:gdLst>
              <a:gd name="connsiteX0" fmla="*/ 192107 w 2188547"/>
              <a:gd name="connsiteY0" fmla="*/ 0 h 960120"/>
              <a:gd name="connsiteX1" fmla="*/ 192107 w 2188547"/>
              <a:gd name="connsiteY1" fmla="*/ 769620 h 960120"/>
              <a:gd name="connsiteX2" fmla="*/ 2188547 w 2188547"/>
              <a:gd name="connsiteY2" fmla="*/ 960120 h 960120"/>
              <a:gd name="connsiteX0" fmla="*/ 152801 w 2149241"/>
              <a:gd name="connsiteY0" fmla="*/ 0 h 960120"/>
              <a:gd name="connsiteX1" fmla="*/ 152801 w 2149241"/>
              <a:gd name="connsiteY1" fmla="*/ 769620 h 960120"/>
              <a:gd name="connsiteX2" fmla="*/ 2149241 w 2149241"/>
              <a:gd name="connsiteY2" fmla="*/ 960120 h 960120"/>
              <a:gd name="connsiteX0" fmla="*/ 2647 w 1999087"/>
              <a:gd name="connsiteY0" fmla="*/ 0 h 960120"/>
              <a:gd name="connsiteX1" fmla="*/ 421747 w 1999087"/>
              <a:gd name="connsiteY1" fmla="*/ 822960 h 960120"/>
              <a:gd name="connsiteX2" fmla="*/ 1999087 w 1999087"/>
              <a:gd name="connsiteY2" fmla="*/ 96012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087" h="960120">
                <a:moveTo>
                  <a:pt x="2647" y="0"/>
                </a:moveTo>
                <a:cubicBezTo>
                  <a:pt x="-18943" y="350520"/>
                  <a:pt x="89007" y="662940"/>
                  <a:pt x="421747" y="822960"/>
                </a:cubicBezTo>
                <a:cubicBezTo>
                  <a:pt x="754487" y="982980"/>
                  <a:pt x="1789537" y="920750"/>
                  <a:pt x="1999087" y="960120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995937" y="4939429"/>
            <a:ext cx="2457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光ファイバー</a:t>
            </a:r>
            <a:endParaRPr kumimoji="1" lang="ja-JP" altLang="en-US" sz="3200" dirty="0" smtClean="0"/>
          </a:p>
        </p:txBody>
      </p:sp>
      <p:sp>
        <p:nvSpPr>
          <p:cNvPr id="33" name="フリーフォーム 32"/>
          <p:cNvSpPr/>
          <p:nvPr/>
        </p:nvSpPr>
        <p:spPr>
          <a:xfrm>
            <a:off x="1979712" y="4341088"/>
            <a:ext cx="1999087" cy="960120"/>
          </a:xfrm>
          <a:custGeom>
            <a:avLst/>
            <a:gdLst>
              <a:gd name="connsiteX0" fmla="*/ 192107 w 2188547"/>
              <a:gd name="connsiteY0" fmla="*/ 0 h 960120"/>
              <a:gd name="connsiteX1" fmla="*/ 192107 w 2188547"/>
              <a:gd name="connsiteY1" fmla="*/ 769620 h 960120"/>
              <a:gd name="connsiteX2" fmla="*/ 2188547 w 2188547"/>
              <a:gd name="connsiteY2" fmla="*/ 960120 h 960120"/>
              <a:gd name="connsiteX0" fmla="*/ 152801 w 2149241"/>
              <a:gd name="connsiteY0" fmla="*/ 0 h 960120"/>
              <a:gd name="connsiteX1" fmla="*/ 152801 w 2149241"/>
              <a:gd name="connsiteY1" fmla="*/ 769620 h 960120"/>
              <a:gd name="connsiteX2" fmla="*/ 2149241 w 2149241"/>
              <a:gd name="connsiteY2" fmla="*/ 960120 h 960120"/>
              <a:gd name="connsiteX0" fmla="*/ 2647 w 1999087"/>
              <a:gd name="connsiteY0" fmla="*/ 0 h 960120"/>
              <a:gd name="connsiteX1" fmla="*/ 421747 w 1999087"/>
              <a:gd name="connsiteY1" fmla="*/ 822960 h 960120"/>
              <a:gd name="connsiteX2" fmla="*/ 1999087 w 1999087"/>
              <a:gd name="connsiteY2" fmla="*/ 96012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087" h="960120">
                <a:moveTo>
                  <a:pt x="2647" y="0"/>
                </a:moveTo>
                <a:cubicBezTo>
                  <a:pt x="-18943" y="350520"/>
                  <a:pt x="89007" y="662940"/>
                  <a:pt x="421747" y="822960"/>
                </a:cubicBezTo>
                <a:cubicBezTo>
                  <a:pt x="754487" y="982980"/>
                  <a:pt x="1789537" y="920750"/>
                  <a:pt x="1999087" y="960120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-2700000">
            <a:off x="6948000" y="2735969"/>
            <a:ext cx="45719" cy="93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90848" y="4217080"/>
            <a:ext cx="2118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折り曲げ鏡</a:t>
            </a:r>
          </a:p>
        </p:txBody>
      </p:sp>
    </p:spTree>
    <p:extLst>
      <p:ext uri="{BB962C8B-B14F-4D97-AF65-F5344CB8AC3E}">
        <p14:creationId xmlns:p14="http://schemas.microsoft.com/office/powerpoint/2010/main" val="18562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98" y="1154148"/>
            <a:ext cx="5442332" cy="544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55077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京大</a:t>
            </a:r>
            <a:r>
              <a:rPr lang="en-US" altLang="ja-JP" sz="4000" dirty="0" smtClean="0"/>
              <a:t>3.8 m</a:t>
            </a:r>
            <a:r>
              <a:rPr lang="ja-JP" altLang="en-US" sz="4000" dirty="0" smtClean="0"/>
              <a:t>望遠鏡に設置</a:t>
            </a:r>
            <a:endParaRPr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99592" y="5237555"/>
            <a:ext cx="130481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3200" dirty="0" smtClean="0"/>
              <a:t>KOOLS</a:t>
            </a:r>
            <a:endParaRPr lang="ja-JP" altLang="en-US" sz="3200" dirty="0"/>
          </a:p>
        </p:txBody>
      </p:sp>
      <p:sp>
        <p:nvSpPr>
          <p:cNvPr id="2" name="フリーフォーム 1"/>
          <p:cNvSpPr/>
          <p:nvPr/>
        </p:nvSpPr>
        <p:spPr>
          <a:xfrm>
            <a:off x="560099" y="4107542"/>
            <a:ext cx="1573501" cy="1422400"/>
          </a:xfrm>
          <a:custGeom>
            <a:avLst/>
            <a:gdLst>
              <a:gd name="connsiteX0" fmla="*/ 1611621 w 1611621"/>
              <a:gd name="connsiteY0" fmla="*/ 0 h 1469344"/>
              <a:gd name="connsiteX1" fmla="*/ 1219735 w 1611621"/>
              <a:gd name="connsiteY1" fmla="*/ 362857 h 1469344"/>
              <a:gd name="connsiteX2" fmla="*/ 450478 w 1611621"/>
              <a:gd name="connsiteY2" fmla="*/ 391886 h 1469344"/>
              <a:gd name="connsiteX3" fmla="*/ 535 w 1611621"/>
              <a:gd name="connsiteY3" fmla="*/ 1349828 h 1469344"/>
              <a:gd name="connsiteX4" fmla="*/ 377907 w 1611621"/>
              <a:gd name="connsiteY4" fmla="*/ 1422400 h 1469344"/>
              <a:gd name="connsiteX0" fmla="*/ 1611621 w 1611621"/>
              <a:gd name="connsiteY0" fmla="*/ 0 h 1469344"/>
              <a:gd name="connsiteX1" fmla="*/ 1248764 w 1611621"/>
              <a:gd name="connsiteY1" fmla="*/ 449943 h 1469344"/>
              <a:gd name="connsiteX2" fmla="*/ 450478 w 1611621"/>
              <a:gd name="connsiteY2" fmla="*/ 391886 h 1469344"/>
              <a:gd name="connsiteX3" fmla="*/ 535 w 1611621"/>
              <a:gd name="connsiteY3" fmla="*/ 1349828 h 1469344"/>
              <a:gd name="connsiteX4" fmla="*/ 377907 w 1611621"/>
              <a:gd name="connsiteY4" fmla="*/ 1422400 h 1469344"/>
              <a:gd name="connsiteX0" fmla="*/ 1611621 w 1611621"/>
              <a:gd name="connsiteY0" fmla="*/ 0 h 1469344"/>
              <a:gd name="connsiteX1" fmla="*/ 1205221 w 1611621"/>
              <a:gd name="connsiteY1" fmla="*/ 391886 h 1469344"/>
              <a:gd name="connsiteX2" fmla="*/ 450478 w 1611621"/>
              <a:gd name="connsiteY2" fmla="*/ 391886 h 1469344"/>
              <a:gd name="connsiteX3" fmla="*/ 535 w 1611621"/>
              <a:gd name="connsiteY3" fmla="*/ 1349828 h 1469344"/>
              <a:gd name="connsiteX4" fmla="*/ 377907 w 1611621"/>
              <a:gd name="connsiteY4" fmla="*/ 1422400 h 1469344"/>
              <a:gd name="connsiteX0" fmla="*/ 1611621 w 1611621"/>
              <a:gd name="connsiteY0" fmla="*/ 0 h 1469344"/>
              <a:gd name="connsiteX1" fmla="*/ 1205221 w 1611621"/>
              <a:gd name="connsiteY1" fmla="*/ 391886 h 1469344"/>
              <a:gd name="connsiteX2" fmla="*/ 450478 w 1611621"/>
              <a:gd name="connsiteY2" fmla="*/ 391886 h 1469344"/>
              <a:gd name="connsiteX3" fmla="*/ 535 w 1611621"/>
              <a:gd name="connsiteY3" fmla="*/ 1349828 h 1469344"/>
              <a:gd name="connsiteX4" fmla="*/ 377907 w 1611621"/>
              <a:gd name="connsiteY4" fmla="*/ 1422400 h 1469344"/>
              <a:gd name="connsiteX0" fmla="*/ 1611086 w 1611086"/>
              <a:gd name="connsiteY0" fmla="*/ 0 h 1470204"/>
              <a:gd name="connsiteX1" fmla="*/ 1204686 w 1611086"/>
              <a:gd name="connsiteY1" fmla="*/ 391886 h 1470204"/>
              <a:gd name="connsiteX2" fmla="*/ 377372 w 1611086"/>
              <a:gd name="connsiteY2" fmla="*/ 377371 h 1470204"/>
              <a:gd name="connsiteX3" fmla="*/ 0 w 1611086"/>
              <a:gd name="connsiteY3" fmla="*/ 1349828 h 1470204"/>
              <a:gd name="connsiteX4" fmla="*/ 377372 w 1611086"/>
              <a:gd name="connsiteY4" fmla="*/ 1422400 h 1470204"/>
              <a:gd name="connsiteX0" fmla="*/ 1567543 w 1567543"/>
              <a:gd name="connsiteY0" fmla="*/ 0 h 1438659"/>
              <a:gd name="connsiteX1" fmla="*/ 1161143 w 1567543"/>
              <a:gd name="connsiteY1" fmla="*/ 391886 h 1438659"/>
              <a:gd name="connsiteX2" fmla="*/ 333829 w 1567543"/>
              <a:gd name="connsiteY2" fmla="*/ 377371 h 1438659"/>
              <a:gd name="connsiteX3" fmla="*/ 0 w 1567543"/>
              <a:gd name="connsiteY3" fmla="*/ 1233714 h 1438659"/>
              <a:gd name="connsiteX4" fmla="*/ 333829 w 1567543"/>
              <a:gd name="connsiteY4" fmla="*/ 1422400 h 1438659"/>
              <a:gd name="connsiteX0" fmla="*/ 1574002 w 1574002"/>
              <a:gd name="connsiteY0" fmla="*/ 0 h 1438659"/>
              <a:gd name="connsiteX1" fmla="*/ 1167602 w 1574002"/>
              <a:gd name="connsiteY1" fmla="*/ 391886 h 1438659"/>
              <a:gd name="connsiteX2" fmla="*/ 340288 w 1574002"/>
              <a:gd name="connsiteY2" fmla="*/ 377371 h 1438659"/>
              <a:gd name="connsiteX3" fmla="*/ 6459 w 1574002"/>
              <a:gd name="connsiteY3" fmla="*/ 1233714 h 1438659"/>
              <a:gd name="connsiteX4" fmla="*/ 340288 w 1574002"/>
              <a:gd name="connsiteY4" fmla="*/ 1422400 h 1438659"/>
              <a:gd name="connsiteX0" fmla="*/ 1586681 w 1586681"/>
              <a:gd name="connsiteY0" fmla="*/ 0 h 1438659"/>
              <a:gd name="connsiteX1" fmla="*/ 1180281 w 1586681"/>
              <a:gd name="connsiteY1" fmla="*/ 391886 h 1438659"/>
              <a:gd name="connsiteX2" fmla="*/ 352967 w 1586681"/>
              <a:gd name="connsiteY2" fmla="*/ 377371 h 1438659"/>
              <a:gd name="connsiteX3" fmla="*/ 19138 w 1586681"/>
              <a:gd name="connsiteY3" fmla="*/ 1233714 h 1438659"/>
              <a:gd name="connsiteX4" fmla="*/ 352967 w 1586681"/>
              <a:gd name="connsiteY4" fmla="*/ 1422400 h 1438659"/>
              <a:gd name="connsiteX0" fmla="*/ 1573501 w 1573501"/>
              <a:gd name="connsiteY0" fmla="*/ 0 h 1438659"/>
              <a:gd name="connsiteX1" fmla="*/ 1167101 w 1573501"/>
              <a:gd name="connsiteY1" fmla="*/ 391886 h 1438659"/>
              <a:gd name="connsiteX2" fmla="*/ 209159 w 1573501"/>
              <a:gd name="connsiteY2" fmla="*/ 377371 h 1438659"/>
              <a:gd name="connsiteX3" fmla="*/ 5958 w 1573501"/>
              <a:gd name="connsiteY3" fmla="*/ 1233714 h 1438659"/>
              <a:gd name="connsiteX4" fmla="*/ 339787 w 1573501"/>
              <a:gd name="connsiteY4" fmla="*/ 1422400 h 1438659"/>
              <a:gd name="connsiteX0" fmla="*/ 1573501 w 1573501"/>
              <a:gd name="connsiteY0" fmla="*/ 0 h 1422400"/>
              <a:gd name="connsiteX1" fmla="*/ 1167101 w 1573501"/>
              <a:gd name="connsiteY1" fmla="*/ 391886 h 1422400"/>
              <a:gd name="connsiteX2" fmla="*/ 209159 w 1573501"/>
              <a:gd name="connsiteY2" fmla="*/ 377371 h 1422400"/>
              <a:gd name="connsiteX3" fmla="*/ 5958 w 1573501"/>
              <a:gd name="connsiteY3" fmla="*/ 1233714 h 1422400"/>
              <a:gd name="connsiteX4" fmla="*/ 339787 w 1573501"/>
              <a:gd name="connsiteY4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3501" h="1422400">
                <a:moveTo>
                  <a:pt x="1573501" y="0"/>
                </a:moveTo>
                <a:cubicBezTo>
                  <a:pt x="1474320" y="148771"/>
                  <a:pt x="1394491" y="328991"/>
                  <a:pt x="1167101" y="391886"/>
                </a:cubicBezTo>
                <a:cubicBezTo>
                  <a:pt x="939711" y="454781"/>
                  <a:pt x="402683" y="237066"/>
                  <a:pt x="209159" y="377371"/>
                </a:cubicBezTo>
                <a:cubicBezTo>
                  <a:pt x="15635" y="517676"/>
                  <a:pt x="-15813" y="1059543"/>
                  <a:pt x="5958" y="1233714"/>
                </a:cubicBezTo>
                <a:cubicBezTo>
                  <a:pt x="27729" y="1407885"/>
                  <a:pt x="57968" y="1355875"/>
                  <a:pt x="339787" y="1422400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6136" y="836712"/>
            <a:ext cx="33478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京大</a:t>
            </a:r>
            <a:r>
              <a:rPr kumimoji="1" lang="en-US" altLang="ja-JP" sz="3200" dirty="0" smtClean="0"/>
              <a:t>3.8 m</a:t>
            </a:r>
            <a:r>
              <a:rPr kumimoji="1" lang="ja-JP" altLang="en-US" sz="3200" dirty="0" smtClean="0"/>
              <a:t>望遠鏡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東アジア</a:t>
            </a:r>
            <a:r>
              <a:rPr lang="ja-JP" altLang="en-US" sz="3200" dirty="0" smtClean="0"/>
              <a:t>最大の口径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軽量架台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-&gt; </a:t>
            </a:r>
            <a:r>
              <a:rPr lang="ja-JP" altLang="en-US" sz="3200" dirty="0" smtClean="0"/>
              <a:t>分光フォローアップ観測に最適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endParaRPr lang="en-US" altLang="ja-JP" sz="3200" dirty="0"/>
          </a:p>
          <a:p>
            <a:r>
              <a:rPr kumimoji="1" lang="en-US" altLang="ja-JP" sz="3200" dirty="0" smtClean="0"/>
              <a:t>KOOLS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国立天</a:t>
            </a:r>
            <a:r>
              <a:rPr lang="ja-JP" altLang="en-US" sz="3200" dirty="0" smtClean="0"/>
              <a:t>文台岡山天体物理観測所にある可視光分光撮像装置</a:t>
            </a:r>
            <a:endParaRPr kumimoji="1"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68130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ファイバーバンドルの検討項目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9650" y="1052736"/>
            <a:ext cx="45975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ファイバーコア</a:t>
            </a:r>
            <a:r>
              <a:rPr kumimoji="1" lang="ja-JP" altLang="en-US" sz="3200" dirty="0" smtClean="0"/>
              <a:t>面積</a:t>
            </a:r>
            <a:r>
              <a:rPr lang="ja-JP" altLang="en-US" sz="3200" dirty="0" smtClean="0"/>
              <a:t>割合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光</a:t>
            </a:r>
            <a:r>
              <a:rPr kumimoji="1" lang="ja-JP" altLang="en-US" sz="3200" dirty="0" smtClean="0"/>
              <a:t>が</a:t>
            </a:r>
            <a:r>
              <a:rPr lang="ja-JP" altLang="en-US" sz="3200" dirty="0" smtClean="0"/>
              <a:t>通る</a:t>
            </a:r>
            <a:r>
              <a:rPr kumimoji="1" lang="ja-JP" altLang="en-US" sz="3200" dirty="0" smtClean="0"/>
              <a:t>のは</a:t>
            </a:r>
            <a:r>
              <a:rPr kumimoji="1" lang="ja-JP" altLang="en-US" sz="3200" dirty="0" smtClean="0"/>
              <a:t>コアのみ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接着 または 融着</a:t>
            </a:r>
            <a:endParaRPr kumimoji="1" lang="ja-JP" altLang="en-US" sz="32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6264208" y="1089000"/>
            <a:ext cx="2520000" cy="252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624208" y="1449000"/>
            <a:ext cx="1800000" cy="18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6984208" y="1809000"/>
            <a:ext cx="1080000" cy="108000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92280" y="2060848"/>
            <a:ext cx="90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コア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04248" y="2753615"/>
            <a:ext cx="1440160" cy="603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クラッド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075635" y="3356992"/>
            <a:ext cx="104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被覆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941" y="5013176"/>
            <a:ext cx="8532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長いファイバー長</a:t>
            </a:r>
            <a:r>
              <a:rPr kumimoji="1" lang="en-US" altLang="ja-JP" sz="3200" dirty="0" smtClean="0"/>
              <a:t>(24 m)</a:t>
            </a:r>
            <a:r>
              <a:rPr kumimoji="1" lang="ja-JP" altLang="en-US" sz="3200" dirty="0" smtClean="0"/>
              <a:t>による性能劣化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高い透過率 </a:t>
            </a:r>
            <a:r>
              <a:rPr lang="en-US" altLang="ja-JP" sz="3200" dirty="0" smtClean="0"/>
              <a:t>(= </a:t>
            </a:r>
            <a:r>
              <a:rPr lang="ja-JP" altLang="en-US" sz="3200" dirty="0" smtClean="0"/>
              <a:t>低い伝送損失</a:t>
            </a:r>
            <a:r>
              <a:rPr lang="en-US" altLang="ja-JP" sz="3200" dirty="0" smtClean="0"/>
              <a:t>)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出射光の</a:t>
            </a:r>
            <a:r>
              <a:rPr kumimoji="1" lang="ja-JP" altLang="en-US" sz="3200" dirty="0" smtClean="0"/>
              <a:t>広がり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41" y="2636912"/>
            <a:ext cx="23241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1920" y="2801329"/>
            <a:ext cx="2170541" cy="2114267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31638" y="4569527"/>
            <a:ext cx="28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©</a:t>
            </a:r>
            <a:r>
              <a:rPr kumimoji="1" lang="ja-JP" altLang="en-US" dirty="0" smtClean="0"/>
              <a:t>三菱電線工業株式会社</a:t>
            </a:r>
          </a:p>
        </p:txBody>
      </p:sp>
    </p:spTree>
    <p:extLst>
      <p:ext uri="{BB962C8B-B14F-4D97-AF65-F5344CB8AC3E}">
        <p14:creationId xmlns:p14="http://schemas.microsoft.com/office/powerpoint/2010/main" val="15286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73079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ファイバーバンドルの透過率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1945" y="1196752"/>
            <a:ext cx="84601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融着加工により、ファイバー透過率がどれだけ低下するか測定する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endParaRPr kumimoji="1" lang="en-US" altLang="ja-JP" sz="3200" dirty="0" smtClean="0"/>
          </a:p>
          <a:p>
            <a:r>
              <a:rPr lang="ja-JP" altLang="en-US" sz="3200" dirty="0" smtClean="0"/>
              <a:t>実験詳細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融着側のファイバー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本に光を入れ、反対側  から出る光の強度を測定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入射光はハロゲンランプで、</a:t>
            </a:r>
            <a:r>
              <a:rPr lang="en-US" altLang="ja-JP" sz="3200" dirty="0" smtClean="0"/>
              <a:t>F/6 (NA ~ 1/2F = 0.083)</a:t>
            </a:r>
            <a:r>
              <a:rPr lang="ja-JP" altLang="en-US" sz="3200" dirty="0" smtClean="0"/>
              <a:t>の収束光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ファイバー</a:t>
            </a:r>
            <a:r>
              <a:rPr lang="ja-JP" altLang="en-US" sz="3200" dirty="0" smtClean="0"/>
              <a:t>の開口数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光を受け止められる角度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は </a:t>
            </a:r>
            <a:r>
              <a:rPr lang="en-US" altLang="ja-JP" sz="3200" dirty="0" smtClean="0"/>
              <a:t>NA = 0.12 (F/4.2)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10869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0" b="4093"/>
          <a:stretch/>
        </p:blipFill>
        <p:spPr>
          <a:xfrm>
            <a:off x="1331640" y="1156212"/>
            <a:ext cx="7459476" cy="443302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60000" y="360000"/>
            <a:ext cx="49824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ファイバー透過率</a:t>
            </a:r>
            <a:endParaRPr kumimoji="1" lang="ja-JP" altLang="en-US" sz="40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570453" y="2924945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透過率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66889" y="1772816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80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6887" y="908720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90</a:t>
            </a:r>
            <a:endParaRPr kumimoji="1" lang="ja-JP" altLang="en-US" sz="3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6660" y="1847544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中心</a:t>
            </a:r>
            <a:endParaRPr lang="en-US" altLang="ja-JP" sz="3200" dirty="0" smtClean="0"/>
          </a:p>
          <a:p>
            <a:r>
              <a:rPr kumimoji="1" lang="ja-JP" altLang="en-US" sz="3200" dirty="0"/>
              <a:t>ファイバー</a:t>
            </a:r>
            <a:endParaRPr kumimoji="1" lang="ja-JP" altLang="en-US" sz="32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51920" y="1988840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内周</a:t>
            </a:r>
            <a:endParaRPr lang="en-US" altLang="ja-JP" sz="3200" dirty="0" smtClean="0"/>
          </a:p>
          <a:p>
            <a:r>
              <a:rPr kumimoji="1" lang="ja-JP" altLang="en-US" sz="3200" dirty="0"/>
              <a:t>ファイバー</a:t>
            </a:r>
            <a:endParaRPr kumimoji="1" lang="ja-JP" altLang="en-US" sz="32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28184" y="3501008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外周</a:t>
            </a:r>
            <a:endParaRPr lang="en-US" altLang="ja-JP" sz="3200" dirty="0" smtClean="0"/>
          </a:p>
          <a:p>
            <a:r>
              <a:rPr kumimoji="1" lang="ja-JP" altLang="en-US" sz="3200" dirty="0"/>
              <a:t>ファイバー</a:t>
            </a:r>
            <a:endParaRPr kumimoji="1" lang="ja-JP" altLang="en-US" sz="32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7535" y="5620684"/>
            <a:ext cx="76325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透過率の大きな低下</a:t>
            </a:r>
            <a:r>
              <a:rPr lang="ja-JP" altLang="en-US" sz="3200" dirty="0" smtClean="0"/>
              <a:t>が見られる 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特に外周</a:t>
            </a:r>
            <a:r>
              <a:rPr kumimoji="1" lang="en-US" altLang="ja-JP" sz="3200" dirty="0" smtClean="0"/>
              <a:t>)</a:t>
            </a:r>
          </a:p>
          <a:p>
            <a:r>
              <a:rPr lang="en-US" altLang="ja-JP" sz="3200" dirty="0" smtClean="0"/>
              <a:t>-&gt; </a:t>
            </a:r>
            <a:r>
              <a:rPr lang="ja-JP" altLang="en-US" sz="3200" dirty="0" smtClean="0"/>
              <a:t>融着ファイバーは採用見送り</a:t>
            </a:r>
            <a:endParaRPr kumimoji="1" lang="en-US" altLang="ja-JP" sz="32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66886" y="2628201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7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6883" y="3492297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6877" y="4356393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5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6889" y="5148481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4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47664" y="3212976"/>
            <a:ext cx="2170541" cy="2114267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>
            <a:off x="1546660" y="1628800"/>
            <a:ext cx="698578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21910" y="179089"/>
            <a:ext cx="2058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単線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ファイバー</a:t>
            </a: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6821910" y="1201107"/>
            <a:ext cx="414386" cy="42769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55146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4000" dirty="0" smtClean="0"/>
              <a:t>25 m</a:t>
            </a:r>
            <a:r>
              <a:rPr lang="ja-JP" altLang="en-US" sz="4000" dirty="0" smtClean="0"/>
              <a:t>ファイバーの透過率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1945" y="1196752"/>
            <a:ext cx="84601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長</a:t>
            </a:r>
            <a:r>
              <a:rPr lang="ja-JP" altLang="en-US" sz="3200" dirty="0" smtClean="0"/>
              <a:t>さ</a:t>
            </a:r>
            <a:r>
              <a:rPr lang="en-US" altLang="ja-JP" sz="3200" dirty="0" smtClean="0"/>
              <a:t>25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m</a:t>
            </a:r>
            <a:r>
              <a:rPr lang="ja-JP" altLang="en-US" sz="3200" dirty="0" smtClean="0"/>
              <a:t>の</a:t>
            </a:r>
            <a:r>
              <a:rPr kumimoji="1" lang="ja-JP" altLang="en-US" sz="3200" dirty="0" smtClean="0"/>
              <a:t>ファイバー</a:t>
            </a:r>
            <a:r>
              <a:rPr kumimoji="1" lang="ja-JP" altLang="en-US" sz="3200" dirty="0" smtClean="0"/>
              <a:t>で、透過率がどれだけ低下するか</a:t>
            </a:r>
            <a:r>
              <a:rPr lang="ja-JP" altLang="en-US" sz="3200" dirty="0"/>
              <a:t>測定</a:t>
            </a:r>
            <a:r>
              <a:rPr kumimoji="1" lang="ja-JP" altLang="en-US" sz="3200" dirty="0" smtClean="0"/>
              <a:t>する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endParaRPr kumimoji="1" lang="en-US" altLang="ja-JP" sz="3200" dirty="0" smtClean="0"/>
          </a:p>
          <a:p>
            <a:r>
              <a:rPr lang="ja-JP" altLang="en-US" sz="3200" dirty="0" smtClean="0"/>
              <a:t>実験詳細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ファイバー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本に光を入れ、反対側から出る光の強度を測定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入射光は</a:t>
            </a:r>
            <a:r>
              <a:rPr lang="en-US" altLang="ja-JP" sz="3200" i="1" dirty="0" smtClean="0"/>
              <a:t>B</a:t>
            </a:r>
            <a:r>
              <a:rPr lang="en-US" altLang="ja-JP" sz="3200" dirty="0" smtClean="0"/>
              <a:t>-</a:t>
            </a:r>
            <a:r>
              <a:rPr lang="ja-JP" altLang="en-US" sz="3200" dirty="0" err="1" smtClean="0"/>
              <a:t>、</a:t>
            </a:r>
            <a:r>
              <a:rPr lang="en-US" altLang="ja-JP" sz="3200" i="1" dirty="0" smtClean="0"/>
              <a:t>V</a:t>
            </a:r>
            <a:r>
              <a:rPr lang="en-US" altLang="ja-JP" sz="3200" dirty="0" smtClean="0"/>
              <a:t>-</a:t>
            </a:r>
            <a:r>
              <a:rPr lang="ja-JP" altLang="en-US" sz="3200" dirty="0" err="1" smtClean="0"/>
              <a:t>、</a:t>
            </a:r>
            <a:r>
              <a:rPr lang="en-US" altLang="ja-JP" sz="3200" i="1" dirty="0" smtClean="0"/>
              <a:t>R</a:t>
            </a:r>
            <a:r>
              <a:rPr lang="en-US" altLang="ja-JP" sz="3200" dirty="0" smtClean="0"/>
              <a:t>-band</a:t>
            </a:r>
            <a:r>
              <a:rPr lang="ja-JP" altLang="en-US" sz="3200" dirty="0" smtClean="0"/>
              <a:t>を通した連続光で、</a:t>
            </a:r>
            <a:r>
              <a:rPr lang="en-US" altLang="ja-JP" sz="3200" dirty="0" smtClean="0"/>
              <a:t>F/6 (NA = 0.083)</a:t>
            </a:r>
            <a:r>
              <a:rPr lang="ja-JP" altLang="en-US" sz="3200" dirty="0" smtClean="0"/>
              <a:t>の収束光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ファイバー</a:t>
            </a:r>
            <a:r>
              <a:rPr lang="ja-JP" altLang="en-US" sz="3200" dirty="0" smtClean="0"/>
              <a:t>の開口数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光を受け止められる角度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は </a:t>
            </a:r>
            <a:r>
              <a:rPr lang="en-US" altLang="ja-JP" sz="3200" dirty="0" smtClean="0"/>
              <a:t>NA = 0.12 (F/4.2)</a:t>
            </a:r>
            <a:r>
              <a:rPr lang="ja-JP" altLang="en-US" sz="3200" dirty="0" smtClean="0"/>
              <a:t>と </a:t>
            </a:r>
            <a:r>
              <a:rPr lang="en-US" altLang="ja-JP" sz="3200" dirty="0" smtClean="0"/>
              <a:t>NA = 0.20 (F/2.5)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696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894602"/>
              </p:ext>
            </p:extLst>
          </p:nvPr>
        </p:nvGraphicFramePr>
        <p:xfrm>
          <a:off x="440658" y="1196752"/>
          <a:ext cx="826268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166"/>
                <a:gridCol w="1872208"/>
                <a:gridCol w="1944216"/>
                <a:gridCol w="18990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波長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450 nm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550 nm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650 nm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NA = 0.12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76 %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84 %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79 %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NA = 0.20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74 %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aseline="0" dirty="0" smtClean="0"/>
                        <a:t>88 %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82 %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予想値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85 %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88 %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90 %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参考</a:t>
                      </a:r>
                      <a:r>
                        <a:rPr kumimoji="1" lang="en-US" altLang="ja-JP" sz="3200" dirty="0" smtClean="0"/>
                        <a:t>: 40 cm</a:t>
                      </a:r>
                      <a:r>
                        <a:rPr kumimoji="1" lang="ja-JP" altLang="en-US" sz="3200" dirty="0" smtClean="0"/>
                        <a:t>ファイバー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84 %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88 %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91 %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191712" y="654647"/>
            <a:ext cx="261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(</a:t>
            </a:r>
            <a:r>
              <a:rPr lang="ja-JP" altLang="en-US" sz="3200" dirty="0" smtClean="0"/>
              <a:t>誤差</a:t>
            </a:r>
            <a:r>
              <a:rPr lang="en-US" altLang="ja-JP" sz="3200" dirty="0" smtClean="0"/>
              <a:t>: ± 5 %)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0000" y="4653136"/>
            <a:ext cx="8460472" cy="206210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NA</a:t>
            </a:r>
            <a:r>
              <a:rPr kumimoji="1" lang="ja-JP" altLang="en-US" sz="3200" dirty="0" smtClean="0"/>
              <a:t>の違いによる、透過率の違いはあまり見られない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波長</a:t>
            </a:r>
            <a:r>
              <a:rPr lang="en-US" altLang="ja-JP" sz="3200" dirty="0" smtClean="0"/>
              <a:t>550 nm</a:t>
            </a:r>
            <a:r>
              <a:rPr lang="ja-JP" altLang="en-US" sz="3200" dirty="0" smtClean="0"/>
              <a:t>の透過率はほぼ計算通りだが、</a:t>
            </a:r>
            <a:r>
              <a:rPr lang="en-US" altLang="ja-JP" sz="3200" dirty="0" smtClean="0"/>
              <a:t>450 nm</a:t>
            </a:r>
            <a:r>
              <a:rPr lang="ja-JP" altLang="en-US" sz="3200" dirty="0" smtClean="0"/>
              <a:t>と</a:t>
            </a:r>
            <a:r>
              <a:rPr lang="en-US" altLang="ja-JP" sz="3200" dirty="0" smtClean="0"/>
              <a:t>650 nm</a:t>
            </a:r>
            <a:r>
              <a:rPr lang="ja-JP" altLang="en-US" sz="3200" dirty="0" smtClean="0"/>
              <a:t>はちょっと低い</a:t>
            </a:r>
            <a:endParaRPr kumimoji="1" lang="ja-JP" altLang="en-US" sz="3200" dirty="0" smtClean="0"/>
          </a:p>
        </p:txBody>
      </p:sp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55146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4000" dirty="0" smtClean="0"/>
              <a:t>25 m</a:t>
            </a:r>
            <a:r>
              <a:rPr lang="ja-JP" altLang="en-US" sz="4000" dirty="0" smtClean="0"/>
              <a:t>ファイバーの透過率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4756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ln>
              <a:solidFill>
                <a:sysClr val="windowText" lastClr="000000"/>
              </a:solidFill>
            </a:ln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00B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942</Words>
  <Application>Microsoft Office PowerPoint</Application>
  <PresentationFormat>画面に合わせる (4:3)</PresentationFormat>
  <Paragraphs>176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京大3.8m望遠鏡用 可視光ファイバー 面分光装置開発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3.8m望遠鏡用 プロトタイプ面分光器計画</dc:title>
  <dc:creator>kazuya</dc:creator>
  <cp:lastModifiedBy>kazuya</cp:lastModifiedBy>
  <cp:revision>241</cp:revision>
  <dcterms:created xsi:type="dcterms:W3CDTF">2012-10-04T03:06:51Z</dcterms:created>
  <dcterms:modified xsi:type="dcterms:W3CDTF">2013-12-16T09:56:20Z</dcterms:modified>
</cp:coreProperties>
</file>