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3" r:id="rId2"/>
    <p:sldId id="262" r:id="rId3"/>
    <p:sldId id="276" r:id="rId4"/>
    <p:sldId id="277" r:id="rId5"/>
    <p:sldId id="278" r:id="rId6"/>
    <p:sldId id="270" r:id="rId7"/>
    <p:sldId id="271" r:id="rId8"/>
    <p:sldId id="272" r:id="rId9"/>
    <p:sldId id="273" r:id="rId10"/>
    <p:sldId id="275" r:id="rId11"/>
    <p:sldId id="280" r:id="rId12"/>
    <p:sldId id="279" r:id="rId13"/>
    <p:sldId id="281" r:id="rId14"/>
    <p:sldId id="282" r:id="rId15"/>
    <p:sldId id="283" r:id="rId16"/>
    <p:sldId id="284" r:id="rId17"/>
    <p:sldId id="285" r:id="rId18"/>
    <p:sldId id="286" r:id="rId19"/>
    <p:sldId id="287" r:id="rId20"/>
    <p:sldId id="288" r:id="rId21"/>
    <p:sldId id="289" r:id="rId22"/>
    <p:sldId id="290" r:id="rId23"/>
    <p:sldId id="291" r:id="rId24"/>
    <p:sldId id="274"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66FF"/>
    <a:srgbClr val="FF9900"/>
    <a:srgbClr val="FF6699"/>
    <a:srgbClr val="6699FF"/>
    <a:srgbClr val="43A9CD"/>
    <a:srgbClr val="CCEC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p:cViewPr varScale="1">
        <p:scale>
          <a:sx n="63" d="100"/>
          <a:sy n="63" d="100"/>
        </p:scale>
        <p:origin x="9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86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374186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152180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286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144686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0283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1663119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353012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395485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120760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363543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414221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233677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20783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205264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44578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C45E24-A2AB-4970-ADF3-D8E0433B4D05}" type="datetimeFigureOut">
              <a:rPr kumimoji="1" lang="ja-JP" altLang="en-US" smtClean="0"/>
              <a:t>2016/11/30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48457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C45E24-A2AB-4970-ADF3-D8E0433B4D05}" type="datetimeFigureOut">
              <a:rPr kumimoji="1" lang="ja-JP" altLang="en-US" smtClean="0"/>
              <a:t>2016/11/30</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A7D18AC-581C-4D6E-9AFF-7AF86FA13D46}" type="slidenum">
              <a:rPr kumimoji="1" lang="ja-JP" altLang="en-US" smtClean="0"/>
              <a:t>‹#›</a:t>
            </a:fld>
            <a:endParaRPr kumimoji="1" lang="ja-JP" altLang="en-US"/>
          </a:p>
        </p:txBody>
      </p:sp>
    </p:spTree>
    <p:extLst>
      <p:ext uri="{BB962C8B-B14F-4D97-AF65-F5344CB8AC3E}">
        <p14:creationId xmlns:p14="http://schemas.microsoft.com/office/powerpoint/2010/main" val="63229207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6.xml"/><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6376" y="345430"/>
            <a:ext cx="10115270"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京大</a:t>
            </a:r>
            <a:r>
              <a:rPr lang="en-US" altLang="ja-JP" sz="5400" b="1" dirty="0" smtClean="0">
                <a:solidFill>
                  <a:srgbClr val="FFCCCC"/>
                </a:solidFill>
              </a:rPr>
              <a:t>3.8m</a:t>
            </a:r>
            <a:r>
              <a:rPr lang="ja-JP" altLang="en-US" sz="5400" b="1" dirty="0" smtClean="0">
                <a:solidFill>
                  <a:srgbClr val="FFCCCC"/>
                </a:solidFill>
              </a:rPr>
              <a:t>望遠鏡用高分散分光器</a:t>
            </a:r>
            <a:endParaRPr kumimoji="1" lang="ja-JP" altLang="en-US" sz="5400" b="1" dirty="0">
              <a:solidFill>
                <a:srgbClr val="FFCCCC"/>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3356992"/>
            <a:ext cx="4176464" cy="3132348"/>
          </a:xfrm>
          <a:prstGeom prst="rect">
            <a:avLst/>
          </a:prstGeom>
        </p:spPr>
      </p:pic>
      <p:sp>
        <p:nvSpPr>
          <p:cNvPr id="8" name="テキスト ボックス 7"/>
          <p:cNvSpPr txBox="1"/>
          <p:nvPr/>
        </p:nvSpPr>
        <p:spPr>
          <a:xfrm>
            <a:off x="5159896" y="3284984"/>
            <a:ext cx="6423553" cy="3170099"/>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3200" dirty="0" smtClean="0">
                <a:solidFill>
                  <a:srgbClr val="FFFF00"/>
                </a:solidFill>
              </a:rPr>
              <a:t>サイエンス</a:t>
            </a:r>
            <a:r>
              <a:rPr lang="en-US" altLang="ja-JP" sz="3200" dirty="0"/>
              <a:t/>
            </a:r>
            <a:br>
              <a:rPr lang="en-US" altLang="ja-JP" sz="3200" dirty="0"/>
            </a:br>
            <a:r>
              <a:rPr lang="ja-JP" altLang="en-US" sz="3200" dirty="0" smtClean="0"/>
              <a:t>　</a:t>
            </a:r>
            <a:r>
              <a:rPr lang="ja-JP" altLang="en-US" sz="2400" dirty="0" smtClean="0"/>
              <a:t>太陽型</a:t>
            </a:r>
            <a:r>
              <a:rPr lang="ja-JP" altLang="en-US" sz="2400" dirty="0"/>
              <a:t>星</a:t>
            </a:r>
            <a:r>
              <a:rPr lang="ja-JP" altLang="en-US" sz="2400" dirty="0" smtClean="0"/>
              <a:t>のスーパーフレア現象の解明</a:t>
            </a:r>
            <a:endParaRPr lang="en-US" altLang="ja-JP" sz="2400" dirty="0" smtClean="0"/>
          </a:p>
          <a:p>
            <a:r>
              <a:rPr lang="ja-JP" altLang="en-US" sz="2400" dirty="0"/>
              <a:t>　</a:t>
            </a:r>
            <a:r>
              <a:rPr lang="ja-JP" altLang="en-US" sz="2400" dirty="0" smtClean="0"/>
              <a:t>　ドップラー法による惑星探査</a:t>
            </a:r>
            <a:r>
              <a:rPr lang="en-US" altLang="ja-JP" sz="2400" dirty="0" smtClean="0"/>
              <a:t/>
            </a:r>
            <a:br>
              <a:rPr lang="en-US" altLang="ja-JP" sz="2400" dirty="0" smtClean="0"/>
            </a:br>
            <a:r>
              <a:rPr lang="ja-JP" altLang="en-US" sz="1600" dirty="0" smtClean="0"/>
              <a:t>　</a:t>
            </a:r>
            <a:endParaRPr kumimoji="1" lang="en-US" altLang="ja-JP" sz="3200" dirty="0" smtClean="0"/>
          </a:p>
          <a:p>
            <a:pPr marL="285750" indent="-285750">
              <a:buFont typeface="Arial" panose="020B0604020202020204" pitchFamily="34" charset="0"/>
              <a:buChar char="•"/>
            </a:pPr>
            <a:r>
              <a:rPr lang="ja-JP" altLang="en-US" sz="3200" dirty="0" smtClean="0">
                <a:solidFill>
                  <a:srgbClr val="FFFF00"/>
                </a:solidFill>
              </a:rPr>
              <a:t>技術開発</a:t>
            </a:r>
            <a:r>
              <a:rPr lang="en-US" altLang="ja-JP" sz="3200" dirty="0"/>
              <a:t/>
            </a:r>
            <a:br>
              <a:rPr lang="en-US" altLang="ja-JP" sz="3200" dirty="0"/>
            </a:br>
            <a:r>
              <a:rPr lang="ja-JP" altLang="en-US" sz="3200" dirty="0" smtClean="0"/>
              <a:t>　</a:t>
            </a:r>
            <a:r>
              <a:rPr lang="ja-JP" altLang="en-US" sz="2400" dirty="0" smtClean="0"/>
              <a:t>世界初のバイコニックのみの反射光学系</a:t>
            </a:r>
            <a:r>
              <a:rPr lang="en-US" altLang="ja-JP" sz="2400" dirty="0"/>
              <a:t/>
            </a:r>
            <a:br>
              <a:rPr lang="en-US" altLang="ja-JP" sz="2400" dirty="0"/>
            </a:br>
            <a:r>
              <a:rPr lang="ja-JP" altLang="en-US" sz="3200" dirty="0"/>
              <a:t>　</a:t>
            </a:r>
            <a:r>
              <a:rPr lang="ja-JP" altLang="en-US" sz="2400" dirty="0" smtClean="0"/>
              <a:t>離散スリット分光器</a:t>
            </a:r>
            <a:endParaRPr lang="en-US" altLang="ja-JP" sz="2400" dirty="0" smtClean="0"/>
          </a:p>
        </p:txBody>
      </p:sp>
      <p:sp>
        <p:nvSpPr>
          <p:cNvPr id="9" name="テキスト ボックス 8"/>
          <p:cNvSpPr txBox="1"/>
          <p:nvPr/>
        </p:nvSpPr>
        <p:spPr>
          <a:xfrm>
            <a:off x="1972176" y="2042845"/>
            <a:ext cx="8084264" cy="95410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2800" dirty="0" smtClean="0">
                <a:solidFill>
                  <a:srgbClr val="FFC000"/>
                </a:solidFill>
              </a:rPr>
              <a:t>HIDES </a:t>
            </a:r>
            <a:r>
              <a:rPr kumimoji="1" lang="ja-JP" altLang="en-US" sz="2800" dirty="0" smtClean="0">
                <a:solidFill>
                  <a:srgbClr val="FFC000"/>
                </a:solidFill>
              </a:rPr>
              <a:t>の役割を引き継ぎ発展させる事が可能な、</a:t>
            </a:r>
            <a:endParaRPr kumimoji="1" lang="en-US" altLang="ja-JP" sz="2800" dirty="0" smtClean="0">
              <a:solidFill>
                <a:srgbClr val="FFC000"/>
              </a:solidFill>
            </a:endParaRPr>
          </a:p>
          <a:p>
            <a:r>
              <a:rPr kumimoji="1" lang="ja-JP" altLang="en-US" sz="2800" dirty="0" smtClean="0">
                <a:solidFill>
                  <a:srgbClr val="FFC000"/>
                </a:solidFill>
              </a:rPr>
              <a:t>高効率かつ</a:t>
            </a:r>
            <a:r>
              <a:rPr lang="ja-JP" altLang="en-US" sz="2800" dirty="0" smtClean="0">
                <a:solidFill>
                  <a:srgbClr val="FFC000"/>
                </a:solidFill>
              </a:rPr>
              <a:t>広波長域</a:t>
            </a:r>
            <a:r>
              <a:rPr lang="ja-JP" altLang="en-US" sz="2800" dirty="0">
                <a:solidFill>
                  <a:srgbClr val="FFC000"/>
                </a:solidFill>
              </a:rPr>
              <a:t>の</a:t>
            </a:r>
            <a:r>
              <a:rPr lang="ja-JP" altLang="en-US" sz="2800" dirty="0" smtClean="0">
                <a:solidFill>
                  <a:srgbClr val="FFC000"/>
                </a:solidFill>
              </a:rPr>
              <a:t>高分散ファイバー分光器</a:t>
            </a:r>
          </a:p>
        </p:txBody>
      </p:sp>
      <p:sp>
        <p:nvSpPr>
          <p:cNvPr id="6" name="テキスト ボックス 5"/>
          <p:cNvSpPr txBox="1"/>
          <p:nvPr/>
        </p:nvSpPr>
        <p:spPr>
          <a:xfrm>
            <a:off x="7968208" y="1260049"/>
            <a:ext cx="3877985" cy="584775"/>
          </a:xfrm>
          <a:prstGeom prst="rect">
            <a:avLst/>
          </a:prstGeom>
          <a:noFill/>
        </p:spPr>
        <p:txBody>
          <a:bodyPr wrap="none" rtlCol="0">
            <a:spAutoFit/>
          </a:bodyPr>
          <a:lstStyle/>
          <a:p>
            <a:r>
              <a:rPr lang="ja-JP" altLang="en-US" sz="3200" dirty="0" smtClean="0"/>
              <a:t>京大宇物　岩室史英</a:t>
            </a:r>
            <a:endParaRPr lang="en-US" altLang="ja-JP" sz="3200" dirty="0" smtClean="0"/>
          </a:p>
        </p:txBody>
      </p:sp>
    </p:spTree>
    <p:extLst>
      <p:ext uri="{BB962C8B-B14F-4D97-AF65-F5344CB8AC3E}">
        <p14:creationId xmlns:p14="http://schemas.microsoft.com/office/powerpoint/2010/main" val="120064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87485" y="404664"/>
            <a:ext cx="1569660"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a:solidFill>
                  <a:srgbClr val="FFCCCC"/>
                </a:solidFill>
              </a:rPr>
              <a:t>効率</a:t>
            </a:r>
            <a:endParaRPr kumimoji="1" lang="ja-JP" altLang="en-US" sz="5400" b="1" dirty="0">
              <a:solidFill>
                <a:srgbClr val="FFCCCC"/>
              </a:solidFill>
            </a:endParaRPr>
          </a:p>
        </p:txBody>
      </p:sp>
      <p:sp>
        <p:nvSpPr>
          <p:cNvPr id="4" name="テキスト ボックス 3"/>
          <p:cNvSpPr txBox="1"/>
          <p:nvPr/>
        </p:nvSpPr>
        <p:spPr>
          <a:xfrm>
            <a:off x="1127448" y="1196752"/>
            <a:ext cx="4248472"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ファイバー内部吸収 </a:t>
            </a:r>
            <a:r>
              <a:rPr lang="en-US" altLang="ja-JP" sz="2400" dirty="0" smtClean="0"/>
              <a:t>×</a:t>
            </a:r>
            <a:br>
              <a:rPr lang="en-US" altLang="ja-JP" sz="2400" dirty="0" smtClean="0"/>
            </a:br>
            <a:r>
              <a:rPr lang="ja-JP" altLang="en-US" sz="2400" dirty="0" smtClean="0"/>
              <a:t>６面反射率 </a:t>
            </a:r>
            <a:r>
              <a:rPr lang="en-US" altLang="ja-JP" sz="2400" dirty="0" smtClean="0"/>
              <a:t>×</a:t>
            </a:r>
            <a:r>
              <a:rPr lang="ja-JP" altLang="en-US" sz="2400" dirty="0" smtClean="0"/>
              <a:t> 検出器</a:t>
            </a:r>
            <a:r>
              <a:rPr lang="en-US" altLang="ja-JP" sz="2400" dirty="0" smtClean="0"/>
              <a:t>QE </a:t>
            </a:r>
            <a:r>
              <a:rPr lang="en-US" altLang="ja-JP" sz="2400" dirty="0"/>
              <a:t>×</a:t>
            </a:r>
            <a:r>
              <a:rPr lang="en-US" altLang="ja-JP" sz="2400" dirty="0" smtClean="0"/>
              <a:t/>
            </a:r>
            <a:br>
              <a:rPr lang="en-US" altLang="ja-JP" sz="2400" dirty="0" smtClean="0"/>
            </a:br>
            <a:r>
              <a:rPr lang="ja-JP" altLang="en-US" sz="2400" dirty="0" smtClean="0"/>
              <a:t>ファイバー端面の反射 </a:t>
            </a:r>
            <a:r>
              <a:rPr lang="en-US" altLang="ja-JP" sz="2400" dirty="0" smtClean="0"/>
              <a:t>×</a:t>
            </a:r>
            <a:br>
              <a:rPr lang="en-US" altLang="ja-JP" sz="2400" dirty="0" smtClean="0"/>
            </a:br>
            <a:r>
              <a:rPr lang="ja-JP" altLang="en-US" sz="2400" dirty="0" smtClean="0"/>
              <a:t>プリズムでの反射と吸収 </a:t>
            </a:r>
            <a:r>
              <a:rPr lang="en-US" altLang="ja-JP" sz="2400" dirty="0" smtClean="0"/>
              <a:t>×</a:t>
            </a:r>
            <a:br>
              <a:rPr lang="en-US" altLang="ja-JP" sz="2400" dirty="0" smtClean="0"/>
            </a:br>
            <a:r>
              <a:rPr lang="ja-JP" altLang="en-US" sz="2400" dirty="0" smtClean="0"/>
              <a:t>回折格子 </a:t>
            </a:r>
            <a:r>
              <a:rPr lang="en-US" altLang="ja-JP" sz="2400" dirty="0" smtClean="0"/>
              <a:t>×</a:t>
            </a:r>
            <a:r>
              <a:rPr lang="ja-JP" altLang="en-US" sz="2400" dirty="0"/>
              <a:t> </a:t>
            </a:r>
            <a:r>
              <a:rPr lang="en-US" altLang="ja-JP" sz="2400" dirty="0" smtClean="0"/>
              <a:t>Dewar </a:t>
            </a:r>
            <a:r>
              <a:rPr lang="ja-JP" altLang="en-US" sz="2400" dirty="0" smtClean="0"/>
              <a:t>入射窓</a:t>
            </a:r>
            <a:r>
              <a:rPr lang="en-US" altLang="ja-JP" sz="2400" dirty="0" smtClean="0"/>
              <a:t/>
            </a:r>
            <a:br>
              <a:rPr lang="en-US" altLang="ja-JP" sz="2400" dirty="0" smtClean="0"/>
            </a:br>
            <a:r>
              <a:rPr lang="ja-JP" altLang="en-US" sz="2400" dirty="0"/>
              <a:t>　</a:t>
            </a:r>
            <a:r>
              <a:rPr lang="en-US" altLang="ja-JP" sz="2400" b="1" dirty="0" smtClean="0">
                <a:solidFill>
                  <a:srgbClr val="FFC000"/>
                </a:solidFill>
              </a:rPr>
              <a:t>13</a:t>
            </a:r>
            <a:r>
              <a:rPr lang="en-US" altLang="ja-JP" sz="2400" b="1" dirty="0">
                <a:solidFill>
                  <a:srgbClr val="FFC000"/>
                </a:solidFill>
              </a:rPr>
              <a:t>%@400nm</a:t>
            </a:r>
            <a:br>
              <a:rPr lang="en-US" altLang="ja-JP" sz="2400" b="1" dirty="0">
                <a:solidFill>
                  <a:srgbClr val="FFC000"/>
                </a:solidFill>
              </a:rPr>
            </a:br>
            <a:r>
              <a:rPr lang="ja-JP" altLang="en-US" sz="2400" b="1" dirty="0">
                <a:solidFill>
                  <a:srgbClr val="FFC000"/>
                </a:solidFill>
              </a:rPr>
              <a:t>　</a:t>
            </a:r>
            <a:r>
              <a:rPr lang="en-US" altLang="ja-JP" sz="2400" b="1" dirty="0" smtClean="0">
                <a:solidFill>
                  <a:srgbClr val="FFC000"/>
                </a:solidFill>
              </a:rPr>
              <a:t>24%@</a:t>
            </a:r>
            <a:r>
              <a:rPr lang="en-US" altLang="ja-JP" sz="2400" b="1" dirty="0">
                <a:solidFill>
                  <a:srgbClr val="FFC000"/>
                </a:solidFill>
              </a:rPr>
              <a:t>600nm</a:t>
            </a:r>
            <a:br>
              <a:rPr lang="en-US" altLang="ja-JP" sz="2400" b="1" dirty="0">
                <a:solidFill>
                  <a:srgbClr val="FFC000"/>
                </a:solidFill>
              </a:rPr>
            </a:br>
            <a:r>
              <a:rPr lang="ja-JP" altLang="en-US" sz="2400" b="1" dirty="0">
                <a:solidFill>
                  <a:srgbClr val="FFC000"/>
                </a:solidFill>
              </a:rPr>
              <a:t>　</a:t>
            </a:r>
            <a:r>
              <a:rPr lang="en-US" altLang="ja-JP" sz="2400" b="1" dirty="0" smtClean="0">
                <a:solidFill>
                  <a:srgbClr val="FFC000"/>
                </a:solidFill>
              </a:rPr>
              <a:t>22%@800nm</a:t>
            </a:r>
            <a:r>
              <a:rPr lang="en-US" altLang="ja-JP" sz="2400" dirty="0" smtClean="0"/>
              <a:t/>
            </a:r>
            <a:br>
              <a:rPr lang="en-US" altLang="ja-JP" sz="2400" dirty="0" smtClean="0"/>
            </a:br>
            <a:endParaRPr lang="en-US" altLang="ja-JP" sz="2400" dirty="0" smtClean="0"/>
          </a:p>
          <a:p>
            <a:pPr marL="342900" indent="-342900">
              <a:buFont typeface="Arial" panose="020B0604020202020204" pitchFamily="34" charset="0"/>
              <a:buChar char="•"/>
            </a:pPr>
            <a:r>
              <a:rPr lang="en-US" altLang="ja-JP" sz="2400" dirty="0" smtClean="0"/>
              <a:t>U</a:t>
            </a:r>
            <a:r>
              <a:rPr lang="ja-JP" altLang="en-US" sz="2400" dirty="0" smtClean="0"/>
              <a:t>バンドは急激に効率低下</a:t>
            </a:r>
            <a:r>
              <a:rPr lang="en-US" altLang="ja-JP" sz="2400" dirty="0" smtClean="0"/>
              <a:t/>
            </a:r>
            <a:br>
              <a:rPr lang="en-US" altLang="ja-JP" sz="2400" dirty="0" smtClean="0"/>
            </a:br>
            <a:r>
              <a:rPr lang="ja-JP" altLang="en-US" sz="2400" dirty="0" smtClean="0"/>
              <a:t>大気分散も大きい</a:t>
            </a:r>
            <a:r>
              <a:rPr lang="en-US" altLang="ja-JP" sz="2400" dirty="0" smtClean="0"/>
              <a:t/>
            </a:r>
            <a:br>
              <a:rPr lang="en-US" altLang="ja-JP" sz="2400" dirty="0" smtClean="0"/>
            </a:br>
            <a:r>
              <a:rPr lang="ja-JP" altLang="en-US" sz="2400" dirty="0" smtClean="0"/>
              <a:t>⇒　</a:t>
            </a:r>
            <a:r>
              <a:rPr lang="ja-JP" altLang="en-US" sz="2400" dirty="0" smtClean="0">
                <a:solidFill>
                  <a:srgbClr val="FFFF00"/>
                </a:solidFill>
              </a:rPr>
              <a:t>焦点面で分離</a:t>
            </a:r>
            <a:r>
              <a:rPr lang="ja-JP" altLang="en-US" sz="2400" dirty="0" smtClean="0"/>
              <a:t>して別の</a:t>
            </a:r>
            <a:r>
              <a:rPr lang="en-US" altLang="ja-JP" sz="2400" dirty="0" smtClean="0"/>
              <a:t/>
            </a:r>
            <a:br>
              <a:rPr lang="en-US" altLang="ja-JP" sz="2400" dirty="0" smtClean="0"/>
            </a:br>
            <a:r>
              <a:rPr lang="ja-JP" altLang="en-US" sz="2400" dirty="0" smtClean="0"/>
              <a:t>　　小型分光器に入れる</a:t>
            </a:r>
            <a:r>
              <a:rPr lang="en-US" altLang="ja-JP" sz="2400" dirty="0" smtClean="0"/>
              <a:t/>
            </a:r>
            <a:br>
              <a:rPr lang="en-US" altLang="ja-JP" sz="2400" dirty="0" smtClean="0"/>
            </a:br>
            <a:r>
              <a:rPr lang="ja-JP" altLang="en-US" sz="2400" dirty="0" smtClean="0"/>
              <a:t>　　オプションもあるか</a:t>
            </a:r>
            <a:r>
              <a:rPr lang="ja-JP" altLang="en-US" sz="2400" dirty="0"/>
              <a:t>も</a:t>
            </a:r>
            <a:endParaRPr lang="en-US" altLang="ja-JP" sz="2400"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28" y="4293096"/>
            <a:ext cx="6496050" cy="2286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936" y="404664"/>
            <a:ext cx="6315075" cy="3590925"/>
          </a:xfrm>
          <a:prstGeom prst="rect">
            <a:avLst/>
          </a:prstGeom>
        </p:spPr>
      </p:pic>
      <p:sp>
        <p:nvSpPr>
          <p:cNvPr id="5" name="テキスト ボックス 4"/>
          <p:cNvSpPr txBox="1"/>
          <p:nvPr/>
        </p:nvSpPr>
        <p:spPr>
          <a:xfrm>
            <a:off x="7248128" y="4293096"/>
            <a:ext cx="1236236" cy="369332"/>
          </a:xfrm>
          <a:prstGeom prst="rect">
            <a:avLst/>
          </a:prstGeom>
          <a:noFill/>
        </p:spPr>
        <p:txBody>
          <a:bodyPr wrap="none" rtlCol="0">
            <a:spAutoFit/>
          </a:bodyPr>
          <a:lstStyle/>
          <a:p>
            <a:r>
              <a:rPr kumimoji="1" lang="en-US" altLang="ja-JP" b="1" dirty="0" smtClean="0">
                <a:solidFill>
                  <a:srgbClr val="FF0000"/>
                </a:solidFill>
              </a:rPr>
              <a:t>6</a:t>
            </a:r>
            <a:r>
              <a:rPr kumimoji="1" lang="ja-JP" altLang="en-US" b="1" dirty="0" smtClean="0">
                <a:solidFill>
                  <a:srgbClr val="FF0000"/>
                </a:solidFill>
              </a:rPr>
              <a:t>面反射率</a:t>
            </a:r>
            <a:endParaRPr kumimoji="1" lang="ja-JP" altLang="en-US" b="1" dirty="0">
              <a:solidFill>
                <a:srgbClr val="FF0000"/>
              </a:solidFill>
            </a:endParaRPr>
          </a:p>
        </p:txBody>
      </p:sp>
    </p:spTree>
    <p:extLst>
      <p:ext uri="{BB962C8B-B14F-4D97-AF65-F5344CB8AC3E}">
        <p14:creationId xmlns:p14="http://schemas.microsoft.com/office/powerpoint/2010/main" val="248228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87485" y="404664"/>
            <a:ext cx="5226111"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回折格子の効率</a:t>
            </a:r>
            <a:endParaRPr kumimoji="1" lang="ja-JP" altLang="en-US" sz="5400" b="1" dirty="0">
              <a:solidFill>
                <a:srgbClr val="FFCCCC"/>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231115"/>
            <a:ext cx="10058400" cy="5510253"/>
          </a:xfrm>
          <a:prstGeom prst="rect">
            <a:avLst/>
          </a:prstGeom>
        </p:spPr>
      </p:pic>
      <p:sp>
        <p:nvSpPr>
          <p:cNvPr id="7" name="テキスト ボックス 6"/>
          <p:cNvSpPr txBox="1"/>
          <p:nvPr/>
        </p:nvSpPr>
        <p:spPr>
          <a:xfrm>
            <a:off x="5752084" y="404664"/>
            <a:ext cx="6199902" cy="830997"/>
          </a:xfrm>
          <a:prstGeom prst="rect">
            <a:avLst/>
          </a:prstGeom>
          <a:noFill/>
        </p:spPr>
        <p:txBody>
          <a:bodyPr wrap="none" rtlCol="0">
            <a:spAutoFit/>
          </a:bodyPr>
          <a:lstStyle/>
          <a:p>
            <a:r>
              <a:rPr kumimoji="1" lang="en-US" altLang="ja-JP" sz="2400" dirty="0" err="1" smtClean="0">
                <a:latin typeface="+mn-ea"/>
              </a:rPr>
              <a:t>Litrrow</a:t>
            </a:r>
            <a:r>
              <a:rPr kumimoji="1" lang="en-US" altLang="ja-JP" sz="2400" dirty="0" smtClean="0">
                <a:latin typeface="+mn-ea"/>
              </a:rPr>
              <a:t> (75.9°) </a:t>
            </a:r>
            <a:r>
              <a:rPr kumimoji="1" lang="en-US" altLang="ja-JP" sz="2400" dirty="0" smtClean="0">
                <a:latin typeface="+mn-ea"/>
                <a:sym typeface="Wingdings" panose="05000000000000000000" pitchFamily="2" charset="2"/>
              </a:rPr>
              <a:t> 79°</a:t>
            </a:r>
            <a:r>
              <a:rPr lang="ja-JP" altLang="en-US" sz="2400" dirty="0">
                <a:latin typeface="+mn-ea"/>
                <a:sym typeface="Wingdings" panose="05000000000000000000" pitchFamily="2" charset="2"/>
              </a:rPr>
              <a:t> </a:t>
            </a:r>
            <a:r>
              <a:rPr kumimoji="1" lang="ja-JP" altLang="en-US" sz="2400" dirty="0" smtClean="0">
                <a:latin typeface="+mn-ea"/>
                <a:sym typeface="Wingdings" panose="05000000000000000000" pitchFamily="2" charset="2"/>
              </a:rPr>
              <a:t>の比較、２割低下</a:t>
            </a:r>
            <a:endParaRPr kumimoji="1" lang="en-US" altLang="ja-JP" sz="2400" dirty="0" smtClean="0">
              <a:latin typeface="+mn-ea"/>
              <a:sym typeface="Wingdings" panose="05000000000000000000" pitchFamily="2" charset="2"/>
            </a:endParaRPr>
          </a:p>
          <a:p>
            <a:r>
              <a:rPr lang="ja-JP" altLang="en-US" sz="2400" dirty="0">
                <a:latin typeface="+mn-ea"/>
                <a:sym typeface="Wingdings" panose="05000000000000000000" pitchFamily="2" charset="2"/>
              </a:rPr>
              <a:t>　</a:t>
            </a:r>
            <a:r>
              <a:rPr lang="ja-JP" altLang="en-US" sz="2400" dirty="0" smtClean="0">
                <a:latin typeface="+mn-ea"/>
                <a:sym typeface="Wingdings" panose="05000000000000000000" pitchFamily="2" charset="2"/>
              </a:rPr>
              <a:t>　　　（</a:t>
            </a:r>
            <a:r>
              <a:rPr lang="en-US" altLang="ja-JP" sz="2400" dirty="0" err="1" smtClean="0">
                <a:latin typeface="+mn-ea"/>
                <a:sym typeface="Wingdings" panose="05000000000000000000" pitchFamily="2" charset="2"/>
              </a:rPr>
              <a:t>Gsolver</a:t>
            </a:r>
            <a:r>
              <a:rPr lang="en-US" altLang="ja-JP" sz="2400" dirty="0" smtClean="0">
                <a:latin typeface="+mn-ea"/>
                <a:sym typeface="Wingdings" panose="05000000000000000000" pitchFamily="2" charset="2"/>
              </a:rPr>
              <a:t> </a:t>
            </a:r>
            <a:r>
              <a:rPr lang="ja-JP" altLang="en-US" sz="2400" dirty="0" smtClean="0">
                <a:latin typeface="+mn-ea"/>
                <a:sym typeface="Wingdings" panose="05000000000000000000" pitchFamily="2" charset="2"/>
              </a:rPr>
              <a:t>で </a:t>
            </a:r>
            <a:r>
              <a:rPr lang="en-US" altLang="ja-JP" sz="2400" dirty="0" smtClean="0">
                <a:latin typeface="+mn-ea"/>
                <a:sym typeface="Wingdings" panose="05000000000000000000" pitchFamily="2" charset="2"/>
              </a:rPr>
              <a:t>24</a:t>
            </a:r>
            <a:r>
              <a:rPr lang="ja-JP" altLang="en-US" sz="2400" dirty="0" smtClean="0">
                <a:latin typeface="+mn-ea"/>
                <a:sym typeface="Wingdings" panose="05000000000000000000" pitchFamily="2" charset="2"/>
              </a:rPr>
              <a:t>時間の計算結果）</a:t>
            </a:r>
            <a:endParaRPr kumimoji="1" lang="ja-JP" altLang="en-US" sz="2400" dirty="0">
              <a:latin typeface="+mn-ea"/>
            </a:endParaRPr>
          </a:p>
        </p:txBody>
      </p:sp>
    </p:spTree>
    <p:extLst>
      <p:ext uri="{BB962C8B-B14F-4D97-AF65-F5344CB8AC3E}">
        <p14:creationId xmlns:p14="http://schemas.microsoft.com/office/powerpoint/2010/main" val="177288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710963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その他、気になること</a:t>
            </a:r>
            <a:endParaRPr kumimoji="1" lang="ja-JP" altLang="en-US" sz="5400" b="1" dirty="0">
              <a:solidFill>
                <a:srgbClr val="FFCCCC"/>
              </a:solidFill>
            </a:endParaRPr>
          </a:p>
        </p:txBody>
      </p:sp>
      <p:sp>
        <p:nvSpPr>
          <p:cNvPr id="4" name="テキスト ボックス 3"/>
          <p:cNvSpPr txBox="1"/>
          <p:nvPr/>
        </p:nvSpPr>
        <p:spPr>
          <a:xfrm>
            <a:off x="487485" y="1253073"/>
            <a:ext cx="11585179" cy="5632311"/>
          </a:xfrm>
          <a:prstGeom prst="rect">
            <a:avLst/>
          </a:prstGeom>
          <a:noFill/>
        </p:spPr>
        <p:txBody>
          <a:bodyPr wrap="square" rtlCol="0">
            <a:spAutoFit/>
          </a:bodyPr>
          <a:lstStyle/>
          <a:p>
            <a:pPr marL="342900" indent="-342900">
              <a:buFont typeface="Arial" panose="020B0604020202020204" pitchFamily="34" charset="0"/>
              <a:buChar char="•"/>
            </a:pPr>
            <a:r>
              <a:rPr lang="en-US" altLang="ja-JP" sz="2400" b="1" dirty="0" smtClean="0">
                <a:solidFill>
                  <a:srgbClr val="FFC000"/>
                </a:solidFill>
              </a:rPr>
              <a:t>CCD </a:t>
            </a:r>
            <a:r>
              <a:rPr lang="ja-JP" altLang="en-US" sz="2400" b="1" dirty="0" smtClean="0">
                <a:solidFill>
                  <a:srgbClr val="FFC000"/>
                </a:solidFill>
              </a:rPr>
              <a:t>カメラ入射窓の大気圧による変形</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a:t>
            </a:r>
            <a:r>
              <a:rPr lang="en-US" altLang="ja-JP" sz="2400" b="1" dirty="0" smtClean="0">
                <a:solidFill>
                  <a:srgbClr val="FFC000"/>
                </a:solidFill>
              </a:rPr>
              <a:t>12mm </a:t>
            </a:r>
            <a:r>
              <a:rPr lang="ja-JP" altLang="en-US" sz="2400" b="1" dirty="0" smtClean="0">
                <a:solidFill>
                  <a:srgbClr val="FFC000"/>
                </a:solidFill>
              </a:rPr>
              <a:t>厚の溶融水晶は </a:t>
            </a:r>
            <a:r>
              <a:rPr lang="en-US" altLang="ja-JP" sz="2400" b="1" dirty="0" smtClean="0">
                <a:solidFill>
                  <a:srgbClr val="FFC000"/>
                </a:solidFill>
              </a:rPr>
              <a:t>27μm </a:t>
            </a:r>
            <a:r>
              <a:rPr lang="ja-JP" altLang="en-US" sz="2400" b="1" dirty="0" smtClean="0">
                <a:solidFill>
                  <a:srgbClr val="FFC000"/>
                </a:solidFill>
              </a:rPr>
              <a:t>凹むが、像サイズ </a:t>
            </a:r>
            <a:r>
              <a:rPr lang="en-US" altLang="ja-JP" sz="2400" b="1" dirty="0" smtClean="0">
                <a:solidFill>
                  <a:srgbClr val="FFC000"/>
                </a:solidFill>
              </a:rPr>
              <a:t>0.3% </a:t>
            </a:r>
            <a:r>
              <a:rPr lang="ja-JP" altLang="en-US" sz="2400" b="1" dirty="0" smtClean="0">
                <a:solidFill>
                  <a:srgbClr val="FFC000"/>
                </a:solidFill>
              </a:rPr>
              <a:t>悪化で留まる</a:t>
            </a:r>
            <a:endParaRPr lang="en-US" altLang="ja-JP" sz="2400" b="1" dirty="0" smtClean="0">
              <a:solidFill>
                <a:srgbClr val="FFC000"/>
              </a:solidFill>
            </a:endParaRPr>
          </a:p>
          <a:p>
            <a:pPr marL="342900" indent="-342900">
              <a:buFont typeface="Arial" panose="020B0604020202020204" pitchFamily="34" charset="0"/>
              <a:buChar char="•"/>
            </a:pPr>
            <a:r>
              <a:rPr lang="ja-JP" altLang="en-US" sz="2400" dirty="0" smtClean="0"/>
              <a:t>バイコニック面の形状確認方法</a:t>
            </a:r>
            <a:r>
              <a:rPr lang="en-US" altLang="ja-JP" sz="2400" dirty="0" smtClean="0"/>
              <a:t/>
            </a:r>
            <a:br>
              <a:rPr lang="en-US" altLang="ja-JP" sz="2400" dirty="0" smtClean="0"/>
            </a:br>
            <a:r>
              <a:rPr lang="ja-JP" altLang="en-US" sz="2400" dirty="0" smtClean="0"/>
              <a:t>→ フーコーテストもどき、逐次三点法、などで何とか</a:t>
            </a:r>
            <a:endParaRPr lang="en-US" altLang="ja-JP" sz="2400" dirty="0" smtClean="0"/>
          </a:p>
          <a:p>
            <a:pPr marL="342900" indent="-342900">
              <a:buFont typeface="Arial" panose="020B0604020202020204" pitchFamily="34" charset="0"/>
              <a:buChar char="•"/>
            </a:pPr>
            <a:r>
              <a:rPr lang="ja-JP" altLang="en-US" sz="2400" dirty="0"/>
              <a:t>各ミラーの調整精度と配置・調整方法</a:t>
            </a:r>
            <a:r>
              <a:rPr lang="en-US" altLang="ja-JP" sz="2400" dirty="0" smtClean="0"/>
              <a:t/>
            </a:r>
            <a:br>
              <a:rPr lang="en-US" altLang="ja-JP" sz="2400" dirty="0" smtClean="0"/>
            </a:br>
            <a:r>
              <a:rPr lang="ja-JP" altLang="en-US" sz="2400" dirty="0" smtClean="0"/>
              <a:t>→ 現バージョンでのチェックはまだだが、多分 </a:t>
            </a:r>
            <a:r>
              <a:rPr lang="en-US" altLang="ja-JP" sz="2400" dirty="0" smtClean="0"/>
              <a:t>0.1mm, 0.02° </a:t>
            </a:r>
            <a:r>
              <a:rPr lang="ja-JP" altLang="en-US" sz="2400" dirty="0" smtClean="0"/>
              <a:t>程度のはず</a:t>
            </a:r>
            <a:r>
              <a:rPr lang="en-US" altLang="ja-JP" sz="2400" dirty="0" smtClean="0"/>
              <a:t/>
            </a:r>
            <a:br>
              <a:rPr lang="en-US" altLang="ja-JP" sz="2400" dirty="0" smtClean="0"/>
            </a:br>
            <a:r>
              <a:rPr lang="ja-JP" altLang="en-US" sz="2400" dirty="0" smtClean="0"/>
              <a:t>→ </a:t>
            </a:r>
            <a:r>
              <a:rPr lang="en-US" altLang="ja-JP" sz="2400" dirty="0" smtClean="0"/>
              <a:t>3</a:t>
            </a:r>
            <a:r>
              <a:rPr lang="ja-JP" altLang="en-US" sz="2400" dirty="0" smtClean="0"/>
              <a:t>次元測定器で各鏡の位置と向きを確認しながら配置</a:t>
            </a:r>
            <a:r>
              <a:rPr lang="en-US" altLang="ja-JP" sz="2400" dirty="0" smtClean="0"/>
              <a:t/>
            </a:r>
            <a:br>
              <a:rPr lang="en-US" altLang="ja-JP" sz="2400" dirty="0" smtClean="0"/>
            </a:br>
            <a:r>
              <a:rPr lang="ja-JP" altLang="en-US" sz="2400" dirty="0" smtClean="0"/>
              <a:t>→ 像サイズの自動判定とアクチュエータ駆動の繰り返しによる自動調整</a:t>
            </a:r>
            <a:endParaRPr lang="en-US" altLang="ja-JP" sz="2400" dirty="0" smtClean="0"/>
          </a:p>
          <a:p>
            <a:pPr marL="342900" indent="-342900">
              <a:buFont typeface="Arial" panose="020B0604020202020204" pitchFamily="34" charset="0"/>
              <a:buChar char="•"/>
            </a:pPr>
            <a:r>
              <a:rPr lang="ja-JP" altLang="en-US" sz="2400" dirty="0" smtClean="0"/>
              <a:t>波長較正方法</a:t>
            </a:r>
            <a:r>
              <a:rPr lang="en-US" altLang="ja-JP" sz="2400" dirty="0"/>
              <a:t/>
            </a:r>
            <a:br>
              <a:rPr lang="en-US" altLang="ja-JP" sz="2400" dirty="0"/>
            </a:br>
            <a:r>
              <a:rPr lang="ja-JP" altLang="en-US" sz="2400" dirty="0" smtClean="0"/>
              <a:t>→ 白色光源＋固定エタロン入り小型真空容器を温度管理した部屋内に置く</a:t>
            </a:r>
            <a:r>
              <a:rPr lang="en-US" altLang="ja-JP" sz="2400" dirty="0" smtClean="0"/>
              <a:t/>
            </a:r>
            <a:br>
              <a:rPr lang="en-US" altLang="ja-JP" sz="2400" dirty="0" smtClean="0"/>
            </a:br>
            <a:r>
              <a:rPr lang="ja-JP" altLang="en-US" sz="2400" dirty="0" smtClean="0"/>
              <a:t>→ ターゲット露出のすき間に短時間露出で同時取得</a:t>
            </a:r>
            <a:endParaRPr lang="en-US" altLang="ja-JP" sz="2400" dirty="0" smtClean="0"/>
          </a:p>
          <a:p>
            <a:pPr marL="342900" indent="-342900">
              <a:buFont typeface="Arial" panose="020B0604020202020204" pitchFamily="34" charset="0"/>
              <a:buChar char="•"/>
            </a:pPr>
            <a:r>
              <a:rPr lang="ja-JP" altLang="en-US" sz="2400" dirty="0"/>
              <a:t>露出中</a:t>
            </a:r>
            <a:r>
              <a:rPr lang="ja-JP" altLang="en-US" sz="2400" dirty="0" smtClean="0"/>
              <a:t>の光量モニタ</a:t>
            </a:r>
            <a:r>
              <a:rPr lang="en-US" altLang="ja-JP" sz="2400" dirty="0" smtClean="0"/>
              <a:t/>
            </a:r>
            <a:br>
              <a:rPr lang="en-US" altLang="ja-JP" sz="2400" dirty="0" smtClean="0"/>
            </a:br>
            <a:r>
              <a:rPr lang="ja-JP" altLang="en-US" sz="2400" dirty="0" smtClean="0"/>
              <a:t>→ プリズム表面の反射光を集めてモニタか</a:t>
            </a:r>
            <a:r>
              <a:rPr lang="en-US" altLang="ja-JP" sz="2400" dirty="0" smtClean="0"/>
              <a:t>…</a:t>
            </a:r>
            <a:r>
              <a:rPr lang="ja-JP" altLang="en-US" sz="2400" dirty="0" smtClean="0"/>
              <a:t>（まだちゃんと検討していません）</a:t>
            </a:r>
            <a:endParaRPr lang="en-US" altLang="ja-JP" sz="2400" dirty="0" smtClean="0"/>
          </a:p>
          <a:p>
            <a:pPr marL="342900" indent="-342900">
              <a:buFont typeface="Arial" panose="020B0604020202020204" pitchFamily="34" charset="0"/>
              <a:buChar char="•"/>
            </a:pPr>
            <a:r>
              <a:rPr lang="ja-JP" altLang="en-US" sz="2400" dirty="0" smtClean="0"/>
              <a:t>偏光観測モード？　（もっと検討していません</a:t>
            </a:r>
            <a:r>
              <a:rPr lang="en-US" altLang="ja-JP" sz="2400" dirty="0" smtClean="0"/>
              <a:t>…</a:t>
            </a:r>
            <a:r>
              <a:rPr lang="ja-JP" altLang="en-US" sz="2400" dirty="0" smtClean="0"/>
              <a:t>）</a:t>
            </a:r>
            <a:endParaRPr lang="en-US" altLang="ja-JP" sz="2400" dirty="0"/>
          </a:p>
          <a:p>
            <a:pPr marL="342900" indent="-342900">
              <a:buFont typeface="Arial" panose="020B0604020202020204" pitchFamily="34" charset="0"/>
              <a:buChar char="•"/>
            </a:pPr>
            <a:r>
              <a:rPr lang="en-US" altLang="ja-JP" sz="2400" dirty="0" smtClean="0"/>
              <a:t>ADC </a:t>
            </a:r>
            <a:r>
              <a:rPr lang="ja-JP" altLang="en-US" sz="2400" dirty="0" smtClean="0"/>
              <a:t>は必要か？</a:t>
            </a:r>
            <a:endParaRPr lang="en-US" altLang="ja-JP" sz="2400" dirty="0" smtClean="0"/>
          </a:p>
        </p:txBody>
      </p:sp>
    </p:spTree>
    <p:extLst>
      <p:ext uri="{BB962C8B-B14F-4D97-AF65-F5344CB8AC3E}">
        <p14:creationId xmlns:p14="http://schemas.microsoft.com/office/powerpoint/2010/main" val="1305223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710963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その他、気になること</a:t>
            </a:r>
            <a:endParaRPr kumimoji="1" lang="ja-JP" altLang="en-US" sz="5400" b="1" dirty="0">
              <a:solidFill>
                <a:srgbClr val="FFCCCC"/>
              </a:solidFill>
            </a:endParaRPr>
          </a:p>
        </p:txBody>
      </p:sp>
      <p:sp>
        <p:nvSpPr>
          <p:cNvPr id="4" name="テキスト ボックス 3"/>
          <p:cNvSpPr txBox="1"/>
          <p:nvPr/>
        </p:nvSpPr>
        <p:spPr>
          <a:xfrm>
            <a:off x="487485" y="1253073"/>
            <a:ext cx="11585179" cy="5632311"/>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CCD </a:t>
            </a:r>
            <a:r>
              <a:rPr lang="ja-JP" altLang="en-US" sz="2400" dirty="0" smtClean="0"/>
              <a:t>カメラ入射窓の大気圧による変形</a:t>
            </a:r>
            <a:r>
              <a:rPr lang="en-US" altLang="ja-JP" sz="2400" dirty="0" smtClean="0"/>
              <a:t/>
            </a:r>
            <a:br>
              <a:rPr lang="en-US" altLang="ja-JP" sz="2400" dirty="0" smtClean="0"/>
            </a:br>
            <a:r>
              <a:rPr lang="ja-JP" altLang="en-US" sz="2400" dirty="0" smtClean="0"/>
              <a:t>→ </a:t>
            </a:r>
            <a:r>
              <a:rPr lang="en-US" altLang="ja-JP" sz="2400" dirty="0" smtClean="0"/>
              <a:t>12mm </a:t>
            </a:r>
            <a:r>
              <a:rPr lang="ja-JP" altLang="en-US" sz="2400" dirty="0" smtClean="0"/>
              <a:t>厚の溶融水晶は </a:t>
            </a:r>
            <a:r>
              <a:rPr lang="en-US" altLang="ja-JP" sz="2400" dirty="0" smtClean="0"/>
              <a:t>27μm </a:t>
            </a:r>
            <a:r>
              <a:rPr lang="ja-JP" altLang="en-US" sz="2400" dirty="0" smtClean="0"/>
              <a:t>凹むが、像サイズ </a:t>
            </a:r>
            <a:r>
              <a:rPr lang="en-US" altLang="ja-JP" sz="2400" dirty="0" smtClean="0"/>
              <a:t>0.3% </a:t>
            </a:r>
            <a:r>
              <a:rPr lang="ja-JP" altLang="en-US" sz="2400" dirty="0" smtClean="0"/>
              <a:t>悪化で留まる</a:t>
            </a:r>
            <a:endParaRPr lang="en-US" altLang="ja-JP" sz="2400" dirty="0" smtClean="0"/>
          </a:p>
          <a:p>
            <a:pPr marL="342900" indent="-342900">
              <a:buFont typeface="Arial" panose="020B0604020202020204" pitchFamily="34" charset="0"/>
              <a:buChar char="•"/>
            </a:pPr>
            <a:r>
              <a:rPr lang="ja-JP" altLang="en-US" sz="2400" b="1" dirty="0" smtClean="0">
                <a:solidFill>
                  <a:srgbClr val="FFC000"/>
                </a:solidFill>
              </a:rPr>
              <a:t>バイコニック面の形状確認方法</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フーコーテストもどき、逐次三点法、などで何とか</a:t>
            </a:r>
            <a:endParaRPr lang="en-US" altLang="ja-JP" sz="2400" b="1" dirty="0" smtClean="0">
              <a:solidFill>
                <a:srgbClr val="FFC000"/>
              </a:solidFill>
            </a:endParaRPr>
          </a:p>
          <a:p>
            <a:pPr marL="342900" indent="-342900">
              <a:buFont typeface="Arial" panose="020B0604020202020204" pitchFamily="34" charset="0"/>
              <a:buChar char="•"/>
            </a:pPr>
            <a:r>
              <a:rPr lang="ja-JP" altLang="en-US" sz="2400" dirty="0"/>
              <a:t>各ミラーの調整精度と配置・調整方法</a:t>
            </a:r>
            <a:r>
              <a:rPr lang="en-US" altLang="ja-JP" sz="2400" dirty="0" smtClean="0"/>
              <a:t/>
            </a:r>
            <a:br>
              <a:rPr lang="en-US" altLang="ja-JP" sz="2400" dirty="0" smtClean="0"/>
            </a:br>
            <a:r>
              <a:rPr lang="ja-JP" altLang="en-US" sz="2400" dirty="0" smtClean="0"/>
              <a:t>→ 現バージョンでのチェックはまだだが、多分 </a:t>
            </a:r>
            <a:r>
              <a:rPr lang="en-US" altLang="ja-JP" sz="2400" dirty="0" smtClean="0"/>
              <a:t>0.1mm, 0.02° </a:t>
            </a:r>
            <a:r>
              <a:rPr lang="ja-JP" altLang="en-US" sz="2400" dirty="0" smtClean="0"/>
              <a:t>程度のはず</a:t>
            </a:r>
            <a:r>
              <a:rPr lang="en-US" altLang="ja-JP" sz="2400" dirty="0" smtClean="0"/>
              <a:t/>
            </a:r>
            <a:br>
              <a:rPr lang="en-US" altLang="ja-JP" sz="2400" dirty="0" smtClean="0"/>
            </a:br>
            <a:r>
              <a:rPr lang="ja-JP" altLang="en-US" sz="2400" dirty="0" smtClean="0"/>
              <a:t>→ </a:t>
            </a:r>
            <a:r>
              <a:rPr lang="en-US" altLang="ja-JP" sz="2400" dirty="0" smtClean="0"/>
              <a:t>3</a:t>
            </a:r>
            <a:r>
              <a:rPr lang="ja-JP" altLang="en-US" sz="2400" dirty="0" smtClean="0"/>
              <a:t>次元測定器で各鏡の位置と向きを確認しながら配置</a:t>
            </a:r>
            <a:r>
              <a:rPr lang="en-US" altLang="ja-JP" sz="2400" dirty="0" smtClean="0"/>
              <a:t/>
            </a:r>
            <a:br>
              <a:rPr lang="en-US" altLang="ja-JP" sz="2400" dirty="0" smtClean="0"/>
            </a:br>
            <a:r>
              <a:rPr lang="ja-JP" altLang="en-US" sz="2400" dirty="0" smtClean="0"/>
              <a:t>→ 像サイズの自動判定とアクチュエータ駆動の繰り返しによる自動調整</a:t>
            </a:r>
            <a:endParaRPr lang="en-US" altLang="ja-JP" sz="2400" dirty="0" smtClean="0"/>
          </a:p>
          <a:p>
            <a:pPr marL="342900" indent="-342900">
              <a:buFont typeface="Arial" panose="020B0604020202020204" pitchFamily="34" charset="0"/>
              <a:buChar char="•"/>
            </a:pPr>
            <a:r>
              <a:rPr lang="ja-JP" altLang="en-US" sz="2400" dirty="0" smtClean="0"/>
              <a:t>波長較正方法</a:t>
            </a:r>
            <a:r>
              <a:rPr lang="en-US" altLang="ja-JP" sz="2400" dirty="0"/>
              <a:t/>
            </a:r>
            <a:br>
              <a:rPr lang="en-US" altLang="ja-JP" sz="2400" dirty="0"/>
            </a:br>
            <a:r>
              <a:rPr lang="ja-JP" altLang="en-US" sz="2400" dirty="0" smtClean="0"/>
              <a:t>→ 白色光源＋固定エタロン入り小型真空容器を温度管理した部屋内に置く</a:t>
            </a:r>
            <a:r>
              <a:rPr lang="en-US" altLang="ja-JP" sz="2400" dirty="0" smtClean="0"/>
              <a:t/>
            </a:r>
            <a:br>
              <a:rPr lang="en-US" altLang="ja-JP" sz="2400" dirty="0" smtClean="0"/>
            </a:br>
            <a:r>
              <a:rPr lang="ja-JP" altLang="en-US" sz="2400" dirty="0" smtClean="0"/>
              <a:t>→ ターゲット露出のすき間に短時間露出で同時取得</a:t>
            </a:r>
            <a:endParaRPr lang="en-US" altLang="ja-JP" sz="2400" dirty="0" smtClean="0"/>
          </a:p>
          <a:p>
            <a:pPr marL="342900" indent="-342900">
              <a:buFont typeface="Arial" panose="020B0604020202020204" pitchFamily="34" charset="0"/>
              <a:buChar char="•"/>
            </a:pPr>
            <a:r>
              <a:rPr lang="ja-JP" altLang="en-US" sz="2400" dirty="0"/>
              <a:t>露出中</a:t>
            </a:r>
            <a:r>
              <a:rPr lang="ja-JP" altLang="en-US" sz="2400" dirty="0" smtClean="0"/>
              <a:t>の光量モニタ</a:t>
            </a:r>
            <a:r>
              <a:rPr lang="en-US" altLang="ja-JP" sz="2400" dirty="0" smtClean="0"/>
              <a:t/>
            </a:r>
            <a:br>
              <a:rPr lang="en-US" altLang="ja-JP" sz="2400" dirty="0" smtClean="0"/>
            </a:br>
            <a:r>
              <a:rPr lang="ja-JP" altLang="en-US" sz="2400" dirty="0" smtClean="0"/>
              <a:t>→ プリズム表面の反射光を集めてモニタか</a:t>
            </a:r>
            <a:r>
              <a:rPr lang="en-US" altLang="ja-JP" sz="2400" dirty="0" smtClean="0"/>
              <a:t>…</a:t>
            </a:r>
            <a:r>
              <a:rPr lang="ja-JP" altLang="en-US" sz="2400" dirty="0" smtClean="0"/>
              <a:t>（まだちゃんと検討していません）</a:t>
            </a:r>
            <a:endParaRPr lang="en-US" altLang="ja-JP" sz="2400" dirty="0" smtClean="0"/>
          </a:p>
          <a:p>
            <a:pPr marL="342900" indent="-342900">
              <a:buFont typeface="Arial" panose="020B0604020202020204" pitchFamily="34" charset="0"/>
              <a:buChar char="•"/>
            </a:pPr>
            <a:r>
              <a:rPr lang="ja-JP" altLang="en-US" sz="2400" dirty="0" smtClean="0"/>
              <a:t>偏光観測モード？　（もっと検討していません</a:t>
            </a:r>
            <a:r>
              <a:rPr lang="en-US" altLang="ja-JP" sz="2400" dirty="0" smtClean="0"/>
              <a:t>…</a:t>
            </a:r>
            <a:r>
              <a:rPr lang="ja-JP" altLang="en-US" sz="2400" dirty="0" smtClean="0"/>
              <a:t>）</a:t>
            </a:r>
            <a:endParaRPr lang="en-US" altLang="ja-JP" sz="2400" dirty="0" smtClean="0"/>
          </a:p>
          <a:p>
            <a:pPr marL="342900" indent="-342900">
              <a:buFont typeface="Arial" panose="020B0604020202020204" pitchFamily="34" charset="0"/>
              <a:buChar char="•"/>
            </a:pPr>
            <a:r>
              <a:rPr lang="en-US" altLang="ja-JP" sz="2400" dirty="0"/>
              <a:t>ADC </a:t>
            </a:r>
            <a:r>
              <a:rPr lang="ja-JP" altLang="en-US" sz="2400" dirty="0"/>
              <a:t>は必要か</a:t>
            </a:r>
            <a:r>
              <a:rPr lang="ja-JP" altLang="en-US" sz="2400" dirty="0" smtClean="0"/>
              <a:t>？</a:t>
            </a:r>
            <a:endParaRPr lang="ja-JP" altLang="en-US" sz="2400" dirty="0"/>
          </a:p>
        </p:txBody>
      </p:sp>
    </p:spTree>
    <p:extLst>
      <p:ext uri="{BB962C8B-B14F-4D97-AF65-F5344CB8AC3E}">
        <p14:creationId xmlns:p14="http://schemas.microsoft.com/office/powerpoint/2010/main" val="276486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9879628"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a:solidFill>
                  <a:srgbClr val="FFCCCC"/>
                </a:solidFill>
              </a:rPr>
              <a:t>バイコニック面の形状確認</a:t>
            </a:r>
            <a:r>
              <a:rPr lang="ja-JP" altLang="en-US" sz="5400" b="1" dirty="0" smtClean="0">
                <a:solidFill>
                  <a:srgbClr val="FFCCCC"/>
                </a:solidFill>
              </a:rPr>
              <a:t>方法</a:t>
            </a:r>
            <a:endParaRPr kumimoji="1" lang="ja-JP" altLang="en-US" sz="5400" b="1" dirty="0">
              <a:solidFill>
                <a:srgbClr val="FFCCCC"/>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40" y="2492896"/>
            <a:ext cx="5572125" cy="4191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120" y="2420888"/>
            <a:ext cx="2786452" cy="209103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546" y="4653136"/>
            <a:ext cx="2705478" cy="2010056"/>
          </a:xfrm>
          <a:prstGeom prst="rect">
            <a:avLst/>
          </a:prstGeom>
        </p:spPr>
      </p:pic>
      <p:sp>
        <p:nvSpPr>
          <p:cNvPr id="8" name="正方形/長方形 7"/>
          <p:cNvSpPr/>
          <p:nvPr/>
        </p:nvSpPr>
        <p:spPr>
          <a:xfrm>
            <a:off x="3592478" y="3812928"/>
            <a:ext cx="224311" cy="196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3591026" y="4009313"/>
            <a:ext cx="14068" cy="643823"/>
          </a:xfrm>
          <a:prstGeom prst="lin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816789" y="4009313"/>
            <a:ext cx="2493783" cy="643823"/>
          </a:xfrm>
          <a:prstGeom prst="lin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63352" y="1196752"/>
            <a:ext cx="11860939" cy="1200329"/>
          </a:xfrm>
          <a:prstGeom prst="rect">
            <a:avLst/>
          </a:prstGeom>
          <a:noFill/>
        </p:spPr>
        <p:txBody>
          <a:bodyPr wrap="none" rtlCol="0">
            <a:spAutoFit/>
          </a:bodyPr>
          <a:lstStyle/>
          <a:p>
            <a:pPr marL="285750" indent="-285750">
              <a:buFont typeface="Arial" panose="020B0604020202020204" pitchFamily="34" charset="0"/>
              <a:buChar char="•"/>
            </a:pPr>
            <a:r>
              <a:rPr lang="ja-JP" altLang="en-US" sz="2400" b="1" dirty="0" smtClean="0"/>
              <a:t>フーコーテストもどき</a:t>
            </a:r>
            <a:r>
              <a:rPr lang="en-US" altLang="ja-JP" sz="2400" b="1" dirty="0" smtClean="0"/>
              <a:t/>
            </a:r>
            <a:br>
              <a:rPr lang="en-US" altLang="ja-JP" sz="2400" b="1" dirty="0" smtClean="0"/>
            </a:br>
            <a:r>
              <a:rPr lang="ja-JP" altLang="en-US" sz="2400" dirty="0" smtClean="0"/>
              <a:t>点光源＋</a:t>
            </a:r>
            <a:r>
              <a:rPr lang="en-US" altLang="ja-JP" sz="2400" dirty="0" smtClean="0"/>
              <a:t>200μm </a:t>
            </a:r>
            <a:r>
              <a:rPr lang="ja-JP" altLang="en-US" sz="2400" dirty="0" smtClean="0"/>
              <a:t>ピンホールで、鏡のどの位置からの光が元の場所に戻ってくるか</a:t>
            </a:r>
            <a:r>
              <a:rPr lang="en-US" altLang="ja-JP" sz="2400" dirty="0" smtClean="0"/>
              <a:t/>
            </a:r>
            <a:br>
              <a:rPr lang="en-US" altLang="ja-JP" sz="2400" dirty="0" smtClean="0"/>
            </a:br>
            <a:r>
              <a:rPr lang="ja-JP" altLang="en-US" sz="2400" dirty="0" smtClean="0"/>
              <a:t>画像として取得、像サイズ全体をピンホールサイズの倍程度の間隔でスキャン</a:t>
            </a:r>
            <a:endParaRPr lang="en-US" altLang="ja-JP" sz="2400" dirty="0" smtClean="0"/>
          </a:p>
        </p:txBody>
      </p:sp>
      <p:sp>
        <p:nvSpPr>
          <p:cNvPr id="22" name="テキスト ボックス 21"/>
          <p:cNvSpPr txBox="1"/>
          <p:nvPr/>
        </p:nvSpPr>
        <p:spPr>
          <a:xfrm>
            <a:off x="4213931" y="4859868"/>
            <a:ext cx="873957" cy="369332"/>
          </a:xfrm>
          <a:prstGeom prst="rect">
            <a:avLst/>
          </a:prstGeom>
          <a:noFill/>
        </p:spPr>
        <p:txBody>
          <a:bodyPr wrap="none" rtlCol="0">
            <a:spAutoFit/>
          </a:bodyPr>
          <a:lstStyle/>
          <a:p>
            <a:r>
              <a:rPr kumimoji="1" lang="en-US" altLang="ja-JP" b="1" dirty="0" smtClean="0">
                <a:solidFill>
                  <a:srgbClr val="FF0000"/>
                </a:solidFill>
              </a:rPr>
              <a:t>25mm</a:t>
            </a:r>
            <a:endParaRPr kumimoji="1" lang="ja-JP" altLang="en-US" b="1" dirty="0">
              <a:solidFill>
                <a:srgbClr val="FF0000"/>
              </a:solidFill>
            </a:endParaRPr>
          </a:p>
        </p:txBody>
      </p:sp>
      <p:cxnSp>
        <p:nvCxnSpPr>
          <p:cNvPr id="24" name="直線矢印コネクタ 23"/>
          <p:cNvCxnSpPr/>
          <p:nvPr/>
        </p:nvCxnSpPr>
        <p:spPr>
          <a:xfrm flipV="1">
            <a:off x="4568419" y="5159990"/>
            <a:ext cx="375453" cy="141218"/>
          </a:xfrm>
          <a:prstGeom prst="straightConnector1">
            <a:avLst/>
          </a:prstGeom>
          <a:ln>
            <a:solidFill>
              <a:srgbClr val="FF0000"/>
            </a:solidFill>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7" name="テキスト ボックス 26"/>
          <p:cNvSpPr txBox="1"/>
          <p:nvPr/>
        </p:nvSpPr>
        <p:spPr>
          <a:xfrm>
            <a:off x="435243" y="2494051"/>
            <a:ext cx="3068469" cy="4247317"/>
          </a:xfrm>
          <a:prstGeom prst="rect">
            <a:avLst/>
          </a:prstGeom>
          <a:noFill/>
        </p:spPr>
        <p:txBody>
          <a:bodyPr wrap="none" rtlCol="0">
            <a:spAutoFit/>
          </a:bodyPr>
          <a:lstStyle/>
          <a:p>
            <a:r>
              <a:rPr kumimoji="1" lang="ja-JP" altLang="en-US" dirty="0" smtClean="0"/>
              <a:t>コリメータミラー検査例</a:t>
            </a:r>
            <a:endParaRPr lang="en-US" altLang="ja-JP" dirty="0"/>
          </a:p>
          <a:p>
            <a:r>
              <a:rPr kumimoji="1" lang="ja-JP" altLang="en-US" dirty="0" smtClean="0"/>
              <a:t>　曲率半径　　　約</a:t>
            </a:r>
            <a:r>
              <a:rPr kumimoji="1" lang="en-US" altLang="ja-JP" dirty="0" smtClean="0"/>
              <a:t>1.5m</a:t>
            </a:r>
          </a:p>
          <a:p>
            <a:r>
              <a:rPr lang="ja-JP" altLang="en-US" dirty="0" smtClean="0"/>
              <a:t>　鏡サイズ　　　</a:t>
            </a:r>
            <a:r>
              <a:rPr lang="en-US" altLang="ja-JP" dirty="0" smtClean="0"/>
              <a:t>0.6m</a:t>
            </a:r>
            <a:r>
              <a:rPr lang="ja-JP" altLang="en-US" dirty="0" smtClean="0"/>
              <a:t>□</a:t>
            </a:r>
            <a:endParaRPr lang="en-US" altLang="ja-JP" dirty="0" smtClean="0"/>
          </a:p>
          <a:p>
            <a:r>
              <a:rPr kumimoji="1" lang="ja-JP" altLang="en-US" dirty="0" smtClean="0"/>
              <a:t>　ピンホール　　</a:t>
            </a:r>
            <a:r>
              <a:rPr kumimoji="1" lang="en-US" altLang="ja-JP" dirty="0" smtClean="0"/>
              <a:t>200μm</a:t>
            </a:r>
          </a:p>
          <a:p>
            <a:r>
              <a:rPr lang="ja-JP" altLang="en-US" dirty="0" smtClean="0"/>
              <a:t>　検出器位置　　</a:t>
            </a:r>
            <a:r>
              <a:rPr lang="en-US" altLang="ja-JP" dirty="0" smtClean="0"/>
              <a:t>25mm</a:t>
            </a:r>
          </a:p>
          <a:p>
            <a:r>
              <a:rPr lang="ja-JP" altLang="en-US" dirty="0" smtClean="0"/>
              <a:t>　検出器サイズ　</a:t>
            </a:r>
            <a:r>
              <a:rPr lang="en-US" altLang="ja-JP" dirty="0" smtClean="0"/>
              <a:t>10mm</a:t>
            </a:r>
            <a:r>
              <a:rPr lang="ja-JP" altLang="en-US" dirty="0" smtClean="0"/>
              <a:t>□</a:t>
            </a:r>
            <a:endParaRPr lang="en-US" altLang="ja-JP" dirty="0" smtClean="0"/>
          </a:p>
          <a:p>
            <a:r>
              <a:rPr kumimoji="1" lang="ja-JP" altLang="en-US" dirty="0" smtClean="0"/>
              <a:t>　画素サイズ　　</a:t>
            </a:r>
            <a:r>
              <a:rPr kumimoji="1" lang="en-US" altLang="ja-JP" dirty="0" smtClean="0"/>
              <a:t>5μm</a:t>
            </a:r>
          </a:p>
          <a:p>
            <a:r>
              <a:rPr lang="ja-JP" altLang="en-US" dirty="0" smtClean="0"/>
              <a:t>　画素数　　　　</a:t>
            </a:r>
            <a:r>
              <a:rPr lang="en-US" altLang="ja-JP" dirty="0" smtClean="0"/>
              <a:t>2k x 2k</a:t>
            </a:r>
            <a:endParaRPr kumimoji="1" lang="en-US" altLang="ja-JP" dirty="0" smtClean="0"/>
          </a:p>
          <a:p>
            <a:r>
              <a:rPr kumimoji="1" lang="ja-JP" altLang="en-US" dirty="0" smtClean="0"/>
              <a:t>　回折像サイズ　</a:t>
            </a:r>
            <a:r>
              <a:rPr kumimoji="1" lang="en-US" altLang="ja-JP" dirty="0" smtClean="0"/>
              <a:t>75μm</a:t>
            </a:r>
          </a:p>
          <a:p>
            <a:r>
              <a:rPr lang="ja-JP" altLang="en-US" dirty="0" smtClean="0"/>
              <a:t>　像サイズ　　　</a:t>
            </a:r>
            <a:r>
              <a:rPr lang="en-US" altLang="ja-JP" dirty="0" smtClean="0"/>
              <a:t>34mm</a:t>
            </a:r>
          </a:p>
          <a:p>
            <a:r>
              <a:rPr kumimoji="1" lang="ja-JP" altLang="en-US" dirty="0" smtClean="0"/>
              <a:t>　ステップ数　　</a:t>
            </a:r>
            <a:r>
              <a:rPr lang="en-US" altLang="ja-JP" dirty="0" smtClean="0"/>
              <a:t>90 x 90</a:t>
            </a:r>
            <a:endParaRPr kumimoji="1" lang="en-US" altLang="ja-JP" dirty="0" smtClean="0"/>
          </a:p>
          <a:p>
            <a:endParaRPr lang="en-US" altLang="ja-JP" dirty="0"/>
          </a:p>
          <a:p>
            <a:r>
              <a:rPr kumimoji="1" lang="en-US" altLang="ja-JP" dirty="0" smtClean="0"/>
              <a:t>200μm</a:t>
            </a:r>
            <a:r>
              <a:rPr lang="ja-JP" altLang="en-US" dirty="0"/>
              <a:t> </a:t>
            </a:r>
            <a:r>
              <a:rPr lang="ja-JP" altLang="en-US" dirty="0" smtClean="0"/>
              <a:t>レベルの像サイズ</a:t>
            </a:r>
            <a:r>
              <a:rPr kumimoji="1" lang="ja-JP" altLang="en-US" dirty="0" smtClean="0"/>
              <a:t>に</a:t>
            </a:r>
            <a:endParaRPr kumimoji="1" lang="en-US" altLang="ja-JP" dirty="0" smtClean="0"/>
          </a:p>
          <a:p>
            <a:r>
              <a:rPr kumimoji="1" lang="ja-JP" altLang="en-US" dirty="0" smtClean="0"/>
              <a:t>対応する形状確認が</a:t>
            </a:r>
            <a:r>
              <a:rPr lang="ja-JP" altLang="en-US" dirty="0" smtClean="0"/>
              <a:t>できる</a:t>
            </a:r>
            <a:endParaRPr lang="en-US" altLang="ja-JP" dirty="0" smtClean="0"/>
          </a:p>
          <a:p>
            <a:r>
              <a:rPr lang="ja-JP" altLang="en-US" dirty="0" smtClean="0"/>
              <a:t>はず。</a:t>
            </a:r>
            <a:endParaRPr kumimoji="1" lang="ja-JP" altLang="en-US" dirty="0"/>
          </a:p>
        </p:txBody>
      </p:sp>
    </p:spTree>
    <p:extLst>
      <p:ext uri="{BB962C8B-B14F-4D97-AF65-F5344CB8AC3E}">
        <p14:creationId xmlns:p14="http://schemas.microsoft.com/office/powerpoint/2010/main" val="296541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9879628"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a:solidFill>
                  <a:srgbClr val="FFCCCC"/>
                </a:solidFill>
              </a:rPr>
              <a:t>バイコニック面の形状確認</a:t>
            </a:r>
            <a:r>
              <a:rPr lang="ja-JP" altLang="en-US" sz="5400" b="1" dirty="0" smtClean="0">
                <a:solidFill>
                  <a:srgbClr val="FFCCCC"/>
                </a:solidFill>
              </a:rPr>
              <a:t>方法</a:t>
            </a:r>
            <a:endParaRPr kumimoji="1" lang="ja-JP" altLang="en-US" sz="5400" b="1" dirty="0">
              <a:solidFill>
                <a:srgbClr val="FFCCCC"/>
              </a:solidFill>
            </a:endParaRPr>
          </a:p>
        </p:txBody>
      </p:sp>
      <p:sp>
        <p:nvSpPr>
          <p:cNvPr id="20" name="テキスト ボックス 19"/>
          <p:cNvSpPr txBox="1"/>
          <p:nvPr/>
        </p:nvSpPr>
        <p:spPr>
          <a:xfrm>
            <a:off x="487485" y="1152880"/>
            <a:ext cx="8321509" cy="923330"/>
          </a:xfrm>
          <a:prstGeom prst="rect">
            <a:avLst/>
          </a:prstGeom>
          <a:noFill/>
        </p:spPr>
        <p:txBody>
          <a:bodyPr wrap="none" rtlCol="0">
            <a:spAutoFit/>
          </a:bodyPr>
          <a:lstStyle/>
          <a:p>
            <a:pPr marL="285750" indent="-285750">
              <a:buFont typeface="Arial" panose="020B0604020202020204" pitchFamily="34" charset="0"/>
              <a:buChar char="•"/>
            </a:pPr>
            <a:r>
              <a:rPr lang="ja-JP" altLang="en-US" b="1" dirty="0" smtClean="0"/>
              <a:t>逐次三点法</a:t>
            </a:r>
            <a:r>
              <a:rPr lang="en-US" altLang="ja-JP" b="1" dirty="0" smtClean="0"/>
              <a:t/>
            </a:r>
            <a:br>
              <a:rPr lang="en-US" altLang="ja-JP" b="1" dirty="0" smtClean="0"/>
            </a:br>
            <a:r>
              <a:rPr lang="ja-JP" altLang="en-US" dirty="0" smtClean="0"/>
              <a:t>３つの非接触センサをセットにして局所的な曲率を連続的に計測する方法</a:t>
            </a:r>
            <a:r>
              <a:rPr lang="en-US" altLang="ja-JP" dirty="0" smtClean="0"/>
              <a:t/>
            </a:r>
            <a:br>
              <a:rPr lang="en-US" altLang="ja-JP" dirty="0" smtClean="0"/>
            </a:br>
            <a:r>
              <a:rPr lang="ja-JP" altLang="en-US" dirty="0" smtClean="0"/>
              <a:t>異なる計測パスを弾性体に見立てて組み合わせるデータステッチングで合成</a:t>
            </a:r>
            <a:endParaRPr lang="en-US" altLang="ja-JP"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996654"/>
            <a:ext cx="5864352" cy="440131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1988840"/>
            <a:ext cx="5864352" cy="440740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008" y="4952578"/>
            <a:ext cx="3592830" cy="1428750"/>
          </a:xfrm>
          <a:prstGeom prst="rect">
            <a:avLst/>
          </a:prstGeom>
        </p:spPr>
      </p:pic>
      <p:sp>
        <p:nvSpPr>
          <p:cNvPr id="11" name="テキスト ボックス 10"/>
          <p:cNvSpPr txBox="1"/>
          <p:nvPr/>
        </p:nvSpPr>
        <p:spPr>
          <a:xfrm>
            <a:off x="1199456" y="6453336"/>
            <a:ext cx="9060494" cy="369332"/>
          </a:xfrm>
          <a:prstGeom prst="rect">
            <a:avLst/>
          </a:prstGeom>
          <a:noFill/>
        </p:spPr>
        <p:txBody>
          <a:bodyPr wrap="none" rtlCol="0">
            <a:spAutoFit/>
          </a:bodyPr>
          <a:lstStyle/>
          <a:p>
            <a:r>
              <a:rPr lang="en-US" altLang="ja-JP" b="1" dirty="0">
                <a:solidFill>
                  <a:srgbClr val="FFFF00"/>
                </a:solidFill>
              </a:rPr>
              <a:t>http://</a:t>
            </a:r>
            <a:r>
              <a:rPr lang="en-US" altLang="ja-JP" b="1" dirty="0" smtClean="0">
                <a:solidFill>
                  <a:srgbClr val="FFFF00"/>
                </a:solidFill>
              </a:rPr>
              <a:t>granite.phys.s.u-tokyo.ac.jp/shimoda/midterm150416_shimoda.pdf</a:t>
            </a:r>
            <a:r>
              <a:rPr lang="ja-JP" altLang="en-US" dirty="0" smtClean="0"/>
              <a:t>　よ</a:t>
            </a:r>
            <a:r>
              <a:rPr lang="ja-JP" altLang="en-US" dirty="0"/>
              <a:t>り</a:t>
            </a:r>
            <a:endParaRPr kumimoji="1" lang="ja-JP" altLang="en-US" dirty="0"/>
          </a:p>
        </p:txBody>
      </p:sp>
    </p:spTree>
    <p:extLst>
      <p:ext uri="{BB962C8B-B14F-4D97-AF65-F5344CB8AC3E}">
        <p14:creationId xmlns:p14="http://schemas.microsoft.com/office/powerpoint/2010/main" val="531437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710963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その他、気になること</a:t>
            </a:r>
            <a:endParaRPr kumimoji="1" lang="ja-JP" altLang="en-US" sz="5400" b="1" dirty="0">
              <a:solidFill>
                <a:srgbClr val="FFCCCC"/>
              </a:solidFill>
            </a:endParaRPr>
          </a:p>
        </p:txBody>
      </p:sp>
      <p:sp>
        <p:nvSpPr>
          <p:cNvPr id="4" name="テキスト ボックス 3"/>
          <p:cNvSpPr txBox="1"/>
          <p:nvPr/>
        </p:nvSpPr>
        <p:spPr>
          <a:xfrm>
            <a:off x="487485" y="1253073"/>
            <a:ext cx="11585179" cy="5632311"/>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CCD </a:t>
            </a:r>
            <a:r>
              <a:rPr lang="ja-JP" altLang="en-US" sz="2400" dirty="0" smtClean="0"/>
              <a:t>カメラ入射窓の大気圧による変形</a:t>
            </a:r>
            <a:r>
              <a:rPr lang="en-US" altLang="ja-JP" sz="2400" dirty="0" smtClean="0"/>
              <a:t/>
            </a:r>
            <a:br>
              <a:rPr lang="en-US" altLang="ja-JP" sz="2400" dirty="0" smtClean="0"/>
            </a:br>
            <a:r>
              <a:rPr lang="ja-JP" altLang="en-US" sz="2400" dirty="0" smtClean="0"/>
              <a:t>→ </a:t>
            </a:r>
            <a:r>
              <a:rPr lang="en-US" altLang="ja-JP" sz="2400" dirty="0" smtClean="0"/>
              <a:t>12mm </a:t>
            </a:r>
            <a:r>
              <a:rPr lang="ja-JP" altLang="en-US" sz="2400" dirty="0" smtClean="0"/>
              <a:t>厚の溶融水晶は </a:t>
            </a:r>
            <a:r>
              <a:rPr lang="en-US" altLang="ja-JP" sz="2400" dirty="0" smtClean="0"/>
              <a:t>27μm </a:t>
            </a:r>
            <a:r>
              <a:rPr lang="ja-JP" altLang="en-US" sz="2400" dirty="0" smtClean="0"/>
              <a:t>凹むが、像サイズ </a:t>
            </a:r>
            <a:r>
              <a:rPr lang="en-US" altLang="ja-JP" sz="2400" dirty="0" smtClean="0"/>
              <a:t>0.3% </a:t>
            </a:r>
            <a:r>
              <a:rPr lang="ja-JP" altLang="en-US" sz="2400" dirty="0" smtClean="0"/>
              <a:t>悪化で留まる</a:t>
            </a:r>
            <a:endParaRPr lang="en-US" altLang="ja-JP" sz="2400" dirty="0" smtClean="0"/>
          </a:p>
          <a:p>
            <a:pPr marL="342900" indent="-342900">
              <a:buFont typeface="Arial" panose="020B0604020202020204" pitchFamily="34" charset="0"/>
              <a:buChar char="•"/>
            </a:pPr>
            <a:r>
              <a:rPr lang="ja-JP" altLang="en-US" sz="2400" dirty="0" smtClean="0"/>
              <a:t>バイコニック面の形状確認方法</a:t>
            </a:r>
            <a:r>
              <a:rPr lang="en-US" altLang="ja-JP" sz="2400" dirty="0" smtClean="0"/>
              <a:t/>
            </a:r>
            <a:br>
              <a:rPr lang="en-US" altLang="ja-JP" sz="2400" dirty="0" smtClean="0"/>
            </a:br>
            <a:r>
              <a:rPr lang="ja-JP" altLang="en-US" sz="2400" dirty="0" smtClean="0"/>
              <a:t>→ フーコーテストもどき、逐次三点法、などで何とか</a:t>
            </a:r>
            <a:endParaRPr lang="en-US" altLang="ja-JP" sz="2400" dirty="0" smtClean="0"/>
          </a:p>
          <a:p>
            <a:pPr marL="342900" indent="-342900">
              <a:buFont typeface="Arial" panose="020B0604020202020204" pitchFamily="34" charset="0"/>
              <a:buChar char="•"/>
            </a:pPr>
            <a:r>
              <a:rPr lang="ja-JP" altLang="en-US" sz="2400" b="1" dirty="0" smtClean="0">
                <a:solidFill>
                  <a:srgbClr val="FFC000"/>
                </a:solidFill>
              </a:rPr>
              <a:t>各</a:t>
            </a:r>
            <a:r>
              <a:rPr lang="ja-JP" altLang="en-US" sz="2400" b="1" dirty="0">
                <a:solidFill>
                  <a:srgbClr val="FFC000"/>
                </a:solidFill>
              </a:rPr>
              <a:t>ミラーの調整</a:t>
            </a:r>
            <a:r>
              <a:rPr lang="ja-JP" altLang="en-US" sz="2400" b="1" dirty="0" smtClean="0">
                <a:solidFill>
                  <a:srgbClr val="FFC000"/>
                </a:solidFill>
              </a:rPr>
              <a:t>精度と配置・調整方法</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現バージョンでのチェックはまだだが、多分 </a:t>
            </a:r>
            <a:r>
              <a:rPr lang="en-US" altLang="ja-JP" sz="2400" b="1" dirty="0" smtClean="0">
                <a:solidFill>
                  <a:srgbClr val="FFC000"/>
                </a:solidFill>
              </a:rPr>
              <a:t>0.1mm, 0.02° </a:t>
            </a:r>
            <a:r>
              <a:rPr lang="ja-JP" altLang="en-US" sz="2400" b="1" dirty="0" smtClean="0">
                <a:solidFill>
                  <a:srgbClr val="FFC000"/>
                </a:solidFill>
              </a:rPr>
              <a:t>程度のはず</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a:t>
            </a:r>
            <a:r>
              <a:rPr lang="en-US" altLang="ja-JP" sz="2400" b="1" dirty="0" smtClean="0">
                <a:solidFill>
                  <a:srgbClr val="FFC000"/>
                </a:solidFill>
              </a:rPr>
              <a:t>3</a:t>
            </a:r>
            <a:r>
              <a:rPr lang="ja-JP" altLang="en-US" sz="2400" b="1" dirty="0" smtClean="0">
                <a:solidFill>
                  <a:srgbClr val="FFC000"/>
                </a:solidFill>
              </a:rPr>
              <a:t>次元測定器で各鏡の位置と向きを確認しながら配置</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像サイズの自動判定とアクチュエータ駆動の繰り返しによる自動調整</a:t>
            </a:r>
            <a:endParaRPr lang="en-US" altLang="ja-JP" sz="2400" b="1" dirty="0" smtClean="0">
              <a:solidFill>
                <a:srgbClr val="FFC000"/>
              </a:solidFill>
            </a:endParaRPr>
          </a:p>
          <a:p>
            <a:pPr marL="342900" indent="-342900">
              <a:buFont typeface="Arial" panose="020B0604020202020204" pitchFamily="34" charset="0"/>
              <a:buChar char="•"/>
            </a:pPr>
            <a:r>
              <a:rPr lang="ja-JP" altLang="en-US" sz="2400" dirty="0" smtClean="0"/>
              <a:t>波長較正方法</a:t>
            </a:r>
            <a:r>
              <a:rPr lang="en-US" altLang="ja-JP" sz="2400" dirty="0"/>
              <a:t/>
            </a:r>
            <a:br>
              <a:rPr lang="en-US" altLang="ja-JP" sz="2400" dirty="0"/>
            </a:br>
            <a:r>
              <a:rPr lang="ja-JP" altLang="en-US" sz="2400" dirty="0" smtClean="0"/>
              <a:t>→ 白色光源＋固定エタロン入り小型真空容器を温度管理した部屋内に置く</a:t>
            </a:r>
            <a:r>
              <a:rPr lang="en-US" altLang="ja-JP" sz="2400" dirty="0" smtClean="0"/>
              <a:t/>
            </a:r>
            <a:br>
              <a:rPr lang="en-US" altLang="ja-JP" sz="2400" dirty="0" smtClean="0"/>
            </a:br>
            <a:r>
              <a:rPr lang="ja-JP" altLang="en-US" sz="2400" dirty="0" smtClean="0"/>
              <a:t>→ ターゲット露出のすき間に短時間露出で同時取得</a:t>
            </a:r>
            <a:endParaRPr lang="en-US" altLang="ja-JP" sz="2400" dirty="0" smtClean="0"/>
          </a:p>
          <a:p>
            <a:pPr marL="342900" indent="-342900">
              <a:buFont typeface="Arial" panose="020B0604020202020204" pitchFamily="34" charset="0"/>
              <a:buChar char="•"/>
            </a:pPr>
            <a:r>
              <a:rPr lang="ja-JP" altLang="en-US" sz="2400" dirty="0"/>
              <a:t>露出中</a:t>
            </a:r>
            <a:r>
              <a:rPr lang="ja-JP" altLang="en-US" sz="2400" dirty="0" smtClean="0"/>
              <a:t>の光量モニタ</a:t>
            </a:r>
            <a:r>
              <a:rPr lang="en-US" altLang="ja-JP" sz="2400" dirty="0" smtClean="0"/>
              <a:t/>
            </a:r>
            <a:br>
              <a:rPr lang="en-US" altLang="ja-JP" sz="2400" dirty="0" smtClean="0"/>
            </a:br>
            <a:r>
              <a:rPr lang="ja-JP" altLang="en-US" sz="2400" dirty="0" smtClean="0"/>
              <a:t>→ プリズム表面の反射光を集めてモニタか</a:t>
            </a:r>
            <a:r>
              <a:rPr lang="en-US" altLang="ja-JP" sz="2400" dirty="0" smtClean="0"/>
              <a:t>…</a:t>
            </a:r>
            <a:r>
              <a:rPr lang="ja-JP" altLang="en-US" sz="2400" dirty="0" smtClean="0"/>
              <a:t>（まだちゃんと検討していません）</a:t>
            </a:r>
            <a:endParaRPr lang="en-US" altLang="ja-JP" sz="2400" dirty="0" smtClean="0"/>
          </a:p>
          <a:p>
            <a:pPr marL="342900" indent="-342900">
              <a:buFont typeface="Arial" panose="020B0604020202020204" pitchFamily="34" charset="0"/>
              <a:buChar char="•"/>
            </a:pPr>
            <a:r>
              <a:rPr lang="ja-JP" altLang="en-US" sz="2400" dirty="0" smtClean="0"/>
              <a:t>偏光観測モード？　（もっと検討していません</a:t>
            </a:r>
            <a:r>
              <a:rPr lang="en-US" altLang="ja-JP" sz="2400" dirty="0" smtClean="0"/>
              <a:t>…</a:t>
            </a:r>
            <a:r>
              <a:rPr lang="ja-JP" altLang="en-US" sz="2400" dirty="0" smtClean="0"/>
              <a:t>）</a:t>
            </a:r>
            <a:endParaRPr lang="en-US" altLang="ja-JP" sz="2400" dirty="0" smtClean="0"/>
          </a:p>
          <a:p>
            <a:pPr marL="342900" indent="-342900">
              <a:buFont typeface="Arial" panose="020B0604020202020204" pitchFamily="34" charset="0"/>
              <a:buChar char="•"/>
            </a:pPr>
            <a:r>
              <a:rPr lang="en-US" altLang="ja-JP" sz="2400" dirty="0" smtClean="0"/>
              <a:t>ADC </a:t>
            </a:r>
            <a:r>
              <a:rPr lang="ja-JP" altLang="en-US" sz="2400" dirty="0"/>
              <a:t>は必要か</a:t>
            </a:r>
            <a:r>
              <a:rPr lang="ja-JP" altLang="en-US" sz="2400" dirty="0" smtClean="0"/>
              <a:t>？</a:t>
            </a:r>
            <a:endParaRPr lang="ja-JP" altLang="en-US" sz="2400" dirty="0"/>
          </a:p>
        </p:txBody>
      </p:sp>
    </p:spTree>
    <p:extLst>
      <p:ext uri="{BB962C8B-B14F-4D97-AF65-F5344CB8AC3E}">
        <p14:creationId xmlns:p14="http://schemas.microsoft.com/office/powerpoint/2010/main" val="213202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849463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a:solidFill>
                  <a:srgbClr val="FFCCCC"/>
                </a:solidFill>
              </a:rPr>
              <a:t>各ミラーの</a:t>
            </a:r>
            <a:r>
              <a:rPr lang="ja-JP" altLang="en-US" sz="5400" b="1" dirty="0" smtClean="0">
                <a:solidFill>
                  <a:srgbClr val="FFCCCC"/>
                </a:solidFill>
              </a:rPr>
              <a:t>配置・調整方法</a:t>
            </a:r>
            <a:endParaRPr kumimoji="1" lang="ja-JP" altLang="en-US" sz="5400" b="1" dirty="0">
              <a:solidFill>
                <a:srgbClr val="FFCCCC"/>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85" y="1844824"/>
            <a:ext cx="6217920" cy="466344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2622064"/>
            <a:ext cx="5181600" cy="388620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9637" y="4797152"/>
            <a:ext cx="1828800" cy="1371600"/>
          </a:xfrm>
          <a:prstGeom prst="rect">
            <a:avLst/>
          </a:prstGeom>
        </p:spPr>
      </p:pic>
      <p:sp>
        <p:nvSpPr>
          <p:cNvPr id="7" name="テキスト ボックス 6"/>
          <p:cNvSpPr txBox="1"/>
          <p:nvPr/>
        </p:nvSpPr>
        <p:spPr>
          <a:xfrm>
            <a:off x="521703" y="1340768"/>
            <a:ext cx="6566221" cy="461665"/>
          </a:xfrm>
          <a:prstGeom prst="rect">
            <a:avLst/>
          </a:prstGeom>
          <a:noFill/>
        </p:spPr>
        <p:txBody>
          <a:bodyPr wrap="none" rtlCol="0">
            <a:spAutoFit/>
          </a:bodyPr>
          <a:lstStyle/>
          <a:p>
            <a:r>
              <a:rPr kumimoji="1" lang="en-US" altLang="ja-JP" sz="2400" dirty="0" smtClean="0"/>
              <a:t>FARO 3</a:t>
            </a:r>
            <a:r>
              <a:rPr kumimoji="1" lang="ja-JP" altLang="en-US" sz="2400" dirty="0" smtClean="0"/>
              <a:t>次元測定器で </a:t>
            </a:r>
            <a:r>
              <a:rPr kumimoji="1" lang="en-US" altLang="ja-JP" sz="2400" dirty="0" smtClean="0"/>
              <a:t>20μm</a:t>
            </a:r>
            <a:r>
              <a:rPr lang="ja-JP" altLang="en-US" sz="2400" dirty="0"/>
              <a:t> </a:t>
            </a:r>
            <a:r>
              <a:rPr lang="ja-JP" altLang="en-US" sz="2400" dirty="0" smtClean="0"/>
              <a:t>精度で</a:t>
            </a:r>
            <a:r>
              <a:rPr kumimoji="1" lang="ja-JP" altLang="en-US" sz="2400" dirty="0" smtClean="0"/>
              <a:t>ミラー配置</a:t>
            </a:r>
            <a:endParaRPr kumimoji="1" lang="ja-JP" altLang="en-US" sz="2400" dirty="0"/>
          </a:p>
        </p:txBody>
      </p:sp>
      <p:sp>
        <p:nvSpPr>
          <p:cNvPr id="8" name="テキスト ボックス 7"/>
          <p:cNvSpPr txBox="1"/>
          <p:nvPr/>
        </p:nvSpPr>
        <p:spPr>
          <a:xfrm>
            <a:off x="6695286" y="1805915"/>
            <a:ext cx="4493538" cy="830997"/>
          </a:xfrm>
          <a:prstGeom prst="rect">
            <a:avLst/>
          </a:prstGeom>
          <a:noFill/>
        </p:spPr>
        <p:txBody>
          <a:bodyPr wrap="none" rtlCol="0">
            <a:spAutoFit/>
          </a:bodyPr>
          <a:lstStyle/>
          <a:p>
            <a:r>
              <a:rPr kumimoji="1" lang="ja-JP" altLang="en-US" sz="2400" dirty="0" smtClean="0"/>
              <a:t>こんな感じのターゲット固定台</a:t>
            </a:r>
            <a:endParaRPr kumimoji="1" lang="en-US" altLang="ja-JP" sz="2400" dirty="0" smtClean="0"/>
          </a:p>
          <a:p>
            <a:r>
              <a:rPr kumimoji="1" lang="ja-JP" altLang="en-US" sz="2400" dirty="0" smtClean="0"/>
              <a:t>を鏡に接着しておきます</a:t>
            </a:r>
            <a:endParaRPr kumimoji="1" lang="ja-JP" altLang="en-US" sz="2400" dirty="0"/>
          </a:p>
        </p:txBody>
      </p:sp>
      <p:sp>
        <p:nvSpPr>
          <p:cNvPr id="9" name="テキスト ボックス 8"/>
          <p:cNvSpPr txBox="1"/>
          <p:nvPr/>
        </p:nvSpPr>
        <p:spPr>
          <a:xfrm>
            <a:off x="10261545" y="2553719"/>
            <a:ext cx="1800493" cy="1754326"/>
          </a:xfrm>
          <a:prstGeom prst="rect">
            <a:avLst/>
          </a:prstGeom>
          <a:noFill/>
        </p:spPr>
        <p:txBody>
          <a:bodyPr wrap="none" rtlCol="0">
            <a:spAutoFit/>
          </a:bodyPr>
          <a:lstStyle/>
          <a:p>
            <a:r>
              <a:rPr kumimoji="1" lang="ja-JP" altLang="en-US" dirty="0" smtClean="0"/>
              <a:t>ピコモータで</a:t>
            </a:r>
            <a:r>
              <a:rPr kumimoji="1" lang="en-US" altLang="ja-JP" dirty="0" smtClean="0"/>
              <a:t/>
            </a:r>
            <a:br>
              <a:rPr kumimoji="1" lang="en-US" altLang="ja-JP" dirty="0" smtClean="0"/>
            </a:br>
            <a:r>
              <a:rPr kumimoji="1" lang="ja-JP" altLang="en-US" dirty="0" smtClean="0"/>
              <a:t>リモートで位置</a:t>
            </a:r>
            <a:endParaRPr kumimoji="1" lang="en-US" altLang="ja-JP" dirty="0" smtClean="0"/>
          </a:p>
          <a:p>
            <a:r>
              <a:rPr kumimoji="1" lang="ja-JP" altLang="en-US" dirty="0" smtClean="0"/>
              <a:t>調整、軸の回転</a:t>
            </a:r>
            <a:endParaRPr kumimoji="1" lang="en-US" altLang="ja-JP" dirty="0" smtClean="0"/>
          </a:p>
          <a:p>
            <a:r>
              <a:rPr kumimoji="1" lang="ja-JP" altLang="en-US" dirty="0" smtClean="0"/>
              <a:t>量はロータリー</a:t>
            </a:r>
            <a:endParaRPr kumimoji="1" lang="en-US" altLang="ja-JP" dirty="0" smtClean="0"/>
          </a:p>
          <a:p>
            <a:r>
              <a:rPr kumimoji="1" lang="ja-JP" altLang="en-US" dirty="0" smtClean="0"/>
              <a:t>ポテンショで</a:t>
            </a:r>
            <a:endParaRPr kumimoji="1" lang="en-US" altLang="ja-JP" dirty="0" smtClean="0"/>
          </a:p>
          <a:p>
            <a:r>
              <a:rPr kumimoji="1" lang="ja-JP" altLang="en-US" dirty="0" smtClean="0"/>
              <a:t>モニタします</a:t>
            </a:r>
            <a:endParaRPr kumimoji="1" lang="ja-JP" altLang="en-US" dirty="0"/>
          </a:p>
        </p:txBody>
      </p:sp>
    </p:spTree>
    <p:extLst>
      <p:ext uri="{BB962C8B-B14F-4D97-AF65-F5344CB8AC3E}">
        <p14:creationId xmlns:p14="http://schemas.microsoft.com/office/powerpoint/2010/main" val="146797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710963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その他、気になること</a:t>
            </a:r>
            <a:endParaRPr kumimoji="1" lang="ja-JP" altLang="en-US" sz="5400" b="1" dirty="0">
              <a:solidFill>
                <a:srgbClr val="FFCCCC"/>
              </a:solidFill>
            </a:endParaRPr>
          </a:p>
        </p:txBody>
      </p:sp>
      <p:sp>
        <p:nvSpPr>
          <p:cNvPr id="4" name="テキスト ボックス 3"/>
          <p:cNvSpPr txBox="1"/>
          <p:nvPr/>
        </p:nvSpPr>
        <p:spPr>
          <a:xfrm>
            <a:off x="487485" y="1253073"/>
            <a:ext cx="11585179" cy="5632311"/>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CCD </a:t>
            </a:r>
            <a:r>
              <a:rPr lang="ja-JP" altLang="en-US" sz="2400" dirty="0" smtClean="0"/>
              <a:t>カメラ入射窓の大気圧による変形</a:t>
            </a:r>
            <a:r>
              <a:rPr lang="en-US" altLang="ja-JP" sz="2400" dirty="0" smtClean="0"/>
              <a:t/>
            </a:r>
            <a:br>
              <a:rPr lang="en-US" altLang="ja-JP" sz="2400" dirty="0" smtClean="0"/>
            </a:br>
            <a:r>
              <a:rPr lang="ja-JP" altLang="en-US" sz="2400" dirty="0" smtClean="0"/>
              <a:t>→ </a:t>
            </a:r>
            <a:r>
              <a:rPr lang="en-US" altLang="ja-JP" sz="2400" dirty="0" smtClean="0"/>
              <a:t>12mm </a:t>
            </a:r>
            <a:r>
              <a:rPr lang="ja-JP" altLang="en-US" sz="2400" dirty="0" smtClean="0"/>
              <a:t>厚の溶融水晶は </a:t>
            </a:r>
            <a:r>
              <a:rPr lang="en-US" altLang="ja-JP" sz="2400" dirty="0" smtClean="0"/>
              <a:t>27μm </a:t>
            </a:r>
            <a:r>
              <a:rPr lang="ja-JP" altLang="en-US" sz="2400" dirty="0" smtClean="0"/>
              <a:t>凹むが、像サイズ </a:t>
            </a:r>
            <a:r>
              <a:rPr lang="en-US" altLang="ja-JP" sz="2400" dirty="0" smtClean="0"/>
              <a:t>0.3% </a:t>
            </a:r>
            <a:r>
              <a:rPr lang="ja-JP" altLang="en-US" sz="2400" dirty="0" smtClean="0"/>
              <a:t>悪化で留まる</a:t>
            </a:r>
            <a:endParaRPr lang="en-US" altLang="ja-JP" sz="2400" dirty="0" smtClean="0"/>
          </a:p>
          <a:p>
            <a:pPr marL="342900" indent="-342900">
              <a:buFont typeface="Arial" panose="020B0604020202020204" pitchFamily="34" charset="0"/>
              <a:buChar char="•"/>
            </a:pPr>
            <a:r>
              <a:rPr lang="ja-JP" altLang="en-US" sz="2400" dirty="0" smtClean="0"/>
              <a:t>バイコニック面の形状確認方法</a:t>
            </a:r>
            <a:r>
              <a:rPr lang="en-US" altLang="ja-JP" sz="2400" dirty="0" smtClean="0"/>
              <a:t/>
            </a:r>
            <a:br>
              <a:rPr lang="en-US" altLang="ja-JP" sz="2400" dirty="0" smtClean="0"/>
            </a:br>
            <a:r>
              <a:rPr lang="ja-JP" altLang="en-US" sz="2400" dirty="0" smtClean="0"/>
              <a:t>→ フーコーテストもどき、逐次三点法、などで何とか</a:t>
            </a:r>
            <a:endParaRPr lang="en-US" altLang="ja-JP" sz="2400" dirty="0" smtClean="0"/>
          </a:p>
          <a:p>
            <a:pPr marL="342900" indent="-342900">
              <a:buFont typeface="Arial" panose="020B0604020202020204" pitchFamily="34" charset="0"/>
              <a:buChar char="•"/>
            </a:pPr>
            <a:r>
              <a:rPr lang="ja-JP" altLang="en-US" sz="2400" dirty="0" smtClean="0"/>
              <a:t>各</a:t>
            </a:r>
            <a:r>
              <a:rPr lang="ja-JP" altLang="en-US" sz="2400" dirty="0"/>
              <a:t>ミラーの調整</a:t>
            </a:r>
            <a:r>
              <a:rPr lang="ja-JP" altLang="en-US" sz="2400" dirty="0" smtClean="0"/>
              <a:t>精度と配置・調整方法</a:t>
            </a:r>
            <a:r>
              <a:rPr lang="en-US" altLang="ja-JP" sz="2400" dirty="0" smtClean="0"/>
              <a:t/>
            </a:r>
            <a:br>
              <a:rPr lang="en-US" altLang="ja-JP" sz="2400" dirty="0" smtClean="0"/>
            </a:br>
            <a:r>
              <a:rPr lang="ja-JP" altLang="en-US" sz="2400" dirty="0" smtClean="0"/>
              <a:t>→ 現バージョンでのチェックはまだだが、多分 </a:t>
            </a:r>
            <a:r>
              <a:rPr lang="en-US" altLang="ja-JP" sz="2400" dirty="0" smtClean="0"/>
              <a:t>0.1mm, 0.02° </a:t>
            </a:r>
            <a:r>
              <a:rPr lang="ja-JP" altLang="en-US" sz="2400" dirty="0" smtClean="0"/>
              <a:t>程度のはず</a:t>
            </a:r>
            <a:r>
              <a:rPr lang="en-US" altLang="ja-JP" sz="2400" dirty="0" smtClean="0"/>
              <a:t/>
            </a:r>
            <a:br>
              <a:rPr lang="en-US" altLang="ja-JP" sz="2400" dirty="0" smtClean="0"/>
            </a:br>
            <a:r>
              <a:rPr lang="ja-JP" altLang="en-US" sz="2400" dirty="0" smtClean="0"/>
              <a:t>→ </a:t>
            </a:r>
            <a:r>
              <a:rPr lang="en-US" altLang="ja-JP" sz="2400" dirty="0" smtClean="0"/>
              <a:t>3</a:t>
            </a:r>
            <a:r>
              <a:rPr lang="ja-JP" altLang="en-US" sz="2400" dirty="0" smtClean="0"/>
              <a:t>次元測定器で各鏡の位置と向きを確認しながら配置</a:t>
            </a:r>
            <a:r>
              <a:rPr lang="en-US" altLang="ja-JP" sz="2400" dirty="0" smtClean="0"/>
              <a:t/>
            </a:r>
            <a:br>
              <a:rPr lang="en-US" altLang="ja-JP" sz="2400" dirty="0" smtClean="0"/>
            </a:br>
            <a:r>
              <a:rPr lang="ja-JP" altLang="en-US" sz="2400" dirty="0" smtClean="0"/>
              <a:t>→ 像サイズの自動判定とアクチュエータ駆動の繰り返しによる自動調整</a:t>
            </a:r>
            <a:endParaRPr lang="en-US" altLang="ja-JP" sz="2400" dirty="0" smtClean="0"/>
          </a:p>
          <a:p>
            <a:pPr marL="342900" indent="-342900">
              <a:buFont typeface="Arial" panose="020B0604020202020204" pitchFamily="34" charset="0"/>
              <a:buChar char="•"/>
            </a:pPr>
            <a:r>
              <a:rPr lang="ja-JP" altLang="en-US" sz="2400" b="1" dirty="0" smtClean="0">
                <a:solidFill>
                  <a:srgbClr val="FFC000"/>
                </a:solidFill>
              </a:rPr>
              <a:t>波長較正方法</a:t>
            </a:r>
            <a:r>
              <a:rPr lang="en-US" altLang="ja-JP" sz="2400" b="1" dirty="0">
                <a:solidFill>
                  <a:srgbClr val="FFC000"/>
                </a:solidFill>
              </a:rPr>
              <a:t/>
            </a:r>
            <a:br>
              <a:rPr lang="en-US" altLang="ja-JP" sz="2400" b="1" dirty="0">
                <a:solidFill>
                  <a:srgbClr val="FFC000"/>
                </a:solidFill>
              </a:rPr>
            </a:br>
            <a:r>
              <a:rPr lang="ja-JP" altLang="en-US" sz="2400" b="1" dirty="0" smtClean="0">
                <a:solidFill>
                  <a:srgbClr val="FFC000"/>
                </a:solidFill>
              </a:rPr>
              <a:t>→ 白色光源＋固定エタロン入り小型真空容器を温度管理した部屋内に置く</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ターゲット露出のすき間に短時間露出で同時取得</a:t>
            </a:r>
            <a:endParaRPr lang="en-US" altLang="ja-JP" sz="2400" b="1" dirty="0" smtClean="0">
              <a:solidFill>
                <a:srgbClr val="FFC000"/>
              </a:solidFill>
            </a:endParaRPr>
          </a:p>
          <a:p>
            <a:pPr marL="342900" indent="-342900">
              <a:buFont typeface="Arial" panose="020B0604020202020204" pitchFamily="34" charset="0"/>
              <a:buChar char="•"/>
            </a:pPr>
            <a:r>
              <a:rPr lang="ja-JP" altLang="en-US" sz="2400" dirty="0"/>
              <a:t>露出中</a:t>
            </a:r>
            <a:r>
              <a:rPr lang="ja-JP" altLang="en-US" sz="2400" dirty="0" smtClean="0"/>
              <a:t>の光量モニタ</a:t>
            </a:r>
            <a:r>
              <a:rPr lang="en-US" altLang="ja-JP" sz="2400" dirty="0" smtClean="0"/>
              <a:t/>
            </a:r>
            <a:br>
              <a:rPr lang="en-US" altLang="ja-JP" sz="2400" dirty="0" smtClean="0"/>
            </a:br>
            <a:r>
              <a:rPr lang="ja-JP" altLang="en-US" sz="2400" dirty="0" smtClean="0"/>
              <a:t>→ プリズム表面の反射光を集めてモニタか</a:t>
            </a:r>
            <a:r>
              <a:rPr lang="en-US" altLang="ja-JP" sz="2400" dirty="0" smtClean="0"/>
              <a:t>…</a:t>
            </a:r>
            <a:r>
              <a:rPr lang="ja-JP" altLang="en-US" sz="2400" dirty="0" smtClean="0"/>
              <a:t>（まだちゃんと検討していません）</a:t>
            </a:r>
            <a:endParaRPr lang="en-US" altLang="ja-JP" sz="2400" dirty="0" smtClean="0"/>
          </a:p>
          <a:p>
            <a:pPr marL="342900" indent="-342900">
              <a:buFont typeface="Arial" panose="020B0604020202020204" pitchFamily="34" charset="0"/>
              <a:buChar char="•"/>
            </a:pPr>
            <a:r>
              <a:rPr lang="ja-JP" altLang="en-US" sz="2400" dirty="0" smtClean="0"/>
              <a:t>偏光観測モード？　（もっと検討していません</a:t>
            </a:r>
            <a:r>
              <a:rPr lang="en-US" altLang="ja-JP" sz="2400" dirty="0" smtClean="0"/>
              <a:t>…</a:t>
            </a:r>
            <a:r>
              <a:rPr lang="ja-JP" altLang="en-US" sz="2400" dirty="0" smtClean="0"/>
              <a:t>）</a:t>
            </a:r>
            <a:endParaRPr lang="en-US" altLang="ja-JP" sz="2400" dirty="0" smtClean="0"/>
          </a:p>
          <a:p>
            <a:pPr marL="342900" indent="-342900">
              <a:buFont typeface="Arial" panose="020B0604020202020204" pitchFamily="34" charset="0"/>
              <a:buChar char="•"/>
            </a:pPr>
            <a:r>
              <a:rPr lang="en-US" altLang="ja-JP" sz="2400" dirty="0"/>
              <a:t>ADC </a:t>
            </a:r>
            <a:r>
              <a:rPr lang="ja-JP" altLang="en-US" sz="2400" dirty="0"/>
              <a:t>は必要か</a:t>
            </a:r>
            <a:r>
              <a:rPr lang="ja-JP" altLang="en-US" sz="2400" dirty="0" smtClean="0"/>
              <a:t>？</a:t>
            </a:r>
            <a:endParaRPr lang="ja-JP" altLang="en-US" sz="2400" dirty="0"/>
          </a:p>
        </p:txBody>
      </p:sp>
    </p:spTree>
    <p:extLst>
      <p:ext uri="{BB962C8B-B14F-4D97-AF65-F5344CB8AC3E}">
        <p14:creationId xmlns:p14="http://schemas.microsoft.com/office/powerpoint/2010/main" val="658664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4339650"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zh-TW" altLang="en-US" sz="5400" b="1" dirty="0">
                <a:solidFill>
                  <a:srgbClr val="FFCCCC"/>
                </a:solidFill>
              </a:rPr>
              <a:t>波長較正方法</a:t>
            </a:r>
            <a:endParaRPr kumimoji="1" lang="ja-JP" altLang="en-US" sz="5400" b="1" dirty="0">
              <a:solidFill>
                <a:srgbClr val="FFCCCC"/>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2708920"/>
            <a:ext cx="6048375" cy="381000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313482"/>
            <a:ext cx="6038850" cy="3409950"/>
          </a:xfrm>
          <a:prstGeom prst="rect">
            <a:avLst/>
          </a:prstGeom>
        </p:spPr>
      </p:pic>
      <p:sp>
        <p:nvSpPr>
          <p:cNvPr id="7" name="テキスト ボックス 6"/>
          <p:cNvSpPr txBox="1"/>
          <p:nvPr/>
        </p:nvSpPr>
        <p:spPr>
          <a:xfrm>
            <a:off x="618044" y="1636476"/>
            <a:ext cx="4979248" cy="923330"/>
          </a:xfrm>
          <a:prstGeom prst="rect">
            <a:avLst/>
          </a:prstGeom>
          <a:noFill/>
        </p:spPr>
        <p:txBody>
          <a:bodyPr wrap="none" rtlCol="0">
            <a:spAutoFit/>
          </a:bodyPr>
          <a:lstStyle/>
          <a:p>
            <a:r>
              <a:rPr kumimoji="1" lang="en-US" altLang="ja-JP" dirty="0" smtClean="0"/>
              <a:t>LBT </a:t>
            </a:r>
            <a:r>
              <a:rPr kumimoji="1" lang="ja-JP" altLang="en-US" dirty="0" smtClean="0"/>
              <a:t>高分散分光器 </a:t>
            </a:r>
            <a:r>
              <a:rPr kumimoji="1" lang="en-US" altLang="ja-JP" dirty="0" smtClean="0"/>
              <a:t>PEPSI </a:t>
            </a:r>
            <a:r>
              <a:rPr kumimoji="1" lang="ja-JP" altLang="en-US" dirty="0" smtClean="0"/>
              <a:t>の</a:t>
            </a:r>
            <a:r>
              <a:rPr kumimoji="1" lang="en-US" altLang="ja-JP" dirty="0" smtClean="0"/>
              <a:t>φ88mm </a:t>
            </a:r>
            <a:r>
              <a:rPr kumimoji="1" lang="ja-JP" altLang="en-US" dirty="0" smtClean="0"/>
              <a:t>のエタロン</a:t>
            </a:r>
            <a:endParaRPr kumimoji="1" lang="en-US" altLang="ja-JP" dirty="0" smtClean="0"/>
          </a:p>
          <a:p>
            <a:r>
              <a:rPr kumimoji="1" lang="ja-JP" altLang="en-US" dirty="0" smtClean="0"/>
              <a:t>による較正ユニット</a:t>
            </a:r>
            <a:r>
              <a:rPr lang="ja-JP" altLang="en-US" dirty="0" smtClean="0"/>
              <a:t>で、真空にはしていない</a:t>
            </a:r>
            <a:endParaRPr lang="en-US" altLang="ja-JP" dirty="0" smtClean="0"/>
          </a:p>
          <a:p>
            <a:r>
              <a:rPr kumimoji="1" lang="ja-JP" altLang="en-US" dirty="0" smtClean="0"/>
              <a:t>真空</a:t>
            </a:r>
            <a:r>
              <a:rPr kumimoji="1" lang="ja-JP" altLang="en-US" dirty="0"/>
              <a:t>容器</a:t>
            </a:r>
            <a:r>
              <a:rPr kumimoji="1" lang="ja-JP" altLang="en-US" dirty="0" smtClean="0"/>
              <a:t>に入れれば、より安定するはず</a:t>
            </a:r>
            <a:endParaRPr kumimoji="1" lang="ja-JP" altLang="en-US" dirty="0"/>
          </a:p>
        </p:txBody>
      </p:sp>
      <p:sp>
        <p:nvSpPr>
          <p:cNvPr id="8" name="テキスト ボックス 7"/>
          <p:cNvSpPr txBox="1"/>
          <p:nvPr/>
        </p:nvSpPr>
        <p:spPr>
          <a:xfrm>
            <a:off x="6661656" y="4152255"/>
            <a:ext cx="4801314" cy="2308324"/>
          </a:xfrm>
          <a:prstGeom prst="rect">
            <a:avLst/>
          </a:prstGeom>
          <a:noFill/>
        </p:spPr>
        <p:txBody>
          <a:bodyPr wrap="none" rtlCol="0">
            <a:spAutoFit/>
          </a:bodyPr>
          <a:lstStyle/>
          <a:p>
            <a:r>
              <a:rPr kumimoji="1" lang="ja-JP" altLang="en-US" dirty="0" smtClean="0"/>
              <a:t>サイエンスファイバーと較正用ファイバーは</a:t>
            </a:r>
            <a:endParaRPr kumimoji="1" lang="en-US" altLang="ja-JP" dirty="0" smtClean="0"/>
          </a:p>
          <a:p>
            <a:r>
              <a:rPr lang="ja-JP" altLang="en-US" dirty="0"/>
              <a:t>同時</a:t>
            </a:r>
            <a:r>
              <a:rPr lang="ja-JP" altLang="en-US" dirty="0" smtClean="0"/>
              <a:t>に光らせる事ができる</a:t>
            </a:r>
            <a:endParaRPr lang="en-US" altLang="ja-JP" dirty="0" smtClean="0"/>
          </a:p>
          <a:p>
            <a:endParaRPr kumimoji="1" lang="en-US" altLang="ja-JP" dirty="0"/>
          </a:p>
          <a:p>
            <a:r>
              <a:rPr lang="en-US" altLang="ja-JP" dirty="0" smtClean="0"/>
              <a:t>Object		: 15min</a:t>
            </a:r>
          </a:p>
          <a:p>
            <a:r>
              <a:rPr kumimoji="1" lang="en-US" altLang="ja-JP" dirty="0" err="1" smtClean="0"/>
              <a:t>Object+CAL</a:t>
            </a:r>
            <a:r>
              <a:rPr lang="en-US" altLang="ja-JP" dirty="0"/>
              <a:t>	</a:t>
            </a:r>
            <a:r>
              <a:rPr lang="en-US" altLang="ja-JP" dirty="0" smtClean="0"/>
              <a:t>: 10sec</a:t>
            </a:r>
          </a:p>
          <a:p>
            <a:endParaRPr kumimoji="1" lang="en-US" altLang="ja-JP" dirty="0"/>
          </a:p>
          <a:p>
            <a:r>
              <a:rPr lang="ja-JP" altLang="en-US" dirty="0" smtClean="0"/>
              <a:t>の繰り返しという</a:t>
            </a:r>
            <a:endParaRPr lang="en-US" altLang="ja-JP" dirty="0" smtClean="0"/>
          </a:p>
          <a:p>
            <a:r>
              <a:rPr lang="ja-JP" altLang="en-US" dirty="0" smtClean="0"/>
              <a:t>感じで観測か。</a:t>
            </a:r>
            <a:endParaRPr kumimoji="1" lang="en-US" altLang="ja-JP" dirty="0" smtClean="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448" y="4725144"/>
            <a:ext cx="2380190" cy="1927619"/>
          </a:xfrm>
          <a:prstGeom prst="rect">
            <a:avLst/>
          </a:prstGeom>
        </p:spPr>
      </p:pic>
    </p:spTree>
    <p:extLst>
      <p:ext uri="{BB962C8B-B14F-4D97-AF65-F5344CB8AC3E}">
        <p14:creationId xmlns:p14="http://schemas.microsoft.com/office/powerpoint/2010/main" val="395214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54" y="134217"/>
            <a:ext cx="3047999" cy="2027524"/>
          </a:xfrm>
          <a:prstGeom prst="rect">
            <a:avLst/>
          </a:prstGeom>
        </p:spPr>
      </p:pic>
      <p:sp>
        <p:nvSpPr>
          <p:cNvPr id="16" name="フリーフォーム 15"/>
          <p:cNvSpPr/>
          <p:nvPr/>
        </p:nvSpPr>
        <p:spPr>
          <a:xfrm>
            <a:off x="5059680" y="838200"/>
            <a:ext cx="4663440" cy="2057400"/>
          </a:xfrm>
          <a:custGeom>
            <a:avLst/>
            <a:gdLst>
              <a:gd name="connsiteX0" fmla="*/ 0 w 4663440"/>
              <a:gd name="connsiteY0" fmla="*/ 2057400 h 2057400"/>
              <a:gd name="connsiteX1" fmla="*/ 3032760 w 4663440"/>
              <a:gd name="connsiteY1" fmla="*/ 426720 h 2057400"/>
              <a:gd name="connsiteX2" fmla="*/ 4663440 w 4663440"/>
              <a:gd name="connsiteY2" fmla="*/ 0 h 2057400"/>
            </a:gdLst>
            <a:ahLst/>
            <a:cxnLst>
              <a:cxn ang="0">
                <a:pos x="connsiteX0" y="connsiteY0"/>
              </a:cxn>
              <a:cxn ang="0">
                <a:pos x="connsiteX1" y="connsiteY1"/>
              </a:cxn>
              <a:cxn ang="0">
                <a:pos x="connsiteX2" y="connsiteY2"/>
              </a:cxn>
            </a:cxnLst>
            <a:rect l="l" t="t" r="r" b="b"/>
            <a:pathLst>
              <a:path w="4663440" h="2057400">
                <a:moveTo>
                  <a:pt x="0" y="2057400"/>
                </a:moveTo>
                <a:cubicBezTo>
                  <a:pt x="1127760" y="1413510"/>
                  <a:pt x="2255520" y="769620"/>
                  <a:pt x="3032760" y="426720"/>
                </a:cubicBezTo>
                <a:cubicBezTo>
                  <a:pt x="3810000" y="83820"/>
                  <a:pt x="4236720" y="41910"/>
                  <a:pt x="4663440" y="0"/>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H="1">
            <a:off x="7020808" y="789709"/>
            <a:ext cx="443344" cy="1662546"/>
          </a:xfrm>
          <a:prstGeom prst="straightConnector1">
            <a:avLst/>
          </a:prstGeom>
          <a:ln w="63500">
            <a:solidFill>
              <a:srgbClr val="FD3FEF"/>
            </a:solidFill>
            <a:tailEnd type="triangle"/>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5772439" y="2441296"/>
            <a:ext cx="1652337" cy="753979"/>
          </a:xfrm>
          <a:prstGeom prst="ellipse">
            <a:avLst/>
          </a:prstGeom>
          <a:solidFill>
            <a:srgbClr val="FFCCFF"/>
          </a:solidFill>
          <a:ln>
            <a:solidFill>
              <a:srgbClr val="FD3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788" y="476672"/>
            <a:ext cx="4444444" cy="4876190"/>
          </a:xfrm>
          <a:prstGeom prst="rect">
            <a:avLst/>
          </a:prstGeom>
        </p:spPr>
      </p:pic>
      <p:sp>
        <p:nvSpPr>
          <p:cNvPr id="36" name="円/楕円 35"/>
          <p:cNvSpPr/>
          <p:nvPr/>
        </p:nvSpPr>
        <p:spPr>
          <a:xfrm>
            <a:off x="4668982" y="2840182"/>
            <a:ext cx="401782" cy="831273"/>
          </a:xfrm>
          <a:prstGeom prst="ellipse">
            <a:avLst/>
          </a:prstGeom>
          <a:solidFill>
            <a:srgbClr val="FFC0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267332" y="3041131"/>
            <a:ext cx="649442" cy="374360"/>
          </a:xfrm>
          <a:prstGeom prst="ellipse">
            <a:avLst/>
          </a:prstGeom>
          <a:solidFill>
            <a:srgbClr val="FFCCFF"/>
          </a:solidFill>
          <a:ln>
            <a:solidFill>
              <a:srgbClr val="FD3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84212" y="5336417"/>
            <a:ext cx="8534400" cy="1507067"/>
          </a:xfrm>
        </p:spPr>
        <p:txBody>
          <a:bodyPr anchor="b"/>
          <a:lstStyle/>
          <a:p>
            <a:r>
              <a:rPr kumimoji="1" lang="ja-JP" altLang="en-US" dirty="0" smtClean="0"/>
              <a:t>運用開始時に予定している観測装置</a:t>
            </a:r>
            <a:endParaRPr kumimoji="1" lang="ja-JP" altLang="en-US" dirty="0"/>
          </a:p>
        </p:txBody>
      </p:sp>
      <p:sp>
        <p:nvSpPr>
          <p:cNvPr id="10" name="テキスト ボックス 9"/>
          <p:cNvSpPr txBox="1"/>
          <p:nvPr/>
        </p:nvSpPr>
        <p:spPr>
          <a:xfrm>
            <a:off x="6403688" y="116632"/>
            <a:ext cx="2284600" cy="646331"/>
          </a:xfrm>
          <a:prstGeom prst="rect">
            <a:avLst/>
          </a:prstGeom>
          <a:noFill/>
        </p:spPr>
        <p:txBody>
          <a:bodyPr wrap="none" rtlCol="0">
            <a:spAutoFit/>
          </a:bodyPr>
          <a:lstStyle/>
          <a:p>
            <a:r>
              <a:rPr kumimoji="1" lang="ja-JP" altLang="en-US" dirty="0" smtClean="0">
                <a:solidFill>
                  <a:schemeClr val="bg1"/>
                </a:solidFill>
              </a:rPr>
              <a:t>高コントラスト</a:t>
            </a:r>
            <a:endParaRPr kumimoji="1" lang="en-US" altLang="ja-JP" dirty="0" smtClean="0">
              <a:solidFill>
                <a:schemeClr val="bg1"/>
              </a:solidFill>
            </a:endParaRPr>
          </a:p>
          <a:p>
            <a:r>
              <a:rPr lang="ja-JP" altLang="en-US" dirty="0" smtClean="0">
                <a:solidFill>
                  <a:schemeClr val="bg1"/>
                </a:solidFill>
              </a:rPr>
              <a:t>惑星探査装置</a:t>
            </a:r>
            <a:r>
              <a:rPr lang="en-US" altLang="ja-JP" dirty="0">
                <a:solidFill>
                  <a:schemeClr val="bg1"/>
                </a:solidFill>
              </a:rPr>
              <a:t> </a:t>
            </a:r>
            <a:r>
              <a:rPr kumimoji="1" lang="en-US" altLang="ja-JP" dirty="0" smtClean="0">
                <a:solidFill>
                  <a:schemeClr val="bg1"/>
                </a:solidFill>
              </a:rPr>
              <a:t>SEICA</a:t>
            </a:r>
            <a:endParaRPr kumimoji="1" lang="ja-JP" altLang="en-US" dirty="0">
              <a:solidFill>
                <a:schemeClr val="bg1"/>
              </a:solidFill>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70" y="127729"/>
            <a:ext cx="3600450" cy="2705100"/>
          </a:xfrm>
          <a:prstGeom prst="rect">
            <a:avLst/>
          </a:prstGeom>
        </p:spPr>
      </p:pic>
      <p:cxnSp>
        <p:nvCxnSpPr>
          <p:cNvPr id="12" name="直線矢印コネクタ 11"/>
          <p:cNvCxnSpPr/>
          <p:nvPr/>
        </p:nvCxnSpPr>
        <p:spPr>
          <a:xfrm>
            <a:off x="2820650" y="3105462"/>
            <a:ext cx="1406576" cy="117423"/>
          </a:xfrm>
          <a:prstGeom prst="straightConnector1">
            <a:avLst/>
          </a:prstGeom>
          <a:ln w="63500">
            <a:solidFill>
              <a:srgbClr val="FD3FEF"/>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991853" y="2826329"/>
            <a:ext cx="1800493" cy="369332"/>
          </a:xfrm>
          <a:prstGeom prst="rect">
            <a:avLst/>
          </a:prstGeom>
          <a:noFill/>
        </p:spPr>
        <p:txBody>
          <a:bodyPr wrap="none" rtlCol="0">
            <a:spAutoFit/>
          </a:bodyPr>
          <a:lstStyle/>
          <a:p>
            <a:r>
              <a:rPr lang="ja-JP" altLang="en-US" dirty="0" smtClean="0">
                <a:solidFill>
                  <a:schemeClr val="bg1"/>
                </a:solidFill>
              </a:rPr>
              <a:t>高速撮像分光器</a:t>
            </a:r>
            <a:endParaRPr kumimoji="1" lang="en-US" altLang="ja-JP" dirty="0" smtClean="0">
              <a:solidFill>
                <a:schemeClr val="bg1"/>
              </a:solidFill>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4272" y="3401060"/>
            <a:ext cx="3522631" cy="3124284"/>
          </a:xfrm>
          <a:prstGeom prst="rect">
            <a:avLst/>
          </a:prstGeom>
        </p:spPr>
      </p:pic>
      <p:sp>
        <p:nvSpPr>
          <p:cNvPr id="22" name="フリーフォーム 21"/>
          <p:cNvSpPr/>
          <p:nvPr/>
        </p:nvSpPr>
        <p:spPr>
          <a:xfrm>
            <a:off x="4279737" y="3222885"/>
            <a:ext cx="5560679" cy="2798403"/>
          </a:xfrm>
          <a:custGeom>
            <a:avLst/>
            <a:gdLst>
              <a:gd name="connsiteX0" fmla="*/ 637037 w 6228368"/>
              <a:gd name="connsiteY0" fmla="*/ 0 h 3521281"/>
              <a:gd name="connsiteX1" fmla="*/ 67411 w 6228368"/>
              <a:gd name="connsiteY1" fmla="*/ 464695 h 3521281"/>
              <a:gd name="connsiteX2" fmla="*/ 2016132 w 6228368"/>
              <a:gd name="connsiteY2" fmla="*/ 1873771 h 3521281"/>
              <a:gd name="connsiteX3" fmla="*/ 4114755 w 6228368"/>
              <a:gd name="connsiteY3" fmla="*/ 3507699 h 3521281"/>
              <a:gd name="connsiteX4" fmla="*/ 6228368 w 6228368"/>
              <a:gd name="connsiteY4" fmla="*/ 2518348 h 352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8368" h="3521281">
                <a:moveTo>
                  <a:pt x="637037" y="0"/>
                </a:moveTo>
                <a:cubicBezTo>
                  <a:pt x="237299" y="76200"/>
                  <a:pt x="-162438" y="152400"/>
                  <a:pt x="67411" y="464695"/>
                </a:cubicBezTo>
                <a:cubicBezTo>
                  <a:pt x="297260" y="776990"/>
                  <a:pt x="1341575" y="1366604"/>
                  <a:pt x="2016132" y="1873771"/>
                </a:cubicBezTo>
                <a:cubicBezTo>
                  <a:pt x="2690689" y="2380938"/>
                  <a:pt x="3412716" y="3400270"/>
                  <a:pt x="4114755" y="3507699"/>
                </a:cubicBezTo>
                <a:cubicBezTo>
                  <a:pt x="4816794" y="3615128"/>
                  <a:pt x="5522581" y="3066738"/>
                  <a:pt x="6228368" y="2518348"/>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9840416" y="4869160"/>
            <a:ext cx="576064" cy="374753"/>
          </a:xfrm>
          <a:custGeom>
            <a:avLst/>
            <a:gdLst>
              <a:gd name="connsiteX0" fmla="*/ 0 w 629587"/>
              <a:gd name="connsiteY0" fmla="*/ 374754 h 374754"/>
              <a:gd name="connsiteX1" fmla="*/ 629587 w 629587"/>
              <a:gd name="connsiteY1" fmla="*/ 0 h 374754"/>
            </a:gdLst>
            <a:ahLst/>
            <a:cxnLst>
              <a:cxn ang="0">
                <a:pos x="connsiteX0" y="connsiteY0"/>
              </a:cxn>
              <a:cxn ang="0">
                <a:pos x="connsiteX1" y="connsiteY1"/>
              </a:cxn>
            </a:cxnLst>
            <a:rect l="l" t="t" r="r" b="b"/>
            <a:pathLst>
              <a:path w="629587" h="374754">
                <a:moveTo>
                  <a:pt x="0" y="374754"/>
                </a:moveTo>
                <a:lnTo>
                  <a:pt x="629587" y="0"/>
                </a:ln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9840416" y="4797152"/>
            <a:ext cx="576064" cy="432048"/>
          </a:xfrm>
          <a:custGeom>
            <a:avLst/>
            <a:gdLst>
              <a:gd name="connsiteX0" fmla="*/ 0 w 629587"/>
              <a:gd name="connsiteY0" fmla="*/ 374754 h 374754"/>
              <a:gd name="connsiteX1" fmla="*/ 629587 w 629587"/>
              <a:gd name="connsiteY1" fmla="*/ 0 h 374754"/>
            </a:gdLst>
            <a:ahLst/>
            <a:cxnLst>
              <a:cxn ang="0">
                <a:pos x="connsiteX0" y="connsiteY0"/>
              </a:cxn>
              <a:cxn ang="0">
                <a:pos x="connsiteX1" y="connsiteY1"/>
              </a:cxn>
            </a:cxnLst>
            <a:rect l="l" t="t" r="r" b="b"/>
            <a:pathLst>
              <a:path w="629587" h="374754">
                <a:moveTo>
                  <a:pt x="0" y="374754"/>
                </a:moveTo>
                <a:lnTo>
                  <a:pt x="629587" y="0"/>
                </a:ln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326379" y="2987660"/>
            <a:ext cx="2031325" cy="369332"/>
          </a:xfrm>
          <a:prstGeom prst="rect">
            <a:avLst/>
          </a:prstGeom>
          <a:noFill/>
        </p:spPr>
        <p:txBody>
          <a:bodyPr wrap="none" rtlCol="0">
            <a:spAutoFit/>
          </a:bodyPr>
          <a:lstStyle/>
          <a:p>
            <a:r>
              <a:rPr lang="ja-JP" altLang="en-US" dirty="0">
                <a:solidFill>
                  <a:schemeClr val="bg1"/>
                </a:solidFill>
              </a:rPr>
              <a:t>可視</a:t>
            </a:r>
            <a:r>
              <a:rPr lang="ja-JP" altLang="en-US" dirty="0" smtClean="0">
                <a:solidFill>
                  <a:schemeClr val="bg1"/>
                </a:solidFill>
              </a:rPr>
              <a:t>高分散分光器</a:t>
            </a:r>
            <a:endParaRPr kumimoji="1" lang="en-US" altLang="ja-JP" dirty="0" smtClean="0">
              <a:solidFill>
                <a:schemeClr val="bg1"/>
              </a:solidFill>
            </a:endParaRPr>
          </a:p>
        </p:txBody>
      </p:sp>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403" y="3783202"/>
            <a:ext cx="3250220" cy="2168621"/>
          </a:xfrm>
          <a:prstGeom prst="rect">
            <a:avLst/>
          </a:prstGeom>
        </p:spPr>
      </p:pic>
      <p:sp>
        <p:nvSpPr>
          <p:cNvPr id="32" name="テキスト ボックス 31"/>
          <p:cNvSpPr txBox="1"/>
          <p:nvPr/>
        </p:nvSpPr>
        <p:spPr>
          <a:xfrm>
            <a:off x="248251" y="3419708"/>
            <a:ext cx="2492990" cy="369332"/>
          </a:xfrm>
          <a:prstGeom prst="rect">
            <a:avLst/>
          </a:prstGeom>
          <a:noFill/>
        </p:spPr>
        <p:txBody>
          <a:bodyPr wrap="none" rtlCol="0">
            <a:spAutoFit/>
          </a:bodyPr>
          <a:lstStyle/>
          <a:p>
            <a:r>
              <a:rPr lang="ja-JP" altLang="en-US" dirty="0" smtClean="0">
                <a:solidFill>
                  <a:schemeClr val="bg1"/>
                </a:solidFill>
              </a:rPr>
              <a:t>近赤外相対測光分光器</a:t>
            </a:r>
            <a:endParaRPr kumimoji="1" lang="en-US" altLang="ja-JP" dirty="0" smtClean="0">
              <a:solidFill>
                <a:schemeClr val="bg1"/>
              </a:solidFill>
            </a:endParaRPr>
          </a:p>
        </p:txBody>
      </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365" y="0"/>
            <a:ext cx="1094329" cy="1565564"/>
          </a:xfrm>
          <a:prstGeom prst="rect">
            <a:avLst/>
          </a:prstGeom>
        </p:spPr>
      </p:pic>
      <p:cxnSp>
        <p:nvCxnSpPr>
          <p:cNvPr id="37" name="直線矢印コネクタ 36"/>
          <p:cNvCxnSpPr/>
          <p:nvPr/>
        </p:nvCxnSpPr>
        <p:spPr>
          <a:xfrm>
            <a:off x="4461164" y="1953491"/>
            <a:ext cx="347954" cy="881466"/>
          </a:xfrm>
          <a:prstGeom prst="straightConnector1">
            <a:avLst/>
          </a:prstGeom>
          <a:ln w="63500">
            <a:solidFill>
              <a:srgbClr val="CC66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776617" y="1579420"/>
            <a:ext cx="1569660" cy="369332"/>
          </a:xfrm>
          <a:prstGeom prst="rect">
            <a:avLst/>
          </a:prstGeom>
          <a:noFill/>
        </p:spPr>
        <p:txBody>
          <a:bodyPr wrap="none" rtlCol="0">
            <a:spAutoFit/>
          </a:bodyPr>
          <a:lstStyle/>
          <a:p>
            <a:r>
              <a:rPr lang="ja-JP" altLang="en-US" dirty="0" smtClean="0">
                <a:solidFill>
                  <a:schemeClr val="bg1"/>
                </a:solidFill>
              </a:rPr>
              <a:t>焦点</a:t>
            </a:r>
            <a:r>
              <a:rPr lang="ja-JP" altLang="en-US" dirty="0">
                <a:solidFill>
                  <a:schemeClr val="bg1"/>
                </a:solidFill>
              </a:rPr>
              <a:t>システム</a:t>
            </a:r>
            <a:endParaRPr kumimoji="1" lang="en-US" altLang="ja-JP" dirty="0" smtClean="0">
              <a:solidFill>
                <a:schemeClr val="bg1"/>
              </a:solidFill>
            </a:endParaRPr>
          </a:p>
        </p:txBody>
      </p:sp>
      <p:sp>
        <p:nvSpPr>
          <p:cNvPr id="48" name="フリーフォーム 47"/>
          <p:cNvSpPr/>
          <p:nvPr/>
        </p:nvSpPr>
        <p:spPr>
          <a:xfrm>
            <a:off x="4458093" y="3380509"/>
            <a:ext cx="335580" cy="194385"/>
          </a:xfrm>
          <a:custGeom>
            <a:avLst/>
            <a:gdLst>
              <a:gd name="connsiteX0" fmla="*/ 72343 w 335580"/>
              <a:gd name="connsiteY0" fmla="*/ 41564 h 194385"/>
              <a:gd name="connsiteX1" fmla="*/ 16925 w 335580"/>
              <a:gd name="connsiteY1" fmla="*/ 193964 h 194385"/>
              <a:gd name="connsiteX2" fmla="*/ 335580 w 335580"/>
              <a:gd name="connsiteY2" fmla="*/ 0 h 194385"/>
            </a:gdLst>
            <a:ahLst/>
            <a:cxnLst>
              <a:cxn ang="0">
                <a:pos x="connsiteX0" y="connsiteY0"/>
              </a:cxn>
              <a:cxn ang="0">
                <a:pos x="connsiteX1" y="connsiteY1"/>
              </a:cxn>
              <a:cxn ang="0">
                <a:pos x="connsiteX2" y="connsiteY2"/>
              </a:cxn>
            </a:cxnLst>
            <a:rect l="l" t="t" r="r" b="b"/>
            <a:pathLst>
              <a:path w="335580" h="194385">
                <a:moveTo>
                  <a:pt x="72343" y="41564"/>
                </a:moveTo>
                <a:cubicBezTo>
                  <a:pt x="22697" y="121227"/>
                  <a:pt x="-26948" y="200891"/>
                  <a:pt x="16925" y="193964"/>
                </a:cubicBezTo>
                <a:cubicBezTo>
                  <a:pt x="60798" y="187037"/>
                  <a:pt x="250144" y="34636"/>
                  <a:pt x="335580" y="0"/>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0102241" y="2172214"/>
            <a:ext cx="944489" cy="369332"/>
          </a:xfrm>
          <a:prstGeom prst="rect">
            <a:avLst/>
          </a:prstGeom>
          <a:noFill/>
        </p:spPr>
        <p:txBody>
          <a:bodyPr wrap="none" rtlCol="0">
            <a:spAutoFit/>
          </a:bodyPr>
          <a:lstStyle/>
          <a:p>
            <a:r>
              <a:rPr kumimoji="1" lang="en-US" altLang="ja-JP" dirty="0" smtClean="0">
                <a:solidFill>
                  <a:schemeClr val="bg1"/>
                </a:solidFill>
              </a:rPr>
              <a:t>KOOLS</a:t>
            </a:r>
          </a:p>
        </p:txBody>
      </p:sp>
      <p:sp>
        <p:nvSpPr>
          <p:cNvPr id="51" name="テキスト ボックス 50"/>
          <p:cNvSpPr txBox="1"/>
          <p:nvPr/>
        </p:nvSpPr>
        <p:spPr>
          <a:xfrm>
            <a:off x="4308763" y="5389419"/>
            <a:ext cx="3185487" cy="646331"/>
          </a:xfrm>
          <a:prstGeom prst="rect">
            <a:avLst/>
          </a:prstGeom>
          <a:noFill/>
        </p:spPr>
        <p:txBody>
          <a:bodyPr wrap="none" rtlCol="0">
            <a:spAutoFit/>
          </a:bodyPr>
          <a:lstStyle/>
          <a:p>
            <a:r>
              <a:rPr lang="ja-JP" altLang="en-US" dirty="0" smtClean="0"/>
              <a:t>ナスミス</a:t>
            </a:r>
            <a:r>
              <a:rPr lang="ja-JP" altLang="en-US" dirty="0"/>
              <a:t>台</a:t>
            </a:r>
            <a:r>
              <a:rPr lang="ja-JP" altLang="en-US" dirty="0" smtClean="0"/>
              <a:t>と方位軸の色は</a:t>
            </a:r>
            <a:endParaRPr lang="en-US" altLang="ja-JP" dirty="0" smtClean="0"/>
          </a:p>
          <a:p>
            <a:r>
              <a:rPr kumimoji="1" lang="ja-JP" altLang="en-US" dirty="0"/>
              <a:t>浅口市</a:t>
            </a:r>
            <a:r>
              <a:rPr kumimoji="1" lang="ja-JP" altLang="en-US" dirty="0" smtClean="0"/>
              <a:t>の小学生の投票で決定</a:t>
            </a:r>
            <a:endParaRPr kumimoji="1" lang="ja-JP" altLang="en-US" dirty="0"/>
          </a:p>
        </p:txBody>
      </p:sp>
      <p:sp>
        <p:nvSpPr>
          <p:cNvPr id="15" name="フリーフォーム 14"/>
          <p:cNvSpPr/>
          <p:nvPr/>
        </p:nvSpPr>
        <p:spPr>
          <a:xfrm>
            <a:off x="2351584" y="3108960"/>
            <a:ext cx="2478600" cy="2811817"/>
          </a:xfrm>
          <a:custGeom>
            <a:avLst/>
            <a:gdLst>
              <a:gd name="connsiteX0" fmla="*/ 2486812 w 2486812"/>
              <a:gd name="connsiteY0" fmla="*/ 0 h 2811817"/>
              <a:gd name="connsiteX1" fmla="*/ 1443320 w 2486812"/>
              <a:gd name="connsiteY1" fmla="*/ 355002 h 2811817"/>
              <a:gd name="connsiteX2" fmla="*/ 1454077 w 2486812"/>
              <a:gd name="connsiteY2" fmla="*/ 1775012 h 2811817"/>
              <a:gd name="connsiteX3" fmla="*/ 130887 w 2486812"/>
              <a:gd name="connsiteY3" fmla="*/ 2786231 h 2811817"/>
              <a:gd name="connsiteX4" fmla="*/ 120129 w 2486812"/>
              <a:gd name="connsiteY4" fmla="*/ 2409713 h 281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812" h="2811817">
                <a:moveTo>
                  <a:pt x="2486812" y="0"/>
                </a:moveTo>
                <a:cubicBezTo>
                  <a:pt x="2051127" y="29583"/>
                  <a:pt x="1615442" y="59167"/>
                  <a:pt x="1443320" y="355002"/>
                </a:cubicBezTo>
                <a:cubicBezTo>
                  <a:pt x="1271198" y="650837"/>
                  <a:pt x="1672816" y="1369807"/>
                  <a:pt x="1454077" y="1775012"/>
                </a:cubicBezTo>
                <a:cubicBezTo>
                  <a:pt x="1235338" y="2180217"/>
                  <a:pt x="353212" y="2680448"/>
                  <a:pt x="130887" y="2786231"/>
                </a:cubicBezTo>
                <a:cubicBezTo>
                  <a:pt x="-91438" y="2892014"/>
                  <a:pt x="14345" y="2650863"/>
                  <a:pt x="120129" y="2409713"/>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2351584" y="5589240"/>
            <a:ext cx="216025" cy="360040"/>
          </a:xfrm>
          <a:custGeom>
            <a:avLst/>
            <a:gdLst>
              <a:gd name="connsiteX0" fmla="*/ 247715 w 290745"/>
              <a:gd name="connsiteY0" fmla="*/ 247426 h 346591"/>
              <a:gd name="connsiteX1" fmla="*/ 289 w 290745"/>
              <a:gd name="connsiteY1" fmla="*/ 333487 h 346591"/>
              <a:gd name="connsiteX2" fmla="*/ 290745 w 290745"/>
              <a:gd name="connsiteY2" fmla="*/ 0 h 346591"/>
            </a:gdLst>
            <a:ahLst/>
            <a:cxnLst>
              <a:cxn ang="0">
                <a:pos x="connsiteX0" y="connsiteY0"/>
              </a:cxn>
              <a:cxn ang="0">
                <a:pos x="connsiteX1" y="connsiteY1"/>
              </a:cxn>
              <a:cxn ang="0">
                <a:pos x="connsiteX2" y="connsiteY2"/>
              </a:cxn>
            </a:cxnLst>
            <a:rect l="l" t="t" r="r" b="b"/>
            <a:pathLst>
              <a:path w="290745" h="346591">
                <a:moveTo>
                  <a:pt x="247715" y="247426"/>
                </a:moveTo>
                <a:cubicBezTo>
                  <a:pt x="120416" y="311075"/>
                  <a:pt x="-6883" y="374725"/>
                  <a:pt x="289" y="333487"/>
                </a:cubicBezTo>
                <a:cubicBezTo>
                  <a:pt x="7461" y="292249"/>
                  <a:pt x="149103" y="146124"/>
                  <a:pt x="290745"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2345942" y="5475642"/>
            <a:ext cx="300439" cy="451155"/>
          </a:xfrm>
          <a:custGeom>
            <a:avLst/>
            <a:gdLst>
              <a:gd name="connsiteX0" fmla="*/ 300439 w 300439"/>
              <a:gd name="connsiteY0" fmla="*/ 344245 h 451155"/>
              <a:gd name="connsiteX1" fmla="*/ 20740 w 300439"/>
              <a:gd name="connsiteY1" fmla="*/ 430306 h 451155"/>
              <a:gd name="connsiteX2" fmla="*/ 42256 w 300439"/>
              <a:gd name="connsiteY2" fmla="*/ 0 h 451155"/>
            </a:gdLst>
            <a:ahLst/>
            <a:cxnLst>
              <a:cxn ang="0">
                <a:pos x="connsiteX0" y="connsiteY0"/>
              </a:cxn>
              <a:cxn ang="0">
                <a:pos x="connsiteX1" y="connsiteY1"/>
              </a:cxn>
              <a:cxn ang="0">
                <a:pos x="connsiteX2" y="connsiteY2"/>
              </a:cxn>
            </a:cxnLst>
            <a:rect l="l" t="t" r="r" b="b"/>
            <a:pathLst>
              <a:path w="300439" h="451155">
                <a:moveTo>
                  <a:pt x="300439" y="344245"/>
                </a:moveTo>
                <a:cubicBezTo>
                  <a:pt x="182105" y="415962"/>
                  <a:pt x="63771" y="487680"/>
                  <a:pt x="20740" y="430306"/>
                </a:cubicBezTo>
                <a:cubicBezTo>
                  <a:pt x="-22291" y="372932"/>
                  <a:pt x="9982" y="186466"/>
                  <a:pt x="42256"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rot="-1200000">
            <a:off x="7608168" y="825627"/>
            <a:ext cx="1338828" cy="369332"/>
          </a:xfrm>
          <a:prstGeom prst="rect">
            <a:avLst/>
          </a:prstGeom>
          <a:noFill/>
        </p:spPr>
        <p:txBody>
          <a:bodyPr wrap="none" rtlCol="0">
            <a:spAutoFit/>
          </a:bodyPr>
          <a:lstStyle/>
          <a:p>
            <a:r>
              <a:rPr lang="ja-JP" altLang="en-US" b="1" dirty="0">
                <a:solidFill>
                  <a:srgbClr val="FFFF00"/>
                </a:solidFill>
              </a:rPr>
              <a:t>ファイバ</a:t>
            </a:r>
            <a:r>
              <a:rPr lang="ja-JP" altLang="en-US" b="1" dirty="0" smtClean="0">
                <a:solidFill>
                  <a:srgbClr val="FFFF00"/>
                </a:solidFill>
              </a:rPr>
              <a:t>ー</a:t>
            </a:r>
            <a:endParaRPr kumimoji="1" lang="ja-JP" altLang="en-US" b="1" dirty="0">
              <a:solidFill>
                <a:srgbClr val="FFFF00"/>
              </a:solidFill>
            </a:endParaRPr>
          </a:p>
        </p:txBody>
      </p:sp>
    </p:spTree>
    <p:extLst>
      <p:ext uri="{BB962C8B-B14F-4D97-AF65-F5344CB8AC3E}">
        <p14:creationId xmlns:p14="http://schemas.microsoft.com/office/powerpoint/2010/main" val="10899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36" grpId="0" animBg="1"/>
      <p:bldP spid="14" grpId="0" animBg="1"/>
      <p:bldP spid="10" grpId="0"/>
      <p:bldP spid="13" grpId="0"/>
      <p:bldP spid="22" grpId="0" animBg="1"/>
      <p:bldP spid="24" grpId="0" animBg="1"/>
      <p:bldP spid="25" grpId="0" animBg="1"/>
      <p:bldP spid="26" grpId="0"/>
      <p:bldP spid="32" grpId="0"/>
      <p:bldP spid="39" grpId="0"/>
      <p:bldP spid="48" grpId="0" animBg="1"/>
      <p:bldP spid="49" grpId="0"/>
      <p:bldP spid="51" grpId="0"/>
      <p:bldP spid="15" grpId="0" animBg="1"/>
      <p:bldP spid="17" grpId="0" animBg="1"/>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7109639"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その他、気になること</a:t>
            </a:r>
            <a:endParaRPr kumimoji="1" lang="ja-JP" altLang="en-US" sz="5400" b="1" dirty="0">
              <a:solidFill>
                <a:srgbClr val="FFCCCC"/>
              </a:solidFill>
            </a:endParaRPr>
          </a:p>
        </p:txBody>
      </p:sp>
      <p:sp>
        <p:nvSpPr>
          <p:cNvPr id="4" name="テキスト ボックス 3"/>
          <p:cNvSpPr txBox="1"/>
          <p:nvPr/>
        </p:nvSpPr>
        <p:spPr>
          <a:xfrm>
            <a:off x="487485" y="1253073"/>
            <a:ext cx="11585179" cy="5632311"/>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CCD </a:t>
            </a:r>
            <a:r>
              <a:rPr lang="ja-JP" altLang="en-US" sz="2400" dirty="0" smtClean="0"/>
              <a:t>カメラ入射窓の大気圧による変形</a:t>
            </a:r>
            <a:r>
              <a:rPr lang="en-US" altLang="ja-JP" sz="2400" dirty="0" smtClean="0"/>
              <a:t/>
            </a:r>
            <a:br>
              <a:rPr lang="en-US" altLang="ja-JP" sz="2400" dirty="0" smtClean="0"/>
            </a:br>
            <a:r>
              <a:rPr lang="ja-JP" altLang="en-US" sz="2400" dirty="0" smtClean="0"/>
              <a:t>→ </a:t>
            </a:r>
            <a:r>
              <a:rPr lang="en-US" altLang="ja-JP" sz="2400" dirty="0" smtClean="0"/>
              <a:t>12mm </a:t>
            </a:r>
            <a:r>
              <a:rPr lang="ja-JP" altLang="en-US" sz="2400" dirty="0" smtClean="0"/>
              <a:t>厚の溶融水晶は </a:t>
            </a:r>
            <a:r>
              <a:rPr lang="en-US" altLang="ja-JP" sz="2400" dirty="0" smtClean="0"/>
              <a:t>27μm </a:t>
            </a:r>
            <a:r>
              <a:rPr lang="ja-JP" altLang="en-US" sz="2400" dirty="0" smtClean="0"/>
              <a:t>凹むが、像サイズ </a:t>
            </a:r>
            <a:r>
              <a:rPr lang="en-US" altLang="ja-JP" sz="2400" dirty="0" smtClean="0"/>
              <a:t>0.3% </a:t>
            </a:r>
            <a:r>
              <a:rPr lang="ja-JP" altLang="en-US" sz="2400" dirty="0" smtClean="0"/>
              <a:t>悪化で留まる</a:t>
            </a:r>
            <a:endParaRPr lang="en-US" altLang="ja-JP" sz="2400" dirty="0" smtClean="0"/>
          </a:p>
          <a:p>
            <a:pPr marL="342900" indent="-342900">
              <a:buFont typeface="Arial" panose="020B0604020202020204" pitchFamily="34" charset="0"/>
              <a:buChar char="•"/>
            </a:pPr>
            <a:r>
              <a:rPr lang="ja-JP" altLang="en-US" sz="2400" dirty="0" smtClean="0"/>
              <a:t>バイコニック面の形状確認方法</a:t>
            </a:r>
            <a:r>
              <a:rPr lang="en-US" altLang="ja-JP" sz="2400" dirty="0" smtClean="0"/>
              <a:t/>
            </a:r>
            <a:br>
              <a:rPr lang="en-US" altLang="ja-JP" sz="2400" dirty="0" smtClean="0"/>
            </a:br>
            <a:r>
              <a:rPr lang="ja-JP" altLang="en-US" sz="2400" dirty="0" smtClean="0"/>
              <a:t>→ フーコーテストもどき、逐次三点法、などで何とか</a:t>
            </a:r>
            <a:endParaRPr lang="en-US" altLang="ja-JP" sz="2400" dirty="0" smtClean="0"/>
          </a:p>
          <a:p>
            <a:pPr marL="342900" indent="-342900">
              <a:buFont typeface="Arial" panose="020B0604020202020204" pitchFamily="34" charset="0"/>
              <a:buChar char="•"/>
            </a:pPr>
            <a:r>
              <a:rPr lang="ja-JP" altLang="en-US" sz="2400" dirty="0" smtClean="0"/>
              <a:t>各</a:t>
            </a:r>
            <a:r>
              <a:rPr lang="ja-JP" altLang="en-US" sz="2400" dirty="0"/>
              <a:t>ミラーの調整</a:t>
            </a:r>
            <a:r>
              <a:rPr lang="ja-JP" altLang="en-US" sz="2400" dirty="0" smtClean="0"/>
              <a:t>精度と配置・調整方法</a:t>
            </a:r>
            <a:r>
              <a:rPr lang="en-US" altLang="ja-JP" sz="2400" dirty="0" smtClean="0"/>
              <a:t/>
            </a:r>
            <a:br>
              <a:rPr lang="en-US" altLang="ja-JP" sz="2400" dirty="0" smtClean="0"/>
            </a:br>
            <a:r>
              <a:rPr lang="ja-JP" altLang="en-US" sz="2400" dirty="0" smtClean="0"/>
              <a:t>→ 現バージョンでのチェックはまだだが、多分 </a:t>
            </a:r>
            <a:r>
              <a:rPr lang="en-US" altLang="ja-JP" sz="2400" dirty="0" smtClean="0"/>
              <a:t>0.1mm, 0.02° </a:t>
            </a:r>
            <a:r>
              <a:rPr lang="ja-JP" altLang="en-US" sz="2400" dirty="0" smtClean="0"/>
              <a:t>程度のはず</a:t>
            </a:r>
            <a:r>
              <a:rPr lang="en-US" altLang="ja-JP" sz="2400" dirty="0" smtClean="0"/>
              <a:t/>
            </a:r>
            <a:br>
              <a:rPr lang="en-US" altLang="ja-JP" sz="2400" dirty="0" smtClean="0"/>
            </a:br>
            <a:r>
              <a:rPr lang="ja-JP" altLang="en-US" sz="2400" dirty="0" smtClean="0"/>
              <a:t>→ </a:t>
            </a:r>
            <a:r>
              <a:rPr lang="en-US" altLang="ja-JP" sz="2400" dirty="0" smtClean="0"/>
              <a:t>3</a:t>
            </a:r>
            <a:r>
              <a:rPr lang="ja-JP" altLang="en-US" sz="2400" dirty="0" smtClean="0"/>
              <a:t>次元測定器で各鏡の位置と向きを確認しながら配置</a:t>
            </a:r>
            <a:r>
              <a:rPr lang="en-US" altLang="ja-JP" sz="2400" dirty="0" smtClean="0"/>
              <a:t/>
            </a:r>
            <a:br>
              <a:rPr lang="en-US" altLang="ja-JP" sz="2400" dirty="0" smtClean="0"/>
            </a:br>
            <a:r>
              <a:rPr lang="ja-JP" altLang="en-US" sz="2400" dirty="0" smtClean="0"/>
              <a:t>→ 像サイズの自動判定とアクチュエータ駆動の繰り返しによる自動調整</a:t>
            </a:r>
            <a:endParaRPr lang="en-US" altLang="ja-JP" sz="2400" dirty="0" smtClean="0"/>
          </a:p>
          <a:p>
            <a:pPr marL="342900" indent="-342900">
              <a:buFont typeface="Arial" panose="020B0604020202020204" pitchFamily="34" charset="0"/>
              <a:buChar char="•"/>
            </a:pPr>
            <a:r>
              <a:rPr lang="ja-JP" altLang="en-US" sz="2400" dirty="0" smtClean="0"/>
              <a:t>波長較正方法</a:t>
            </a:r>
            <a:r>
              <a:rPr lang="en-US" altLang="ja-JP" sz="2400" dirty="0"/>
              <a:t/>
            </a:r>
            <a:br>
              <a:rPr lang="en-US" altLang="ja-JP" sz="2400" dirty="0"/>
            </a:br>
            <a:r>
              <a:rPr lang="ja-JP" altLang="en-US" sz="2400" dirty="0" smtClean="0"/>
              <a:t>→ 白色光源＋固定エタロン入り小型真空容器を温度管理した部屋内に置く</a:t>
            </a:r>
            <a:r>
              <a:rPr lang="en-US" altLang="ja-JP" sz="2400" dirty="0" smtClean="0"/>
              <a:t/>
            </a:r>
            <a:br>
              <a:rPr lang="en-US" altLang="ja-JP" sz="2400" dirty="0" smtClean="0"/>
            </a:br>
            <a:r>
              <a:rPr lang="ja-JP" altLang="en-US" sz="2400" dirty="0" smtClean="0"/>
              <a:t>→ ターゲット露出のすき間に短時間露出で同時取得</a:t>
            </a:r>
            <a:endParaRPr lang="en-US" altLang="ja-JP" sz="2400" dirty="0" smtClean="0"/>
          </a:p>
          <a:p>
            <a:pPr marL="342900" indent="-342900">
              <a:buFont typeface="Arial" panose="020B0604020202020204" pitchFamily="34" charset="0"/>
              <a:buChar char="•"/>
            </a:pPr>
            <a:r>
              <a:rPr lang="ja-JP" altLang="en-US" sz="2400" b="1" dirty="0">
                <a:solidFill>
                  <a:srgbClr val="FFC000"/>
                </a:solidFill>
              </a:rPr>
              <a:t>露出中</a:t>
            </a:r>
            <a:r>
              <a:rPr lang="ja-JP" altLang="en-US" sz="2400" b="1" dirty="0" smtClean="0">
                <a:solidFill>
                  <a:srgbClr val="FFC000"/>
                </a:solidFill>
              </a:rPr>
              <a:t>の光量モニタ</a:t>
            </a:r>
            <a:r>
              <a:rPr lang="en-US" altLang="ja-JP" sz="2400" b="1" dirty="0" smtClean="0">
                <a:solidFill>
                  <a:srgbClr val="FFC000"/>
                </a:solidFill>
              </a:rPr>
              <a:t/>
            </a:r>
            <a:br>
              <a:rPr lang="en-US" altLang="ja-JP" sz="2400" b="1" dirty="0" smtClean="0">
                <a:solidFill>
                  <a:srgbClr val="FFC000"/>
                </a:solidFill>
              </a:rPr>
            </a:br>
            <a:r>
              <a:rPr lang="ja-JP" altLang="en-US" sz="2400" b="1" dirty="0" smtClean="0">
                <a:solidFill>
                  <a:srgbClr val="FFC000"/>
                </a:solidFill>
              </a:rPr>
              <a:t>→ プリズム表面の反射光を集めてモニタか</a:t>
            </a:r>
            <a:r>
              <a:rPr lang="en-US" altLang="ja-JP" sz="2400" b="1" dirty="0" smtClean="0">
                <a:solidFill>
                  <a:srgbClr val="FFC000"/>
                </a:solidFill>
              </a:rPr>
              <a:t>…</a:t>
            </a:r>
            <a:r>
              <a:rPr lang="ja-JP" altLang="en-US" sz="2400" dirty="0" smtClean="0">
                <a:solidFill>
                  <a:srgbClr val="FFC000"/>
                </a:solidFill>
              </a:rPr>
              <a:t>（まだちゃんと検討していません）</a:t>
            </a:r>
            <a:endParaRPr lang="en-US" altLang="ja-JP" sz="2400" dirty="0" smtClean="0">
              <a:solidFill>
                <a:srgbClr val="FFC000"/>
              </a:solidFill>
            </a:endParaRPr>
          </a:p>
          <a:p>
            <a:pPr marL="342900" indent="-342900">
              <a:buFont typeface="Arial" panose="020B0604020202020204" pitchFamily="34" charset="0"/>
              <a:buChar char="•"/>
            </a:pPr>
            <a:r>
              <a:rPr lang="ja-JP" altLang="en-US" sz="2400" b="1" dirty="0" smtClean="0">
                <a:solidFill>
                  <a:srgbClr val="FFC000"/>
                </a:solidFill>
              </a:rPr>
              <a:t>偏光観測モード？　</a:t>
            </a:r>
            <a:r>
              <a:rPr lang="ja-JP" altLang="en-US" sz="2400" dirty="0" smtClean="0">
                <a:solidFill>
                  <a:srgbClr val="FFC000"/>
                </a:solidFill>
              </a:rPr>
              <a:t>（もっと検討していません</a:t>
            </a:r>
            <a:r>
              <a:rPr lang="en-US" altLang="ja-JP" sz="2400" dirty="0" smtClean="0">
                <a:solidFill>
                  <a:srgbClr val="FFC000"/>
                </a:solidFill>
              </a:rPr>
              <a:t>…</a:t>
            </a:r>
            <a:r>
              <a:rPr lang="ja-JP" altLang="en-US" sz="2400" dirty="0" smtClean="0">
                <a:solidFill>
                  <a:srgbClr val="FFC000"/>
                </a:solidFill>
              </a:rPr>
              <a:t>）</a:t>
            </a:r>
            <a:endParaRPr lang="en-US" altLang="ja-JP" sz="2400" dirty="0" smtClean="0">
              <a:solidFill>
                <a:srgbClr val="FFC000"/>
              </a:solidFill>
            </a:endParaRPr>
          </a:p>
          <a:p>
            <a:pPr marL="342900" indent="-342900">
              <a:buFont typeface="Arial" panose="020B0604020202020204" pitchFamily="34" charset="0"/>
              <a:buChar char="•"/>
            </a:pPr>
            <a:r>
              <a:rPr lang="en-US" altLang="ja-JP" sz="2400" b="1" dirty="0">
                <a:solidFill>
                  <a:srgbClr val="FFC000"/>
                </a:solidFill>
              </a:rPr>
              <a:t>ADC </a:t>
            </a:r>
            <a:r>
              <a:rPr lang="ja-JP" altLang="en-US" sz="2400" b="1" dirty="0">
                <a:solidFill>
                  <a:srgbClr val="FFC000"/>
                </a:solidFill>
              </a:rPr>
              <a:t>は必要か</a:t>
            </a:r>
            <a:r>
              <a:rPr lang="ja-JP" altLang="en-US" sz="2400" b="1" dirty="0" smtClean="0">
                <a:solidFill>
                  <a:srgbClr val="FFC000"/>
                </a:solidFill>
              </a:rPr>
              <a:t>？</a:t>
            </a:r>
            <a:endParaRPr lang="ja-JP" altLang="en-US" sz="2400" b="1" dirty="0">
              <a:solidFill>
                <a:srgbClr val="FFC000"/>
              </a:solidFill>
            </a:endParaRPr>
          </a:p>
        </p:txBody>
      </p:sp>
    </p:spTree>
    <p:extLst>
      <p:ext uri="{BB962C8B-B14F-4D97-AF65-F5344CB8AC3E}">
        <p14:creationId xmlns:p14="http://schemas.microsoft.com/office/powerpoint/2010/main" val="3728264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6417141"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a:solidFill>
                  <a:srgbClr val="FFCCCC"/>
                </a:solidFill>
              </a:rPr>
              <a:t>露出中の光量モニタ</a:t>
            </a:r>
            <a:endParaRPr kumimoji="1" lang="ja-JP" altLang="en-US" sz="5400" b="1" dirty="0">
              <a:solidFill>
                <a:srgbClr val="FFCCCC"/>
              </a:solidFill>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62" y="2852936"/>
            <a:ext cx="5714286" cy="380952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50" y="2852936"/>
            <a:ext cx="5714286" cy="380952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221" y="0"/>
            <a:ext cx="3772427" cy="2838846"/>
          </a:xfrm>
          <a:prstGeom prst="rect">
            <a:avLst/>
          </a:prstGeom>
        </p:spPr>
      </p:pic>
      <p:sp>
        <p:nvSpPr>
          <p:cNvPr id="7" name="テキスト ボックス 6"/>
          <p:cNvSpPr txBox="1"/>
          <p:nvPr/>
        </p:nvSpPr>
        <p:spPr>
          <a:xfrm>
            <a:off x="335360" y="1283276"/>
            <a:ext cx="7879080" cy="1569660"/>
          </a:xfrm>
          <a:prstGeom prst="rect">
            <a:avLst/>
          </a:prstGeom>
          <a:noFill/>
        </p:spPr>
        <p:txBody>
          <a:bodyPr wrap="none" rtlCol="0">
            <a:spAutoFit/>
          </a:bodyPr>
          <a:lstStyle/>
          <a:p>
            <a:r>
              <a:rPr lang="ja-JP" altLang="en-US" sz="2400" dirty="0"/>
              <a:t>配置</a:t>
            </a:r>
            <a:r>
              <a:rPr lang="ja-JP" altLang="en-US" sz="2400" dirty="0" smtClean="0"/>
              <a:t>がかなり３次元的になるが、プリズム表面での斜め</a:t>
            </a:r>
            <a:endParaRPr lang="en-US" altLang="ja-JP" sz="2400" dirty="0" smtClean="0"/>
          </a:p>
          <a:p>
            <a:r>
              <a:rPr lang="ja-JP" altLang="en-US" sz="2400" dirty="0" smtClean="0"/>
              <a:t>上方への反射光をミラーで集光すれば、各ファイバーの</a:t>
            </a:r>
            <a:endParaRPr lang="en-US" altLang="ja-JP" sz="2400" dirty="0" smtClean="0"/>
          </a:p>
          <a:p>
            <a:r>
              <a:rPr lang="ja-JP" altLang="en-US" sz="2400" dirty="0" smtClean="0"/>
              <a:t>光量モニタになる。小型の </a:t>
            </a:r>
            <a:r>
              <a:rPr lang="en-US" altLang="ja-JP" sz="2400" dirty="0" smtClean="0"/>
              <a:t>CMOS </a:t>
            </a:r>
            <a:r>
              <a:rPr lang="ja-JP" altLang="en-US" sz="2400" dirty="0" smtClean="0"/>
              <a:t>カメラ６台でそれ</a:t>
            </a:r>
            <a:endParaRPr lang="en-US" altLang="ja-JP" sz="2400" dirty="0" smtClean="0"/>
          </a:p>
          <a:p>
            <a:r>
              <a:rPr lang="ja-JP" altLang="en-US" sz="2400" dirty="0" err="1" smtClean="0"/>
              <a:t>ぞれの</a:t>
            </a:r>
            <a:r>
              <a:rPr lang="ja-JP" altLang="en-US" sz="2400" dirty="0" smtClean="0"/>
              <a:t>スポットをモニタする。</a:t>
            </a:r>
            <a:endParaRPr lang="en-US" altLang="ja-JP" sz="2400" dirty="0" smtClean="0"/>
          </a:p>
        </p:txBody>
      </p:sp>
      <p:sp>
        <p:nvSpPr>
          <p:cNvPr id="8" name="テキスト ボックス 7"/>
          <p:cNvSpPr txBox="1"/>
          <p:nvPr/>
        </p:nvSpPr>
        <p:spPr>
          <a:xfrm>
            <a:off x="623392" y="3068960"/>
            <a:ext cx="877163" cy="369332"/>
          </a:xfrm>
          <a:prstGeom prst="rect">
            <a:avLst/>
          </a:prstGeom>
          <a:noFill/>
        </p:spPr>
        <p:txBody>
          <a:bodyPr wrap="none" rtlCol="0">
            <a:spAutoFit/>
          </a:bodyPr>
          <a:lstStyle/>
          <a:p>
            <a:r>
              <a:rPr kumimoji="1" lang="ja-JP" altLang="en-US" b="1" dirty="0" smtClean="0">
                <a:solidFill>
                  <a:schemeClr val="bg2"/>
                </a:solidFill>
              </a:rPr>
              <a:t>平面図</a:t>
            </a:r>
            <a:endParaRPr kumimoji="1" lang="ja-JP" altLang="en-US" b="1" dirty="0">
              <a:solidFill>
                <a:schemeClr val="bg2"/>
              </a:solidFill>
            </a:endParaRPr>
          </a:p>
        </p:txBody>
      </p:sp>
      <p:sp>
        <p:nvSpPr>
          <p:cNvPr id="9" name="テキスト ボックス 8"/>
          <p:cNvSpPr txBox="1"/>
          <p:nvPr/>
        </p:nvSpPr>
        <p:spPr>
          <a:xfrm>
            <a:off x="6466044" y="3068960"/>
            <a:ext cx="877163" cy="369332"/>
          </a:xfrm>
          <a:prstGeom prst="rect">
            <a:avLst/>
          </a:prstGeom>
          <a:noFill/>
        </p:spPr>
        <p:txBody>
          <a:bodyPr wrap="none" rtlCol="0">
            <a:spAutoFit/>
          </a:bodyPr>
          <a:lstStyle/>
          <a:p>
            <a:r>
              <a:rPr lang="ja-JP" altLang="en-US" b="1" dirty="0" smtClean="0">
                <a:solidFill>
                  <a:schemeClr val="bg2"/>
                </a:solidFill>
              </a:rPr>
              <a:t>側</a:t>
            </a:r>
            <a:r>
              <a:rPr kumimoji="1" lang="ja-JP" altLang="en-US" b="1" dirty="0" smtClean="0">
                <a:solidFill>
                  <a:schemeClr val="bg2"/>
                </a:solidFill>
              </a:rPr>
              <a:t>面図</a:t>
            </a:r>
            <a:endParaRPr kumimoji="1" lang="ja-JP" altLang="en-US" b="1" dirty="0">
              <a:solidFill>
                <a:schemeClr val="bg2"/>
              </a:solidFill>
            </a:endParaRPr>
          </a:p>
        </p:txBody>
      </p:sp>
      <p:sp>
        <p:nvSpPr>
          <p:cNvPr id="10" name="テキスト ボックス 9"/>
          <p:cNvSpPr txBox="1"/>
          <p:nvPr/>
        </p:nvSpPr>
        <p:spPr>
          <a:xfrm>
            <a:off x="407368" y="4388366"/>
            <a:ext cx="1338828" cy="369332"/>
          </a:xfrm>
          <a:prstGeom prst="rect">
            <a:avLst/>
          </a:prstGeom>
          <a:noFill/>
        </p:spPr>
        <p:txBody>
          <a:bodyPr wrap="none" rtlCol="0">
            <a:spAutoFit/>
          </a:bodyPr>
          <a:lstStyle/>
          <a:p>
            <a:r>
              <a:rPr lang="ja-JP" altLang="en-US" b="1" dirty="0" smtClean="0">
                <a:solidFill>
                  <a:srgbClr val="FF0000"/>
                </a:solidFill>
              </a:rPr>
              <a:t>プリズム面</a:t>
            </a:r>
            <a:endParaRPr kumimoji="1" lang="ja-JP" altLang="en-US" b="1" dirty="0">
              <a:solidFill>
                <a:srgbClr val="FF0000"/>
              </a:solidFill>
            </a:endParaRPr>
          </a:p>
        </p:txBody>
      </p:sp>
      <p:sp>
        <p:nvSpPr>
          <p:cNvPr id="11" name="テキスト ボックス 10"/>
          <p:cNvSpPr txBox="1"/>
          <p:nvPr/>
        </p:nvSpPr>
        <p:spPr>
          <a:xfrm>
            <a:off x="6235211" y="4861999"/>
            <a:ext cx="1338828" cy="369332"/>
          </a:xfrm>
          <a:prstGeom prst="rect">
            <a:avLst/>
          </a:prstGeom>
          <a:noFill/>
        </p:spPr>
        <p:txBody>
          <a:bodyPr wrap="none" rtlCol="0">
            <a:spAutoFit/>
          </a:bodyPr>
          <a:lstStyle/>
          <a:p>
            <a:r>
              <a:rPr lang="ja-JP" altLang="en-US" b="1" dirty="0" smtClean="0">
                <a:solidFill>
                  <a:srgbClr val="FF0000"/>
                </a:solidFill>
              </a:rPr>
              <a:t>プリズム面</a:t>
            </a:r>
            <a:endParaRPr kumimoji="1" lang="ja-JP" altLang="en-US" b="1" dirty="0">
              <a:solidFill>
                <a:srgbClr val="FF0000"/>
              </a:solidFill>
            </a:endParaRPr>
          </a:p>
        </p:txBody>
      </p:sp>
      <p:sp>
        <p:nvSpPr>
          <p:cNvPr id="12" name="テキスト ボックス 11"/>
          <p:cNvSpPr txBox="1"/>
          <p:nvPr/>
        </p:nvSpPr>
        <p:spPr>
          <a:xfrm>
            <a:off x="2986589" y="3430740"/>
            <a:ext cx="877163" cy="369332"/>
          </a:xfrm>
          <a:prstGeom prst="rect">
            <a:avLst/>
          </a:prstGeom>
          <a:noFill/>
        </p:spPr>
        <p:txBody>
          <a:bodyPr wrap="none" rtlCol="0">
            <a:spAutoFit/>
          </a:bodyPr>
          <a:lstStyle/>
          <a:p>
            <a:r>
              <a:rPr lang="ja-JP" altLang="en-US" b="1" dirty="0">
                <a:solidFill>
                  <a:srgbClr val="FF0000"/>
                </a:solidFill>
              </a:rPr>
              <a:t>検出器</a:t>
            </a:r>
            <a:endParaRPr kumimoji="1" lang="ja-JP" altLang="en-US" b="1" dirty="0">
              <a:solidFill>
                <a:srgbClr val="FF0000"/>
              </a:solidFill>
            </a:endParaRPr>
          </a:p>
        </p:txBody>
      </p:sp>
      <p:sp>
        <p:nvSpPr>
          <p:cNvPr id="13" name="テキスト ボックス 12"/>
          <p:cNvSpPr txBox="1"/>
          <p:nvPr/>
        </p:nvSpPr>
        <p:spPr>
          <a:xfrm>
            <a:off x="9539317" y="4787860"/>
            <a:ext cx="877163" cy="369332"/>
          </a:xfrm>
          <a:prstGeom prst="rect">
            <a:avLst/>
          </a:prstGeom>
          <a:noFill/>
        </p:spPr>
        <p:txBody>
          <a:bodyPr wrap="none" rtlCol="0">
            <a:spAutoFit/>
          </a:bodyPr>
          <a:lstStyle/>
          <a:p>
            <a:r>
              <a:rPr lang="ja-JP" altLang="en-US" b="1" dirty="0">
                <a:solidFill>
                  <a:srgbClr val="FF0000"/>
                </a:solidFill>
              </a:rPr>
              <a:t>検出器</a:t>
            </a:r>
            <a:endParaRPr kumimoji="1" lang="ja-JP" altLang="en-US" b="1" dirty="0">
              <a:solidFill>
                <a:srgbClr val="FF0000"/>
              </a:solidFill>
            </a:endParaRPr>
          </a:p>
        </p:txBody>
      </p:sp>
      <p:sp>
        <p:nvSpPr>
          <p:cNvPr id="14" name="テキスト ボックス 13"/>
          <p:cNvSpPr txBox="1"/>
          <p:nvPr/>
        </p:nvSpPr>
        <p:spPr>
          <a:xfrm>
            <a:off x="8651458" y="971436"/>
            <a:ext cx="2557110" cy="369332"/>
          </a:xfrm>
          <a:prstGeom prst="rect">
            <a:avLst/>
          </a:prstGeom>
          <a:noFill/>
        </p:spPr>
        <p:txBody>
          <a:bodyPr wrap="none" rtlCol="0">
            <a:spAutoFit/>
          </a:bodyPr>
          <a:lstStyle/>
          <a:p>
            <a:r>
              <a:rPr lang="en-US" altLang="ja-JP" b="1" dirty="0" smtClean="0">
                <a:solidFill>
                  <a:srgbClr val="FF0000"/>
                </a:solidFill>
              </a:rPr>
              <a:t>0.3mm</a:t>
            </a:r>
            <a:r>
              <a:rPr lang="ja-JP" altLang="en-US" b="1" dirty="0" smtClean="0">
                <a:solidFill>
                  <a:srgbClr val="FF0000"/>
                </a:solidFill>
              </a:rPr>
              <a:t>□でのスポット</a:t>
            </a:r>
            <a:endParaRPr kumimoji="1" lang="ja-JP" altLang="en-US" b="1" dirty="0">
              <a:solidFill>
                <a:srgbClr val="FF0000"/>
              </a:solidFill>
            </a:endParaRPr>
          </a:p>
        </p:txBody>
      </p:sp>
      <p:sp>
        <p:nvSpPr>
          <p:cNvPr id="15" name="テキスト ボックス 14"/>
          <p:cNvSpPr txBox="1"/>
          <p:nvPr/>
        </p:nvSpPr>
        <p:spPr>
          <a:xfrm>
            <a:off x="9624392" y="2134597"/>
            <a:ext cx="2262158" cy="646331"/>
          </a:xfrm>
          <a:prstGeom prst="rect">
            <a:avLst/>
          </a:prstGeom>
          <a:noFill/>
        </p:spPr>
        <p:txBody>
          <a:bodyPr wrap="none" rtlCol="0">
            <a:spAutoFit/>
          </a:bodyPr>
          <a:lstStyle/>
          <a:p>
            <a:r>
              <a:rPr lang="ja-JP" altLang="en-US" b="1" dirty="0" smtClean="0">
                <a:solidFill>
                  <a:srgbClr val="FF0000"/>
                </a:solidFill>
              </a:rPr>
              <a:t>太い方のファイバー</a:t>
            </a:r>
            <a:endParaRPr lang="en-US" altLang="ja-JP" b="1" dirty="0" smtClean="0">
              <a:solidFill>
                <a:srgbClr val="FF0000"/>
              </a:solidFill>
            </a:endParaRPr>
          </a:p>
          <a:p>
            <a:r>
              <a:rPr lang="ja-JP" altLang="en-US" b="1" dirty="0" smtClean="0">
                <a:solidFill>
                  <a:srgbClr val="FF0000"/>
                </a:solidFill>
              </a:rPr>
              <a:t>　と</a:t>
            </a:r>
            <a:r>
              <a:rPr kumimoji="1" lang="ja-JP" altLang="en-US" b="1" dirty="0" smtClean="0">
                <a:solidFill>
                  <a:srgbClr val="FF0000"/>
                </a:solidFill>
              </a:rPr>
              <a:t>同程度のサイズ</a:t>
            </a:r>
            <a:endParaRPr kumimoji="1" lang="ja-JP" altLang="en-US" b="1" dirty="0">
              <a:solidFill>
                <a:srgbClr val="FF0000"/>
              </a:solidFill>
            </a:endParaRPr>
          </a:p>
        </p:txBody>
      </p:sp>
      <p:sp>
        <p:nvSpPr>
          <p:cNvPr id="17" name="テキスト ボックス 16"/>
          <p:cNvSpPr txBox="1"/>
          <p:nvPr/>
        </p:nvSpPr>
        <p:spPr>
          <a:xfrm>
            <a:off x="2054766" y="5353930"/>
            <a:ext cx="1338828" cy="646331"/>
          </a:xfrm>
          <a:prstGeom prst="rect">
            <a:avLst/>
          </a:prstGeom>
          <a:noFill/>
        </p:spPr>
        <p:txBody>
          <a:bodyPr wrap="none" rtlCol="0">
            <a:spAutoFit/>
          </a:bodyPr>
          <a:lstStyle/>
          <a:p>
            <a:r>
              <a:rPr lang="ja-JP" altLang="en-US" b="1" dirty="0" smtClean="0">
                <a:solidFill>
                  <a:srgbClr val="FF0000"/>
                </a:solidFill>
              </a:rPr>
              <a:t>ファイバー</a:t>
            </a:r>
            <a:endParaRPr lang="en-US" altLang="ja-JP" b="1" dirty="0" smtClean="0">
              <a:solidFill>
                <a:srgbClr val="FF0000"/>
              </a:solidFill>
            </a:endParaRPr>
          </a:p>
          <a:p>
            <a:r>
              <a:rPr lang="en-US" altLang="ja-JP" b="1" dirty="0" smtClean="0">
                <a:solidFill>
                  <a:srgbClr val="FF0000"/>
                </a:solidFill>
              </a:rPr>
              <a:t> </a:t>
            </a:r>
            <a:r>
              <a:rPr kumimoji="1" lang="ja-JP" altLang="en-US" b="1" dirty="0" smtClean="0">
                <a:solidFill>
                  <a:srgbClr val="FF0000"/>
                </a:solidFill>
              </a:rPr>
              <a:t>スリット</a:t>
            </a:r>
            <a:endParaRPr kumimoji="1" lang="ja-JP" altLang="en-US" b="1" dirty="0">
              <a:solidFill>
                <a:srgbClr val="FF0000"/>
              </a:solidFill>
            </a:endParaRPr>
          </a:p>
        </p:txBody>
      </p:sp>
      <p:sp>
        <p:nvSpPr>
          <p:cNvPr id="18" name="テキスト ボックス 17"/>
          <p:cNvSpPr txBox="1"/>
          <p:nvPr/>
        </p:nvSpPr>
        <p:spPr>
          <a:xfrm>
            <a:off x="7896200" y="6023029"/>
            <a:ext cx="1338828" cy="646331"/>
          </a:xfrm>
          <a:prstGeom prst="rect">
            <a:avLst/>
          </a:prstGeom>
          <a:noFill/>
        </p:spPr>
        <p:txBody>
          <a:bodyPr wrap="none" rtlCol="0">
            <a:spAutoFit/>
          </a:bodyPr>
          <a:lstStyle/>
          <a:p>
            <a:r>
              <a:rPr lang="ja-JP" altLang="en-US" b="1" dirty="0" smtClean="0">
                <a:solidFill>
                  <a:srgbClr val="FF0000"/>
                </a:solidFill>
              </a:rPr>
              <a:t>ファイバー</a:t>
            </a:r>
            <a:endParaRPr lang="en-US" altLang="ja-JP" b="1" dirty="0" smtClean="0">
              <a:solidFill>
                <a:srgbClr val="FF0000"/>
              </a:solidFill>
            </a:endParaRPr>
          </a:p>
          <a:p>
            <a:r>
              <a:rPr lang="en-US" altLang="ja-JP" b="1" dirty="0" smtClean="0">
                <a:solidFill>
                  <a:srgbClr val="FF0000"/>
                </a:solidFill>
              </a:rPr>
              <a:t> </a:t>
            </a:r>
            <a:r>
              <a:rPr kumimoji="1" lang="ja-JP" altLang="en-US" b="1" dirty="0" smtClean="0">
                <a:solidFill>
                  <a:srgbClr val="FF0000"/>
                </a:solidFill>
              </a:rPr>
              <a:t>スリット</a:t>
            </a:r>
            <a:endParaRPr kumimoji="1" lang="ja-JP" altLang="en-US" b="1" dirty="0">
              <a:solidFill>
                <a:srgbClr val="FF0000"/>
              </a:solidFill>
            </a:endParaRPr>
          </a:p>
        </p:txBody>
      </p:sp>
    </p:spTree>
    <p:extLst>
      <p:ext uri="{BB962C8B-B14F-4D97-AF65-F5344CB8AC3E}">
        <p14:creationId xmlns:p14="http://schemas.microsoft.com/office/powerpoint/2010/main" val="3331757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5724644"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a:solidFill>
                  <a:srgbClr val="FFCCCC"/>
                </a:solidFill>
              </a:rPr>
              <a:t>偏光観測モード？</a:t>
            </a:r>
            <a:endParaRPr kumimoji="1" lang="ja-JP" altLang="en-US" sz="5400" b="1" dirty="0">
              <a:solidFill>
                <a:srgbClr val="FFCCCC"/>
              </a:solidFill>
            </a:endParaRPr>
          </a:p>
        </p:txBody>
      </p:sp>
      <p:sp>
        <p:nvSpPr>
          <p:cNvPr id="4" name="テキスト ボックス 3"/>
          <p:cNvSpPr txBox="1"/>
          <p:nvPr/>
        </p:nvSpPr>
        <p:spPr>
          <a:xfrm>
            <a:off x="775517" y="1412776"/>
            <a:ext cx="3952331" cy="4524315"/>
          </a:xfrm>
          <a:prstGeom prst="rect">
            <a:avLst/>
          </a:prstGeom>
          <a:noFill/>
        </p:spPr>
        <p:txBody>
          <a:bodyPr wrap="square" rtlCol="0">
            <a:spAutoFit/>
          </a:bodyPr>
          <a:lstStyle/>
          <a:p>
            <a:r>
              <a:rPr lang="ja-JP" altLang="en-US" sz="2400" dirty="0" smtClean="0"/>
              <a:t>これを使う場合は、ファイバープローブのポート内では無理</a:t>
            </a:r>
            <a:r>
              <a:rPr lang="ja-JP" altLang="en-US" sz="2400" dirty="0" smtClean="0"/>
              <a:t>。また、</a:t>
            </a:r>
            <a:r>
              <a:rPr lang="en-US" altLang="ja-JP" sz="2400" dirty="0" smtClean="0"/>
              <a:t>ADC </a:t>
            </a:r>
            <a:r>
              <a:rPr lang="ja-JP" altLang="en-US" sz="2400" dirty="0" smtClean="0"/>
              <a:t>必須。</a:t>
            </a:r>
            <a:r>
              <a:rPr lang="en-US" altLang="ja-JP" sz="2400" dirty="0" smtClean="0"/>
              <a:t/>
            </a:r>
            <a:br>
              <a:rPr lang="en-US" altLang="ja-JP" sz="2400" dirty="0" smtClean="0"/>
            </a:br>
            <a:endParaRPr lang="en-US" altLang="ja-JP" sz="2400" dirty="0" smtClean="0"/>
          </a:p>
          <a:p>
            <a:r>
              <a:rPr lang="ja-JP" altLang="en-US" sz="2400" dirty="0" smtClean="0"/>
              <a:t>ナスミス焦点の１観測装置として焦点面に取り付け、そこからファイバーを引き出す必要がある。</a:t>
            </a:r>
            <a:r>
              <a:rPr lang="en-US" altLang="ja-JP" sz="2400" dirty="0" smtClean="0"/>
              <a:t/>
            </a:r>
            <a:br>
              <a:rPr lang="en-US" altLang="ja-JP" sz="2400" dirty="0" smtClean="0"/>
            </a:br>
            <a:r>
              <a:rPr lang="en-US" altLang="ja-JP" sz="2400" dirty="0"/>
              <a:t/>
            </a:r>
            <a:br>
              <a:rPr lang="en-US" altLang="ja-JP" sz="2400" dirty="0"/>
            </a:br>
            <a:r>
              <a:rPr lang="en-US" altLang="ja-JP" sz="2400" dirty="0" smtClean="0"/>
              <a:t>CFHT </a:t>
            </a:r>
            <a:r>
              <a:rPr lang="en-US" altLang="ja-JP" sz="2400" dirty="0" err="1" smtClean="0"/>
              <a:t>ESPaDOnS</a:t>
            </a:r>
            <a:r>
              <a:rPr lang="en-US" altLang="ja-JP" sz="2400" dirty="0" smtClean="0"/>
              <a:t> </a:t>
            </a:r>
            <a:r>
              <a:rPr lang="ja-JP" altLang="en-US" sz="2400" dirty="0" smtClean="0"/>
              <a:t>の例では</a:t>
            </a:r>
            <a:r>
              <a:rPr lang="en-US" altLang="ja-JP" sz="2400" dirty="0"/>
              <a:t/>
            </a:r>
            <a:br>
              <a:rPr lang="en-US" altLang="ja-JP" sz="2400" dirty="0"/>
            </a:br>
            <a:r>
              <a:rPr lang="en-US" altLang="ja-JP" sz="2400" dirty="0"/>
              <a:t>50cm </a:t>
            </a:r>
            <a:r>
              <a:rPr lang="ja-JP" altLang="en-US" sz="2400" dirty="0" smtClean="0"/>
              <a:t>サイズ位でできそう</a:t>
            </a:r>
            <a:r>
              <a:rPr lang="en-US" altLang="ja-JP" sz="2400" dirty="0" smtClean="0"/>
              <a:t/>
            </a:r>
            <a:br>
              <a:rPr lang="en-US" altLang="ja-JP" sz="2400" dirty="0" smtClean="0"/>
            </a:br>
            <a:r>
              <a:rPr lang="ja-JP" altLang="en-US" sz="2400" dirty="0" smtClean="0"/>
              <a:t>ではあるが</a:t>
            </a:r>
            <a:r>
              <a:rPr lang="en-US" altLang="ja-JP" sz="2400" dirty="0" smtClean="0"/>
              <a:t>…</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944" y="1238471"/>
            <a:ext cx="6857143" cy="5142857"/>
          </a:xfrm>
          <a:prstGeom prst="rect">
            <a:avLst/>
          </a:prstGeom>
        </p:spPr>
      </p:pic>
      <p:sp>
        <p:nvSpPr>
          <p:cNvPr id="5" name="テキスト ボックス 4"/>
          <p:cNvSpPr txBox="1"/>
          <p:nvPr/>
        </p:nvSpPr>
        <p:spPr>
          <a:xfrm>
            <a:off x="1199456" y="6453336"/>
            <a:ext cx="9523761" cy="369332"/>
          </a:xfrm>
          <a:prstGeom prst="rect">
            <a:avLst/>
          </a:prstGeom>
          <a:noFill/>
        </p:spPr>
        <p:txBody>
          <a:bodyPr wrap="none" rtlCol="0">
            <a:spAutoFit/>
          </a:bodyPr>
          <a:lstStyle/>
          <a:p>
            <a:r>
              <a:rPr lang="en-US" altLang="ja-JP" b="1" dirty="0">
                <a:solidFill>
                  <a:srgbClr val="FFFF00"/>
                </a:solidFill>
              </a:rPr>
              <a:t>http://www.cfht.hawaii.edu/Instruments/Spectroscopy/Espadons/BoD_2003B/</a:t>
            </a:r>
            <a:r>
              <a:rPr lang="ja-JP" altLang="en-US" dirty="0" smtClean="0"/>
              <a:t>　よ</a:t>
            </a:r>
            <a:r>
              <a:rPr lang="ja-JP" altLang="en-US" dirty="0"/>
              <a:t>り</a:t>
            </a:r>
            <a:endParaRPr kumimoji="1" lang="ja-JP" altLang="en-US" dirty="0"/>
          </a:p>
        </p:txBody>
      </p:sp>
    </p:spTree>
    <p:extLst>
      <p:ext uri="{BB962C8B-B14F-4D97-AF65-F5344CB8AC3E}">
        <p14:creationId xmlns:p14="http://schemas.microsoft.com/office/powerpoint/2010/main" val="1310067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5378395"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5400" b="1" dirty="0" smtClean="0">
                <a:solidFill>
                  <a:srgbClr val="FFCCCC"/>
                </a:solidFill>
              </a:rPr>
              <a:t>ADC </a:t>
            </a:r>
            <a:r>
              <a:rPr lang="ja-JP" altLang="en-US" sz="5400" b="1" dirty="0" smtClean="0">
                <a:solidFill>
                  <a:srgbClr val="FFCCCC"/>
                </a:solidFill>
              </a:rPr>
              <a:t>は必要か</a:t>
            </a:r>
            <a:r>
              <a:rPr lang="ja-JP" altLang="en-US" sz="5400" b="1" dirty="0" smtClean="0">
                <a:solidFill>
                  <a:srgbClr val="FFCCCC"/>
                </a:solidFill>
              </a:rPr>
              <a:t>？</a:t>
            </a:r>
            <a:endParaRPr kumimoji="1" lang="ja-JP" altLang="en-US" sz="5400" b="1" dirty="0">
              <a:solidFill>
                <a:srgbClr val="FFCCCC"/>
              </a:solidFill>
            </a:endParaRPr>
          </a:p>
        </p:txBody>
      </p:sp>
      <p:sp>
        <p:nvSpPr>
          <p:cNvPr id="4" name="テキスト ボックス 3"/>
          <p:cNvSpPr txBox="1"/>
          <p:nvPr/>
        </p:nvSpPr>
        <p:spPr>
          <a:xfrm>
            <a:off x="775517" y="1412776"/>
            <a:ext cx="10937107" cy="4154984"/>
          </a:xfrm>
          <a:prstGeom prst="rect">
            <a:avLst/>
          </a:prstGeom>
          <a:noFill/>
        </p:spPr>
        <p:txBody>
          <a:bodyPr wrap="square" rtlCol="0">
            <a:spAutoFit/>
          </a:bodyPr>
          <a:lstStyle/>
          <a:p>
            <a:r>
              <a:rPr lang="ja-JP" altLang="en-US" sz="2400" dirty="0" smtClean="0"/>
              <a:t>得失は</a:t>
            </a:r>
            <a:r>
              <a:rPr lang="en-US" altLang="ja-JP" sz="2400" dirty="0" smtClean="0"/>
              <a:t>…</a:t>
            </a:r>
          </a:p>
          <a:p>
            <a:r>
              <a:rPr lang="ja-JP" altLang="en-US" sz="2400" b="1" dirty="0" smtClean="0">
                <a:solidFill>
                  <a:srgbClr val="0000FF"/>
                </a:solidFill>
              </a:rPr>
              <a:t>得：</a:t>
            </a:r>
            <a:r>
              <a:rPr lang="ja-JP" altLang="en-US" sz="2400" b="1" dirty="0">
                <a:solidFill>
                  <a:srgbClr val="0000FF"/>
                </a:solidFill>
              </a:rPr>
              <a:t>天体</a:t>
            </a:r>
            <a:r>
              <a:rPr lang="ja-JP" altLang="en-US" sz="2400" b="1" dirty="0" smtClean="0">
                <a:solidFill>
                  <a:srgbClr val="0000FF"/>
                </a:solidFill>
              </a:rPr>
              <a:t>の光がより多く拾える（特に </a:t>
            </a:r>
            <a:r>
              <a:rPr lang="en-US" altLang="ja-JP" sz="2400" b="1" dirty="0" smtClean="0">
                <a:solidFill>
                  <a:srgbClr val="0000FF"/>
                </a:solidFill>
              </a:rPr>
              <a:t>50μm</a:t>
            </a:r>
            <a:r>
              <a:rPr lang="ja-JP" altLang="en-US" sz="2400" b="1" dirty="0">
                <a:solidFill>
                  <a:srgbClr val="0000FF"/>
                </a:solidFill>
              </a:rPr>
              <a:t> </a:t>
            </a:r>
            <a:r>
              <a:rPr lang="ja-JP" altLang="en-US" sz="2400" b="1" dirty="0" smtClean="0">
                <a:solidFill>
                  <a:srgbClr val="0000FF"/>
                </a:solidFill>
              </a:rPr>
              <a:t>ファイバーで）</a:t>
            </a:r>
            <a:endParaRPr lang="en-US" altLang="ja-JP" sz="2400" b="1" dirty="0" smtClean="0">
              <a:solidFill>
                <a:srgbClr val="0000FF"/>
              </a:solidFill>
            </a:endParaRPr>
          </a:p>
          <a:p>
            <a:r>
              <a:rPr lang="ja-JP" altLang="en-US" sz="2400" b="1" dirty="0">
                <a:solidFill>
                  <a:srgbClr val="0000FF"/>
                </a:solidFill>
              </a:rPr>
              <a:t>　</a:t>
            </a:r>
            <a:r>
              <a:rPr lang="ja-JP" altLang="en-US" sz="2400" b="1" dirty="0" smtClean="0">
                <a:solidFill>
                  <a:srgbClr val="0000FF"/>
                </a:solidFill>
              </a:rPr>
              <a:t>　</a:t>
            </a:r>
            <a:r>
              <a:rPr lang="en-US" altLang="ja-JP" sz="2400" b="1" dirty="0">
                <a:solidFill>
                  <a:srgbClr val="0000FF"/>
                </a:solidFill>
              </a:rPr>
              <a:t>50μm </a:t>
            </a:r>
            <a:r>
              <a:rPr lang="ja-JP" altLang="en-US" sz="2400" b="1" dirty="0">
                <a:solidFill>
                  <a:srgbClr val="0000FF"/>
                </a:solidFill>
              </a:rPr>
              <a:t>ファイバー</a:t>
            </a:r>
            <a:r>
              <a:rPr lang="ja-JP" altLang="en-US" sz="2400" b="1" dirty="0" smtClean="0">
                <a:solidFill>
                  <a:srgbClr val="0000FF"/>
                </a:solidFill>
              </a:rPr>
              <a:t>で </a:t>
            </a:r>
            <a:r>
              <a:rPr lang="en-US" altLang="ja-JP" sz="2400" b="1" dirty="0" smtClean="0">
                <a:solidFill>
                  <a:srgbClr val="0000FF"/>
                </a:solidFill>
              </a:rPr>
              <a:t>CAL </a:t>
            </a:r>
            <a:r>
              <a:rPr lang="ja-JP" altLang="en-US" sz="2400" b="1" dirty="0" smtClean="0">
                <a:solidFill>
                  <a:srgbClr val="0000FF"/>
                </a:solidFill>
              </a:rPr>
              <a:t>を常時点灯できる（ターゲット</a:t>
            </a:r>
            <a:r>
              <a:rPr lang="en-US" altLang="ja-JP" sz="2400" b="1" dirty="0" smtClean="0">
                <a:solidFill>
                  <a:srgbClr val="0000FF"/>
                </a:solidFill>
              </a:rPr>
              <a:t>8</a:t>
            </a:r>
            <a:r>
              <a:rPr lang="ja-JP" altLang="en-US" sz="2400" b="1" dirty="0" smtClean="0">
                <a:solidFill>
                  <a:srgbClr val="0000FF"/>
                </a:solidFill>
              </a:rPr>
              <a:t>本、</a:t>
            </a:r>
            <a:r>
              <a:rPr lang="en-US" altLang="ja-JP" sz="2400" b="1" dirty="0" smtClean="0">
                <a:solidFill>
                  <a:srgbClr val="0000FF"/>
                </a:solidFill>
              </a:rPr>
              <a:t>CAL 4</a:t>
            </a:r>
            <a:r>
              <a:rPr lang="ja-JP" altLang="en-US" sz="2400" b="1" dirty="0" smtClean="0">
                <a:solidFill>
                  <a:srgbClr val="0000FF"/>
                </a:solidFill>
              </a:rPr>
              <a:t>本）</a:t>
            </a:r>
            <a:endParaRPr lang="en-US" altLang="ja-JP" sz="2400" b="1" dirty="0" smtClean="0">
              <a:solidFill>
                <a:srgbClr val="0000FF"/>
              </a:solidFill>
            </a:endParaRPr>
          </a:p>
          <a:p>
            <a:endParaRPr lang="en-US" altLang="ja-JP" sz="2400" dirty="0" smtClean="0"/>
          </a:p>
          <a:p>
            <a:r>
              <a:rPr lang="ja-JP" altLang="en-US" sz="2400" b="1" dirty="0" smtClean="0">
                <a:solidFill>
                  <a:srgbClr val="FF0000"/>
                </a:solidFill>
              </a:rPr>
              <a:t>失：</a:t>
            </a:r>
            <a:r>
              <a:rPr lang="en-US" altLang="ja-JP" sz="2400" b="1" dirty="0" smtClean="0">
                <a:solidFill>
                  <a:srgbClr val="FF0000"/>
                </a:solidFill>
              </a:rPr>
              <a:t>UV </a:t>
            </a:r>
            <a:r>
              <a:rPr lang="ja-JP" altLang="en-US" sz="2400" b="1" dirty="0" smtClean="0">
                <a:solidFill>
                  <a:srgbClr val="FF0000"/>
                </a:solidFill>
              </a:rPr>
              <a:t>透過率が更に悪くなる</a:t>
            </a:r>
            <a:r>
              <a:rPr lang="en-US" altLang="ja-JP" sz="2400" b="1" dirty="0" smtClean="0">
                <a:solidFill>
                  <a:srgbClr val="FF0000"/>
                </a:solidFill>
              </a:rPr>
              <a:t/>
            </a:r>
            <a:br>
              <a:rPr lang="en-US" altLang="ja-JP" sz="2400" b="1" dirty="0" smtClean="0">
                <a:solidFill>
                  <a:srgbClr val="FF0000"/>
                </a:solidFill>
              </a:rPr>
            </a:br>
            <a:r>
              <a:rPr lang="ja-JP" altLang="en-US" sz="2400" b="1" dirty="0" smtClean="0">
                <a:solidFill>
                  <a:srgbClr val="FF0000"/>
                </a:solidFill>
              </a:rPr>
              <a:t>　　装置としての複雑さが増し、安定性が低下する可能性がある</a:t>
            </a:r>
            <a:endParaRPr lang="en-US" altLang="ja-JP" sz="2400" b="1" dirty="0" smtClean="0">
              <a:solidFill>
                <a:srgbClr val="FF0000"/>
              </a:solidFill>
            </a:endParaRPr>
          </a:p>
          <a:p>
            <a:endParaRPr lang="en-US" altLang="ja-JP" sz="2400" dirty="0"/>
          </a:p>
          <a:p>
            <a:r>
              <a:rPr lang="ja-JP" altLang="en-US" sz="2400" dirty="0" smtClean="0"/>
              <a:t>ファイバーバンドルの配置形状は変えられないため、両方を切り替える</a:t>
            </a:r>
            <a:endParaRPr lang="en-US" altLang="ja-JP" sz="2400" dirty="0" smtClean="0"/>
          </a:p>
          <a:p>
            <a:r>
              <a:rPr lang="ja-JP" altLang="en-US" sz="2400" dirty="0" smtClean="0"/>
              <a:t>ことはできない</a:t>
            </a:r>
            <a:r>
              <a:rPr lang="ja-JP" altLang="en-US" sz="2400" dirty="0" smtClean="0"/>
              <a:t>（ファイバーを </a:t>
            </a:r>
            <a:r>
              <a:rPr lang="en-US" altLang="ja-JP" sz="2400" dirty="0" smtClean="0"/>
              <a:t>ADC</a:t>
            </a:r>
            <a:r>
              <a:rPr lang="ja-JP" altLang="en-US" sz="2400" dirty="0" smtClean="0"/>
              <a:t>用と非</a:t>
            </a:r>
            <a:r>
              <a:rPr lang="en-US" altLang="ja-JP" sz="2400" dirty="0" smtClean="0"/>
              <a:t>ADC</a:t>
            </a:r>
            <a:r>
              <a:rPr lang="ja-JP" altLang="en-US" sz="2400" dirty="0" smtClean="0"/>
              <a:t>用の２組準備することも</a:t>
            </a:r>
            <a:endParaRPr lang="en-US" altLang="ja-JP" sz="2400" dirty="0" smtClean="0"/>
          </a:p>
          <a:p>
            <a:r>
              <a:rPr lang="ja-JP" altLang="en-US" sz="2400" dirty="0" smtClean="0"/>
              <a:t>できるが</a:t>
            </a:r>
            <a:r>
              <a:rPr lang="en-US" altLang="ja-JP" sz="2400" dirty="0" smtClean="0"/>
              <a:t>….</a:t>
            </a:r>
            <a:r>
              <a:rPr lang="ja-JP" altLang="en-US" sz="2400" dirty="0" smtClean="0"/>
              <a:t>）</a:t>
            </a:r>
            <a:r>
              <a:rPr lang="ja-JP" altLang="en-US" sz="2400" dirty="0" smtClean="0"/>
              <a:t>。</a:t>
            </a:r>
            <a:r>
              <a:rPr lang="en-US" altLang="ja-JP" sz="2400" dirty="0" smtClean="0"/>
              <a:t>ADC </a:t>
            </a:r>
            <a:r>
              <a:rPr lang="ja-JP" altLang="en-US" sz="2400" dirty="0" smtClean="0"/>
              <a:t>を常時使用するのであれば、バンドル形状が変わる</a:t>
            </a:r>
            <a:endParaRPr lang="en-US" altLang="ja-JP" sz="2400" dirty="0" smtClean="0"/>
          </a:p>
          <a:p>
            <a:r>
              <a:rPr lang="ja-JP" altLang="en-US" sz="2400" dirty="0" smtClean="0"/>
              <a:t>ため、早い段階での決断が必要</a:t>
            </a:r>
            <a:r>
              <a:rPr lang="ja-JP" altLang="en-US" sz="2400" dirty="0"/>
              <a:t>。</a:t>
            </a:r>
            <a:endParaRPr lang="en-US" altLang="ja-JP" sz="2400" dirty="0" smtClean="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5278328"/>
            <a:ext cx="1950720" cy="1463040"/>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699" y="5233188"/>
            <a:ext cx="4045421" cy="1512988"/>
          </a:xfrm>
          <a:prstGeom prst="rect">
            <a:avLst/>
          </a:prstGeom>
        </p:spPr>
      </p:pic>
    </p:spTree>
    <p:extLst>
      <p:ext uri="{BB962C8B-B14F-4D97-AF65-F5344CB8AC3E}">
        <p14:creationId xmlns:p14="http://schemas.microsoft.com/office/powerpoint/2010/main" val="194800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87485" y="404664"/>
            <a:ext cx="849463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他の高分散分光器との比較</a:t>
            </a:r>
            <a:endParaRPr kumimoji="1" lang="ja-JP" altLang="en-US" sz="5400" b="1" dirty="0">
              <a:solidFill>
                <a:srgbClr val="FFCCCC"/>
              </a:solidFill>
            </a:endParaRPr>
          </a:p>
        </p:txBody>
      </p:sp>
      <p:sp>
        <p:nvSpPr>
          <p:cNvPr id="3" name="テキスト ボックス 2"/>
          <p:cNvSpPr txBox="1"/>
          <p:nvPr/>
        </p:nvSpPr>
        <p:spPr>
          <a:xfrm>
            <a:off x="551384" y="1424965"/>
            <a:ext cx="10762883" cy="4832092"/>
          </a:xfrm>
          <a:prstGeom prst="rect">
            <a:avLst/>
          </a:prstGeom>
          <a:noFill/>
        </p:spPr>
        <p:txBody>
          <a:bodyPr wrap="none" rtlCol="0">
            <a:spAutoFit/>
          </a:bodyPr>
          <a:lstStyle/>
          <a:p>
            <a:r>
              <a:rPr lang="ja-JP" altLang="en-US" sz="2000" b="1" dirty="0" smtClean="0">
                <a:solidFill>
                  <a:srgbClr val="FFFF00"/>
                </a:solidFill>
              </a:rPr>
              <a:t>名称</a:t>
            </a:r>
            <a:r>
              <a:rPr lang="en-US" altLang="ja-JP" sz="2000" b="1" dirty="0" smtClean="0">
                <a:solidFill>
                  <a:srgbClr val="FFFF00"/>
                </a:solidFill>
              </a:rPr>
              <a:t>	</a:t>
            </a:r>
            <a:r>
              <a:rPr lang="ja-JP" altLang="en-US" sz="2000" b="1" dirty="0">
                <a:solidFill>
                  <a:srgbClr val="FFFF00"/>
                </a:solidFill>
              </a:rPr>
              <a:t>	</a:t>
            </a:r>
            <a:r>
              <a:rPr lang="ja-JP" altLang="en-US" sz="2000" b="1" dirty="0" smtClean="0">
                <a:solidFill>
                  <a:srgbClr val="FFFF00"/>
                </a:solidFill>
              </a:rPr>
              <a:t>口径</a:t>
            </a:r>
            <a:r>
              <a:rPr lang="ja-JP" altLang="en-US" sz="2000" b="1" dirty="0">
                <a:solidFill>
                  <a:srgbClr val="FFFF00"/>
                </a:solidFill>
              </a:rPr>
              <a:t>	分解能	波長域</a:t>
            </a:r>
            <a:r>
              <a:rPr lang="en-US" altLang="ja-JP" sz="2000" b="1" dirty="0">
                <a:solidFill>
                  <a:srgbClr val="FFFF00"/>
                </a:solidFill>
              </a:rPr>
              <a:t>(</a:t>
            </a:r>
            <a:r>
              <a:rPr lang="ja-JP" altLang="en-US" sz="2000" b="1" dirty="0">
                <a:solidFill>
                  <a:srgbClr val="FFFF00"/>
                </a:solidFill>
              </a:rPr>
              <a:t>割合</a:t>
            </a:r>
            <a:r>
              <a:rPr lang="en-US" altLang="ja-JP" sz="2000" b="1" dirty="0">
                <a:solidFill>
                  <a:srgbClr val="FFFF00"/>
                </a:solidFill>
              </a:rPr>
              <a:t>)	</a:t>
            </a:r>
            <a:r>
              <a:rPr lang="en-US" altLang="ja-JP" sz="2000" b="1" dirty="0" smtClean="0">
                <a:solidFill>
                  <a:srgbClr val="FFFF00"/>
                </a:solidFill>
              </a:rPr>
              <a:t>	CCD</a:t>
            </a:r>
            <a:r>
              <a:rPr lang="en-US" altLang="ja-JP" sz="2000" b="1" dirty="0">
                <a:solidFill>
                  <a:srgbClr val="FFFF00"/>
                </a:solidFill>
              </a:rPr>
              <a:t>	</a:t>
            </a:r>
            <a:r>
              <a:rPr lang="en-US" altLang="ja-JP" sz="2000" b="1" dirty="0" smtClean="0">
                <a:solidFill>
                  <a:srgbClr val="FFFF00"/>
                </a:solidFill>
              </a:rPr>
              <a:t>	Slit</a:t>
            </a:r>
          </a:p>
          <a:p>
            <a:endParaRPr lang="en-US" altLang="ja-JP" sz="800" dirty="0"/>
          </a:p>
          <a:p>
            <a:r>
              <a:rPr lang="en-US" altLang="ja-JP" sz="2000" dirty="0"/>
              <a:t>LBT/PEPSI	8.4mx2	12</a:t>
            </a:r>
            <a:r>
              <a:rPr lang="ja-JP" altLang="en-US" sz="2000" dirty="0"/>
              <a:t>万	</a:t>
            </a:r>
            <a:r>
              <a:rPr lang="en-US" altLang="ja-JP" sz="2000" dirty="0"/>
              <a:t>390-1050nm(1/3)	10kx10kx2</a:t>
            </a:r>
            <a:r>
              <a:rPr lang="ja-JP" altLang="en-US" sz="2000" dirty="0"/>
              <a:t>台	</a:t>
            </a:r>
            <a:r>
              <a:rPr lang="el-GR" altLang="ja-JP" sz="2000" dirty="0"/>
              <a:t>φ1".5 (=&gt; 5 </a:t>
            </a:r>
            <a:r>
              <a:rPr lang="en-US" altLang="ja-JP" sz="2000" dirty="0"/>
              <a:t>slices)</a:t>
            </a:r>
          </a:p>
          <a:p>
            <a:r>
              <a:rPr lang="en-US" altLang="ja-JP" sz="2000" dirty="0"/>
              <a:t>GTC/HORUS	10.2m	5</a:t>
            </a:r>
            <a:r>
              <a:rPr lang="ja-JP" altLang="en-US" sz="2000" dirty="0"/>
              <a:t>万	</a:t>
            </a:r>
            <a:r>
              <a:rPr lang="en-US" altLang="ja-JP" sz="2000" dirty="0"/>
              <a:t>380- 800nm(5/6)	</a:t>
            </a:r>
            <a:r>
              <a:rPr lang="en-US" altLang="ja-JP" sz="2000" dirty="0" smtClean="0"/>
              <a:t>4kx4k</a:t>
            </a:r>
            <a:r>
              <a:rPr lang="en-US" altLang="ja-JP" sz="2000" dirty="0"/>
              <a:t>	</a:t>
            </a:r>
            <a:r>
              <a:rPr lang="en-US" altLang="ja-JP" sz="2000" dirty="0" smtClean="0"/>
              <a:t>	</a:t>
            </a:r>
            <a:r>
              <a:rPr lang="el-GR" altLang="ja-JP" sz="2000" dirty="0" smtClean="0"/>
              <a:t>φ1</a:t>
            </a:r>
            <a:r>
              <a:rPr lang="el-GR" altLang="ja-JP" sz="2000" dirty="0"/>
              <a:t>".3 (=&gt; ? </a:t>
            </a:r>
            <a:r>
              <a:rPr lang="en-US" altLang="ja-JP" sz="2000" dirty="0"/>
              <a:t>slices)</a:t>
            </a:r>
          </a:p>
          <a:p>
            <a:r>
              <a:rPr lang="en-US" altLang="ja-JP" sz="2000" dirty="0"/>
              <a:t>Keck/HIRES	10m	8.4</a:t>
            </a:r>
            <a:r>
              <a:rPr lang="ja-JP" altLang="en-US" sz="2000" dirty="0"/>
              <a:t>万	</a:t>
            </a:r>
            <a:r>
              <a:rPr lang="en-US" altLang="ja-JP" sz="2000" dirty="0"/>
              <a:t>360-1000nm(1/3)	2kx4kx2</a:t>
            </a:r>
            <a:r>
              <a:rPr lang="ja-JP" altLang="en-US" sz="2000" dirty="0"/>
              <a:t>台	</a:t>
            </a:r>
            <a:r>
              <a:rPr lang="en-US" altLang="ja-JP" sz="2000" dirty="0"/>
              <a:t>0".4x1"</a:t>
            </a:r>
          </a:p>
          <a:p>
            <a:r>
              <a:rPr lang="en-US" altLang="ja-JP" sz="2000" dirty="0"/>
              <a:t>Subaru/HDS	8.3m	10</a:t>
            </a:r>
            <a:r>
              <a:rPr lang="ja-JP" altLang="en-US" sz="2000" dirty="0"/>
              <a:t>万	</a:t>
            </a:r>
            <a:r>
              <a:rPr lang="en-US" altLang="ja-JP" sz="2000" dirty="0"/>
              <a:t>360-1050nm(1/5)	2kx4kx2</a:t>
            </a:r>
            <a:r>
              <a:rPr lang="ja-JP" altLang="en-US" sz="2000" dirty="0"/>
              <a:t>台	</a:t>
            </a:r>
            <a:r>
              <a:rPr lang="en-US" altLang="ja-JP" sz="2000" dirty="0"/>
              <a:t>0".3x2"</a:t>
            </a:r>
          </a:p>
          <a:p>
            <a:r>
              <a:rPr lang="en-US" altLang="ja-JP" sz="2000" dirty="0"/>
              <a:t>VLT/UVES	8.2m	11</a:t>
            </a:r>
            <a:r>
              <a:rPr lang="ja-JP" altLang="en-US" sz="2000" dirty="0"/>
              <a:t>万	</a:t>
            </a:r>
            <a:r>
              <a:rPr lang="en-US" altLang="ja-JP" sz="2000" dirty="0"/>
              <a:t>300-1100nm(1/2)	2kx4kx3</a:t>
            </a:r>
            <a:r>
              <a:rPr lang="ja-JP" altLang="en-US" sz="2000" dirty="0"/>
              <a:t>台	</a:t>
            </a:r>
            <a:r>
              <a:rPr lang="en-US" altLang="ja-JP" sz="2000" dirty="0"/>
              <a:t>1".5x2"( =&gt; 5 slices)</a:t>
            </a:r>
          </a:p>
          <a:p>
            <a:r>
              <a:rPr lang="en-US" altLang="ja-JP" sz="2000" dirty="0"/>
              <a:t>Gemini/</a:t>
            </a:r>
            <a:r>
              <a:rPr lang="en-US" altLang="ja-JP" dirty="0" err="1"/>
              <a:t>bHROS</a:t>
            </a:r>
            <a:r>
              <a:rPr lang="en-US" altLang="ja-JP" sz="2000" dirty="0"/>
              <a:t>	8.2m	15</a:t>
            </a:r>
            <a:r>
              <a:rPr lang="ja-JP" altLang="en-US" sz="2000" dirty="0"/>
              <a:t>万	</a:t>
            </a:r>
            <a:r>
              <a:rPr lang="en-US" altLang="ja-JP" sz="2000" dirty="0"/>
              <a:t>400-1000nm(1/20)	2kx4k	</a:t>
            </a:r>
            <a:r>
              <a:rPr lang="en-US" altLang="ja-JP" sz="2000" dirty="0" smtClean="0"/>
              <a:t>	</a:t>
            </a:r>
            <a:r>
              <a:rPr lang="el-GR" altLang="ja-JP" sz="2000" dirty="0" smtClean="0"/>
              <a:t>φ0</a:t>
            </a:r>
            <a:r>
              <a:rPr lang="el-GR" altLang="ja-JP" sz="2000" dirty="0"/>
              <a:t>".9 (=&gt; 7 </a:t>
            </a:r>
            <a:r>
              <a:rPr lang="en-US" altLang="ja-JP" sz="2000" dirty="0" smtClean="0"/>
              <a:t>slices)</a:t>
            </a:r>
          </a:p>
          <a:p>
            <a:r>
              <a:rPr lang="en-US" altLang="ja-JP" dirty="0" smtClean="0"/>
              <a:t>MMT/MAESTRO	</a:t>
            </a:r>
            <a:r>
              <a:rPr lang="en-US" altLang="ja-JP" sz="2000" dirty="0" smtClean="0"/>
              <a:t>6.5m	9.3</a:t>
            </a:r>
            <a:r>
              <a:rPr lang="ja-JP" altLang="en-US" sz="2000" dirty="0" smtClean="0"/>
              <a:t>万</a:t>
            </a:r>
            <a:r>
              <a:rPr lang="en-US" altLang="ja-JP" sz="2000" dirty="0" smtClean="0"/>
              <a:t>	315-985nm(1/1)	4kx4k		0”.3x1”</a:t>
            </a:r>
          </a:p>
          <a:p>
            <a:r>
              <a:rPr lang="en-US" altLang="ja-JP" dirty="0" smtClean="0"/>
              <a:t>Magellan/MIKE	</a:t>
            </a:r>
            <a:r>
              <a:rPr lang="en-US" altLang="ja-JP" sz="2000" dirty="0" smtClean="0"/>
              <a:t>6.5m	7.4</a:t>
            </a:r>
            <a:r>
              <a:rPr lang="ja-JP" altLang="en-US" sz="2000" dirty="0" smtClean="0"/>
              <a:t>万</a:t>
            </a:r>
            <a:r>
              <a:rPr lang="en-US" altLang="ja-JP" sz="2000" dirty="0" smtClean="0"/>
              <a:t>	335-930nm(1/1)	2kx4kx2</a:t>
            </a:r>
            <a:r>
              <a:rPr lang="ja-JP" altLang="en-US" sz="2000" dirty="0" smtClean="0"/>
              <a:t>台</a:t>
            </a:r>
            <a:r>
              <a:rPr lang="en-US" altLang="ja-JP" sz="2000" dirty="0" smtClean="0"/>
              <a:t>	0”.35x5”</a:t>
            </a:r>
          </a:p>
          <a:p>
            <a:r>
              <a:rPr lang="ja-JP" altLang="en-US" sz="2000" b="1" dirty="0" smtClean="0">
                <a:solidFill>
                  <a:srgbClr val="FFC000"/>
                </a:solidFill>
              </a:rPr>
              <a:t>京都</a:t>
            </a:r>
            <a:r>
              <a:rPr lang="en-US" altLang="ja-JP" sz="2000" b="1" dirty="0">
                <a:solidFill>
                  <a:srgbClr val="FFC000"/>
                </a:solidFill>
              </a:rPr>
              <a:t>/</a:t>
            </a:r>
            <a:r>
              <a:rPr lang="ja-JP" altLang="en-US" sz="2000" b="1" dirty="0">
                <a:solidFill>
                  <a:srgbClr val="FFC000"/>
                </a:solidFill>
              </a:rPr>
              <a:t>高分散	</a:t>
            </a:r>
            <a:r>
              <a:rPr lang="en-US" altLang="ja-JP" sz="2000" b="1" dirty="0">
                <a:solidFill>
                  <a:srgbClr val="FFC000"/>
                </a:solidFill>
              </a:rPr>
              <a:t>3.8m	10</a:t>
            </a:r>
            <a:r>
              <a:rPr lang="ja-JP" altLang="en-US" sz="2000" b="1" dirty="0">
                <a:solidFill>
                  <a:srgbClr val="FFC000"/>
                </a:solidFill>
              </a:rPr>
              <a:t>万	</a:t>
            </a:r>
            <a:r>
              <a:rPr lang="en-US" altLang="ja-JP" sz="2000" b="1" dirty="0">
                <a:solidFill>
                  <a:srgbClr val="FFC000"/>
                </a:solidFill>
              </a:rPr>
              <a:t>360-1050nm(</a:t>
            </a:r>
            <a:r>
              <a:rPr lang="en-US" altLang="ja-JP" sz="2000" b="1" dirty="0">
                <a:solidFill>
                  <a:srgbClr val="FF0000"/>
                </a:solidFill>
              </a:rPr>
              <a:t>1/1</a:t>
            </a:r>
            <a:r>
              <a:rPr lang="en-US" altLang="ja-JP" sz="2000" b="1" dirty="0">
                <a:solidFill>
                  <a:srgbClr val="FFC000"/>
                </a:solidFill>
              </a:rPr>
              <a:t>)	</a:t>
            </a:r>
            <a:r>
              <a:rPr lang="en-US" altLang="ja-JP" sz="2000" b="1" dirty="0">
                <a:solidFill>
                  <a:srgbClr val="FF0000"/>
                </a:solidFill>
              </a:rPr>
              <a:t>10kx10k</a:t>
            </a:r>
            <a:r>
              <a:rPr lang="en-US" altLang="ja-JP" sz="2000" b="1" dirty="0">
                <a:solidFill>
                  <a:srgbClr val="FFC000"/>
                </a:solidFill>
              </a:rPr>
              <a:t>	</a:t>
            </a:r>
            <a:r>
              <a:rPr lang="el-GR" altLang="ja-JP" sz="2000" b="1" dirty="0" smtClean="0">
                <a:solidFill>
                  <a:srgbClr val="FFC000"/>
                </a:solidFill>
              </a:rPr>
              <a:t>φ0</a:t>
            </a:r>
            <a:r>
              <a:rPr lang="el-GR" altLang="ja-JP" sz="2000" b="1" dirty="0">
                <a:solidFill>
                  <a:srgbClr val="FFC000"/>
                </a:solidFill>
              </a:rPr>
              <a:t>".45</a:t>
            </a:r>
            <a:r>
              <a:rPr lang="en-US" altLang="ja-JP" sz="2000" b="1" dirty="0" smtClean="0">
                <a:solidFill>
                  <a:srgbClr val="FFC000"/>
                </a:solidFill>
              </a:rPr>
              <a:t>x12</a:t>
            </a:r>
            <a:endParaRPr lang="en-US" altLang="ja-JP" sz="2000" b="1" dirty="0">
              <a:solidFill>
                <a:srgbClr val="FFC000"/>
              </a:solidFill>
            </a:endParaRPr>
          </a:p>
          <a:p>
            <a:r>
              <a:rPr lang="en-US" altLang="ja-JP" dirty="0" smtClean="0"/>
              <a:t>CFHT/</a:t>
            </a:r>
            <a:r>
              <a:rPr lang="en-US" altLang="ja-JP" dirty="0" err="1" smtClean="0"/>
              <a:t>ESPaDOnS</a:t>
            </a:r>
            <a:r>
              <a:rPr lang="en-US" altLang="ja-JP" dirty="0" smtClean="0"/>
              <a:t>	</a:t>
            </a:r>
            <a:r>
              <a:rPr lang="en-US" altLang="ja-JP" sz="2000" dirty="0" smtClean="0"/>
              <a:t>3.6m</a:t>
            </a:r>
            <a:r>
              <a:rPr lang="en-US" altLang="ja-JP" sz="2000" dirty="0"/>
              <a:t>	</a:t>
            </a:r>
            <a:r>
              <a:rPr lang="en-US" altLang="ja-JP" sz="2000" dirty="0" smtClean="0"/>
              <a:t>6.8</a:t>
            </a:r>
            <a:r>
              <a:rPr lang="ja-JP" altLang="en-US" sz="2000" dirty="0" smtClean="0"/>
              <a:t>万</a:t>
            </a:r>
            <a:r>
              <a:rPr lang="ja-JP" altLang="en-US" sz="2000" dirty="0"/>
              <a:t>	</a:t>
            </a:r>
            <a:r>
              <a:rPr lang="en-US" altLang="ja-JP" sz="2000" dirty="0" smtClean="0"/>
              <a:t>369-1048nm(1/1)</a:t>
            </a:r>
            <a:r>
              <a:rPr lang="en-US" altLang="ja-JP" sz="2000" dirty="0"/>
              <a:t>	</a:t>
            </a:r>
            <a:r>
              <a:rPr lang="en-US" altLang="ja-JP" sz="2000" dirty="0" smtClean="0"/>
              <a:t>2kx4.5k</a:t>
            </a:r>
            <a:r>
              <a:rPr lang="en-US" altLang="ja-JP" sz="2000" dirty="0"/>
              <a:t>	</a:t>
            </a:r>
            <a:r>
              <a:rPr lang="en-US" altLang="ja-JP" sz="2000" dirty="0" smtClean="0"/>
              <a:t>	φ1".</a:t>
            </a:r>
            <a:r>
              <a:rPr lang="en-US" altLang="ja-JP" sz="2000" dirty="0"/>
              <a:t>6</a:t>
            </a:r>
            <a:r>
              <a:rPr lang="en-US" altLang="ja-JP" sz="2000" dirty="0" smtClean="0"/>
              <a:t> (=&gt; 3 </a:t>
            </a:r>
            <a:r>
              <a:rPr lang="en-US" altLang="ja-JP" sz="2000" dirty="0"/>
              <a:t>slices)</a:t>
            </a:r>
          </a:p>
          <a:p>
            <a:r>
              <a:rPr lang="en-US" altLang="ja-JP" sz="2000" dirty="0" smtClean="0"/>
              <a:t>La </a:t>
            </a:r>
            <a:r>
              <a:rPr lang="en-US" altLang="ja-JP" sz="2000" dirty="0"/>
              <a:t>Silla/HARPS	3.6m	12</a:t>
            </a:r>
            <a:r>
              <a:rPr lang="ja-JP" altLang="en-US" sz="2000" dirty="0"/>
              <a:t>万	</a:t>
            </a:r>
            <a:r>
              <a:rPr lang="en-US" altLang="ja-JP" sz="2000" dirty="0"/>
              <a:t>380- 690nm(1/1)	</a:t>
            </a:r>
            <a:r>
              <a:rPr lang="en-US" altLang="ja-JP" sz="2000" dirty="0" smtClean="0"/>
              <a:t>2kx4kx2</a:t>
            </a:r>
            <a:r>
              <a:rPr lang="ja-JP" altLang="en-US" sz="2000" dirty="0"/>
              <a:t>台	</a:t>
            </a:r>
            <a:r>
              <a:rPr lang="el-GR" altLang="ja-JP" sz="2000" dirty="0" smtClean="0"/>
              <a:t>φ1"</a:t>
            </a:r>
            <a:r>
              <a:rPr lang="en-US" altLang="ja-JP" sz="2000" dirty="0" smtClean="0"/>
              <a:t>x2</a:t>
            </a:r>
          </a:p>
          <a:p>
            <a:r>
              <a:rPr lang="en-US" altLang="ja-JP" sz="2000" dirty="0" smtClean="0"/>
              <a:t>TNG/HARPS-N</a:t>
            </a:r>
            <a:r>
              <a:rPr lang="en-US" altLang="ja-JP" sz="2000" dirty="0"/>
              <a:t>	3.6m	12</a:t>
            </a:r>
            <a:r>
              <a:rPr lang="ja-JP" altLang="en-US" sz="2000" dirty="0"/>
              <a:t>万	</a:t>
            </a:r>
            <a:r>
              <a:rPr lang="en-US" altLang="ja-JP" sz="2000" dirty="0"/>
              <a:t>380- 690nm(1/1)	2kx4kx2</a:t>
            </a:r>
            <a:r>
              <a:rPr lang="ja-JP" altLang="en-US" sz="2000" dirty="0"/>
              <a:t>台	</a:t>
            </a:r>
            <a:r>
              <a:rPr lang="el-GR" altLang="ja-JP" sz="2000" dirty="0"/>
              <a:t>φ1"</a:t>
            </a:r>
            <a:r>
              <a:rPr lang="en-US" altLang="ja-JP" sz="2000" dirty="0" smtClean="0"/>
              <a:t>x2</a:t>
            </a:r>
          </a:p>
          <a:p>
            <a:r>
              <a:rPr lang="en-US" altLang="ja-JP" sz="1600" dirty="0" smtClean="0"/>
              <a:t>CAHA/CARMENES	</a:t>
            </a:r>
            <a:r>
              <a:rPr lang="en-US" altLang="ja-JP" sz="2000" dirty="0" smtClean="0"/>
              <a:t>3.5m	9.5</a:t>
            </a:r>
            <a:r>
              <a:rPr lang="ja-JP" altLang="en-US" sz="2000" dirty="0" smtClean="0"/>
              <a:t>万</a:t>
            </a:r>
            <a:r>
              <a:rPr lang="en-US" altLang="ja-JP" sz="2000" dirty="0" smtClean="0"/>
              <a:t>	520-1710nm(1/1)	4kx4k+NIR	φ1”.5 (=&gt; 2 slices)</a:t>
            </a:r>
            <a:endParaRPr lang="en-US" altLang="ja-JP" sz="1600" dirty="0"/>
          </a:p>
          <a:p>
            <a:r>
              <a:rPr lang="en-US" altLang="ja-JP" sz="2000" dirty="0"/>
              <a:t>Lick/Hamilton	</a:t>
            </a:r>
            <a:r>
              <a:rPr lang="en-US" altLang="ja-JP" sz="2000" dirty="0" smtClean="0"/>
              <a:t>3.0m</a:t>
            </a:r>
            <a:r>
              <a:rPr lang="en-US" altLang="ja-JP" sz="2000" dirty="0"/>
              <a:t>	6</a:t>
            </a:r>
            <a:r>
              <a:rPr lang="ja-JP" altLang="en-US" sz="2000" dirty="0"/>
              <a:t>万	</a:t>
            </a:r>
            <a:r>
              <a:rPr lang="en-US" altLang="ja-JP" sz="2000" dirty="0"/>
              <a:t>350-1000nm(1/1)	2kx2k	</a:t>
            </a:r>
            <a:r>
              <a:rPr lang="en-US" altLang="ja-JP" sz="2000" dirty="0" smtClean="0"/>
              <a:t>	1</a:t>
            </a:r>
            <a:r>
              <a:rPr lang="en-US" altLang="ja-JP" sz="2000" dirty="0"/>
              <a:t>".</a:t>
            </a:r>
            <a:r>
              <a:rPr lang="en-US" altLang="ja-JP" sz="2000" dirty="0" smtClean="0"/>
              <a:t>2x2"</a:t>
            </a:r>
            <a:endParaRPr lang="en-US" altLang="ja-JP" sz="2000" dirty="0"/>
          </a:p>
        </p:txBody>
      </p:sp>
    </p:spTree>
    <p:extLst>
      <p:ext uri="{BB962C8B-B14F-4D97-AF65-F5344CB8AC3E}">
        <p14:creationId xmlns:p14="http://schemas.microsoft.com/office/powerpoint/2010/main" val="339559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11264622"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高分散分光器の変遷（瞳移行型</a:t>
            </a:r>
            <a:r>
              <a:rPr lang="ja-JP" altLang="en-US" sz="5400" b="1" dirty="0">
                <a:solidFill>
                  <a:srgbClr val="FFCCCC"/>
                </a:solidFill>
              </a:rPr>
              <a:t>へ</a:t>
            </a:r>
            <a:r>
              <a:rPr lang="ja-JP" altLang="en-US" sz="5400" b="1" dirty="0" smtClean="0">
                <a:solidFill>
                  <a:srgbClr val="FFCCCC"/>
                </a:solidFill>
              </a:rPr>
              <a:t>）</a:t>
            </a:r>
            <a:endParaRPr kumimoji="1" lang="ja-JP" altLang="en-US" sz="5400" b="1" dirty="0">
              <a:solidFill>
                <a:srgbClr val="FFCCCC"/>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85" y="1305154"/>
            <a:ext cx="5596128" cy="324983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3429000"/>
            <a:ext cx="3495675" cy="322897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136" y="5030911"/>
            <a:ext cx="2638425" cy="1733550"/>
          </a:xfrm>
          <a:prstGeom prst="rect">
            <a:avLst/>
          </a:prstGeom>
        </p:spPr>
      </p:pic>
      <p:sp>
        <p:nvSpPr>
          <p:cNvPr id="7" name="テキスト ボックス 6"/>
          <p:cNvSpPr txBox="1"/>
          <p:nvPr/>
        </p:nvSpPr>
        <p:spPr>
          <a:xfrm>
            <a:off x="6104533" y="1351408"/>
            <a:ext cx="5951984" cy="1938992"/>
          </a:xfrm>
          <a:prstGeom prst="rect">
            <a:avLst/>
          </a:prstGeom>
          <a:noFill/>
        </p:spPr>
        <p:txBody>
          <a:bodyPr wrap="square" rtlCol="0">
            <a:spAutoFit/>
          </a:bodyPr>
          <a:lstStyle/>
          <a:p>
            <a:r>
              <a:rPr lang="ja-JP" altLang="en-US" sz="2400" b="1" dirty="0" smtClean="0"/>
              <a:t>← </a:t>
            </a:r>
            <a:r>
              <a:rPr lang="en-US" altLang="ja-JP" sz="2400" b="1" dirty="0" smtClean="0"/>
              <a:t>Keck HIDES</a:t>
            </a:r>
          </a:p>
          <a:p>
            <a:r>
              <a:rPr lang="ja-JP" altLang="en-US" sz="2400" dirty="0"/>
              <a:t>　</a:t>
            </a:r>
            <a:r>
              <a:rPr lang="ja-JP" altLang="en-US" sz="2400" dirty="0" smtClean="0"/>
              <a:t>瞳位置に </a:t>
            </a:r>
            <a:r>
              <a:rPr lang="en-US" altLang="ja-JP" sz="2400" dirty="0" smtClean="0"/>
              <a:t>echelle </a:t>
            </a:r>
            <a:r>
              <a:rPr lang="ja-JP" altLang="en-US" sz="2400" dirty="0" err="1" smtClean="0"/>
              <a:t>を置</a:t>
            </a:r>
            <a:r>
              <a:rPr lang="ja-JP" altLang="en-US" sz="2400" dirty="0" smtClean="0"/>
              <a:t>き、直後に </a:t>
            </a:r>
            <a:r>
              <a:rPr lang="en-US" altLang="ja-JP" sz="2400" dirty="0" smtClean="0"/>
              <a:t>CD</a:t>
            </a:r>
          </a:p>
          <a:p>
            <a:r>
              <a:rPr lang="ja-JP" altLang="en-US" sz="2400" dirty="0"/>
              <a:t>　</a:t>
            </a:r>
            <a:r>
              <a:rPr lang="en-US" altLang="ja-JP" sz="2400" dirty="0" smtClean="0"/>
              <a:t>(</a:t>
            </a:r>
            <a:r>
              <a:rPr lang="ja-JP" altLang="en-US" sz="2400" dirty="0" smtClean="0"/>
              <a:t>非瞳移行型</a:t>
            </a:r>
            <a:r>
              <a:rPr lang="en-US" altLang="ja-JP" sz="2400" dirty="0" smtClean="0"/>
              <a:t>)</a:t>
            </a:r>
          </a:p>
          <a:p>
            <a:r>
              <a:rPr lang="ja-JP" altLang="en-US" sz="2400" b="1" dirty="0" smtClean="0">
                <a:solidFill>
                  <a:srgbClr val="0000FF"/>
                </a:solidFill>
              </a:rPr>
              <a:t>得：光学素子数が少ない</a:t>
            </a:r>
            <a:endParaRPr lang="en-US" altLang="ja-JP" sz="2400" b="1" dirty="0" smtClean="0">
              <a:solidFill>
                <a:srgbClr val="0000FF"/>
              </a:solidFill>
            </a:endParaRPr>
          </a:p>
          <a:p>
            <a:r>
              <a:rPr lang="ja-JP" altLang="en-US" sz="2400" b="1" dirty="0" smtClean="0">
                <a:solidFill>
                  <a:srgbClr val="FF0000"/>
                </a:solidFill>
              </a:rPr>
              <a:t>失：</a:t>
            </a:r>
            <a:r>
              <a:rPr lang="en-US" altLang="ja-JP" sz="2400" b="1" dirty="0" smtClean="0">
                <a:solidFill>
                  <a:srgbClr val="FF0000"/>
                </a:solidFill>
              </a:rPr>
              <a:t>CD </a:t>
            </a:r>
            <a:r>
              <a:rPr lang="ja-JP" altLang="en-US" sz="2400" b="1" dirty="0" smtClean="0">
                <a:solidFill>
                  <a:srgbClr val="FF0000"/>
                </a:solidFill>
              </a:rPr>
              <a:t>が瞳位置から外れて大きくなる</a:t>
            </a:r>
            <a:endParaRPr lang="en-US" altLang="ja-JP" sz="2400" b="1" dirty="0" smtClean="0">
              <a:solidFill>
                <a:srgbClr val="FF0000"/>
              </a:solidFill>
            </a:endParaRPr>
          </a:p>
        </p:txBody>
      </p:sp>
      <p:sp>
        <p:nvSpPr>
          <p:cNvPr id="8" name="テキスト ボックス 7"/>
          <p:cNvSpPr txBox="1"/>
          <p:nvPr/>
        </p:nvSpPr>
        <p:spPr>
          <a:xfrm>
            <a:off x="487485" y="4832756"/>
            <a:ext cx="6832652" cy="1938992"/>
          </a:xfrm>
          <a:prstGeom prst="rect">
            <a:avLst/>
          </a:prstGeom>
          <a:noFill/>
        </p:spPr>
        <p:txBody>
          <a:bodyPr wrap="square" rtlCol="0">
            <a:spAutoFit/>
          </a:bodyPr>
          <a:lstStyle/>
          <a:p>
            <a:r>
              <a:rPr lang="ja-JP" altLang="en-US" sz="2400" dirty="0" smtClean="0"/>
              <a:t>　</a:t>
            </a:r>
            <a:r>
              <a:rPr lang="en-US" altLang="ja-JP" sz="2400" b="1" dirty="0"/>
              <a:t>CFHT </a:t>
            </a:r>
            <a:r>
              <a:rPr lang="en-US" altLang="ja-JP" sz="2400" b="1" dirty="0" err="1"/>
              <a:t>ESPaDOnS</a:t>
            </a:r>
            <a:r>
              <a:rPr lang="en-US" altLang="ja-JP" sz="2400" b="1" dirty="0"/>
              <a:t> / </a:t>
            </a:r>
            <a:r>
              <a:rPr lang="en-US" altLang="ja-JP" sz="2400" b="1" dirty="0" err="1"/>
              <a:t>Calar</a:t>
            </a:r>
            <a:r>
              <a:rPr lang="en-US" altLang="ja-JP" sz="2400" b="1" dirty="0"/>
              <a:t> Alto </a:t>
            </a:r>
            <a:r>
              <a:rPr lang="en-US" altLang="ja-JP" sz="2400" b="1" dirty="0" smtClean="0"/>
              <a:t>CARMENES </a:t>
            </a:r>
            <a:r>
              <a:rPr lang="ja-JP" altLang="en-US" sz="2400" b="1" dirty="0" smtClean="0"/>
              <a:t>→</a:t>
            </a:r>
            <a:r>
              <a:rPr lang="en-US" altLang="ja-JP" sz="2400" b="1" dirty="0" smtClean="0"/>
              <a:t> </a:t>
            </a:r>
          </a:p>
          <a:p>
            <a:r>
              <a:rPr lang="ja-JP" altLang="en-US" sz="2400" dirty="0"/>
              <a:t>　</a:t>
            </a:r>
            <a:r>
              <a:rPr lang="ja-JP" altLang="en-US" sz="2400" dirty="0" smtClean="0"/>
              <a:t>瞳位置に </a:t>
            </a:r>
            <a:r>
              <a:rPr lang="en-US" altLang="ja-JP" sz="2400" dirty="0" smtClean="0"/>
              <a:t>echelle</a:t>
            </a:r>
            <a:r>
              <a:rPr lang="ja-JP" altLang="en-US" sz="2400" dirty="0" err="1" smtClean="0"/>
              <a:t>、</a:t>
            </a:r>
            <a:r>
              <a:rPr lang="ja-JP" altLang="en-US" sz="2400" dirty="0" smtClean="0"/>
              <a:t>再度瞳を作り </a:t>
            </a:r>
            <a:r>
              <a:rPr lang="en-US" altLang="ja-JP" sz="2400" dirty="0" smtClean="0"/>
              <a:t>CD </a:t>
            </a:r>
            <a:r>
              <a:rPr lang="ja-JP" altLang="en-US" sz="2400" dirty="0" smtClean="0"/>
              <a:t>を置く</a:t>
            </a:r>
            <a:endParaRPr lang="en-US" altLang="ja-JP" sz="2400" dirty="0" smtClean="0"/>
          </a:p>
          <a:p>
            <a:r>
              <a:rPr lang="ja-JP" altLang="en-US" sz="2400" dirty="0" smtClean="0"/>
              <a:t>　</a:t>
            </a:r>
            <a:r>
              <a:rPr lang="en-US" altLang="ja-JP" sz="2400" dirty="0" smtClean="0"/>
              <a:t>(</a:t>
            </a:r>
            <a:r>
              <a:rPr lang="ja-JP" altLang="en-US" sz="2400" dirty="0" smtClean="0"/>
              <a:t>瞳移行型</a:t>
            </a:r>
            <a:r>
              <a:rPr lang="en-US" altLang="ja-JP" sz="2400" dirty="0" smtClean="0"/>
              <a:t>)</a:t>
            </a:r>
          </a:p>
          <a:p>
            <a:r>
              <a:rPr lang="ja-JP" altLang="en-US" sz="2400" b="1" dirty="0" smtClean="0">
                <a:solidFill>
                  <a:srgbClr val="0000FF"/>
                </a:solidFill>
              </a:rPr>
              <a:t>得：</a:t>
            </a:r>
            <a:r>
              <a:rPr lang="en-US" altLang="ja-JP" sz="2400" b="1" dirty="0" smtClean="0">
                <a:solidFill>
                  <a:srgbClr val="0000FF"/>
                </a:solidFill>
              </a:rPr>
              <a:t>CD </a:t>
            </a:r>
            <a:r>
              <a:rPr lang="ja-JP" altLang="en-US" sz="2400" b="1" dirty="0" smtClean="0">
                <a:solidFill>
                  <a:srgbClr val="0000FF"/>
                </a:solidFill>
              </a:rPr>
              <a:t>も瞳位置に配置でき素子が小さくなる</a:t>
            </a:r>
            <a:endParaRPr lang="en-US" altLang="ja-JP" sz="2400" b="1" dirty="0" smtClean="0">
              <a:solidFill>
                <a:srgbClr val="0000FF"/>
              </a:solidFill>
            </a:endParaRPr>
          </a:p>
          <a:p>
            <a:r>
              <a:rPr lang="ja-JP" altLang="en-US" sz="2400" b="1" dirty="0" smtClean="0">
                <a:solidFill>
                  <a:srgbClr val="FF0000"/>
                </a:solidFill>
              </a:rPr>
              <a:t>失：光学素子</a:t>
            </a:r>
            <a:r>
              <a:rPr lang="ja-JP" altLang="en-US" sz="2400" b="1" dirty="0">
                <a:solidFill>
                  <a:srgbClr val="FF0000"/>
                </a:solidFill>
              </a:rPr>
              <a:t>数</a:t>
            </a:r>
            <a:r>
              <a:rPr lang="ja-JP" altLang="en-US" sz="2400" b="1" dirty="0" smtClean="0">
                <a:solidFill>
                  <a:srgbClr val="FF0000"/>
                </a:solidFill>
              </a:rPr>
              <a:t>が増える</a:t>
            </a:r>
            <a:endParaRPr lang="en-US" altLang="ja-JP" sz="2400" b="1" dirty="0" smtClean="0">
              <a:solidFill>
                <a:srgbClr val="FF0000"/>
              </a:solidFill>
            </a:endParaRPr>
          </a:p>
        </p:txBody>
      </p:sp>
      <p:sp>
        <p:nvSpPr>
          <p:cNvPr id="9" name="テキスト ボックス 8"/>
          <p:cNvSpPr txBox="1"/>
          <p:nvPr/>
        </p:nvSpPr>
        <p:spPr>
          <a:xfrm>
            <a:off x="6252357" y="3429000"/>
            <a:ext cx="2075891" cy="1200329"/>
          </a:xfrm>
          <a:prstGeom prst="rect">
            <a:avLst/>
          </a:prstGeom>
          <a:noFill/>
        </p:spPr>
        <p:txBody>
          <a:bodyPr wrap="square" rtlCol="0">
            <a:spAutoFit/>
          </a:bodyPr>
          <a:lstStyle/>
          <a:p>
            <a:r>
              <a:rPr lang="ja-JP" altLang="en-US" sz="2400" dirty="0" smtClean="0">
                <a:solidFill>
                  <a:srgbClr val="FFC000"/>
                </a:solidFill>
              </a:rPr>
              <a:t>どちらも</a:t>
            </a:r>
            <a:endParaRPr lang="en-US" altLang="ja-JP" sz="2400" dirty="0" smtClean="0">
              <a:solidFill>
                <a:srgbClr val="FFC000"/>
              </a:solidFill>
            </a:endParaRPr>
          </a:p>
          <a:p>
            <a:r>
              <a:rPr lang="en-US" altLang="ja-JP" sz="2400" dirty="0">
                <a:solidFill>
                  <a:srgbClr val="FFC000"/>
                </a:solidFill>
              </a:rPr>
              <a:t>e</a:t>
            </a:r>
            <a:r>
              <a:rPr lang="en-US" altLang="ja-JP" sz="2400" dirty="0" smtClean="0">
                <a:solidFill>
                  <a:srgbClr val="FFC000"/>
                </a:solidFill>
              </a:rPr>
              <a:t>chelle </a:t>
            </a:r>
            <a:r>
              <a:rPr lang="ja-JP" altLang="en-US" sz="2400" dirty="0" smtClean="0">
                <a:solidFill>
                  <a:srgbClr val="FFC000"/>
                </a:solidFill>
              </a:rPr>
              <a:t>は</a:t>
            </a:r>
            <a:endParaRPr lang="en-US" altLang="ja-JP" sz="2400" dirty="0" smtClean="0">
              <a:solidFill>
                <a:srgbClr val="FFC000"/>
              </a:solidFill>
            </a:endParaRPr>
          </a:p>
          <a:p>
            <a:r>
              <a:rPr lang="en-US" altLang="ja-JP" sz="2400" dirty="0" smtClean="0">
                <a:solidFill>
                  <a:srgbClr val="FFC000"/>
                </a:solidFill>
              </a:rPr>
              <a:t>Quasi-</a:t>
            </a:r>
            <a:r>
              <a:rPr lang="en-US" altLang="ja-JP" sz="2400" dirty="0" err="1" smtClean="0">
                <a:solidFill>
                  <a:srgbClr val="FFC000"/>
                </a:solidFill>
              </a:rPr>
              <a:t>litrrow</a:t>
            </a:r>
            <a:endParaRPr lang="en-US" altLang="ja-JP" sz="2400" dirty="0" smtClean="0">
              <a:solidFill>
                <a:srgbClr val="FFC000"/>
              </a:solidFill>
            </a:endParaRPr>
          </a:p>
        </p:txBody>
      </p:sp>
    </p:spTree>
    <p:extLst>
      <p:ext uri="{BB962C8B-B14F-4D97-AF65-F5344CB8AC3E}">
        <p14:creationId xmlns:p14="http://schemas.microsoft.com/office/powerpoint/2010/main" val="210583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1187376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高分散分光器の変遷（</a:t>
            </a:r>
            <a:r>
              <a:rPr lang="en-US" altLang="ja-JP" sz="5400" b="1" dirty="0" smtClean="0">
                <a:solidFill>
                  <a:srgbClr val="FFCCCC"/>
                </a:solidFill>
              </a:rPr>
              <a:t>prism </a:t>
            </a:r>
            <a:r>
              <a:rPr lang="ja-JP" altLang="en-US" sz="5400" b="1" dirty="0" smtClean="0">
                <a:solidFill>
                  <a:srgbClr val="FFCCCC"/>
                </a:solidFill>
              </a:rPr>
              <a:t>の利用）</a:t>
            </a:r>
            <a:endParaRPr kumimoji="1" lang="ja-JP" altLang="en-US" sz="5400" b="1" dirty="0">
              <a:solidFill>
                <a:srgbClr val="FFCCCC"/>
              </a:solidFill>
            </a:endParaRPr>
          </a:p>
        </p:txBody>
      </p:sp>
      <p:sp>
        <p:nvSpPr>
          <p:cNvPr id="4" name="テキスト ボックス 3"/>
          <p:cNvSpPr txBox="1"/>
          <p:nvPr/>
        </p:nvSpPr>
        <p:spPr>
          <a:xfrm>
            <a:off x="720062" y="1327994"/>
            <a:ext cx="6672081" cy="1200329"/>
          </a:xfrm>
          <a:prstGeom prst="rect">
            <a:avLst/>
          </a:prstGeom>
          <a:noFill/>
        </p:spPr>
        <p:txBody>
          <a:bodyPr wrap="square" rtlCol="0">
            <a:spAutoFit/>
          </a:bodyPr>
          <a:lstStyle/>
          <a:p>
            <a:r>
              <a:rPr lang="en-US" altLang="ja-JP" sz="2400" dirty="0" smtClean="0"/>
              <a:t>CD </a:t>
            </a:r>
            <a:r>
              <a:rPr lang="ja-JP" altLang="en-US" sz="2400" dirty="0" smtClean="0"/>
              <a:t>に </a:t>
            </a:r>
            <a:r>
              <a:rPr lang="en-US" altLang="ja-JP" sz="2400" dirty="0" smtClean="0"/>
              <a:t>prism </a:t>
            </a:r>
            <a:r>
              <a:rPr lang="ja-JP" altLang="en-US" sz="2400" dirty="0" smtClean="0"/>
              <a:t>を使うと</a:t>
            </a:r>
            <a:endParaRPr lang="en-US" altLang="ja-JP" sz="2400" dirty="0" smtClean="0"/>
          </a:p>
          <a:p>
            <a:r>
              <a:rPr lang="ja-JP" altLang="en-US" sz="2400" b="1" dirty="0" smtClean="0">
                <a:solidFill>
                  <a:srgbClr val="0000FF"/>
                </a:solidFill>
              </a:rPr>
              <a:t>得：広波長域 </a:t>
            </a:r>
            <a:r>
              <a:rPr lang="en-US" altLang="ja-JP" sz="2400" b="1" dirty="0" smtClean="0">
                <a:solidFill>
                  <a:srgbClr val="0000FF"/>
                </a:solidFill>
              </a:rPr>
              <a:t>/ </a:t>
            </a:r>
            <a:r>
              <a:rPr lang="ja-JP" altLang="en-US" sz="2400" b="1" dirty="0" smtClean="0">
                <a:solidFill>
                  <a:srgbClr val="0000FF"/>
                </a:solidFill>
              </a:rPr>
              <a:t>高効率</a:t>
            </a:r>
            <a:endParaRPr lang="en-US" altLang="ja-JP" sz="2400" b="1" dirty="0" smtClean="0">
              <a:solidFill>
                <a:srgbClr val="0000FF"/>
              </a:solidFill>
            </a:endParaRPr>
          </a:p>
          <a:p>
            <a:r>
              <a:rPr lang="ja-JP" altLang="en-US" sz="2400" b="1" dirty="0" smtClean="0">
                <a:solidFill>
                  <a:srgbClr val="FF0000"/>
                </a:solidFill>
              </a:rPr>
              <a:t>失：分散パワーを得にくい </a:t>
            </a:r>
            <a:r>
              <a:rPr lang="en-US" altLang="ja-JP" sz="2400" b="1" dirty="0" smtClean="0">
                <a:solidFill>
                  <a:srgbClr val="FF0000"/>
                </a:solidFill>
              </a:rPr>
              <a:t>/ </a:t>
            </a:r>
            <a:r>
              <a:rPr lang="ja-JP" altLang="en-US" sz="2400" b="1" dirty="0" smtClean="0">
                <a:solidFill>
                  <a:srgbClr val="FF0000"/>
                </a:solidFill>
              </a:rPr>
              <a:t>オーダー間隔変化</a:t>
            </a:r>
            <a:endParaRPr lang="en-US" altLang="ja-JP" sz="2400" b="1" dirty="0" smtClean="0">
              <a:solidFill>
                <a:srgbClr val="FF0000"/>
              </a:solidFill>
            </a:endParaRPr>
          </a:p>
        </p:txBody>
      </p:sp>
      <p:cxnSp>
        <p:nvCxnSpPr>
          <p:cNvPr id="5" name="直線矢印コネクタ 4"/>
          <p:cNvCxnSpPr/>
          <p:nvPr/>
        </p:nvCxnSpPr>
        <p:spPr>
          <a:xfrm flipV="1">
            <a:off x="1138785" y="2967335"/>
            <a:ext cx="0" cy="3312368"/>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138785" y="6279703"/>
            <a:ext cx="5904656" cy="0"/>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2872799" y="3702925"/>
            <a:ext cx="2869809" cy="1448972"/>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877488" y="5085184"/>
            <a:ext cx="2869809" cy="728892"/>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2866978" y="4932356"/>
            <a:ext cx="360040" cy="800900"/>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005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227017" y="4428300"/>
            <a:ext cx="360040" cy="1080120"/>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008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587057" y="3996252"/>
            <a:ext cx="360040" cy="1296144"/>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00B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3947097" y="3780228"/>
            <a:ext cx="360040" cy="1368152"/>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00E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307137" y="3780228"/>
            <a:ext cx="360040" cy="1368152"/>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1EE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4667177" y="3996252"/>
            <a:ext cx="360040" cy="1296144"/>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4B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027217" y="4428300"/>
            <a:ext cx="360040" cy="1080120"/>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78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387257" y="4932356"/>
            <a:ext cx="360040" cy="800900"/>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a:solidFill>
              <a:srgbClr val="A5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394709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00E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30713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1EE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466717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4B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02721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788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38725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A55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574729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D2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610733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358705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00B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322701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0087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286697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005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250693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002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2146897" y="3492196"/>
            <a:ext cx="360040" cy="1512168"/>
          </a:xfrm>
          <a:custGeom>
            <a:avLst/>
            <a:gdLst>
              <a:gd name="connsiteX0" fmla="*/ 0 w 2869809"/>
              <a:gd name="connsiteY0" fmla="*/ 1448972 h 1448972"/>
              <a:gd name="connsiteX1" fmla="*/ 1434904 w 2869809"/>
              <a:gd name="connsiteY1" fmla="*/ 0 h 1448972"/>
              <a:gd name="connsiteX2" fmla="*/ 2869809 w 2869809"/>
              <a:gd name="connsiteY2" fmla="*/ 1448972 h 1448972"/>
            </a:gdLst>
            <a:ahLst/>
            <a:cxnLst>
              <a:cxn ang="0">
                <a:pos x="connsiteX0" y="connsiteY0"/>
              </a:cxn>
              <a:cxn ang="0">
                <a:pos x="connsiteX1" y="connsiteY1"/>
              </a:cxn>
              <a:cxn ang="0">
                <a:pos x="connsiteX2" y="connsiteY2"/>
              </a:cxn>
            </a:cxnLst>
            <a:rect l="l" t="t" r="r" b="b"/>
            <a:pathLst>
              <a:path w="2869809" h="1448972">
                <a:moveTo>
                  <a:pt x="0" y="1448972"/>
                </a:moveTo>
                <a:cubicBezTo>
                  <a:pt x="478301" y="724486"/>
                  <a:pt x="956603" y="0"/>
                  <a:pt x="1434904" y="0"/>
                </a:cubicBezTo>
                <a:cubicBezTo>
                  <a:pt x="1913205" y="0"/>
                  <a:pt x="2722098" y="1174652"/>
                  <a:pt x="2869809" y="1448972"/>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099206" y="6279703"/>
            <a:ext cx="800219" cy="461665"/>
          </a:xfrm>
          <a:prstGeom prst="rect">
            <a:avLst/>
          </a:prstGeom>
          <a:noFill/>
        </p:spPr>
        <p:txBody>
          <a:bodyPr wrap="none" rtlCol="0">
            <a:spAutoFit/>
          </a:bodyPr>
          <a:lstStyle/>
          <a:p>
            <a:r>
              <a:rPr kumimoji="1" lang="ja-JP" altLang="en-US" sz="2400" b="1" dirty="0" smtClean="0"/>
              <a:t>波長</a:t>
            </a:r>
            <a:endParaRPr kumimoji="1" lang="ja-JP" altLang="en-US" sz="2400" b="1" dirty="0"/>
          </a:p>
        </p:txBody>
      </p:sp>
      <p:sp>
        <p:nvSpPr>
          <p:cNvPr id="30" name="テキスト ボックス 29"/>
          <p:cNvSpPr txBox="1"/>
          <p:nvPr/>
        </p:nvSpPr>
        <p:spPr>
          <a:xfrm>
            <a:off x="335360" y="3153742"/>
            <a:ext cx="803425" cy="461665"/>
          </a:xfrm>
          <a:prstGeom prst="rect">
            <a:avLst/>
          </a:prstGeom>
          <a:noFill/>
        </p:spPr>
        <p:txBody>
          <a:bodyPr wrap="none" rtlCol="0">
            <a:spAutoFit/>
          </a:bodyPr>
          <a:lstStyle/>
          <a:p>
            <a:r>
              <a:rPr lang="ja-JP" altLang="en-US" sz="2400" b="1" dirty="0"/>
              <a:t>効率</a:t>
            </a:r>
            <a:endParaRPr kumimoji="1" lang="ja-JP" altLang="en-US" sz="2400" b="1" dirty="0"/>
          </a:p>
        </p:txBody>
      </p:sp>
      <p:sp>
        <p:nvSpPr>
          <p:cNvPr id="31" name="テキスト ボックス 30"/>
          <p:cNvSpPr txBox="1"/>
          <p:nvPr/>
        </p:nvSpPr>
        <p:spPr>
          <a:xfrm>
            <a:off x="2578945" y="5402833"/>
            <a:ext cx="4397358" cy="738664"/>
          </a:xfrm>
          <a:prstGeom prst="rect">
            <a:avLst/>
          </a:prstGeom>
          <a:noFill/>
        </p:spPr>
        <p:txBody>
          <a:bodyPr wrap="none" rtlCol="0">
            <a:spAutoFit/>
          </a:bodyPr>
          <a:lstStyle/>
          <a:p>
            <a:r>
              <a:rPr lang="ja-JP" altLang="en-US" sz="2400" b="1" dirty="0" smtClean="0"/>
              <a:t>　</a:t>
            </a:r>
            <a:r>
              <a:rPr lang="en-US" altLang="ja-JP" sz="2400" b="1" dirty="0" smtClean="0"/>
              <a:t>CD </a:t>
            </a:r>
            <a:r>
              <a:rPr lang="ja-JP" altLang="en-US" sz="2400" b="1" dirty="0" smtClean="0"/>
              <a:t>が </a:t>
            </a:r>
            <a:r>
              <a:rPr lang="en-US" altLang="ja-JP" sz="2400" b="1" dirty="0" smtClean="0"/>
              <a:t>grating </a:t>
            </a:r>
            <a:r>
              <a:rPr lang="ja-JP" altLang="en-US" sz="2400" b="1" dirty="0" smtClean="0"/>
              <a:t>の場合</a:t>
            </a:r>
            <a:endParaRPr kumimoji="1" lang="en-US" altLang="ja-JP" sz="2400" b="1" dirty="0" smtClean="0"/>
          </a:p>
          <a:p>
            <a:r>
              <a:rPr kumimoji="1" lang="ja-JP" altLang="en-US" b="1" dirty="0" smtClean="0"/>
              <a:t>波長範囲は </a:t>
            </a:r>
            <a:r>
              <a:rPr lang="en-US" altLang="ja-JP" b="1" dirty="0" smtClean="0"/>
              <a:t>1.5 </a:t>
            </a:r>
            <a:r>
              <a:rPr kumimoji="1" lang="ja-JP" altLang="en-US" b="1" dirty="0" smtClean="0"/>
              <a:t>倍</a:t>
            </a:r>
            <a:r>
              <a:rPr lang="ja-JP" altLang="en-US" b="1" dirty="0" smtClean="0"/>
              <a:t>程度 </a:t>
            </a:r>
            <a:r>
              <a:rPr lang="en-US" altLang="ja-JP" b="1" dirty="0" smtClean="0"/>
              <a:t>/ </a:t>
            </a:r>
            <a:r>
              <a:rPr lang="ja-JP" altLang="en-US" b="1" dirty="0" smtClean="0"/>
              <a:t>波長端で低効率</a:t>
            </a:r>
            <a:r>
              <a:rPr lang="en-US" altLang="ja-JP" b="1" dirty="0" smtClean="0"/>
              <a:t> </a:t>
            </a:r>
            <a:endParaRPr kumimoji="1" lang="en-US" altLang="ja-JP" b="1" dirty="0" smtClean="0"/>
          </a:p>
        </p:txBody>
      </p:sp>
      <p:cxnSp>
        <p:nvCxnSpPr>
          <p:cNvPr id="32" name="直線矢印コネクタ 31"/>
          <p:cNvCxnSpPr/>
          <p:nvPr/>
        </p:nvCxnSpPr>
        <p:spPr>
          <a:xfrm>
            <a:off x="3227017" y="5301208"/>
            <a:ext cx="2160240"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074889" y="3429000"/>
            <a:ext cx="4464496" cy="0"/>
          </a:xfrm>
          <a:prstGeom prst="straightConnector1">
            <a:avLst/>
          </a:prstGeom>
          <a:ln w="635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722961" y="2636912"/>
            <a:ext cx="3021981" cy="738664"/>
          </a:xfrm>
          <a:prstGeom prst="rect">
            <a:avLst/>
          </a:prstGeom>
          <a:noFill/>
        </p:spPr>
        <p:txBody>
          <a:bodyPr wrap="none" rtlCol="0">
            <a:spAutoFit/>
          </a:bodyPr>
          <a:lstStyle/>
          <a:p>
            <a:r>
              <a:rPr lang="en-US" altLang="ja-JP" sz="2400" b="1" dirty="0" smtClean="0"/>
              <a:t>CD </a:t>
            </a:r>
            <a:r>
              <a:rPr lang="ja-JP" altLang="en-US" sz="2400" b="1" dirty="0" smtClean="0"/>
              <a:t>が </a:t>
            </a:r>
            <a:r>
              <a:rPr lang="en-US" altLang="ja-JP" sz="2400" b="1" dirty="0" smtClean="0"/>
              <a:t>prism </a:t>
            </a:r>
            <a:r>
              <a:rPr lang="ja-JP" altLang="en-US" sz="2400" b="1" dirty="0" smtClean="0"/>
              <a:t>の場合</a:t>
            </a:r>
            <a:endParaRPr kumimoji="1" lang="en-US" altLang="ja-JP" sz="2400" b="1" dirty="0" smtClean="0"/>
          </a:p>
          <a:p>
            <a:r>
              <a:rPr kumimoji="1" lang="ja-JP" altLang="en-US" b="1" dirty="0" smtClean="0"/>
              <a:t>波長範囲は 約</a:t>
            </a:r>
            <a:r>
              <a:rPr lang="ja-JP" altLang="en-US" b="1" dirty="0" smtClean="0"/>
              <a:t>３</a:t>
            </a:r>
            <a:r>
              <a:rPr kumimoji="1" lang="ja-JP" altLang="en-US" b="1" dirty="0" smtClean="0"/>
              <a:t>倍 </a:t>
            </a:r>
            <a:r>
              <a:rPr kumimoji="1" lang="en-US" altLang="ja-JP" b="1" dirty="0" smtClean="0"/>
              <a:t>/ </a:t>
            </a:r>
            <a:r>
              <a:rPr kumimoji="1" lang="ja-JP" altLang="en-US" b="1" dirty="0" smtClean="0"/>
              <a:t>高</a:t>
            </a:r>
            <a:r>
              <a:rPr lang="ja-JP" altLang="en-US" b="1" dirty="0" smtClean="0"/>
              <a:t>効率</a:t>
            </a:r>
            <a:endParaRPr kumimoji="1" lang="ja-JP" altLang="en-US" b="1" dirty="0"/>
          </a:p>
        </p:txBody>
      </p:sp>
      <p:pic>
        <p:nvPicPr>
          <p:cNvPr id="35" name="図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706" y="2945269"/>
            <a:ext cx="4400550" cy="2787015"/>
          </a:xfrm>
          <a:prstGeom prst="rect">
            <a:avLst/>
          </a:prstGeom>
        </p:spPr>
      </p:pic>
      <p:sp>
        <p:nvSpPr>
          <p:cNvPr id="36" name="テキスト ボックス 35"/>
          <p:cNvSpPr txBox="1"/>
          <p:nvPr/>
        </p:nvSpPr>
        <p:spPr>
          <a:xfrm>
            <a:off x="7624706" y="5838363"/>
            <a:ext cx="4400550" cy="830997"/>
          </a:xfrm>
          <a:prstGeom prst="rect">
            <a:avLst/>
          </a:prstGeom>
          <a:noFill/>
        </p:spPr>
        <p:txBody>
          <a:bodyPr wrap="square" rtlCol="0">
            <a:spAutoFit/>
          </a:bodyPr>
          <a:lstStyle/>
          <a:p>
            <a:r>
              <a:rPr lang="en-US" altLang="ja-JP" sz="2400" dirty="0" smtClean="0"/>
              <a:t>LBT </a:t>
            </a:r>
            <a:r>
              <a:rPr lang="ja-JP" altLang="en-US" sz="2400" dirty="0" smtClean="0"/>
              <a:t>の高分散分光器 </a:t>
            </a:r>
            <a:r>
              <a:rPr lang="en-US" altLang="ja-JP" sz="2400" dirty="0" smtClean="0"/>
              <a:t>PEPSI </a:t>
            </a:r>
            <a:r>
              <a:rPr lang="ja-JP" altLang="en-US" sz="2400" dirty="0" smtClean="0"/>
              <a:t>の</a:t>
            </a:r>
          </a:p>
          <a:p>
            <a:r>
              <a:rPr lang="en-US" altLang="ja-JP" sz="2400" dirty="0" err="1" smtClean="0"/>
              <a:t>grism</a:t>
            </a:r>
            <a:r>
              <a:rPr lang="ja-JP" altLang="en-US" sz="2400" dirty="0" smtClean="0"/>
              <a:t> </a:t>
            </a:r>
            <a:r>
              <a:rPr lang="en-US" altLang="ja-JP" sz="2400" dirty="0" smtClean="0"/>
              <a:t>(</a:t>
            </a:r>
            <a:r>
              <a:rPr lang="ja-JP" altLang="en-US" sz="2400" dirty="0"/>
              <a:t>望遠鏡</a:t>
            </a:r>
            <a:r>
              <a:rPr lang="ja-JP" altLang="en-US" sz="2400" dirty="0" smtClean="0"/>
              <a:t>が大きいと大変</a:t>
            </a:r>
            <a:r>
              <a:rPr lang="en-US" altLang="ja-JP" sz="2400" dirty="0" smtClean="0"/>
              <a:t>)</a:t>
            </a:r>
          </a:p>
        </p:txBody>
      </p:sp>
      <p:sp>
        <p:nvSpPr>
          <p:cNvPr id="37" name="テキスト ボックス 36"/>
          <p:cNvSpPr txBox="1"/>
          <p:nvPr/>
        </p:nvSpPr>
        <p:spPr>
          <a:xfrm>
            <a:off x="7528098" y="1512659"/>
            <a:ext cx="4497158" cy="1200329"/>
          </a:xfrm>
          <a:prstGeom prst="rect">
            <a:avLst/>
          </a:prstGeom>
          <a:noFill/>
        </p:spPr>
        <p:txBody>
          <a:bodyPr wrap="square" rtlCol="0">
            <a:spAutoFit/>
          </a:bodyPr>
          <a:lstStyle/>
          <a:p>
            <a:r>
              <a:rPr lang="ja-JP" altLang="en-US" sz="2400" dirty="0" smtClean="0"/>
              <a:t>分散パワーの大きい高屈折率のフリントガラスは</a:t>
            </a:r>
            <a:r>
              <a:rPr lang="en-US" altLang="ja-JP" sz="2400" dirty="0"/>
              <a:t> </a:t>
            </a:r>
            <a:r>
              <a:rPr lang="en-US" altLang="ja-JP" sz="2400" dirty="0" smtClean="0"/>
              <a:t>UV </a:t>
            </a:r>
            <a:r>
              <a:rPr lang="ja-JP" altLang="en-US" sz="2400" dirty="0" smtClean="0"/>
              <a:t>の内部吸収が大きいものが多い</a:t>
            </a:r>
            <a:endParaRPr lang="en-US" altLang="ja-JP" sz="2400" dirty="0" smtClean="0"/>
          </a:p>
        </p:txBody>
      </p:sp>
    </p:spTree>
    <p:extLst>
      <p:ext uri="{BB962C8B-B14F-4D97-AF65-F5344CB8AC3E}">
        <p14:creationId xmlns:p14="http://schemas.microsoft.com/office/powerpoint/2010/main" val="1440220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7485" y="404664"/>
            <a:ext cx="3647152"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5400" b="1" dirty="0" smtClean="0">
                <a:solidFill>
                  <a:srgbClr val="FFCCCC"/>
                </a:solidFill>
              </a:rPr>
              <a:t>発想の転換</a:t>
            </a:r>
            <a:endParaRPr kumimoji="1" lang="ja-JP" altLang="en-US" sz="5400" b="1" dirty="0">
              <a:solidFill>
                <a:srgbClr val="FFCCCC"/>
              </a:solidFill>
            </a:endParaRPr>
          </a:p>
        </p:txBody>
      </p:sp>
      <p:sp>
        <p:nvSpPr>
          <p:cNvPr id="4" name="テキスト ボックス 3"/>
          <p:cNvSpPr txBox="1"/>
          <p:nvPr/>
        </p:nvSpPr>
        <p:spPr>
          <a:xfrm>
            <a:off x="695400" y="1327994"/>
            <a:ext cx="10801200" cy="5262979"/>
          </a:xfrm>
          <a:prstGeom prst="rect">
            <a:avLst/>
          </a:prstGeom>
          <a:noFill/>
        </p:spPr>
        <p:txBody>
          <a:bodyPr wrap="square" rtlCol="0">
            <a:spAutoFit/>
          </a:bodyPr>
          <a:lstStyle/>
          <a:p>
            <a:r>
              <a:rPr lang="ja-JP" altLang="en-US" sz="2400" dirty="0" smtClean="0"/>
              <a:t>高効率・広波長域を目指すには</a:t>
            </a:r>
            <a:r>
              <a:rPr lang="en-US" altLang="ja-JP" sz="2400" dirty="0" smtClean="0"/>
              <a:t>…</a:t>
            </a:r>
          </a:p>
          <a:p>
            <a:pPr marL="342900" indent="-342900">
              <a:buFont typeface="Arial" panose="020B0604020202020204" pitchFamily="34" charset="0"/>
              <a:buChar char="•"/>
            </a:pPr>
            <a:r>
              <a:rPr lang="ja-JP" altLang="en-US" sz="2400" b="1" dirty="0" smtClean="0">
                <a:solidFill>
                  <a:srgbClr val="FFC000"/>
                </a:solidFill>
              </a:rPr>
              <a:t>非瞳移行型</a:t>
            </a:r>
            <a:endParaRPr lang="en-US" altLang="ja-JP" sz="2400" b="1" dirty="0" smtClean="0">
              <a:solidFill>
                <a:srgbClr val="FFC000"/>
              </a:solidFill>
            </a:endParaRPr>
          </a:p>
          <a:p>
            <a:pPr marL="342900" indent="-342900">
              <a:buFont typeface="Arial" panose="020B0604020202020204" pitchFamily="34" charset="0"/>
              <a:buChar char="•"/>
            </a:pPr>
            <a:r>
              <a:rPr lang="en-US" altLang="ja-JP" sz="2400" b="1" dirty="0" smtClean="0">
                <a:solidFill>
                  <a:srgbClr val="FFC000"/>
                </a:solidFill>
              </a:rPr>
              <a:t>CD </a:t>
            </a:r>
            <a:r>
              <a:rPr lang="ja-JP" altLang="en-US" sz="2400" b="1" dirty="0" smtClean="0">
                <a:solidFill>
                  <a:srgbClr val="FFC000"/>
                </a:solidFill>
              </a:rPr>
              <a:t>は </a:t>
            </a:r>
            <a:r>
              <a:rPr lang="en-US" altLang="ja-JP" sz="2400" b="1" dirty="0" smtClean="0">
                <a:solidFill>
                  <a:srgbClr val="FFC000"/>
                </a:solidFill>
              </a:rPr>
              <a:t>prism </a:t>
            </a:r>
            <a:r>
              <a:rPr lang="ja-JP" altLang="en-US" sz="2400" b="1" dirty="0" smtClean="0">
                <a:solidFill>
                  <a:srgbClr val="FFC000"/>
                </a:solidFill>
              </a:rPr>
              <a:t>だができるだけ薄くしたい</a:t>
            </a:r>
            <a:endParaRPr lang="en-US" altLang="ja-JP" sz="2400" b="1" dirty="0" smtClean="0">
              <a:solidFill>
                <a:srgbClr val="FFC000"/>
              </a:solidFill>
            </a:endParaRPr>
          </a:p>
          <a:p>
            <a:r>
              <a:rPr lang="ja-JP" altLang="en-US" sz="2400" dirty="0" smtClean="0"/>
              <a:t>→ スリットが長くできない</a:t>
            </a:r>
            <a:endParaRPr lang="en-US" altLang="ja-JP" sz="2400" dirty="0" smtClean="0"/>
          </a:p>
          <a:p>
            <a:endParaRPr lang="en-US" altLang="ja-JP" sz="2400" dirty="0"/>
          </a:p>
          <a:p>
            <a:r>
              <a:rPr lang="ja-JP" altLang="en-US" sz="2400" dirty="0" smtClean="0"/>
              <a:t>ファイバー離散配置で </a:t>
            </a:r>
            <a:r>
              <a:rPr lang="en-US" altLang="ja-JP" sz="2400" dirty="0" smtClean="0"/>
              <a:t>CD </a:t>
            </a:r>
            <a:r>
              <a:rPr lang="ja-JP" altLang="en-US" sz="2400" dirty="0" smtClean="0"/>
              <a:t>パワーを最小に</a:t>
            </a:r>
            <a:endParaRPr lang="en-US" altLang="ja-JP" sz="2400" dirty="0" smtClean="0"/>
          </a:p>
          <a:p>
            <a:pPr marL="342900" indent="-342900">
              <a:buFont typeface="Arial" panose="020B0604020202020204" pitchFamily="34" charset="0"/>
              <a:buChar char="•"/>
            </a:pPr>
            <a:r>
              <a:rPr lang="ja-JP" altLang="en-US" sz="2400" b="1" dirty="0" smtClean="0">
                <a:solidFill>
                  <a:srgbClr val="FFC000"/>
                </a:solidFill>
              </a:rPr>
              <a:t>カメラ系の色収差が問題</a:t>
            </a:r>
            <a:endParaRPr lang="en-US" altLang="ja-JP" sz="2400" b="1" dirty="0" smtClean="0">
              <a:solidFill>
                <a:srgbClr val="FFC000"/>
              </a:solidFill>
            </a:endParaRPr>
          </a:p>
          <a:p>
            <a:pPr marL="342900" indent="-342900">
              <a:buFont typeface="Arial" panose="020B0604020202020204" pitchFamily="34" charset="0"/>
              <a:buChar char="•"/>
            </a:pPr>
            <a:r>
              <a:rPr lang="ja-JP" altLang="en-US" sz="2400" b="1" dirty="0" smtClean="0">
                <a:solidFill>
                  <a:srgbClr val="FFC000"/>
                </a:solidFill>
              </a:rPr>
              <a:t>全体としてスリットが長くなり収差が増大</a:t>
            </a:r>
            <a:endParaRPr lang="en-US" altLang="ja-JP" sz="2400" b="1" dirty="0" smtClean="0">
              <a:solidFill>
                <a:srgbClr val="FFC000"/>
              </a:solidFill>
            </a:endParaRPr>
          </a:p>
          <a:p>
            <a:r>
              <a:rPr lang="ja-JP" altLang="en-US" sz="2400" dirty="0" smtClean="0"/>
              <a:t>→ 反射光学系のみでかなりの収差を除く必要がある</a:t>
            </a:r>
            <a:endParaRPr lang="en-US" altLang="ja-JP" sz="2400" dirty="0" smtClean="0"/>
          </a:p>
          <a:p>
            <a:endParaRPr lang="en-US" altLang="ja-JP" sz="2400" dirty="0"/>
          </a:p>
          <a:p>
            <a:r>
              <a:rPr lang="ja-JP" altLang="en-US" sz="2400" dirty="0"/>
              <a:t>バイコニック鏡のみの反射光学系でどうか</a:t>
            </a:r>
            <a:r>
              <a:rPr lang="ja-JP" altLang="en-US" sz="2400" dirty="0" smtClean="0"/>
              <a:t>？</a:t>
            </a:r>
            <a:endParaRPr lang="en-US" altLang="ja-JP" sz="2400" dirty="0"/>
          </a:p>
          <a:p>
            <a:pPr marL="342900" indent="-342900">
              <a:buFont typeface="Arial" panose="020B0604020202020204" pitchFamily="34" charset="0"/>
              <a:buChar char="•"/>
            </a:pPr>
            <a:r>
              <a:rPr lang="en-US" altLang="ja-JP" sz="2400" b="1" dirty="0" smtClean="0">
                <a:solidFill>
                  <a:srgbClr val="FFC000"/>
                </a:solidFill>
              </a:rPr>
              <a:t>3.8m </a:t>
            </a:r>
            <a:r>
              <a:rPr lang="ja-JP" altLang="en-US" sz="2400" b="1" dirty="0" err="1" smtClean="0">
                <a:solidFill>
                  <a:srgbClr val="FFC000"/>
                </a:solidFill>
              </a:rPr>
              <a:t>の近</a:t>
            </a:r>
            <a:r>
              <a:rPr lang="ja-JP" altLang="en-US" sz="2400" b="1" dirty="0" smtClean="0">
                <a:solidFill>
                  <a:srgbClr val="FFC000"/>
                </a:solidFill>
              </a:rPr>
              <a:t>赤外分光器の光学設計をベースに改良</a:t>
            </a:r>
            <a:endParaRPr lang="en-US" altLang="ja-JP" sz="2400" b="1" dirty="0" smtClean="0">
              <a:solidFill>
                <a:srgbClr val="FFC000"/>
              </a:solidFill>
            </a:endParaRPr>
          </a:p>
          <a:p>
            <a:pPr marL="342900" indent="-342900">
              <a:buFont typeface="Arial" panose="020B0604020202020204" pitchFamily="34" charset="0"/>
              <a:buChar char="•"/>
            </a:pPr>
            <a:r>
              <a:rPr lang="en-US" altLang="ja-JP" sz="2400" b="1" dirty="0">
                <a:solidFill>
                  <a:srgbClr val="FFC000"/>
                </a:solidFill>
              </a:rPr>
              <a:t>p</a:t>
            </a:r>
            <a:r>
              <a:rPr lang="en-US" altLang="ja-JP" sz="2400" b="1" dirty="0" smtClean="0">
                <a:solidFill>
                  <a:srgbClr val="FFC000"/>
                </a:solidFill>
              </a:rPr>
              <a:t>rism </a:t>
            </a:r>
            <a:r>
              <a:rPr lang="ja-JP" altLang="en-US" sz="2400" b="1" dirty="0" smtClean="0">
                <a:solidFill>
                  <a:srgbClr val="FFC000"/>
                </a:solidFill>
              </a:rPr>
              <a:t>と </a:t>
            </a:r>
            <a:r>
              <a:rPr lang="en-US" altLang="ja-JP" sz="2400" b="1" dirty="0" smtClean="0">
                <a:solidFill>
                  <a:srgbClr val="FFC000"/>
                </a:solidFill>
              </a:rPr>
              <a:t>echelle </a:t>
            </a:r>
            <a:r>
              <a:rPr lang="ja-JP" altLang="en-US" sz="2400" b="1" dirty="0" smtClean="0">
                <a:solidFill>
                  <a:srgbClr val="FFC000"/>
                </a:solidFill>
              </a:rPr>
              <a:t>の間隔が大きいため、光路分離の </a:t>
            </a:r>
            <a:r>
              <a:rPr lang="en-US" altLang="ja-JP" sz="2400" b="1" dirty="0" smtClean="0">
                <a:solidFill>
                  <a:srgbClr val="FFC000"/>
                </a:solidFill>
              </a:rPr>
              <a:t>quasi-</a:t>
            </a:r>
            <a:r>
              <a:rPr lang="en-US" altLang="ja-JP" sz="2400" b="1" dirty="0" err="1" smtClean="0">
                <a:solidFill>
                  <a:srgbClr val="FFC000"/>
                </a:solidFill>
              </a:rPr>
              <a:t>litrrow</a:t>
            </a:r>
            <a:r>
              <a:rPr lang="en-US" altLang="ja-JP" sz="2400" b="1" dirty="0" smtClean="0">
                <a:solidFill>
                  <a:srgbClr val="FFC000"/>
                </a:solidFill>
              </a:rPr>
              <a:t> </a:t>
            </a:r>
            <a:r>
              <a:rPr lang="ja-JP" altLang="en-US" sz="2400" b="1" dirty="0" smtClean="0">
                <a:solidFill>
                  <a:srgbClr val="FFC000"/>
                </a:solidFill>
              </a:rPr>
              <a:t>は無理</a:t>
            </a:r>
            <a:endParaRPr lang="en-US" altLang="ja-JP" sz="2400" b="1" dirty="0" smtClean="0">
              <a:solidFill>
                <a:srgbClr val="FFC000"/>
              </a:solidFill>
            </a:endParaRPr>
          </a:p>
          <a:p>
            <a:r>
              <a:rPr lang="ja-JP" altLang="en-US" sz="2400" dirty="0" smtClean="0"/>
              <a:t>→ </a:t>
            </a:r>
            <a:r>
              <a:rPr lang="en-US" altLang="ja-JP" sz="2400" dirty="0" smtClean="0"/>
              <a:t>common-path </a:t>
            </a:r>
            <a:r>
              <a:rPr lang="ja-JP" altLang="en-US" sz="2400" dirty="0" smtClean="0"/>
              <a:t>に近い </a:t>
            </a:r>
            <a:r>
              <a:rPr lang="en-US" altLang="ja-JP" sz="2400" dirty="0" smtClean="0"/>
              <a:t>in-plane </a:t>
            </a:r>
            <a:r>
              <a:rPr lang="ja-JP" altLang="en-US" sz="2400" dirty="0" smtClean="0"/>
              <a:t>方式で対応</a:t>
            </a:r>
            <a:endParaRPr lang="en-US" altLang="ja-JP" sz="24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404664"/>
            <a:ext cx="5190476" cy="3190476"/>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694" y="3861048"/>
            <a:ext cx="3929063" cy="1785938"/>
          </a:xfrm>
          <a:prstGeom prst="rect">
            <a:avLst/>
          </a:prstGeom>
        </p:spPr>
      </p:pic>
      <p:cxnSp>
        <p:nvCxnSpPr>
          <p:cNvPr id="7" name="直線矢印コネクタ 6"/>
          <p:cNvCxnSpPr/>
          <p:nvPr/>
        </p:nvCxnSpPr>
        <p:spPr>
          <a:xfrm>
            <a:off x="6744072" y="3356992"/>
            <a:ext cx="1800200" cy="1397025"/>
          </a:xfrm>
          <a:prstGeom prst="straightConnector1">
            <a:avLst/>
          </a:prstGeom>
          <a:ln w="1270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5528603" y="3305908"/>
            <a:ext cx="2700997" cy="2124221"/>
          </a:xfrm>
          <a:custGeom>
            <a:avLst/>
            <a:gdLst>
              <a:gd name="connsiteX0" fmla="*/ 0 w 2700997"/>
              <a:gd name="connsiteY0" fmla="*/ 2124221 h 2124221"/>
              <a:gd name="connsiteX1" fmla="*/ 393895 w 2700997"/>
              <a:gd name="connsiteY1" fmla="*/ 2053883 h 2124221"/>
              <a:gd name="connsiteX2" fmla="*/ 2264899 w 2700997"/>
              <a:gd name="connsiteY2" fmla="*/ 1814732 h 2124221"/>
              <a:gd name="connsiteX3" fmla="*/ 2700997 w 2700997"/>
              <a:gd name="connsiteY3" fmla="*/ 0 h 2124221"/>
            </a:gdLst>
            <a:ahLst/>
            <a:cxnLst>
              <a:cxn ang="0">
                <a:pos x="connsiteX0" y="connsiteY0"/>
              </a:cxn>
              <a:cxn ang="0">
                <a:pos x="connsiteX1" y="connsiteY1"/>
              </a:cxn>
              <a:cxn ang="0">
                <a:pos x="connsiteX2" y="connsiteY2"/>
              </a:cxn>
              <a:cxn ang="0">
                <a:pos x="connsiteX3" y="connsiteY3"/>
              </a:cxn>
            </a:cxnLst>
            <a:rect l="l" t="t" r="r" b="b"/>
            <a:pathLst>
              <a:path w="2700997" h="2124221">
                <a:moveTo>
                  <a:pt x="0" y="2124221"/>
                </a:moveTo>
                <a:cubicBezTo>
                  <a:pt x="8206" y="2114842"/>
                  <a:pt x="393895" y="2053883"/>
                  <a:pt x="393895" y="2053883"/>
                </a:cubicBezTo>
                <a:cubicBezTo>
                  <a:pt x="771378" y="2002302"/>
                  <a:pt x="1880382" y="2157046"/>
                  <a:pt x="2264899" y="1814732"/>
                </a:cubicBezTo>
                <a:cubicBezTo>
                  <a:pt x="2649416" y="1472418"/>
                  <a:pt x="2602523" y="560363"/>
                  <a:pt x="2700997" y="0"/>
                </a:cubicBezTo>
              </a:path>
            </a:pathLst>
          </a:custGeom>
          <a:noFill/>
          <a:ln w="127000">
            <a:solidFill>
              <a:srgbClr val="FF0000">
                <a:alpha val="50000"/>
              </a:srgb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065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45" y="1563960"/>
            <a:ext cx="5756339" cy="5105400"/>
          </a:xfrm>
          <a:prstGeom prst="rect">
            <a:avLst/>
          </a:prstGeom>
        </p:spPr>
      </p:pic>
      <p:sp>
        <p:nvSpPr>
          <p:cNvPr id="31" name="テキスト ボックス 30"/>
          <p:cNvSpPr txBox="1"/>
          <p:nvPr/>
        </p:nvSpPr>
        <p:spPr>
          <a:xfrm>
            <a:off x="487485" y="404664"/>
            <a:ext cx="5724644"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装置概要と光学系</a:t>
            </a:r>
            <a:endParaRPr kumimoji="1" lang="ja-JP" altLang="en-US" sz="5400" b="1" dirty="0">
              <a:solidFill>
                <a:srgbClr val="FFCCCC"/>
              </a:solidFill>
            </a:endParaRPr>
          </a:p>
        </p:txBody>
      </p:sp>
      <p:sp>
        <p:nvSpPr>
          <p:cNvPr id="4" name="テキスト ボックス 3"/>
          <p:cNvSpPr txBox="1"/>
          <p:nvPr/>
        </p:nvSpPr>
        <p:spPr>
          <a:xfrm>
            <a:off x="6096000" y="1543432"/>
            <a:ext cx="5951984" cy="2677656"/>
          </a:xfrm>
          <a:prstGeom prst="rect">
            <a:avLst/>
          </a:prstGeom>
          <a:noFill/>
        </p:spPr>
        <p:txBody>
          <a:bodyPr wrap="square" rtlCol="0">
            <a:spAutoFit/>
          </a:bodyPr>
          <a:lstStyle/>
          <a:p>
            <a:r>
              <a:rPr lang="ja-JP" altLang="en-US" sz="2400" dirty="0"/>
              <a:t>ファイバー径	</a:t>
            </a:r>
            <a:r>
              <a:rPr lang="en-US" altLang="ja-JP" sz="2400" dirty="0" smtClean="0"/>
              <a:t>0”.45 (φ50μm)</a:t>
            </a:r>
          </a:p>
          <a:p>
            <a:r>
              <a:rPr lang="ja-JP" altLang="en-US" sz="2400" dirty="0"/>
              <a:t>　</a:t>
            </a:r>
            <a:r>
              <a:rPr lang="ja-JP" altLang="en-US" sz="2400" dirty="0" smtClean="0"/>
              <a:t>　　　　　　　　</a:t>
            </a:r>
            <a:r>
              <a:rPr lang="en-US" altLang="ja-JP" sz="2400" dirty="0" smtClean="0"/>
              <a:t>0</a:t>
            </a:r>
            <a:r>
              <a:rPr lang="en-US" altLang="ja-JP" sz="2400" dirty="0"/>
              <a:t>".91 (φ100μm)	</a:t>
            </a:r>
          </a:p>
          <a:p>
            <a:r>
              <a:rPr lang="ja-JP" altLang="en-US" sz="2400" dirty="0"/>
              <a:t>ファイバー本数　	</a:t>
            </a:r>
            <a:r>
              <a:rPr lang="en-US" altLang="ja-JP" sz="2400" dirty="0" smtClean="0"/>
              <a:t>2</a:t>
            </a:r>
            <a:r>
              <a:rPr lang="ja-JP" altLang="en-US" sz="2400" dirty="0" smtClean="0"/>
              <a:t>本 </a:t>
            </a:r>
            <a:r>
              <a:rPr lang="en-US" altLang="ja-JP" sz="2400" dirty="0" smtClean="0"/>
              <a:t>or 1</a:t>
            </a:r>
            <a:r>
              <a:rPr lang="ja-JP" altLang="en-US" sz="2400" dirty="0" smtClean="0"/>
              <a:t>本 </a:t>
            </a:r>
            <a:r>
              <a:rPr lang="en-US" altLang="ja-JP" sz="2400" dirty="0" smtClean="0"/>
              <a:t>×6</a:t>
            </a:r>
            <a:r>
              <a:rPr lang="ja-JP" altLang="en-US" sz="2400" dirty="0"/>
              <a:t>組</a:t>
            </a:r>
            <a:endParaRPr lang="en-US" altLang="ja-JP" sz="2400" dirty="0"/>
          </a:p>
          <a:p>
            <a:r>
              <a:rPr lang="ja-JP" altLang="en-US" sz="2400" dirty="0"/>
              <a:t>波長域	</a:t>
            </a:r>
            <a:r>
              <a:rPr lang="ja-JP" altLang="en-US" sz="2400" dirty="0" smtClean="0"/>
              <a:t>　　　</a:t>
            </a:r>
            <a:r>
              <a:rPr lang="en-US" altLang="ja-JP" sz="2400" dirty="0" smtClean="0"/>
              <a:t>U</a:t>
            </a:r>
            <a:r>
              <a:rPr lang="ja-JP" altLang="en-US" sz="2400" dirty="0"/>
              <a:t>～</a:t>
            </a:r>
            <a:r>
              <a:rPr lang="en-US" altLang="ja-JP" sz="2400" dirty="0"/>
              <a:t>z </a:t>
            </a:r>
            <a:r>
              <a:rPr lang="ja-JP" altLang="en-US" sz="2400" dirty="0" smtClean="0"/>
              <a:t>同時</a:t>
            </a:r>
            <a:endParaRPr lang="en-US" altLang="ja-JP" sz="2400" dirty="0"/>
          </a:p>
          <a:p>
            <a:r>
              <a:rPr lang="ja-JP" altLang="en-US" sz="2400" dirty="0"/>
              <a:t>波長分解能	</a:t>
            </a:r>
            <a:r>
              <a:rPr lang="ja-JP" altLang="en-US" sz="2400" dirty="0" smtClean="0"/>
              <a:t>　　　～</a:t>
            </a:r>
            <a:r>
              <a:rPr lang="en-US" altLang="ja-JP" sz="2400" dirty="0" smtClean="0"/>
              <a:t>100,000</a:t>
            </a:r>
          </a:p>
          <a:p>
            <a:r>
              <a:rPr lang="ja-JP" altLang="en-US" sz="2400" dirty="0"/>
              <a:t>　</a:t>
            </a:r>
            <a:r>
              <a:rPr lang="ja-JP" altLang="en-US" sz="2400" dirty="0" smtClean="0"/>
              <a:t>　　　　　　　　～  </a:t>
            </a:r>
            <a:r>
              <a:rPr lang="en-US" altLang="ja-JP" sz="2400" dirty="0" smtClean="0"/>
              <a:t>50,000</a:t>
            </a:r>
            <a:endParaRPr lang="ja-JP" altLang="en-US" sz="2400" dirty="0"/>
          </a:p>
          <a:p>
            <a:r>
              <a:rPr lang="en-US" altLang="ja-JP" sz="2400" dirty="0"/>
              <a:t>1h, S/N=10 </a:t>
            </a:r>
            <a:r>
              <a:rPr lang="ja-JP" altLang="en-US" sz="2400" dirty="0" err="1"/>
              <a:t>での</a:t>
            </a:r>
            <a:r>
              <a:rPr lang="ja-JP" altLang="en-US" sz="2400" dirty="0"/>
              <a:t>限界等級は</a:t>
            </a:r>
            <a:r>
              <a:rPr lang="ja-JP" altLang="en-US" sz="2400" dirty="0" smtClean="0"/>
              <a:t>～</a:t>
            </a:r>
            <a:r>
              <a:rPr lang="en-US" altLang="ja-JP" sz="2400" dirty="0" smtClean="0"/>
              <a:t>15.3mag</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4509120"/>
            <a:ext cx="5714285" cy="2190476"/>
          </a:xfrm>
          <a:prstGeom prst="rect">
            <a:avLst/>
          </a:prstGeom>
        </p:spPr>
      </p:pic>
    </p:spTree>
    <p:extLst>
      <p:ext uri="{BB962C8B-B14F-4D97-AF65-F5344CB8AC3E}">
        <p14:creationId xmlns:p14="http://schemas.microsoft.com/office/powerpoint/2010/main" val="2706608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74701"/>
            <a:ext cx="10380952" cy="6666667"/>
          </a:xfrm>
          <a:prstGeom prst="rect">
            <a:avLst/>
          </a:prstGeom>
        </p:spPr>
      </p:pic>
      <p:sp>
        <p:nvSpPr>
          <p:cNvPr id="4" name="テキスト ボックス 3"/>
          <p:cNvSpPr txBox="1"/>
          <p:nvPr/>
        </p:nvSpPr>
        <p:spPr>
          <a:xfrm>
            <a:off x="10560496" y="116632"/>
            <a:ext cx="1569660" cy="5355312"/>
          </a:xfrm>
          <a:prstGeom prst="rect">
            <a:avLst/>
          </a:prstGeom>
          <a:noFill/>
        </p:spPr>
        <p:txBody>
          <a:bodyPr wrap="none" rtlCol="0">
            <a:spAutoFit/>
          </a:bodyPr>
          <a:lstStyle/>
          <a:p>
            <a:r>
              <a:rPr kumimoji="1" lang="ja-JP" altLang="en-US" b="1" dirty="0" smtClean="0">
                <a:solidFill>
                  <a:srgbClr val="FFFF00"/>
                </a:solidFill>
              </a:rPr>
              <a:t>ビーム径</a:t>
            </a:r>
            <a:endParaRPr kumimoji="1" lang="en-US" altLang="ja-JP" b="1" dirty="0" smtClean="0">
              <a:solidFill>
                <a:srgbClr val="FFFF00"/>
              </a:solidFill>
            </a:endParaRPr>
          </a:p>
          <a:p>
            <a:r>
              <a:rPr lang="ja-JP" altLang="en-US" b="1" dirty="0">
                <a:solidFill>
                  <a:srgbClr val="FFFF00"/>
                </a:solidFill>
              </a:rPr>
              <a:t>　</a:t>
            </a:r>
            <a:r>
              <a:rPr lang="en-US" altLang="ja-JP" b="1" dirty="0" smtClean="0">
                <a:solidFill>
                  <a:srgbClr val="FFFF00"/>
                </a:solidFill>
              </a:rPr>
              <a:t>17cm</a:t>
            </a:r>
          </a:p>
          <a:p>
            <a:r>
              <a:rPr lang="ja-JP" altLang="en-US" dirty="0" smtClean="0"/>
              <a:t>回折格子</a:t>
            </a:r>
            <a:endParaRPr lang="en-US" altLang="ja-JP" dirty="0" smtClean="0"/>
          </a:p>
          <a:p>
            <a:r>
              <a:rPr lang="ja-JP" altLang="en-US" dirty="0" smtClean="0"/>
              <a:t>入射角</a:t>
            </a:r>
            <a:r>
              <a:rPr lang="en-US" altLang="ja-JP" dirty="0" smtClean="0"/>
              <a:t>79°</a:t>
            </a:r>
          </a:p>
          <a:p>
            <a:r>
              <a:rPr lang="ja-JP" altLang="en-US" dirty="0" smtClean="0"/>
              <a:t>⇒ </a:t>
            </a:r>
            <a:r>
              <a:rPr lang="en-US" altLang="ja-JP" dirty="0" smtClean="0"/>
              <a:t>88cm</a:t>
            </a:r>
          </a:p>
          <a:p>
            <a:r>
              <a:rPr lang="ja-JP" altLang="en-US" dirty="0"/>
              <a:t>（</a:t>
            </a:r>
            <a:r>
              <a:rPr lang="en-US" altLang="ja-JP" dirty="0" smtClean="0"/>
              <a:t>1% </a:t>
            </a:r>
            <a:r>
              <a:rPr lang="ja-JP" altLang="en-US" dirty="0" smtClean="0"/>
              <a:t>ロス）</a:t>
            </a:r>
            <a:endParaRPr lang="en-US" altLang="ja-JP" dirty="0" smtClean="0"/>
          </a:p>
          <a:p>
            <a:endParaRPr lang="en-US" altLang="ja-JP" dirty="0"/>
          </a:p>
          <a:p>
            <a:r>
              <a:rPr lang="ja-JP" altLang="en-US" b="1" dirty="0" smtClean="0">
                <a:solidFill>
                  <a:srgbClr val="FFFF00"/>
                </a:solidFill>
              </a:rPr>
              <a:t>スリット長</a:t>
            </a:r>
            <a:endParaRPr lang="en-US" altLang="ja-JP" b="1" dirty="0" smtClean="0">
              <a:solidFill>
                <a:srgbClr val="FFFF00"/>
              </a:solidFill>
            </a:endParaRPr>
          </a:p>
          <a:p>
            <a:r>
              <a:rPr lang="ja-JP" altLang="en-US" b="1" dirty="0" smtClean="0">
                <a:solidFill>
                  <a:srgbClr val="FFFF00"/>
                </a:solidFill>
              </a:rPr>
              <a:t>　</a:t>
            </a:r>
            <a:r>
              <a:rPr lang="en-US" altLang="ja-JP" b="1" dirty="0" smtClean="0">
                <a:solidFill>
                  <a:srgbClr val="FFFF00"/>
                </a:solidFill>
              </a:rPr>
              <a:t>12cm</a:t>
            </a:r>
          </a:p>
          <a:p>
            <a:r>
              <a:rPr lang="ja-JP" altLang="en-US" b="1" dirty="0">
                <a:solidFill>
                  <a:srgbClr val="FFFF00"/>
                </a:solidFill>
              </a:rPr>
              <a:t>ファイバー径</a:t>
            </a:r>
            <a:endParaRPr lang="en-US" altLang="ja-JP" b="1" dirty="0">
              <a:solidFill>
                <a:srgbClr val="FFFF00"/>
              </a:solidFill>
            </a:endParaRPr>
          </a:p>
          <a:p>
            <a:r>
              <a:rPr lang="ja-JP" altLang="en-US" b="1" dirty="0">
                <a:solidFill>
                  <a:srgbClr val="FFFF00"/>
                </a:solidFill>
              </a:rPr>
              <a:t>　</a:t>
            </a:r>
            <a:r>
              <a:rPr lang="en-US" altLang="ja-JP" b="1" dirty="0" smtClean="0">
                <a:solidFill>
                  <a:srgbClr val="FFFF00"/>
                </a:solidFill>
              </a:rPr>
              <a:t>50μm</a:t>
            </a:r>
          </a:p>
          <a:p>
            <a:r>
              <a:rPr lang="ja-JP" altLang="en-US" dirty="0" smtClean="0"/>
              <a:t>縮小率 </a:t>
            </a:r>
            <a:r>
              <a:rPr lang="en-US" altLang="ja-JP" dirty="0" smtClean="0"/>
              <a:t>0.62</a:t>
            </a:r>
          </a:p>
          <a:p>
            <a:r>
              <a:rPr lang="ja-JP" altLang="en-US" dirty="0" smtClean="0"/>
              <a:t>⇒ </a:t>
            </a:r>
            <a:r>
              <a:rPr lang="en-US" altLang="ja-JP" dirty="0" smtClean="0"/>
              <a:t>7.4cm</a:t>
            </a:r>
          </a:p>
          <a:p>
            <a:r>
              <a:rPr lang="ja-JP" altLang="en-US" dirty="0" smtClean="0"/>
              <a:t>　</a:t>
            </a:r>
            <a:r>
              <a:rPr lang="en-US" altLang="ja-JP" dirty="0" smtClean="0"/>
              <a:t> 31μm</a:t>
            </a:r>
          </a:p>
          <a:p>
            <a:endParaRPr lang="en-US" altLang="ja-JP" dirty="0"/>
          </a:p>
          <a:p>
            <a:r>
              <a:rPr lang="ja-JP" altLang="en-US" b="1" dirty="0" smtClean="0">
                <a:solidFill>
                  <a:srgbClr val="FFFF00"/>
                </a:solidFill>
              </a:rPr>
              <a:t>検出器</a:t>
            </a:r>
            <a:endParaRPr lang="en-US" altLang="ja-JP" b="1" dirty="0" smtClean="0">
              <a:solidFill>
                <a:srgbClr val="FFFF00"/>
              </a:solidFill>
            </a:endParaRPr>
          </a:p>
          <a:p>
            <a:r>
              <a:rPr lang="en-US" altLang="ja-JP" b="1" dirty="0" smtClean="0">
                <a:solidFill>
                  <a:srgbClr val="FFFF00"/>
                </a:solidFill>
              </a:rPr>
              <a:t>STA1600LN</a:t>
            </a:r>
          </a:p>
          <a:p>
            <a:r>
              <a:rPr lang="ja-JP" altLang="en-US" b="1" dirty="0">
                <a:solidFill>
                  <a:srgbClr val="FFFF00"/>
                </a:solidFill>
              </a:rPr>
              <a:t>　</a:t>
            </a:r>
            <a:r>
              <a:rPr lang="en-US" altLang="ja-JP" b="1" dirty="0" smtClean="0">
                <a:solidFill>
                  <a:srgbClr val="FFFF00"/>
                </a:solidFill>
              </a:rPr>
              <a:t>10k x 10k</a:t>
            </a:r>
          </a:p>
          <a:p>
            <a:r>
              <a:rPr lang="ja-JP" altLang="en-US" b="1" dirty="0">
                <a:solidFill>
                  <a:srgbClr val="FFFF00"/>
                </a:solidFill>
              </a:rPr>
              <a:t>　</a:t>
            </a:r>
            <a:r>
              <a:rPr lang="en-US" altLang="ja-JP" b="1" dirty="0" smtClean="0">
                <a:solidFill>
                  <a:srgbClr val="FFFF00"/>
                </a:solidFill>
              </a:rPr>
              <a:t>9μm/pix</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512" y="5517232"/>
            <a:ext cx="1190625" cy="1190625"/>
          </a:xfrm>
          <a:prstGeom prst="rect">
            <a:avLst/>
          </a:prstGeom>
        </p:spPr>
      </p:pic>
    </p:spTree>
    <p:extLst>
      <p:ext uri="{BB962C8B-B14F-4D97-AF65-F5344CB8AC3E}">
        <p14:creationId xmlns:p14="http://schemas.microsoft.com/office/powerpoint/2010/main" val="3178886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41" y="1563960"/>
            <a:ext cx="5414059" cy="5105400"/>
          </a:xfrm>
          <a:prstGeom prst="rect">
            <a:avLst/>
          </a:prstGeom>
        </p:spPr>
      </p:pic>
      <p:sp>
        <p:nvSpPr>
          <p:cNvPr id="31" name="テキスト ボックス 30"/>
          <p:cNvSpPr txBox="1"/>
          <p:nvPr/>
        </p:nvSpPr>
        <p:spPr>
          <a:xfrm>
            <a:off x="487485" y="404664"/>
            <a:ext cx="6417141"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検出器上のスポット</a:t>
            </a:r>
            <a:endParaRPr kumimoji="1" lang="ja-JP" altLang="en-US" sz="5400" b="1" dirty="0">
              <a:solidFill>
                <a:srgbClr val="FFCCCC"/>
              </a:solidFill>
            </a:endParaRPr>
          </a:p>
        </p:txBody>
      </p:sp>
      <p:sp>
        <p:nvSpPr>
          <p:cNvPr id="4" name="テキスト ボックス 3"/>
          <p:cNvSpPr txBox="1"/>
          <p:nvPr/>
        </p:nvSpPr>
        <p:spPr>
          <a:xfrm>
            <a:off x="6096000" y="1268760"/>
            <a:ext cx="5951984" cy="1938992"/>
          </a:xfrm>
          <a:prstGeom prst="rect">
            <a:avLst/>
          </a:prstGeom>
          <a:noFill/>
        </p:spPr>
        <p:txBody>
          <a:bodyPr wrap="square" rtlCol="0">
            <a:spAutoFit/>
          </a:bodyPr>
          <a:lstStyle/>
          <a:p>
            <a:r>
              <a:rPr lang="ja-JP" altLang="en-US" sz="2400" dirty="0" smtClean="0"/>
              <a:t>オーダー間隔　　</a:t>
            </a:r>
            <a:r>
              <a:rPr lang="en-US" altLang="ja-JP" sz="2400" dirty="0" smtClean="0"/>
              <a:t>120μm,13pix (45</a:t>
            </a:r>
            <a:r>
              <a:rPr lang="ja-JP" altLang="en-US" sz="2400" dirty="0" smtClean="0"/>
              <a:t>次</a:t>
            </a:r>
            <a:r>
              <a:rPr lang="en-US" altLang="ja-JP" sz="2400" dirty="0" smtClean="0"/>
              <a:t>)</a:t>
            </a:r>
          </a:p>
          <a:p>
            <a:r>
              <a:rPr lang="ja-JP" altLang="en-US" sz="2400" dirty="0" smtClean="0"/>
              <a:t>　　　　　　　　～</a:t>
            </a:r>
            <a:r>
              <a:rPr lang="en-US" altLang="ja-JP" sz="2400" dirty="0" smtClean="0"/>
              <a:t>250μm, 28pix(130</a:t>
            </a:r>
            <a:r>
              <a:rPr lang="ja-JP" altLang="en-US" sz="2400" dirty="0" smtClean="0"/>
              <a:t>次</a:t>
            </a:r>
            <a:r>
              <a:rPr lang="en-US" altLang="ja-JP" sz="2400" dirty="0" smtClean="0"/>
              <a:t>)</a:t>
            </a:r>
          </a:p>
          <a:p>
            <a:r>
              <a:rPr lang="ja-JP" altLang="en-US" sz="2400" dirty="0" smtClean="0"/>
              <a:t>　　　　短波長側では間隔が広がる</a:t>
            </a:r>
            <a:endParaRPr lang="en-US" altLang="ja-JP" sz="2400" dirty="0" smtClean="0"/>
          </a:p>
          <a:p>
            <a:r>
              <a:rPr lang="ja-JP" altLang="en-US" sz="2400" dirty="0" smtClean="0"/>
              <a:t>ファイバー像サイズ　</a:t>
            </a:r>
            <a:r>
              <a:rPr lang="en-US" altLang="ja-JP" sz="2400" dirty="0" smtClean="0"/>
              <a:t>3.5pix / 7pix</a:t>
            </a:r>
          </a:p>
          <a:p>
            <a:r>
              <a:rPr lang="ja-JP" altLang="en-US" sz="2400" dirty="0" smtClean="0"/>
              <a:t>スポットサイズ　　　</a:t>
            </a:r>
            <a:r>
              <a:rPr lang="en-US" altLang="ja-JP" sz="2400" dirty="0" smtClean="0"/>
              <a:t>1.5pix </a:t>
            </a:r>
            <a:r>
              <a:rPr lang="ja-JP" altLang="en-US" sz="2400" dirty="0" smtClean="0"/>
              <a:t>～ </a:t>
            </a:r>
            <a:r>
              <a:rPr lang="en-US" altLang="ja-JP" sz="2400" dirty="0" smtClean="0"/>
              <a:t>7pix</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3356992"/>
            <a:ext cx="4800000" cy="3200000"/>
          </a:xfrm>
          <a:prstGeom prst="rect">
            <a:avLst/>
          </a:prstGeom>
        </p:spPr>
      </p:pic>
      <p:sp>
        <p:nvSpPr>
          <p:cNvPr id="3" name="円/楕円 2"/>
          <p:cNvSpPr/>
          <p:nvPr/>
        </p:nvSpPr>
        <p:spPr>
          <a:xfrm>
            <a:off x="2855640" y="4797152"/>
            <a:ext cx="216024" cy="8640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3143672" y="4221088"/>
            <a:ext cx="3672408" cy="936104"/>
          </a:xfrm>
          <a:prstGeom prst="straightConnector1">
            <a:avLst/>
          </a:prstGeom>
          <a:ln w="12700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544" y="6093296"/>
            <a:ext cx="457264" cy="626356"/>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456" y="2060848"/>
            <a:ext cx="462027" cy="516803"/>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7808" y="6021288"/>
            <a:ext cx="464409" cy="681133"/>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3912" y="1916832"/>
            <a:ext cx="523948" cy="457264"/>
          </a:xfrm>
          <a:prstGeom prst="rect">
            <a:avLst/>
          </a:prstGeom>
        </p:spPr>
      </p:pic>
      <p:sp>
        <p:nvSpPr>
          <p:cNvPr id="18" name="円/楕円 17"/>
          <p:cNvSpPr/>
          <p:nvPr/>
        </p:nvSpPr>
        <p:spPr>
          <a:xfrm>
            <a:off x="4943872" y="1844824"/>
            <a:ext cx="216024" cy="2160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775520" y="2204864"/>
            <a:ext cx="216024" cy="2160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567608" y="6165304"/>
            <a:ext cx="216024" cy="2160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863752" y="6093296"/>
            <a:ext cx="216024" cy="2160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6074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87485" y="404664"/>
            <a:ext cx="6417141"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5400" b="1" dirty="0" smtClean="0">
                <a:solidFill>
                  <a:srgbClr val="FFCCCC"/>
                </a:solidFill>
              </a:rPr>
              <a:t>ファイバー</a:t>
            </a:r>
            <a:r>
              <a:rPr lang="ja-JP" altLang="en-US" sz="5400" b="1" dirty="0">
                <a:solidFill>
                  <a:srgbClr val="FFCCCC"/>
                </a:solidFill>
              </a:rPr>
              <a:t>バンドル</a:t>
            </a:r>
            <a:endParaRPr kumimoji="1" lang="ja-JP" altLang="en-US" sz="5400" b="1" dirty="0">
              <a:solidFill>
                <a:srgbClr val="FFCCCC"/>
              </a:solidFill>
            </a:endParaRPr>
          </a:p>
        </p:txBody>
      </p:sp>
      <p:sp>
        <p:nvSpPr>
          <p:cNvPr id="4" name="テキスト ボックス 3"/>
          <p:cNvSpPr txBox="1"/>
          <p:nvPr/>
        </p:nvSpPr>
        <p:spPr>
          <a:xfrm>
            <a:off x="1127448" y="1268760"/>
            <a:ext cx="10657184" cy="2677656"/>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t>φ0”.45 x 12</a:t>
            </a:r>
            <a:r>
              <a:rPr lang="ja-JP" altLang="en-US" sz="2400" dirty="0" smtClean="0"/>
              <a:t>本を</a:t>
            </a:r>
            <a:r>
              <a:rPr lang="ja-JP" altLang="en-US" sz="2400" b="1" dirty="0" smtClean="0">
                <a:solidFill>
                  <a:srgbClr val="FFFF00"/>
                </a:solidFill>
              </a:rPr>
              <a:t>大気分散方向に沿って配置</a:t>
            </a:r>
            <a:endParaRPr lang="en-US" altLang="ja-JP" sz="2400" b="1" dirty="0" smtClean="0">
              <a:solidFill>
                <a:srgbClr val="FFFF00"/>
              </a:solidFill>
            </a:endParaRPr>
          </a:p>
          <a:p>
            <a:pPr marL="342900" indent="-342900">
              <a:buFont typeface="Arial" panose="020B0604020202020204" pitchFamily="34" charset="0"/>
              <a:buChar char="•"/>
            </a:pPr>
            <a:r>
              <a:rPr lang="ja-JP" altLang="en-US" sz="2400" dirty="0" smtClean="0"/>
              <a:t>大気分散</a:t>
            </a:r>
            <a:r>
              <a:rPr lang="ja-JP" altLang="en-US" sz="2400" dirty="0"/>
              <a:t>方向</a:t>
            </a:r>
            <a:r>
              <a:rPr lang="ja-JP" altLang="en-US" sz="2400" dirty="0" smtClean="0"/>
              <a:t>が一定となるよう </a:t>
            </a:r>
            <a:r>
              <a:rPr lang="en-US" altLang="ja-JP" sz="2400" b="1" dirty="0" smtClean="0">
                <a:solidFill>
                  <a:srgbClr val="FFFF00"/>
                </a:solidFill>
              </a:rPr>
              <a:t>PA </a:t>
            </a:r>
            <a:r>
              <a:rPr lang="ja-JP" altLang="en-US" sz="2400" b="1" dirty="0" smtClean="0">
                <a:solidFill>
                  <a:srgbClr val="FFFF00"/>
                </a:solidFill>
              </a:rPr>
              <a:t>を変えて追尾</a:t>
            </a:r>
            <a:endParaRPr lang="en-US" altLang="ja-JP" sz="2400" b="1" dirty="0" smtClean="0">
              <a:solidFill>
                <a:srgbClr val="FFFF00"/>
              </a:solidFill>
            </a:endParaRPr>
          </a:p>
          <a:p>
            <a:pPr marL="342900" indent="-342900">
              <a:buFont typeface="Arial" panose="020B0604020202020204" pitchFamily="34" charset="0"/>
              <a:buChar char="•"/>
            </a:pPr>
            <a:r>
              <a:rPr lang="ja-JP" altLang="en-US" sz="2400" dirty="0" smtClean="0"/>
              <a:t>下図は </a:t>
            </a:r>
            <a:r>
              <a:rPr lang="en-US" altLang="ja-JP" sz="2400" dirty="0" smtClean="0"/>
              <a:t>Seeing 1”</a:t>
            </a:r>
            <a:r>
              <a:rPr lang="ja-JP" altLang="en-US" sz="2400" dirty="0" err="1" smtClean="0"/>
              <a:t>、</a:t>
            </a:r>
            <a:r>
              <a:rPr lang="ja-JP" altLang="en-US" sz="2400" dirty="0" smtClean="0"/>
              <a:t>天頂角 </a:t>
            </a:r>
            <a:r>
              <a:rPr lang="en-US" altLang="ja-JP" sz="2400" dirty="0"/>
              <a:t>4</a:t>
            </a:r>
            <a:r>
              <a:rPr lang="en-US" altLang="ja-JP" sz="2400" dirty="0" smtClean="0"/>
              <a:t>5° </a:t>
            </a:r>
            <a:r>
              <a:rPr lang="ja-JP" altLang="en-US" sz="2400" dirty="0" smtClean="0"/>
              <a:t>の場合</a:t>
            </a:r>
            <a:r>
              <a:rPr lang="en-US" altLang="ja-JP" sz="2400" dirty="0"/>
              <a:t/>
            </a:r>
            <a:br>
              <a:rPr lang="en-US" altLang="ja-JP" sz="2400" dirty="0"/>
            </a:br>
            <a:r>
              <a:rPr lang="ja-JP" altLang="en-US" sz="2400" dirty="0" smtClean="0"/>
              <a:t>（</a:t>
            </a:r>
            <a:r>
              <a:rPr lang="en-US" altLang="ja-JP" sz="2400" dirty="0" smtClean="0"/>
              <a:t>0”.9 x 6</a:t>
            </a:r>
            <a:r>
              <a:rPr lang="ja-JP" altLang="en-US" sz="2400" dirty="0" smtClean="0"/>
              <a:t>本の場合は天頂角</a:t>
            </a:r>
            <a:r>
              <a:rPr lang="en-US" altLang="ja-JP" sz="2400" dirty="0" smtClean="0"/>
              <a:t>50° </a:t>
            </a:r>
            <a:r>
              <a:rPr lang="ja-JP" altLang="en-US" sz="2400" dirty="0" smtClean="0"/>
              <a:t>の大気分散に相当）</a:t>
            </a:r>
            <a:endParaRPr lang="en-US" altLang="ja-JP" sz="2400" dirty="0" smtClean="0"/>
          </a:p>
          <a:p>
            <a:pPr marL="342900" indent="-342900">
              <a:buFont typeface="Arial" panose="020B0604020202020204" pitchFamily="34" charset="0"/>
              <a:buChar char="•"/>
            </a:pPr>
            <a:r>
              <a:rPr lang="ja-JP" altLang="en-US" sz="2400" dirty="0" smtClean="0"/>
              <a:t>ターゲット用／較正用をペアとし</a:t>
            </a:r>
            <a:r>
              <a:rPr lang="ja-JP" altLang="en-US" sz="2400" b="1" dirty="0" smtClean="0">
                <a:solidFill>
                  <a:srgbClr val="FFFF00"/>
                </a:solidFill>
              </a:rPr>
              <a:t>２種類のファイバーを交互に配置</a:t>
            </a:r>
            <a:endParaRPr lang="en-US" altLang="ja-JP" sz="2400" b="1" dirty="0">
              <a:solidFill>
                <a:srgbClr val="FFFF00"/>
              </a:solidFill>
            </a:endParaRPr>
          </a:p>
          <a:p>
            <a:pPr marL="342900" indent="-342900">
              <a:buFont typeface="Arial" panose="020B0604020202020204" pitchFamily="34" charset="0"/>
              <a:buChar char="•"/>
            </a:pPr>
            <a:r>
              <a:rPr lang="ja-JP" altLang="en-US" sz="2400" dirty="0" smtClean="0"/>
              <a:t>ターゲットを入れた状態で較正光を入れ短時間露出</a:t>
            </a:r>
            <a:endParaRPr lang="en-US" altLang="ja-JP" sz="2400" dirty="0" smtClean="0"/>
          </a:p>
          <a:p>
            <a:pPr marL="342900" indent="-342900">
              <a:buFont typeface="Arial" panose="020B0604020202020204" pitchFamily="34" charset="0"/>
              <a:buChar char="•"/>
            </a:pPr>
            <a:r>
              <a:rPr lang="en-US" altLang="ja-JP" sz="2400" dirty="0" smtClean="0"/>
              <a:t>30m </a:t>
            </a:r>
            <a:r>
              <a:rPr lang="ja-JP" altLang="en-US" sz="2400" dirty="0" err="1" smtClean="0"/>
              <a:t>での</a:t>
            </a:r>
            <a:r>
              <a:rPr lang="ja-JP" altLang="en-US" sz="2400" dirty="0" smtClean="0"/>
              <a:t>内部透過率は </a:t>
            </a:r>
            <a:r>
              <a:rPr lang="en-US" altLang="ja-JP" sz="2400" b="1" dirty="0" smtClean="0">
                <a:solidFill>
                  <a:srgbClr val="FFFF00"/>
                </a:solidFill>
              </a:rPr>
              <a:t>70%</a:t>
            </a:r>
            <a:r>
              <a:rPr lang="ja-JP" altLang="en-US" sz="2400" b="1" dirty="0" smtClean="0">
                <a:solidFill>
                  <a:srgbClr val="FFFF00"/>
                </a:solidFill>
              </a:rPr>
              <a:t>～</a:t>
            </a:r>
            <a:r>
              <a:rPr lang="en-US" altLang="ja-JP" sz="2400" b="1" dirty="0" smtClean="0">
                <a:solidFill>
                  <a:srgbClr val="FFFF00"/>
                </a:solidFill>
              </a:rPr>
              <a:t>97%</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447" y="4065945"/>
            <a:ext cx="2102857" cy="2558475"/>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3933056"/>
            <a:ext cx="2666667" cy="2692063"/>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3631520"/>
            <a:ext cx="4003040" cy="3037840"/>
          </a:xfrm>
          <a:prstGeom prst="rect">
            <a:avLst/>
          </a:prstGeom>
        </p:spPr>
      </p:pic>
      <p:sp>
        <p:nvSpPr>
          <p:cNvPr id="13" name="テキスト ボックス 12"/>
          <p:cNvSpPr txBox="1"/>
          <p:nvPr/>
        </p:nvSpPr>
        <p:spPr>
          <a:xfrm>
            <a:off x="8688288" y="3847547"/>
            <a:ext cx="2664296" cy="1446550"/>
          </a:xfrm>
          <a:prstGeom prst="rect">
            <a:avLst/>
          </a:prstGeom>
          <a:noFill/>
        </p:spPr>
        <p:txBody>
          <a:bodyPr wrap="square" rtlCol="0">
            <a:spAutoFit/>
          </a:bodyPr>
          <a:lstStyle/>
          <a:p>
            <a:r>
              <a:rPr kumimoji="1" lang="ja-JP" altLang="en-US" sz="2200" b="1" dirty="0" smtClean="0">
                <a:solidFill>
                  <a:srgbClr val="FF0000"/>
                </a:solidFill>
              </a:rPr>
              <a:t>　　　　</a:t>
            </a:r>
            <a:r>
              <a:rPr kumimoji="1" lang="en-US" altLang="ja-JP" sz="2200" b="1" dirty="0" smtClean="0">
                <a:solidFill>
                  <a:srgbClr val="FF0000"/>
                </a:solidFill>
              </a:rPr>
              <a:t>74%@30m</a:t>
            </a:r>
          </a:p>
          <a:p>
            <a:endParaRPr lang="en-US" altLang="ja-JP" sz="2200" b="1" dirty="0">
              <a:solidFill>
                <a:srgbClr val="FF0000"/>
              </a:solidFill>
            </a:endParaRPr>
          </a:p>
          <a:p>
            <a:endParaRPr kumimoji="1" lang="en-US" altLang="ja-JP" sz="2200" b="1" dirty="0" smtClean="0">
              <a:solidFill>
                <a:srgbClr val="FF0000"/>
              </a:solidFill>
            </a:endParaRPr>
          </a:p>
          <a:p>
            <a:r>
              <a:rPr lang="en-US" altLang="ja-JP" sz="2200" b="1" dirty="0" smtClean="0">
                <a:solidFill>
                  <a:srgbClr val="FF0000"/>
                </a:solidFill>
              </a:rPr>
              <a:t>97%@30m</a:t>
            </a:r>
            <a:endParaRPr kumimoji="1" lang="ja-JP" altLang="en-US" sz="2200" b="1" dirty="0">
              <a:solidFill>
                <a:srgbClr val="FF0000"/>
              </a:solidFill>
            </a:endParaRPr>
          </a:p>
        </p:txBody>
      </p:sp>
    </p:spTree>
    <p:extLst>
      <p:ext uri="{BB962C8B-B14F-4D97-AF65-F5344CB8AC3E}">
        <p14:creationId xmlns:p14="http://schemas.microsoft.com/office/powerpoint/2010/main" val="213477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5981</TotalTime>
  <Words>639</Words>
  <Application>Microsoft Office PowerPoint</Application>
  <PresentationFormat>ワイド画面</PresentationFormat>
  <Paragraphs>243</Paragraphs>
  <Slides>24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微軟正黑體</vt:lpstr>
      <vt:lpstr>メイリオ</vt:lpstr>
      <vt:lpstr>Arial</vt:lpstr>
      <vt:lpstr>Century Gothic</vt:lpstr>
      <vt:lpstr>Wingdings</vt:lpstr>
      <vt:lpstr>Wingdings 3</vt:lpstr>
      <vt:lpstr>スライス</vt:lpstr>
      <vt:lpstr>PowerPoint プレゼンテーション</vt:lpstr>
      <vt:lpstr>運用開始時に予定している観測装置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京大 3.8m の状況</dc:title>
  <dc:creator>岩室史英</dc:creator>
  <cp:lastModifiedBy>fumi</cp:lastModifiedBy>
  <cp:revision>172</cp:revision>
  <dcterms:created xsi:type="dcterms:W3CDTF">2015-03-27T00:56:38Z</dcterms:created>
  <dcterms:modified xsi:type="dcterms:W3CDTF">2016-11-30T15:55:50Z</dcterms:modified>
</cp:coreProperties>
</file>