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59" r:id="rId5"/>
    <p:sldId id="260" r:id="rId6"/>
    <p:sldId id="263" r:id="rId7"/>
    <p:sldId id="261" r:id="rId8"/>
    <p:sldId id="264" r:id="rId9"/>
    <p:sldId id="262" r:id="rId10"/>
    <p:sldId id="269" r:id="rId11"/>
    <p:sldId id="266" r:id="rId12"/>
    <p:sldId id="267" r:id="rId13"/>
    <p:sldId id="268" r:id="rId14"/>
    <p:sldId id="270" r:id="rId15"/>
    <p:sldId id="271"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BEF50-B0A1-4FB4-8449-459FD96500E2}" type="datetimeFigureOut">
              <a:rPr kumimoji="1" lang="ja-JP" altLang="en-US" smtClean="0"/>
              <a:pPr/>
              <a:t>2014/4/12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E1B27-4DFA-4DB5-8873-1C7EA83E25B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光学系の説明（実際の望遠鏡との対応など）</a:t>
            </a:r>
          </a:p>
          <a:p>
            <a:r>
              <a:rPr lang="ja-JP" altLang="ja-JP" dirty="0" smtClean="0"/>
              <a:t>　用いるレーザーの種類</a:t>
            </a:r>
          </a:p>
          <a:p>
            <a:r>
              <a:rPr lang="ja-JP" altLang="ja-JP" dirty="0" smtClean="0"/>
              <a:t>　計測にかかる時間（一回当たり</a:t>
            </a:r>
            <a:r>
              <a:rPr lang="en-US" altLang="ja-JP" dirty="0" smtClean="0"/>
              <a:t>~17s</a:t>
            </a:r>
            <a:r>
              <a:rPr lang="ja-JP" altLang="ja-JP" dirty="0" smtClean="0"/>
              <a:t>（内スキャン片道</a:t>
            </a:r>
            <a:r>
              <a:rPr lang="en-US" altLang="ja-JP" dirty="0" smtClean="0"/>
              <a:t>4s</a:t>
            </a:r>
            <a:r>
              <a:rPr lang="ja-JP" altLang="ja-JP" dirty="0" smtClean="0"/>
              <a:t>））</a:t>
            </a:r>
          </a:p>
          <a:p>
            <a:r>
              <a:rPr lang="ja-JP" altLang="ja-JP" dirty="0" smtClean="0"/>
              <a:t>　（計測で使う波長差（</a:t>
            </a:r>
            <a:r>
              <a:rPr lang="en-US" altLang="ja-JP" dirty="0" smtClean="0"/>
              <a:t>765-781</a:t>
            </a:r>
            <a:r>
              <a:rPr lang="ja-JP" altLang="ja-JP" dirty="0" smtClean="0"/>
              <a:t>（スキャン）　</a:t>
            </a:r>
            <a:r>
              <a:rPr lang="en-US" altLang="ja-JP" dirty="0" smtClean="0"/>
              <a:t>765-808</a:t>
            </a:r>
            <a:r>
              <a:rPr lang="ja-JP" altLang="ja-JP" dirty="0" smtClean="0"/>
              <a:t>　</a:t>
            </a:r>
            <a:r>
              <a:rPr lang="en-US" altLang="ja-JP" dirty="0" smtClean="0"/>
              <a:t>633-808</a:t>
            </a:r>
            <a:r>
              <a:rPr lang="ja-JP" altLang="ja-JP" dirty="0" smtClean="0"/>
              <a:t>））</a:t>
            </a:r>
          </a:p>
          <a:p>
            <a:endParaRPr kumimoji="1" lang="ja-JP" altLang="en-US" dirty="0"/>
          </a:p>
        </p:txBody>
      </p:sp>
      <p:sp>
        <p:nvSpPr>
          <p:cNvPr id="4" name="スライド番号プレースホルダ 3"/>
          <p:cNvSpPr>
            <a:spLocks noGrp="1"/>
          </p:cNvSpPr>
          <p:nvPr>
            <p:ph type="sldNum" sz="quarter" idx="10"/>
          </p:nvPr>
        </p:nvSpPr>
        <p:spPr/>
        <p:txBody>
          <a:bodyPr/>
          <a:lstStyle/>
          <a:p>
            <a:fld id="{3583059F-CA88-44A6-A4B2-7B45B2C9B3F9}" type="slidenum">
              <a:rPr kumimoji="1" lang="ja-JP" altLang="en-US" smtClean="0"/>
              <a:pPr/>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位相差を用いることを強調</a:t>
            </a:r>
            <a:endParaRPr kumimoji="1" lang="ja-JP" altLang="en-US" dirty="0"/>
          </a:p>
        </p:txBody>
      </p:sp>
      <p:sp>
        <p:nvSpPr>
          <p:cNvPr id="4" name="スライド番号プレースホルダ 3"/>
          <p:cNvSpPr>
            <a:spLocks noGrp="1"/>
          </p:cNvSpPr>
          <p:nvPr>
            <p:ph type="sldNum" sz="quarter" idx="10"/>
          </p:nvPr>
        </p:nvSpPr>
        <p:spPr/>
        <p:txBody>
          <a:bodyPr/>
          <a:lstStyle/>
          <a:p>
            <a:fld id="{2D6E1B27-4DFA-4DB5-8873-1C7EA83E25B6}"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7650</a:t>
            </a:r>
            <a:r>
              <a:rPr kumimoji="1" lang="ja-JP" altLang="en-US" dirty="0" smtClean="0"/>
              <a:t>　</a:t>
            </a:r>
            <a:r>
              <a:rPr kumimoji="1" lang="en-US" altLang="ja-JP" dirty="0" smtClean="0"/>
              <a:t>31650</a:t>
            </a:r>
            <a:r>
              <a:rPr kumimoji="1" lang="ja-JP" altLang="en-US" dirty="0" smtClean="0"/>
              <a:t>　</a:t>
            </a:r>
            <a:r>
              <a:rPr kumimoji="1" lang="en-US" altLang="ja-JP" dirty="0" smtClean="0"/>
              <a:t>35650</a:t>
            </a:r>
          </a:p>
          <a:p>
            <a:r>
              <a:rPr kumimoji="1" lang="ja-JP" altLang="en-US" dirty="0" smtClean="0"/>
              <a:t>グラフは</a:t>
            </a:r>
            <a:r>
              <a:rPr kumimoji="1" lang="en-US" altLang="ja-JP" dirty="0" smtClean="0"/>
              <a:t>10</a:t>
            </a:r>
            <a:r>
              <a:rPr kumimoji="1" lang="ja-JP" altLang="en-US" dirty="0" smtClean="0"/>
              <a:t>回分の測定を重ねたもの</a:t>
            </a:r>
            <a:endParaRPr kumimoji="1" lang="en-US" altLang="ja-JP" dirty="0" smtClean="0"/>
          </a:p>
          <a:p>
            <a:r>
              <a:rPr kumimoji="1" lang="en-US" altLang="ja-JP" dirty="0" smtClean="0"/>
              <a:t>765</a:t>
            </a:r>
            <a:r>
              <a:rPr kumimoji="1" lang="ja-JP" altLang="en-US" dirty="0" smtClean="0"/>
              <a:t>は</a:t>
            </a:r>
            <a:r>
              <a:rPr kumimoji="1" lang="en-US" altLang="ja-JP" dirty="0" smtClean="0"/>
              <a:t>tunable</a:t>
            </a:r>
            <a:r>
              <a:rPr kumimoji="1" lang="ja-JP" altLang="en-US" dirty="0" smtClean="0"/>
              <a:t>のこと</a:t>
            </a:r>
            <a:endParaRPr kumimoji="1" lang="en-US" altLang="ja-JP" dirty="0" smtClean="0"/>
          </a:p>
          <a:p>
            <a:r>
              <a:rPr kumimoji="1" lang="ja-JP" altLang="en-US" dirty="0" smtClean="0"/>
              <a:t>ノイズの幅はほぼ同じ</a:t>
            </a:r>
            <a:endParaRPr kumimoji="1" lang="en-US" altLang="ja-JP" dirty="0" smtClean="0"/>
          </a:p>
          <a:p>
            <a:r>
              <a:rPr kumimoji="1" lang="ja-JP" altLang="en-US" dirty="0" smtClean="0"/>
              <a:t>再現性は十分ある</a:t>
            </a:r>
            <a:endParaRPr kumimoji="1" lang="ja-JP" altLang="en-US" dirty="0"/>
          </a:p>
        </p:txBody>
      </p:sp>
      <p:sp>
        <p:nvSpPr>
          <p:cNvPr id="4" name="スライド番号プレースホルダ 3"/>
          <p:cNvSpPr>
            <a:spLocks noGrp="1"/>
          </p:cNvSpPr>
          <p:nvPr>
            <p:ph type="sldNum" sz="quarter" idx="10"/>
          </p:nvPr>
        </p:nvSpPr>
        <p:spPr/>
        <p:txBody>
          <a:bodyPr/>
          <a:lstStyle/>
          <a:p>
            <a:fld id="{2D6E1B27-4DFA-4DB5-8873-1C7EA83E25B6}"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メモリが見えにくいので入れる</a:t>
            </a:r>
            <a:endParaRPr kumimoji="1" lang="en-US" altLang="ja-JP" dirty="0" smtClean="0"/>
          </a:p>
          <a:p>
            <a:r>
              <a:rPr kumimoji="1" lang="ja-JP" altLang="en-US" dirty="0" smtClean="0"/>
              <a:t>理想は</a:t>
            </a:r>
            <a:r>
              <a:rPr kumimoji="1" lang="en-US" altLang="ja-JP" dirty="0" smtClean="0"/>
              <a:t>3</a:t>
            </a:r>
            <a:r>
              <a:rPr kumimoji="1" lang="ja-JP" altLang="en-US" dirty="0" smtClean="0"/>
              <a:t>本が</a:t>
            </a:r>
            <a:r>
              <a:rPr kumimoji="1" lang="ja-JP" altLang="en-US" dirty="0" err="1" smtClean="0"/>
              <a:t>の</a:t>
            </a:r>
            <a:r>
              <a:rPr kumimoji="1" lang="ja-JP" altLang="en-US" dirty="0" smtClean="0"/>
              <a:t>重心が重なり</a:t>
            </a:r>
            <a:endParaRPr kumimoji="1" lang="en-US" altLang="ja-JP" dirty="0" smtClean="0"/>
          </a:p>
          <a:p>
            <a:r>
              <a:rPr kumimoji="1" lang="ja-JP" altLang="en-US" dirty="0" smtClean="0"/>
              <a:t>その周りでのずれが青ほど大きくなる</a:t>
            </a:r>
            <a:endParaRPr kumimoji="1" lang="en-US" altLang="ja-JP" dirty="0" smtClean="0"/>
          </a:p>
          <a:p>
            <a:r>
              <a:rPr kumimoji="1" lang="en-US" altLang="ja-JP" dirty="0" smtClean="0"/>
              <a:t>Tunable</a:t>
            </a:r>
            <a:r>
              <a:rPr kumimoji="1" lang="ja-JP" altLang="en-US" dirty="0" smtClean="0"/>
              <a:t>レーザーのキャリブレーションに問題がある</a:t>
            </a:r>
            <a:endParaRPr kumimoji="1" lang="ja-JP" altLang="en-US" dirty="0"/>
          </a:p>
        </p:txBody>
      </p:sp>
      <p:sp>
        <p:nvSpPr>
          <p:cNvPr id="4" name="スライド番号プレースホルダ 3"/>
          <p:cNvSpPr>
            <a:spLocks noGrp="1"/>
          </p:cNvSpPr>
          <p:nvPr>
            <p:ph type="sldNum" sz="quarter" idx="10"/>
          </p:nvPr>
        </p:nvSpPr>
        <p:spPr/>
        <p:txBody>
          <a:bodyPr/>
          <a:lstStyle/>
          <a:p>
            <a:fld id="{2D6E1B27-4DFA-4DB5-8873-1C7EA83E25B6}"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距離に寄らず同じくらいの精度がとれている</a:t>
            </a:r>
            <a:endParaRPr kumimoji="1" lang="en-US" altLang="ja-JP" dirty="0" smtClean="0"/>
          </a:p>
          <a:p>
            <a:r>
              <a:rPr kumimoji="1" lang="ja-JP" altLang="en-US" dirty="0" err="1" smtClean="0"/>
              <a:t>きゃり</a:t>
            </a:r>
            <a:r>
              <a:rPr kumimoji="1" lang="ja-JP" altLang="en-US" dirty="0" smtClean="0"/>
              <a:t>ぶれーションに問題アリ</a:t>
            </a:r>
            <a:endParaRPr kumimoji="1" lang="ja-JP" altLang="en-US" dirty="0"/>
          </a:p>
        </p:txBody>
      </p:sp>
      <p:sp>
        <p:nvSpPr>
          <p:cNvPr id="4" name="スライド番号プレースホルダ 3"/>
          <p:cNvSpPr>
            <a:spLocks noGrp="1"/>
          </p:cNvSpPr>
          <p:nvPr>
            <p:ph type="sldNum" sz="quarter" idx="10"/>
          </p:nvPr>
        </p:nvSpPr>
        <p:spPr/>
        <p:txBody>
          <a:bodyPr/>
          <a:lstStyle/>
          <a:p>
            <a:fld id="{2D6E1B27-4DFA-4DB5-8873-1C7EA83E25B6}" type="slidenum">
              <a:rPr kumimoji="1" lang="ja-JP" altLang="en-US" smtClean="0"/>
              <a:pPr/>
              <a:t>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焦点から出す光の経路</a:t>
            </a:r>
          </a:p>
          <a:p>
            <a:r>
              <a:rPr lang="en-US" altLang="ja-JP" dirty="0" smtClean="0"/>
              <a:t>2</a:t>
            </a:r>
            <a:r>
              <a:rPr lang="ja-JP" altLang="ja-JP" dirty="0" err="1" smtClean="0"/>
              <a:t>つの</a:t>
            </a:r>
            <a:r>
              <a:rPr lang="ja-JP" altLang="ja-JP" dirty="0" smtClean="0"/>
              <a:t>開口をとおった光路差と位相の関係</a:t>
            </a:r>
          </a:p>
          <a:p>
            <a:r>
              <a:rPr lang="ja-JP" altLang="ja-JP" dirty="0" smtClean="0"/>
              <a:t>（干渉像の図を出して説明）</a:t>
            </a:r>
          </a:p>
          <a:p>
            <a:endParaRPr kumimoji="1" lang="ja-JP" altLang="en-US" dirty="0"/>
          </a:p>
        </p:txBody>
      </p:sp>
      <p:sp>
        <p:nvSpPr>
          <p:cNvPr id="4" name="スライド番号プレースホルダ 3"/>
          <p:cNvSpPr>
            <a:spLocks noGrp="1"/>
          </p:cNvSpPr>
          <p:nvPr>
            <p:ph type="sldNum" sz="quarter" idx="10"/>
          </p:nvPr>
        </p:nvSpPr>
        <p:spPr/>
        <p:txBody>
          <a:bodyPr/>
          <a:lstStyle/>
          <a:p>
            <a:fld id="{3583059F-CA88-44A6-A4B2-7B45B2C9B3F9}"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583059F-CA88-44A6-A4B2-7B45B2C9B3F9}" type="slidenum">
              <a:rPr kumimoji="1" lang="ja-JP" altLang="en-US" smtClean="0"/>
              <a:pPr/>
              <a:t>12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縞の重心を出す（</a:t>
            </a:r>
            <a:r>
              <a:rPr lang="en-US" altLang="ja-JP" dirty="0" smtClean="0"/>
              <a:t>exp</a:t>
            </a:r>
            <a:r>
              <a:rPr lang="ja-JP" altLang="ja-JP" dirty="0" smtClean="0"/>
              <a:t>のマスクをかけたうえで）</a:t>
            </a:r>
          </a:p>
          <a:p>
            <a:r>
              <a:rPr lang="ja-JP" altLang="ja-JP" dirty="0" smtClean="0"/>
              <a:t>（縞の方向にあわせて画像を回転させる）</a:t>
            </a:r>
          </a:p>
          <a:p>
            <a:r>
              <a:rPr lang="en-US" altLang="ja-JP" dirty="0" smtClean="0"/>
              <a:t>1</a:t>
            </a:r>
            <a:r>
              <a:rPr lang="ja-JP" altLang="ja-JP" dirty="0" smtClean="0"/>
              <a:t>次元化する（縞と垂直方向の成分だけ残す）</a:t>
            </a:r>
          </a:p>
          <a:p>
            <a:r>
              <a:rPr lang="ja-JP" altLang="ja-JP" dirty="0" smtClean="0"/>
              <a:t>三角関数と畳みこみのようなことをして最大となるものを位相とする</a:t>
            </a:r>
          </a:p>
          <a:p>
            <a:endParaRPr kumimoji="1" lang="ja-JP" altLang="en-US" dirty="0"/>
          </a:p>
        </p:txBody>
      </p:sp>
      <p:sp>
        <p:nvSpPr>
          <p:cNvPr id="4" name="スライド番号プレースホルダ 3"/>
          <p:cNvSpPr>
            <a:spLocks noGrp="1"/>
          </p:cNvSpPr>
          <p:nvPr>
            <p:ph type="sldNum" sz="quarter" idx="10"/>
          </p:nvPr>
        </p:nvSpPr>
        <p:spPr/>
        <p:txBody>
          <a:bodyPr/>
          <a:lstStyle/>
          <a:p>
            <a:fld id="{3583059F-CA88-44A6-A4B2-7B45B2C9B3F9}" type="slidenum">
              <a:rPr kumimoji="1" lang="ja-JP" altLang="en-US" smtClean="0"/>
              <a:pPr/>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35C07841-5772-4C11-B64D-ED4182E16DF7}" type="datetimeFigureOut">
              <a:rPr kumimoji="1" lang="ja-JP" altLang="en-US" smtClean="0"/>
              <a:pPr/>
              <a:t>2014/4/12</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 25"/>
          <p:cNvSpPr>
            <a:spLocks noGrp="1"/>
          </p:cNvSpPr>
          <p:nvPr>
            <p:ph type="dt" sz="half" idx="10"/>
          </p:nvPr>
        </p:nvSpPr>
        <p:spPr/>
        <p:txBody>
          <a:bodyPr rtlCol="0"/>
          <a:lstStyle/>
          <a:p>
            <a:fld id="{35C07841-5772-4C11-B64D-ED4182E16DF7}" type="datetimeFigureOut">
              <a:rPr kumimoji="1" lang="ja-JP" altLang="en-US" smtClean="0"/>
              <a:pPr/>
              <a:t>2014/4/12</a:t>
            </a:fld>
            <a:endParaRPr kumimoji="1" lang="ja-JP" altLang="en-US"/>
          </a:p>
        </p:txBody>
      </p:sp>
      <p:sp>
        <p:nvSpPr>
          <p:cNvPr id="27" name="スライド番号プレースホルダ 26"/>
          <p:cNvSpPr>
            <a:spLocks noGrp="1"/>
          </p:cNvSpPr>
          <p:nvPr>
            <p:ph type="sldNum" sz="quarter" idx="11"/>
          </p:nvPr>
        </p:nvSpPr>
        <p:spPr/>
        <p:txBody>
          <a:bodyPr rtlCol="0"/>
          <a:lstStyle/>
          <a:p>
            <a:fld id="{EAA34D24-30FA-40E1-B3E3-41179ED2E5FB}" type="slidenum">
              <a:rPr kumimoji="1" lang="ja-JP" altLang="en-US" smtClean="0"/>
              <a:pPr/>
              <a:t>&lt;#&gt;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35C07841-5772-4C11-B64D-ED4182E16DF7}" type="datetimeFigureOut">
              <a:rPr kumimoji="1" lang="ja-JP" altLang="en-US" smtClean="0"/>
              <a:pPr/>
              <a:t>2014/4/12</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35C07841-5772-4C11-B64D-ED4182E16DF7}" type="datetimeFigureOut">
              <a:rPr kumimoji="1" lang="ja-JP" altLang="en-US" smtClean="0"/>
              <a:pPr/>
              <a:t>2014/4/12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A34D24-30FA-40E1-B3E3-41179ED2E5F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5C07841-5772-4C11-B64D-ED4182E16DF7}" type="datetimeFigureOut">
              <a:rPr kumimoji="1" lang="ja-JP" altLang="en-US" smtClean="0"/>
              <a:pPr/>
              <a:t>2014/4/12</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AA34D24-30FA-40E1-B3E3-41179ED2E5F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7664" y="1412776"/>
            <a:ext cx="6696744" cy="1470025"/>
          </a:xfrm>
        </p:spPr>
        <p:txBody>
          <a:bodyPr/>
          <a:lstStyle/>
          <a:p>
            <a:r>
              <a:rPr lang="ja-JP" altLang="en-US" dirty="0"/>
              <a:t>位相カメラの進捗状況</a:t>
            </a:r>
            <a:endParaRPr kumimoji="1" lang="ja-JP" altLang="en-US" dirty="0"/>
          </a:p>
        </p:txBody>
      </p:sp>
      <p:sp>
        <p:nvSpPr>
          <p:cNvPr id="3" name="サブタイトル 2"/>
          <p:cNvSpPr>
            <a:spLocks noGrp="1"/>
          </p:cNvSpPr>
          <p:nvPr>
            <p:ph type="subTitle" idx="1"/>
          </p:nvPr>
        </p:nvSpPr>
        <p:spPr>
          <a:xfrm>
            <a:off x="5580112" y="4149080"/>
            <a:ext cx="2602632" cy="1752600"/>
          </a:xfrm>
        </p:spPr>
        <p:txBody>
          <a:bodyPr/>
          <a:lstStyle/>
          <a:p>
            <a:r>
              <a:rPr kumimoji="1" lang="ja-JP" altLang="en-US" dirty="0" smtClean="0"/>
              <a:t>京都大学修士</a:t>
            </a:r>
            <a:r>
              <a:rPr kumimoji="1" lang="en-US" altLang="ja-JP" dirty="0" smtClean="0"/>
              <a:t>1</a:t>
            </a:r>
            <a:r>
              <a:rPr kumimoji="1" lang="ja-JP" altLang="en-US" dirty="0" smtClean="0"/>
              <a:t>回</a:t>
            </a:r>
            <a:endParaRPr kumimoji="1" lang="en-US" altLang="ja-JP" dirty="0" smtClean="0"/>
          </a:p>
          <a:p>
            <a:r>
              <a:rPr lang="ja-JP" altLang="en-US" dirty="0"/>
              <a:t>横</a:t>
            </a:r>
            <a:r>
              <a:rPr lang="ja-JP" altLang="en-US" dirty="0" smtClean="0"/>
              <a:t>山　洋海</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パイ 14"/>
          <p:cNvSpPr/>
          <p:nvPr/>
        </p:nvSpPr>
        <p:spPr>
          <a:xfrm rot="10800000">
            <a:off x="6012160" y="4757662"/>
            <a:ext cx="1418456" cy="1346448"/>
          </a:xfrm>
          <a:prstGeom prst="pie">
            <a:avLst>
              <a:gd name="adj1" fmla="val 5450550"/>
              <a:gd name="adj2" fmla="val 1620000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パイ 13"/>
          <p:cNvSpPr/>
          <p:nvPr/>
        </p:nvSpPr>
        <p:spPr>
          <a:xfrm>
            <a:off x="5940152" y="4757662"/>
            <a:ext cx="1418456" cy="1346448"/>
          </a:xfrm>
          <a:prstGeom prst="pie">
            <a:avLst>
              <a:gd name="adj1" fmla="val 5450550"/>
              <a:gd name="adj2" fmla="val 1620000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p:cNvSpPr>
            <a:spLocks noGrp="1"/>
          </p:cNvSpPr>
          <p:nvPr>
            <p:ph type="title"/>
          </p:nvPr>
        </p:nvSpPr>
        <p:spPr>
          <a:xfrm>
            <a:off x="457200" y="1143000"/>
            <a:ext cx="6275040" cy="1066800"/>
          </a:xfrm>
        </p:spPr>
        <p:txBody>
          <a:bodyPr>
            <a:normAutofit fontScale="90000"/>
          </a:bodyPr>
          <a:lstStyle/>
          <a:p>
            <a:r>
              <a:rPr kumimoji="1" lang="ja-JP" altLang="en-US" dirty="0" smtClean="0"/>
              <a:t>位相カメラによる</a:t>
            </a:r>
            <a:r>
              <a:rPr lang="ja-JP" altLang="en-US" dirty="0" smtClean="0"/>
              <a:t>測定</a:t>
            </a:r>
            <a:r>
              <a:rPr kumimoji="1" lang="ja-JP" altLang="en-US" dirty="0" smtClean="0"/>
              <a:t>原理</a:t>
            </a:r>
            <a:endParaRPr kumimoji="1" lang="ja-JP" altLang="en-US" dirty="0"/>
          </a:p>
        </p:txBody>
      </p:sp>
      <p:sp>
        <p:nvSpPr>
          <p:cNvPr id="5" name="フリーフォーム 4"/>
          <p:cNvSpPr/>
          <p:nvPr/>
        </p:nvSpPr>
        <p:spPr>
          <a:xfrm>
            <a:off x="2596729" y="6237312"/>
            <a:ext cx="1160591" cy="252893"/>
          </a:xfrm>
          <a:custGeom>
            <a:avLst/>
            <a:gdLst>
              <a:gd name="connsiteX0" fmla="*/ 0 w 1593273"/>
              <a:gd name="connsiteY0" fmla="*/ 346364 h 362527"/>
              <a:gd name="connsiteX1" fmla="*/ 1136073 w 1593273"/>
              <a:gd name="connsiteY1" fmla="*/ 304800 h 362527"/>
              <a:gd name="connsiteX2" fmla="*/ 1593273 w 1593273"/>
              <a:gd name="connsiteY2" fmla="*/ 0 h 362527"/>
              <a:gd name="connsiteX0" fmla="*/ 0 w 1593273"/>
              <a:gd name="connsiteY0" fmla="*/ 346364 h 400077"/>
              <a:gd name="connsiteX1" fmla="*/ 919336 w 1593273"/>
              <a:gd name="connsiteY1" fmla="*/ 342350 h 400077"/>
              <a:gd name="connsiteX2" fmla="*/ 1593273 w 1593273"/>
              <a:gd name="connsiteY2" fmla="*/ 0 h 400077"/>
              <a:gd name="connsiteX0" fmla="*/ 0 w 1322009"/>
              <a:gd name="connsiteY0" fmla="*/ 486366 h 494447"/>
              <a:gd name="connsiteX1" fmla="*/ 648072 w 1322009"/>
              <a:gd name="connsiteY1" fmla="*/ 342350 h 494447"/>
              <a:gd name="connsiteX2" fmla="*/ 1322009 w 1322009"/>
              <a:gd name="connsiteY2" fmla="*/ 0 h 494447"/>
              <a:gd name="connsiteX0" fmla="*/ 0 w 1322009"/>
              <a:gd name="connsiteY0" fmla="*/ 486366 h 494447"/>
              <a:gd name="connsiteX1" fmla="*/ 792088 w 1322009"/>
              <a:gd name="connsiteY1" fmla="*/ 342350 h 494447"/>
              <a:gd name="connsiteX2" fmla="*/ 1322009 w 1322009"/>
              <a:gd name="connsiteY2" fmla="*/ 0 h 494447"/>
              <a:gd name="connsiteX0" fmla="*/ 0 w 1368152"/>
              <a:gd name="connsiteY0" fmla="*/ 360040 h 368121"/>
              <a:gd name="connsiteX1" fmla="*/ 792088 w 1368152"/>
              <a:gd name="connsiteY1" fmla="*/ 216024 h 368121"/>
              <a:gd name="connsiteX2" fmla="*/ 1368152 w 1368152"/>
              <a:gd name="connsiteY2" fmla="*/ 0 h 368121"/>
              <a:gd name="connsiteX0" fmla="*/ 0 w 1368152"/>
              <a:gd name="connsiteY0" fmla="*/ 360040 h 368121"/>
              <a:gd name="connsiteX1" fmla="*/ 792087 w 1368152"/>
              <a:gd name="connsiteY1" fmla="*/ 288032 h 368121"/>
              <a:gd name="connsiteX2" fmla="*/ 1368152 w 1368152"/>
              <a:gd name="connsiteY2" fmla="*/ 0 h 368121"/>
              <a:gd name="connsiteX0" fmla="*/ 0 w 1368152"/>
              <a:gd name="connsiteY0" fmla="*/ 360040 h 420047"/>
              <a:gd name="connsiteX1" fmla="*/ 792088 w 1368152"/>
              <a:gd name="connsiteY1" fmla="*/ 360040 h 420047"/>
              <a:gd name="connsiteX2" fmla="*/ 1368152 w 1368152"/>
              <a:gd name="connsiteY2" fmla="*/ 0 h 420047"/>
              <a:gd name="connsiteX0" fmla="*/ 0 w 1368152"/>
              <a:gd name="connsiteY0" fmla="*/ 360040 h 368121"/>
              <a:gd name="connsiteX1" fmla="*/ 792088 w 1368152"/>
              <a:gd name="connsiteY1" fmla="*/ 288032 h 368121"/>
              <a:gd name="connsiteX2" fmla="*/ 1368152 w 1368152"/>
              <a:gd name="connsiteY2" fmla="*/ 0 h 368121"/>
              <a:gd name="connsiteX0" fmla="*/ 0 w 1368152"/>
              <a:gd name="connsiteY0" fmla="*/ 288032 h 296113"/>
              <a:gd name="connsiteX1" fmla="*/ 792088 w 1368152"/>
              <a:gd name="connsiteY1" fmla="*/ 216024 h 296113"/>
              <a:gd name="connsiteX2" fmla="*/ 1368152 w 1368152"/>
              <a:gd name="connsiteY2" fmla="*/ 0 h 296113"/>
              <a:gd name="connsiteX0" fmla="*/ 0 w 1368152"/>
              <a:gd name="connsiteY0" fmla="*/ 288032 h 296113"/>
              <a:gd name="connsiteX1" fmla="*/ 720080 w 1368152"/>
              <a:gd name="connsiteY1" fmla="*/ 216024 h 296113"/>
              <a:gd name="connsiteX2" fmla="*/ 1368152 w 1368152"/>
              <a:gd name="connsiteY2" fmla="*/ 0 h 296113"/>
              <a:gd name="connsiteX0" fmla="*/ 0 w 1296144"/>
              <a:gd name="connsiteY0" fmla="*/ 288032 h 296113"/>
              <a:gd name="connsiteX1" fmla="*/ 720080 w 1296144"/>
              <a:gd name="connsiteY1" fmla="*/ 216024 h 296113"/>
              <a:gd name="connsiteX2" fmla="*/ 1296144 w 1296144"/>
              <a:gd name="connsiteY2" fmla="*/ 0 h 296113"/>
              <a:gd name="connsiteX0" fmla="*/ 0 w 1296144"/>
              <a:gd name="connsiteY0" fmla="*/ 288032 h 296113"/>
              <a:gd name="connsiteX1" fmla="*/ 792088 w 1296144"/>
              <a:gd name="connsiteY1" fmla="*/ 216024 h 296113"/>
              <a:gd name="connsiteX2" fmla="*/ 1296144 w 1296144"/>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368152"/>
              <a:gd name="connsiteY0" fmla="*/ 216024 h 224105"/>
              <a:gd name="connsiteX1" fmla="*/ 792088 w 1368152"/>
              <a:gd name="connsiteY1" fmla="*/ 144016 h 224105"/>
              <a:gd name="connsiteX2" fmla="*/ 1368152 w 1368152"/>
              <a:gd name="connsiteY2" fmla="*/ 0 h 224105"/>
              <a:gd name="connsiteX0" fmla="*/ 0 w 1368152"/>
              <a:gd name="connsiteY0" fmla="*/ 216024 h 224105"/>
              <a:gd name="connsiteX1" fmla="*/ 720080 w 1368152"/>
              <a:gd name="connsiteY1" fmla="*/ 144016 h 224105"/>
              <a:gd name="connsiteX2" fmla="*/ 1368152 w 1368152"/>
              <a:gd name="connsiteY2" fmla="*/ 0 h 224105"/>
              <a:gd name="connsiteX0" fmla="*/ 0 w 1368152"/>
              <a:gd name="connsiteY0" fmla="*/ 216024 h 224105"/>
              <a:gd name="connsiteX1" fmla="*/ 720080 w 1368152"/>
              <a:gd name="connsiteY1" fmla="*/ 144016 h 224105"/>
              <a:gd name="connsiteX2" fmla="*/ 1368152 w 1368152"/>
              <a:gd name="connsiteY2" fmla="*/ 0 h 224105"/>
              <a:gd name="connsiteX0" fmla="*/ 0 w 1368152"/>
              <a:gd name="connsiteY0" fmla="*/ 216024 h 224105"/>
              <a:gd name="connsiteX1" fmla="*/ 792088 w 1368152"/>
              <a:gd name="connsiteY1" fmla="*/ 144016 h 224105"/>
              <a:gd name="connsiteX2" fmla="*/ 1368152 w 1368152"/>
              <a:gd name="connsiteY2" fmla="*/ 0 h 224105"/>
            </a:gdLst>
            <a:ahLst/>
            <a:cxnLst>
              <a:cxn ang="0">
                <a:pos x="connsiteX0" y="connsiteY0"/>
              </a:cxn>
              <a:cxn ang="0">
                <a:pos x="connsiteX1" y="connsiteY1"/>
              </a:cxn>
              <a:cxn ang="0">
                <a:pos x="connsiteX2" y="connsiteY2"/>
              </a:cxn>
            </a:cxnLst>
            <a:rect l="l" t="t" r="r" b="b"/>
            <a:pathLst>
              <a:path w="1368152" h="224105">
                <a:moveTo>
                  <a:pt x="0" y="216024"/>
                </a:moveTo>
                <a:cubicBezTo>
                  <a:pt x="435264" y="224105"/>
                  <a:pt x="564063" y="180020"/>
                  <a:pt x="792088" y="144016"/>
                </a:cubicBezTo>
                <a:cubicBezTo>
                  <a:pt x="1020113" y="108012"/>
                  <a:pt x="1133894" y="85631"/>
                  <a:pt x="1368152" y="0"/>
                </a:cubicBezTo>
              </a:path>
            </a:pathLst>
          </a:custGeom>
          <a:noFill/>
          <a:ln w="1270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orbel"/>
              <a:ea typeface="ＭＳ ゴシック" panose="020B0609070205080204" pitchFamily="49" charset="-128"/>
            </a:endParaRPr>
          </a:p>
        </p:txBody>
      </p:sp>
      <p:sp>
        <p:nvSpPr>
          <p:cNvPr id="6" name="フリーフォーム 5"/>
          <p:cNvSpPr/>
          <p:nvPr/>
        </p:nvSpPr>
        <p:spPr>
          <a:xfrm>
            <a:off x="1395185" y="6093296"/>
            <a:ext cx="1160591" cy="252893"/>
          </a:xfrm>
          <a:custGeom>
            <a:avLst/>
            <a:gdLst>
              <a:gd name="connsiteX0" fmla="*/ 0 w 1593273"/>
              <a:gd name="connsiteY0" fmla="*/ 346364 h 362527"/>
              <a:gd name="connsiteX1" fmla="*/ 1136073 w 1593273"/>
              <a:gd name="connsiteY1" fmla="*/ 304800 h 362527"/>
              <a:gd name="connsiteX2" fmla="*/ 1593273 w 1593273"/>
              <a:gd name="connsiteY2" fmla="*/ 0 h 362527"/>
              <a:gd name="connsiteX0" fmla="*/ 0 w 1593273"/>
              <a:gd name="connsiteY0" fmla="*/ 346364 h 400077"/>
              <a:gd name="connsiteX1" fmla="*/ 919336 w 1593273"/>
              <a:gd name="connsiteY1" fmla="*/ 342350 h 400077"/>
              <a:gd name="connsiteX2" fmla="*/ 1593273 w 1593273"/>
              <a:gd name="connsiteY2" fmla="*/ 0 h 400077"/>
              <a:gd name="connsiteX0" fmla="*/ 0 w 1322009"/>
              <a:gd name="connsiteY0" fmla="*/ 486366 h 494447"/>
              <a:gd name="connsiteX1" fmla="*/ 648072 w 1322009"/>
              <a:gd name="connsiteY1" fmla="*/ 342350 h 494447"/>
              <a:gd name="connsiteX2" fmla="*/ 1322009 w 1322009"/>
              <a:gd name="connsiteY2" fmla="*/ 0 h 494447"/>
              <a:gd name="connsiteX0" fmla="*/ 0 w 1322009"/>
              <a:gd name="connsiteY0" fmla="*/ 486366 h 494447"/>
              <a:gd name="connsiteX1" fmla="*/ 792088 w 1322009"/>
              <a:gd name="connsiteY1" fmla="*/ 342350 h 494447"/>
              <a:gd name="connsiteX2" fmla="*/ 1322009 w 1322009"/>
              <a:gd name="connsiteY2" fmla="*/ 0 h 494447"/>
              <a:gd name="connsiteX0" fmla="*/ 0 w 1368152"/>
              <a:gd name="connsiteY0" fmla="*/ 360040 h 368121"/>
              <a:gd name="connsiteX1" fmla="*/ 792088 w 1368152"/>
              <a:gd name="connsiteY1" fmla="*/ 216024 h 368121"/>
              <a:gd name="connsiteX2" fmla="*/ 1368152 w 1368152"/>
              <a:gd name="connsiteY2" fmla="*/ 0 h 368121"/>
              <a:gd name="connsiteX0" fmla="*/ 0 w 1368152"/>
              <a:gd name="connsiteY0" fmla="*/ 360040 h 368121"/>
              <a:gd name="connsiteX1" fmla="*/ 792087 w 1368152"/>
              <a:gd name="connsiteY1" fmla="*/ 288032 h 368121"/>
              <a:gd name="connsiteX2" fmla="*/ 1368152 w 1368152"/>
              <a:gd name="connsiteY2" fmla="*/ 0 h 368121"/>
              <a:gd name="connsiteX0" fmla="*/ 0 w 1368152"/>
              <a:gd name="connsiteY0" fmla="*/ 360040 h 420047"/>
              <a:gd name="connsiteX1" fmla="*/ 792088 w 1368152"/>
              <a:gd name="connsiteY1" fmla="*/ 360040 h 420047"/>
              <a:gd name="connsiteX2" fmla="*/ 1368152 w 1368152"/>
              <a:gd name="connsiteY2" fmla="*/ 0 h 420047"/>
              <a:gd name="connsiteX0" fmla="*/ 0 w 1368152"/>
              <a:gd name="connsiteY0" fmla="*/ 360040 h 368121"/>
              <a:gd name="connsiteX1" fmla="*/ 792088 w 1368152"/>
              <a:gd name="connsiteY1" fmla="*/ 288032 h 368121"/>
              <a:gd name="connsiteX2" fmla="*/ 1368152 w 1368152"/>
              <a:gd name="connsiteY2" fmla="*/ 0 h 368121"/>
              <a:gd name="connsiteX0" fmla="*/ 0 w 1368152"/>
              <a:gd name="connsiteY0" fmla="*/ 288032 h 296113"/>
              <a:gd name="connsiteX1" fmla="*/ 792088 w 1368152"/>
              <a:gd name="connsiteY1" fmla="*/ 216024 h 296113"/>
              <a:gd name="connsiteX2" fmla="*/ 1368152 w 1368152"/>
              <a:gd name="connsiteY2" fmla="*/ 0 h 296113"/>
              <a:gd name="connsiteX0" fmla="*/ 0 w 1368152"/>
              <a:gd name="connsiteY0" fmla="*/ 288032 h 296113"/>
              <a:gd name="connsiteX1" fmla="*/ 720080 w 1368152"/>
              <a:gd name="connsiteY1" fmla="*/ 216024 h 296113"/>
              <a:gd name="connsiteX2" fmla="*/ 1368152 w 1368152"/>
              <a:gd name="connsiteY2" fmla="*/ 0 h 296113"/>
              <a:gd name="connsiteX0" fmla="*/ 0 w 1296144"/>
              <a:gd name="connsiteY0" fmla="*/ 288032 h 296113"/>
              <a:gd name="connsiteX1" fmla="*/ 720080 w 1296144"/>
              <a:gd name="connsiteY1" fmla="*/ 216024 h 296113"/>
              <a:gd name="connsiteX2" fmla="*/ 1296144 w 1296144"/>
              <a:gd name="connsiteY2" fmla="*/ 0 h 296113"/>
              <a:gd name="connsiteX0" fmla="*/ 0 w 1296144"/>
              <a:gd name="connsiteY0" fmla="*/ 288032 h 296113"/>
              <a:gd name="connsiteX1" fmla="*/ 792088 w 1296144"/>
              <a:gd name="connsiteY1" fmla="*/ 216024 h 296113"/>
              <a:gd name="connsiteX2" fmla="*/ 1296144 w 1296144"/>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440160"/>
              <a:gd name="connsiteY0" fmla="*/ 288032 h 296113"/>
              <a:gd name="connsiteX1" fmla="*/ 792088 w 1440160"/>
              <a:gd name="connsiteY1" fmla="*/ 216024 h 296113"/>
              <a:gd name="connsiteX2" fmla="*/ 1440160 w 1440160"/>
              <a:gd name="connsiteY2" fmla="*/ 0 h 296113"/>
              <a:gd name="connsiteX0" fmla="*/ 0 w 1368152"/>
              <a:gd name="connsiteY0" fmla="*/ 216024 h 224105"/>
              <a:gd name="connsiteX1" fmla="*/ 792088 w 1368152"/>
              <a:gd name="connsiteY1" fmla="*/ 144016 h 224105"/>
              <a:gd name="connsiteX2" fmla="*/ 1368152 w 1368152"/>
              <a:gd name="connsiteY2" fmla="*/ 0 h 224105"/>
              <a:gd name="connsiteX0" fmla="*/ 0 w 1368152"/>
              <a:gd name="connsiteY0" fmla="*/ 216024 h 224105"/>
              <a:gd name="connsiteX1" fmla="*/ 720080 w 1368152"/>
              <a:gd name="connsiteY1" fmla="*/ 144016 h 224105"/>
              <a:gd name="connsiteX2" fmla="*/ 1368152 w 1368152"/>
              <a:gd name="connsiteY2" fmla="*/ 0 h 224105"/>
              <a:gd name="connsiteX0" fmla="*/ 0 w 1368152"/>
              <a:gd name="connsiteY0" fmla="*/ 216024 h 224105"/>
              <a:gd name="connsiteX1" fmla="*/ 720080 w 1368152"/>
              <a:gd name="connsiteY1" fmla="*/ 144016 h 224105"/>
              <a:gd name="connsiteX2" fmla="*/ 1368152 w 1368152"/>
              <a:gd name="connsiteY2" fmla="*/ 0 h 224105"/>
              <a:gd name="connsiteX0" fmla="*/ 0 w 1368152"/>
              <a:gd name="connsiteY0" fmla="*/ 216024 h 224105"/>
              <a:gd name="connsiteX1" fmla="*/ 792088 w 1368152"/>
              <a:gd name="connsiteY1" fmla="*/ 144016 h 224105"/>
              <a:gd name="connsiteX2" fmla="*/ 1368152 w 1368152"/>
              <a:gd name="connsiteY2" fmla="*/ 0 h 224105"/>
            </a:gdLst>
            <a:ahLst/>
            <a:cxnLst>
              <a:cxn ang="0">
                <a:pos x="connsiteX0" y="connsiteY0"/>
              </a:cxn>
              <a:cxn ang="0">
                <a:pos x="connsiteX1" y="connsiteY1"/>
              </a:cxn>
              <a:cxn ang="0">
                <a:pos x="connsiteX2" y="connsiteY2"/>
              </a:cxn>
            </a:cxnLst>
            <a:rect l="l" t="t" r="r" b="b"/>
            <a:pathLst>
              <a:path w="1368152" h="224105">
                <a:moveTo>
                  <a:pt x="0" y="216024"/>
                </a:moveTo>
                <a:cubicBezTo>
                  <a:pt x="435264" y="224105"/>
                  <a:pt x="564063" y="180020"/>
                  <a:pt x="792088" y="144016"/>
                </a:cubicBezTo>
                <a:cubicBezTo>
                  <a:pt x="1020113" y="108012"/>
                  <a:pt x="1133894" y="85631"/>
                  <a:pt x="1368152" y="0"/>
                </a:cubicBezTo>
              </a:path>
            </a:pathLst>
          </a:custGeom>
          <a:noFill/>
          <a:ln w="127000" cap="flat" cmpd="sng" algn="ctr">
            <a:solidFill>
              <a:sysClr val="window" lastClr="FFFFFF">
                <a:lumMod val="50000"/>
              </a:sysClr>
            </a:solidFill>
            <a:prstDash val="solid"/>
          </a:ln>
          <a:effectLst/>
          <a:scene3d>
            <a:camera prst="orthographicFront">
              <a:rot lat="0" lon="10799999"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orbel"/>
              <a:ea typeface="ＭＳ ゴシック" panose="020B0609070205080204" pitchFamily="49" charset="-128"/>
            </a:endParaRPr>
          </a:p>
        </p:txBody>
      </p:sp>
      <p:sp>
        <p:nvSpPr>
          <p:cNvPr id="7" name="直方体 6"/>
          <p:cNvSpPr/>
          <p:nvPr/>
        </p:nvSpPr>
        <p:spPr>
          <a:xfrm flipH="1">
            <a:off x="2051719" y="5805264"/>
            <a:ext cx="1168323" cy="221900"/>
          </a:xfrm>
          <a:prstGeom prst="cube">
            <a:avLst>
              <a:gd name="adj" fmla="val 34377"/>
            </a:avLst>
          </a:prstGeom>
          <a:noFill/>
          <a:ln w="1952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orbel"/>
              <a:ea typeface="ＭＳ ゴシック" panose="020B0609070205080204" pitchFamily="49" charset="-128"/>
            </a:endParaRPr>
          </a:p>
        </p:txBody>
      </p:sp>
      <p:cxnSp>
        <p:nvCxnSpPr>
          <p:cNvPr id="8" name="直線コネクタ 7"/>
          <p:cNvCxnSpPr/>
          <p:nvPr/>
        </p:nvCxnSpPr>
        <p:spPr>
          <a:xfrm>
            <a:off x="2123728" y="6028851"/>
            <a:ext cx="0" cy="186142"/>
          </a:xfrm>
          <a:prstGeom prst="line">
            <a:avLst/>
          </a:prstGeom>
          <a:noFill/>
          <a:ln w="47625" cap="flat" cmpd="sng" algn="ctr">
            <a:solidFill>
              <a:srgbClr val="4F81BD">
                <a:alpha val="100000"/>
              </a:srgbClr>
            </a:solidFill>
            <a:prstDash val="solid"/>
          </a:ln>
          <a:effectLst/>
        </p:spPr>
      </p:cxnSp>
      <p:cxnSp>
        <p:nvCxnSpPr>
          <p:cNvPr id="9" name="直線コネクタ 8"/>
          <p:cNvCxnSpPr/>
          <p:nvPr/>
        </p:nvCxnSpPr>
        <p:spPr>
          <a:xfrm>
            <a:off x="3203848" y="6021288"/>
            <a:ext cx="0" cy="186142"/>
          </a:xfrm>
          <a:prstGeom prst="line">
            <a:avLst/>
          </a:prstGeom>
          <a:noFill/>
          <a:ln w="47625" cap="flat" cmpd="sng" algn="ctr">
            <a:solidFill>
              <a:srgbClr val="4F81BD">
                <a:alpha val="100000"/>
              </a:srgbClr>
            </a:solidFill>
            <a:prstDash val="solid"/>
          </a:ln>
          <a:effectLst/>
        </p:spPr>
      </p:cxnSp>
      <p:sp>
        <p:nvSpPr>
          <p:cNvPr id="11" name="正方形/長方形 10"/>
          <p:cNvSpPr/>
          <p:nvPr/>
        </p:nvSpPr>
        <p:spPr>
          <a:xfrm>
            <a:off x="6206480" y="5261718"/>
            <a:ext cx="936104" cy="36004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350496" y="5333726"/>
            <a:ext cx="216024"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782544" y="5333726"/>
            <a:ext cx="216024"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 15"/>
          <p:cNvSpPr>
            <a:spLocks noGrp="1"/>
          </p:cNvSpPr>
          <p:nvPr>
            <p:ph idx="1"/>
          </p:nvPr>
        </p:nvSpPr>
        <p:spPr>
          <a:xfrm>
            <a:off x="457200" y="2249424"/>
            <a:ext cx="6707088" cy="1611624"/>
          </a:xfrm>
        </p:spPr>
        <p:txBody>
          <a:bodyPr>
            <a:normAutofit/>
          </a:bodyPr>
          <a:lstStyle/>
          <a:p>
            <a:r>
              <a:rPr kumimoji="1" lang="ja-JP" altLang="en-US" sz="2000" dirty="0" smtClean="0"/>
              <a:t>焦点からレーザーを照射</a:t>
            </a:r>
            <a:endParaRPr kumimoji="1" lang="en-US" altLang="ja-JP" sz="2000" dirty="0" smtClean="0"/>
          </a:p>
          <a:p>
            <a:r>
              <a:rPr lang="ja-JP" altLang="en-US" sz="2000" dirty="0" smtClean="0"/>
              <a:t>図のように反射され、焦点に戻り干渉</a:t>
            </a:r>
            <a:endParaRPr lang="en-US" altLang="ja-JP" sz="2000" dirty="0" smtClean="0"/>
          </a:p>
          <a:p>
            <a:r>
              <a:rPr kumimoji="1" lang="ja-JP" altLang="en-US" sz="2000" dirty="0" smtClean="0"/>
              <a:t>干渉</a:t>
            </a:r>
            <a:r>
              <a:rPr lang="ja-JP" altLang="en-US" sz="2000" dirty="0" smtClean="0"/>
              <a:t>縞</a:t>
            </a:r>
            <a:r>
              <a:rPr kumimoji="1" lang="ja-JP" altLang="en-US" sz="2000" dirty="0" smtClean="0"/>
              <a:t>から段差を逆算</a:t>
            </a:r>
            <a:endParaRPr kumimoji="1" lang="en-US" altLang="ja-JP" sz="2000" dirty="0" smtClean="0"/>
          </a:p>
          <a:p>
            <a:r>
              <a:rPr lang="ja-JP" altLang="en-US" sz="2000" dirty="0" smtClean="0"/>
              <a:t>複数の波長で同時に測定し</a:t>
            </a:r>
            <a:r>
              <a:rPr lang="en-US" altLang="ja-JP" sz="2000" dirty="0" smtClean="0"/>
              <a:t>2N</a:t>
            </a:r>
            <a:r>
              <a:rPr lang="ja-JP" altLang="ja-JP" sz="2000" dirty="0" smtClean="0"/>
              <a:t>πの不定性</a:t>
            </a:r>
            <a:r>
              <a:rPr lang="ja-JP" altLang="en-US" sz="2000" dirty="0" smtClean="0"/>
              <a:t>を取り除く</a:t>
            </a:r>
          </a:p>
          <a:p>
            <a:endParaRPr kumimoji="1" lang="ja-JP" altLang="en-US" sz="2000" dirty="0"/>
          </a:p>
        </p:txBody>
      </p:sp>
      <p:cxnSp>
        <p:nvCxnSpPr>
          <p:cNvPr id="19" name="直線矢印コネクタ 18"/>
          <p:cNvCxnSpPr/>
          <p:nvPr/>
        </p:nvCxnSpPr>
        <p:spPr>
          <a:xfrm>
            <a:off x="3851920" y="6237312"/>
            <a:ext cx="0" cy="172819"/>
          </a:xfrm>
          <a:prstGeom prst="straightConnector1">
            <a:avLst/>
          </a:prstGeom>
          <a:ln w="127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2555777" y="4293096"/>
            <a:ext cx="72007" cy="1973019"/>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2411760" y="6021288"/>
            <a:ext cx="0" cy="259229"/>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339752" y="6008985"/>
            <a:ext cx="0" cy="259229"/>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2483768" y="4293096"/>
            <a:ext cx="72008" cy="1973020"/>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508104" y="4757662"/>
            <a:ext cx="864096" cy="307777"/>
          </a:xfrm>
          <a:prstGeom prst="rect">
            <a:avLst/>
          </a:prstGeom>
          <a:solidFill>
            <a:schemeClr val="bg1"/>
          </a:solidFill>
        </p:spPr>
        <p:txBody>
          <a:bodyPr wrap="square" rtlCol="0">
            <a:spAutoFit/>
          </a:bodyPr>
          <a:lstStyle/>
          <a:p>
            <a:r>
              <a:rPr kumimoji="1" lang="ja-JP" altLang="en-US" sz="1400" dirty="0" smtClean="0"/>
              <a:t>□</a:t>
            </a:r>
            <a:r>
              <a:rPr kumimoji="1" lang="en-US" altLang="ja-JP" sz="1400" dirty="0" smtClean="0"/>
              <a:t>15mm</a:t>
            </a:r>
            <a:endParaRPr kumimoji="1" lang="ja-JP" altLang="en-US" sz="1400" dirty="0"/>
          </a:p>
        </p:txBody>
      </p:sp>
      <p:sp>
        <p:nvSpPr>
          <p:cNvPr id="39" name="テキスト ボックス 38"/>
          <p:cNvSpPr txBox="1"/>
          <p:nvPr/>
        </p:nvSpPr>
        <p:spPr>
          <a:xfrm>
            <a:off x="3959424" y="6165303"/>
            <a:ext cx="1036915" cy="369332"/>
          </a:xfrm>
          <a:prstGeom prst="rect">
            <a:avLst/>
          </a:prstGeom>
          <a:solidFill>
            <a:schemeClr val="bg1"/>
          </a:solidFill>
        </p:spPr>
        <p:txBody>
          <a:bodyPr wrap="square" rtlCol="0">
            <a:spAutoFit/>
          </a:bodyPr>
          <a:lstStyle/>
          <a:p>
            <a:r>
              <a:rPr lang="en-US" altLang="ja-JP" sz="1400" dirty="0" smtClean="0"/>
              <a:t>d nm</a:t>
            </a:r>
            <a:endParaRPr kumimoji="1" lang="ja-JP" altLang="en-US" sz="1400" dirty="0"/>
          </a:p>
        </p:txBody>
      </p:sp>
      <p:cxnSp>
        <p:nvCxnSpPr>
          <p:cNvPr id="41" name="直線矢印コネクタ 40"/>
          <p:cNvCxnSpPr/>
          <p:nvPr/>
        </p:nvCxnSpPr>
        <p:spPr>
          <a:xfrm>
            <a:off x="6444208" y="5785519"/>
            <a:ext cx="432048"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350496" y="6001543"/>
            <a:ext cx="720080" cy="307777"/>
          </a:xfrm>
          <a:prstGeom prst="rect">
            <a:avLst/>
          </a:prstGeom>
          <a:solidFill>
            <a:schemeClr val="bg1"/>
          </a:solidFill>
        </p:spPr>
        <p:txBody>
          <a:bodyPr wrap="square" rtlCol="0">
            <a:spAutoFit/>
          </a:bodyPr>
          <a:lstStyle/>
          <a:p>
            <a:r>
              <a:rPr lang="en-US" altLang="ja-JP" sz="1400" dirty="0" smtClean="0"/>
              <a:t>30mm</a:t>
            </a:r>
            <a:endParaRPr kumimoji="1" lang="ja-JP" altLang="en-US" sz="1400" dirty="0"/>
          </a:p>
        </p:txBody>
      </p:sp>
      <p:sp>
        <p:nvSpPr>
          <p:cNvPr id="46" name="テキスト ボックス 45"/>
          <p:cNvSpPr txBox="1"/>
          <p:nvPr/>
        </p:nvSpPr>
        <p:spPr>
          <a:xfrm>
            <a:off x="2411760" y="4005064"/>
            <a:ext cx="648072" cy="307777"/>
          </a:xfrm>
          <a:prstGeom prst="rect">
            <a:avLst/>
          </a:prstGeom>
          <a:solidFill>
            <a:schemeClr val="bg1"/>
          </a:solidFill>
        </p:spPr>
        <p:txBody>
          <a:bodyPr wrap="square" rtlCol="0">
            <a:spAutoFit/>
          </a:bodyPr>
          <a:lstStyle/>
          <a:p>
            <a:r>
              <a:rPr kumimoji="1" lang="ja-JP" altLang="en-US" sz="1400" dirty="0" smtClean="0"/>
              <a:t>焦点</a:t>
            </a:r>
            <a:endParaRPr kumimoji="1" lang="ja-JP" altLang="en-US" sz="1400" dirty="0"/>
          </a:p>
        </p:txBody>
      </p:sp>
      <p:sp>
        <p:nvSpPr>
          <p:cNvPr id="47" name="テキスト ボックス 46"/>
          <p:cNvSpPr txBox="1"/>
          <p:nvPr/>
        </p:nvSpPr>
        <p:spPr>
          <a:xfrm>
            <a:off x="2843808" y="4653136"/>
            <a:ext cx="1008112" cy="307777"/>
          </a:xfrm>
          <a:prstGeom prst="rect">
            <a:avLst/>
          </a:prstGeom>
          <a:solidFill>
            <a:schemeClr val="bg1"/>
          </a:solidFill>
        </p:spPr>
        <p:txBody>
          <a:bodyPr wrap="square" rtlCol="0">
            <a:spAutoFit/>
          </a:bodyPr>
          <a:lstStyle/>
          <a:p>
            <a:r>
              <a:rPr lang="ja-JP" altLang="en-US" sz="1400" dirty="0" smtClean="0"/>
              <a:t>レーザー</a:t>
            </a:r>
            <a:endParaRPr kumimoji="1" lang="ja-JP" altLang="en-US" sz="1400" dirty="0"/>
          </a:p>
        </p:txBody>
      </p:sp>
      <p:cxnSp>
        <p:nvCxnSpPr>
          <p:cNvPr id="28" name="直線矢印コネクタ 27"/>
          <p:cNvCxnSpPr/>
          <p:nvPr/>
        </p:nvCxnSpPr>
        <p:spPr>
          <a:xfrm>
            <a:off x="2699792" y="4293096"/>
            <a:ext cx="144016" cy="2160240"/>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2987824" y="6021288"/>
            <a:ext cx="0" cy="403246"/>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059832" y="6021288"/>
            <a:ext cx="0" cy="360040"/>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2771800" y="4293096"/>
            <a:ext cx="144016" cy="2117036"/>
          </a:xfrm>
          <a:prstGeom prst="straightConnector1">
            <a:avLst/>
          </a:prstGeom>
          <a:ln w="254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理想的な干渉像</a:t>
            </a:r>
            <a:endParaRPr kumimoji="1" lang="ja-JP" altLang="en-US" dirty="0"/>
          </a:p>
        </p:txBody>
      </p:sp>
      <p:pic>
        <p:nvPicPr>
          <p:cNvPr id="8" name="図 7" descr="psf_0.0_1.gif"/>
          <p:cNvPicPr>
            <a:picLocks noChangeAspect="1"/>
          </p:cNvPicPr>
          <p:nvPr/>
        </p:nvPicPr>
        <p:blipFill>
          <a:blip r:embed="rId3" cstate="print"/>
          <a:stretch>
            <a:fillRect/>
          </a:stretch>
        </p:blipFill>
        <p:spPr>
          <a:xfrm>
            <a:off x="2843808" y="2708920"/>
            <a:ext cx="1728192" cy="1728192"/>
          </a:xfrm>
          <a:prstGeom prst="rect">
            <a:avLst/>
          </a:prstGeom>
        </p:spPr>
      </p:pic>
      <p:pic>
        <p:nvPicPr>
          <p:cNvPr id="9" name="図 8" descr="psf_0.2_1.gif"/>
          <p:cNvPicPr>
            <a:picLocks noChangeAspect="1"/>
          </p:cNvPicPr>
          <p:nvPr/>
        </p:nvPicPr>
        <p:blipFill>
          <a:blip r:embed="rId4" cstate="print"/>
          <a:stretch>
            <a:fillRect/>
          </a:stretch>
        </p:blipFill>
        <p:spPr>
          <a:xfrm>
            <a:off x="5004048" y="2708920"/>
            <a:ext cx="1728192" cy="1728192"/>
          </a:xfrm>
          <a:prstGeom prst="rect">
            <a:avLst/>
          </a:prstGeom>
        </p:spPr>
      </p:pic>
      <p:pic>
        <p:nvPicPr>
          <p:cNvPr id="10" name="図 9" descr="psf_0.5_1.gif"/>
          <p:cNvPicPr>
            <a:picLocks noChangeAspect="1"/>
          </p:cNvPicPr>
          <p:nvPr/>
        </p:nvPicPr>
        <p:blipFill>
          <a:blip r:embed="rId5" cstate="print"/>
          <a:stretch>
            <a:fillRect/>
          </a:stretch>
        </p:blipFill>
        <p:spPr>
          <a:xfrm>
            <a:off x="7164288" y="2708920"/>
            <a:ext cx="1728192" cy="1728192"/>
          </a:xfrm>
          <a:prstGeom prst="rect">
            <a:avLst/>
          </a:prstGeom>
        </p:spPr>
      </p:pic>
      <p:pic>
        <p:nvPicPr>
          <p:cNvPr id="11" name="図 10" descr="psf_0.8_1.gif"/>
          <p:cNvPicPr>
            <a:picLocks noChangeAspect="1"/>
          </p:cNvPicPr>
          <p:nvPr/>
        </p:nvPicPr>
        <p:blipFill>
          <a:blip r:embed="rId6" cstate="print"/>
          <a:stretch>
            <a:fillRect/>
          </a:stretch>
        </p:blipFill>
        <p:spPr>
          <a:xfrm>
            <a:off x="683568" y="2708920"/>
            <a:ext cx="1728192" cy="1728192"/>
          </a:xfrm>
          <a:prstGeom prst="rect">
            <a:avLst/>
          </a:prstGeom>
        </p:spPr>
      </p:pic>
      <p:sp>
        <p:nvSpPr>
          <p:cNvPr id="12" name="テキスト ボックス 11"/>
          <p:cNvSpPr txBox="1"/>
          <p:nvPr/>
        </p:nvSpPr>
        <p:spPr>
          <a:xfrm>
            <a:off x="3059832" y="4499828"/>
            <a:ext cx="1296144" cy="369332"/>
          </a:xfrm>
          <a:prstGeom prst="rect">
            <a:avLst/>
          </a:prstGeom>
          <a:noFill/>
        </p:spPr>
        <p:txBody>
          <a:bodyPr wrap="square" rtlCol="0">
            <a:spAutoFit/>
          </a:bodyPr>
          <a:lstStyle/>
          <a:p>
            <a:r>
              <a:rPr kumimoji="1" lang="en-US" altLang="ja-JP" dirty="0" smtClean="0"/>
              <a:t>±0(</a:t>
            </a:r>
            <a:r>
              <a:rPr lang="ja-JP" altLang="en-US" dirty="0" smtClean="0"/>
              <a:t>波長</a:t>
            </a:r>
            <a:r>
              <a:rPr kumimoji="1" lang="en-US" altLang="ja-JP" dirty="0" smtClean="0"/>
              <a:t>)</a:t>
            </a:r>
            <a:endParaRPr kumimoji="1" lang="ja-JP" altLang="en-US" dirty="0"/>
          </a:p>
        </p:txBody>
      </p:sp>
      <p:sp>
        <p:nvSpPr>
          <p:cNvPr id="13" name="テキスト ボックス 12"/>
          <p:cNvSpPr txBox="1"/>
          <p:nvPr/>
        </p:nvSpPr>
        <p:spPr>
          <a:xfrm>
            <a:off x="899592" y="4499828"/>
            <a:ext cx="1296144" cy="369332"/>
          </a:xfrm>
          <a:prstGeom prst="rect">
            <a:avLst/>
          </a:prstGeom>
          <a:noFill/>
        </p:spPr>
        <p:txBody>
          <a:bodyPr wrap="square" rtlCol="0">
            <a:spAutoFit/>
          </a:bodyPr>
          <a:lstStyle/>
          <a:p>
            <a:r>
              <a:rPr kumimoji="1" lang="en-US" altLang="ja-JP" dirty="0" smtClean="0"/>
              <a:t>-0.2</a:t>
            </a:r>
            <a:endParaRPr kumimoji="1" lang="ja-JP" altLang="en-US" dirty="0"/>
          </a:p>
        </p:txBody>
      </p:sp>
      <p:sp>
        <p:nvSpPr>
          <p:cNvPr id="14" name="テキスト ボックス 13"/>
          <p:cNvSpPr txBox="1"/>
          <p:nvPr/>
        </p:nvSpPr>
        <p:spPr>
          <a:xfrm>
            <a:off x="5220072" y="4499828"/>
            <a:ext cx="1296144" cy="369332"/>
          </a:xfrm>
          <a:prstGeom prst="rect">
            <a:avLst/>
          </a:prstGeom>
          <a:noFill/>
        </p:spPr>
        <p:txBody>
          <a:bodyPr wrap="square" rtlCol="0">
            <a:spAutoFit/>
          </a:bodyPr>
          <a:lstStyle/>
          <a:p>
            <a:r>
              <a:rPr kumimoji="1" lang="en-US" altLang="ja-JP" dirty="0" smtClean="0"/>
              <a:t>+0.2</a:t>
            </a:r>
            <a:endParaRPr kumimoji="1" lang="ja-JP" altLang="en-US" dirty="0"/>
          </a:p>
        </p:txBody>
      </p:sp>
      <p:sp>
        <p:nvSpPr>
          <p:cNvPr id="15" name="テキスト ボックス 14"/>
          <p:cNvSpPr txBox="1"/>
          <p:nvPr/>
        </p:nvSpPr>
        <p:spPr>
          <a:xfrm>
            <a:off x="7380312" y="4499828"/>
            <a:ext cx="1296144" cy="369332"/>
          </a:xfrm>
          <a:prstGeom prst="rect">
            <a:avLst/>
          </a:prstGeom>
          <a:noFill/>
        </p:spPr>
        <p:txBody>
          <a:bodyPr wrap="square" rtlCol="0">
            <a:spAutoFit/>
          </a:bodyPr>
          <a:lstStyle/>
          <a:p>
            <a:r>
              <a:rPr kumimoji="1" lang="en-US" altLang="ja-JP" dirty="0" smtClean="0"/>
              <a:t>+0.5</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d1.jpeg"/>
          <p:cNvPicPr>
            <a:picLocks noChangeAspect="1"/>
          </p:cNvPicPr>
          <p:nvPr/>
        </p:nvPicPr>
        <p:blipFill>
          <a:blip r:embed="rId3" cstate="print"/>
          <a:stretch>
            <a:fillRect/>
          </a:stretch>
        </p:blipFill>
        <p:spPr>
          <a:xfrm>
            <a:off x="6396667" y="4077072"/>
            <a:ext cx="2747333" cy="2236465"/>
          </a:xfrm>
          <a:prstGeom prst="rect">
            <a:avLst/>
          </a:prstGeom>
        </p:spPr>
      </p:pic>
      <p:sp>
        <p:nvSpPr>
          <p:cNvPr id="2" name="タイトル 1"/>
          <p:cNvSpPr>
            <a:spLocks noGrp="1"/>
          </p:cNvSpPr>
          <p:nvPr>
            <p:ph type="title"/>
          </p:nvPr>
        </p:nvSpPr>
        <p:spPr/>
        <p:txBody>
          <a:bodyPr>
            <a:normAutofit/>
          </a:bodyPr>
          <a:lstStyle/>
          <a:p>
            <a:r>
              <a:rPr lang="ja-JP" altLang="ja-JP" dirty="0" smtClean="0"/>
              <a:t>位相の測定</a:t>
            </a:r>
            <a:r>
              <a:rPr lang="ja-JP" altLang="en-US" dirty="0" smtClean="0"/>
              <a:t>方法（アルゴリズム）</a:t>
            </a:r>
            <a:endParaRPr kumimoji="1" lang="ja-JP" altLang="en-US" dirty="0"/>
          </a:p>
        </p:txBody>
      </p:sp>
      <p:sp>
        <p:nvSpPr>
          <p:cNvPr id="3" name="コンテンツ プレースホルダ 2"/>
          <p:cNvSpPr>
            <a:spLocks noGrp="1"/>
          </p:cNvSpPr>
          <p:nvPr>
            <p:ph idx="1"/>
          </p:nvPr>
        </p:nvSpPr>
        <p:spPr>
          <a:xfrm>
            <a:off x="457200" y="2249424"/>
            <a:ext cx="8363272" cy="2187688"/>
          </a:xfrm>
        </p:spPr>
        <p:txBody>
          <a:bodyPr>
            <a:normAutofit/>
          </a:bodyPr>
          <a:lstStyle/>
          <a:p>
            <a:r>
              <a:rPr kumimoji="1" lang="ja-JP" altLang="en-US" sz="2400" dirty="0" smtClean="0"/>
              <a:t>縞の重心を検出する</a:t>
            </a:r>
            <a:endParaRPr kumimoji="1" lang="en-US" altLang="ja-JP" sz="2400" dirty="0" smtClean="0"/>
          </a:p>
          <a:p>
            <a:r>
              <a:rPr lang="ja-JP" altLang="en-US" sz="2400" dirty="0" smtClean="0"/>
              <a:t>縞が</a:t>
            </a:r>
            <a:r>
              <a:rPr lang="en-US" altLang="ja-JP" sz="2400" dirty="0" smtClean="0"/>
              <a:t>y</a:t>
            </a:r>
            <a:r>
              <a:rPr lang="ja-JP" altLang="en-US" sz="2400" dirty="0" smtClean="0"/>
              <a:t>軸に平行になるように回転</a:t>
            </a:r>
            <a:endParaRPr kumimoji="1" lang="en-US" altLang="ja-JP" sz="2400" dirty="0" smtClean="0"/>
          </a:p>
          <a:p>
            <a:r>
              <a:rPr lang="en-US" altLang="ja-JP" sz="2400" dirty="0" smtClean="0"/>
              <a:t>x</a:t>
            </a:r>
            <a:r>
              <a:rPr lang="ja-JP" altLang="en-US" sz="2400" dirty="0" smtClean="0"/>
              <a:t>の関数になるように</a:t>
            </a:r>
            <a:r>
              <a:rPr lang="en-US" altLang="ja-JP" sz="2400" dirty="0" smtClean="0"/>
              <a:t>1</a:t>
            </a:r>
            <a:r>
              <a:rPr lang="ja-JP" altLang="en-US" sz="2400" dirty="0" smtClean="0"/>
              <a:t>次元化</a:t>
            </a:r>
            <a:endParaRPr lang="en-US" altLang="ja-JP" sz="2400" dirty="0" smtClean="0"/>
          </a:p>
          <a:p>
            <a:r>
              <a:rPr lang="ja-JP" altLang="en-US" sz="2400" dirty="0" smtClean="0"/>
              <a:t>縞の間隔と同じ周期の三角関数</a:t>
            </a:r>
            <a:endParaRPr lang="en-US" altLang="ja-JP" sz="2000" dirty="0" smtClean="0"/>
          </a:p>
          <a:p>
            <a:pPr>
              <a:buNone/>
            </a:pPr>
            <a:r>
              <a:rPr lang="ja-JP" altLang="en-US" sz="2000" dirty="0" smtClean="0"/>
              <a:t>　</a:t>
            </a:r>
            <a:r>
              <a:rPr lang="ja-JP" altLang="en-US" sz="2400" dirty="0" smtClean="0"/>
              <a:t>で積をとり最大となる</a:t>
            </a:r>
            <a:r>
              <a:rPr lang="en-US" altLang="ja-JP" sz="2400" dirty="0" smtClean="0"/>
              <a:t>θ</a:t>
            </a:r>
            <a:r>
              <a:rPr lang="ja-JP" altLang="en-US" sz="2400" dirty="0" smtClean="0"/>
              <a:t>を位相と判定する</a:t>
            </a:r>
            <a:endParaRPr lang="en-US" altLang="ja-JP" sz="2400" dirty="0" smtClean="0"/>
          </a:p>
          <a:p>
            <a:endParaRPr kumimoji="1" lang="ja-JP" altLang="en-US" sz="2400" dirty="0"/>
          </a:p>
        </p:txBody>
      </p:sp>
      <p:sp>
        <p:nvSpPr>
          <p:cNvPr id="4" name="正方形/長方形 3"/>
          <p:cNvSpPr/>
          <p:nvPr/>
        </p:nvSpPr>
        <p:spPr>
          <a:xfrm>
            <a:off x="683568" y="4509120"/>
            <a:ext cx="1728192" cy="18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27784" y="4509120"/>
            <a:ext cx="1728192" cy="18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72000" y="4509120"/>
            <a:ext cx="1728192" cy="18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psf_0.0.gif"/>
          <p:cNvPicPr>
            <a:picLocks noChangeAspect="1"/>
          </p:cNvPicPr>
          <p:nvPr/>
        </p:nvPicPr>
        <p:blipFill>
          <a:blip r:embed="rId4" cstate="print"/>
          <a:stretch>
            <a:fillRect/>
          </a:stretch>
        </p:blipFill>
        <p:spPr>
          <a:xfrm rot="1800000">
            <a:off x="1221369" y="4686882"/>
            <a:ext cx="971305" cy="971305"/>
          </a:xfrm>
          <a:prstGeom prst="rect">
            <a:avLst/>
          </a:prstGeom>
        </p:spPr>
      </p:pic>
      <p:pic>
        <p:nvPicPr>
          <p:cNvPr id="9" name="図 8" descr="psf_0.0.gif"/>
          <p:cNvPicPr>
            <a:picLocks noChangeAspect="1"/>
          </p:cNvPicPr>
          <p:nvPr/>
        </p:nvPicPr>
        <p:blipFill>
          <a:blip r:embed="rId4" cstate="print"/>
          <a:stretch>
            <a:fillRect/>
          </a:stretch>
        </p:blipFill>
        <p:spPr>
          <a:xfrm rot="1800000">
            <a:off x="2949562" y="4902906"/>
            <a:ext cx="971305" cy="971305"/>
          </a:xfrm>
          <a:prstGeom prst="rect">
            <a:avLst/>
          </a:prstGeom>
        </p:spPr>
      </p:pic>
      <p:pic>
        <p:nvPicPr>
          <p:cNvPr id="10" name="図 9" descr="psf_0.0.gif"/>
          <p:cNvPicPr>
            <a:picLocks noChangeAspect="1"/>
          </p:cNvPicPr>
          <p:nvPr/>
        </p:nvPicPr>
        <p:blipFill>
          <a:blip r:embed="rId4" cstate="print"/>
          <a:stretch>
            <a:fillRect/>
          </a:stretch>
        </p:blipFill>
        <p:spPr>
          <a:xfrm>
            <a:off x="4932040" y="4941168"/>
            <a:ext cx="971305" cy="971305"/>
          </a:xfrm>
          <a:prstGeom prst="rect">
            <a:avLst/>
          </a:prstGeom>
        </p:spPr>
      </p:pic>
      <p:cxnSp>
        <p:nvCxnSpPr>
          <p:cNvPr id="12" name="直線矢印コネクタ 11"/>
          <p:cNvCxnSpPr/>
          <p:nvPr/>
        </p:nvCxnSpPr>
        <p:spPr>
          <a:xfrm>
            <a:off x="1475656" y="6597352"/>
            <a:ext cx="7056784" cy="0"/>
          </a:xfrm>
          <a:prstGeom prst="straightConnector1">
            <a:avLst/>
          </a:prstGeom>
          <a:ln w="381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812360" y="4797152"/>
            <a:ext cx="164886" cy="0"/>
          </a:xfrm>
          <a:prstGeom prst="straightConnector1">
            <a:avLst/>
          </a:prstGeom>
          <a:ln w="6350">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740352" y="4437112"/>
            <a:ext cx="432048" cy="369332"/>
          </a:xfrm>
          <a:prstGeom prst="rect">
            <a:avLst/>
          </a:prstGeom>
          <a:noFill/>
        </p:spPr>
        <p:txBody>
          <a:bodyPr wrap="square" rtlCol="0">
            <a:spAutoFit/>
          </a:bodyPr>
          <a:lstStyle/>
          <a:p>
            <a:r>
              <a:rPr lang="en-US" altLang="ja-JP" dirty="0" smtClean="0"/>
              <a:t>θ</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stretch>
            <a:fillRect/>
          </a:stretch>
        </p:blipFill>
        <p:spPr>
          <a:xfrm>
            <a:off x="1267411" y="1873333"/>
            <a:ext cx="5987191" cy="4427826"/>
          </a:xfrm>
          <a:prstGeom prst="rect">
            <a:avLst/>
          </a:prstGeom>
        </p:spPr>
      </p:pic>
      <p:sp>
        <p:nvSpPr>
          <p:cNvPr id="3" name="テキスト ボックス 2"/>
          <p:cNvSpPr txBox="1"/>
          <p:nvPr/>
        </p:nvSpPr>
        <p:spPr>
          <a:xfrm>
            <a:off x="3040455" y="1049044"/>
            <a:ext cx="2134218" cy="646331"/>
          </a:xfrm>
          <a:prstGeom prst="rect">
            <a:avLst/>
          </a:prstGeom>
          <a:noFill/>
        </p:spPr>
        <p:txBody>
          <a:bodyPr wrap="square" rtlCol="0">
            <a:spAutoFit/>
          </a:bodyPr>
          <a:lstStyle/>
          <a:p>
            <a:pPr algn="ctr"/>
            <a:r>
              <a:rPr lang="ja-JP" altLang="en-US" sz="3600" dirty="0" smtClean="0">
                <a:latin typeface="ＭＳ ゴシック" panose="020B0609070205080204" pitchFamily="49" charset="-128"/>
                <a:ea typeface="ＭＳ ゴシック" panose="020B0609070205080204" pitchFamily="49" charset="-128"/>
              </a:rPr>
              <a:t>量子</a:t>
            </a:r>
            <a:r>
              <a:rPr lang="ja-JP" altLang="en-US" sz="3600" dirty="0">
                <a:latin typeface="ＭＳ ゴシック" panose="020B0609070205080204" pitchFamily="49" charset="-128"/>
                <a:ea typeface="ＭＳ ゴシック" panose="020B0609070205080204" pitchFamily="49" charset="-128"/>
              </a:rPr>
              <a:t>効率</a:t>
            </a:r>
          </a:p>
        </p:txBody>
      </p:sp>
    </p:spTree>
    <p:extLst>
      <p:ext uri="{BB962C8B-B14F-4D97-AF65-F5344CB8AC3E}">
        <p14:creationId xmlns="" xmlns:p14="http://schemas.microsoft.com/office/powerpoint/2010/main" val="310746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ea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548680"/>
            <a:ext cx="2286000" cy="22860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p:cNvSpPr txBox="1"/>
          <p:nvPr/>
        </p:nvSpPr>
        <p:spPr>
          <a:xfrm>
            <a:off x="323528" y="1052736"/>
            <a:ext cx="3491563" cy="646331"/>
          </a:xfrm>
          <a:prstGeom prst="rect">
            <a:avLst/>
          </a:prstGeom>
          <a:noFill/>
        </p:spPr>
        <p:txBody>
          <a:bodyPr wrap="square" rtlCol="0">
            <a:spAutoFit/>
          </a:bodyPr>
          <a:lstStyle/>
          <a:p>
            <a:r>
              <a:rPr lang="en-US" altLang="ja-JP" sz="3600" dirty="0">
                <a:latin typeface="Calibri" panose="020F0502020204030204" pitchFamily="34" charset="0"/>
                <a:ea typeface="ＭＳ ゴシック" panose="020B0609070205080204" pitchFamily="49" charset="-128"/>
              </a:rPr>
              <a:t>C-MOS</a:t>
            </a:r>
            <a:r>
              <a:rPr lang="ja-JP" altLang="en-US" sz="3600" dirty="0" smtClean="0">
                <a:latin typeface="ＭＳ ゴシック" panose="020B0609070205080204" pitchFamily="49" charset="-128"/>
                <a:ea typeface="ＭＳ ゴシック" panose="020B0609070205080204" pitchFamily="49" charset="-128"/>
              </a:rPr>
              <a:t>カメラ</a:t>
            </a:r>
            <a:endParaRPr lang="ja-JP" altLang="en-US" sz="36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467544" y="2708920"/>
            <a:ext cx="4092462" cy="830997"/>
          </a:xfrm>
          <a:prstGeom prst="rect">
            <a:avLst/>
          </a:prstGeom>
          <a:noFill/>
        </p:spPr>
        <p:txBody>
          <a:bodyPr wrap="square" rtlCol="0">
            <a:spAutoFit/>
          </a:bodyPr>
          <a:lstStyle/>
          <a:p>
            <a:r>
              <a:rPr kumimoji="1" lang="en-US" altLang="ja-JP" sz="2400" dirty="0" smtClean="0">
                <a:latin typeface="Calibri" panose="020F0502020204030204" pitchFamily="34" charset="0"/>
                <a:ea typeface="ＭＳ ゴシック" panose="020B0609070205080204" pitchFamily="49" charset="-128"/>
              </a:rPr>
              <a:t>Point Grey</a:t>
            </a:r>
            <a:r>
              <a:rPr lang="ja-JP" altLang="en-US" sz="2400" dirty="0" smtClean="0">
                <a:latin typeface="ＭＳ ゴシック" panose="020B0609070205080204" pitchFamily="49" charset="-128"/>
                <a:ea typeface="ＭＳ ゴシック" panose="020B0609070205080204" pitchFamily="49" charset="-128"/>
              </a:rPr>
              <a:t>社の</a:t>
            </a:r>
            <a:r>
              <a:rPr lang="en-US" altLang="ja-JP" sz="2400" dirty="0" smtClean="0">
                <a:latin typeface="Calibri" panose="020F0502020204030204" pitchFamily="34" charset="0"/>
                <a:ea typeface="ＭＳ ゴシック" panose="020B0609070205080204" pitchFamily="49" charset="-128"/>
              </a:rPr>
              <a:t>Flea3(USB 3.0)</a:t>
            </a:r>
            <a:r>
              <a:rPr lang="en-US" altLang="ja-JP" sz="2400" dirty="0"/>
              <a:t> </a:t>
            </a:r>
            <a:r>
              <a:rPr lang="en-US" altLang="ja-JP" sz="2400" dirty="0" smtClean="0">
                <a:latin typeface="Calibri" panose="020F0502020204030204" pitchFamily="34" charset="0"/>
              </a:rPr>
              <a:t>FL3‑U3‑13E4M‑C</a:t>
            </a:r>
            <a:endParaRPr kumimoji="1" lang="en-US" altLang="ja-JP" sz="2400" dirty="0" smtClean="0">
              <a:latin typeface="Calibri" panose="020F0502020204030204" pitchFamily="34" charset="0"/>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 xmlns:p14="http://schemas.microsoft.com/office/powerpoint/2010/main" val="1983275358"/>
              </p:ext>
            </p:extLst>
          </p:nvPr>
        </p:nvGraphicFramePr>
        <p:xfrm>
          <a:off x="467544" y="4005064"/>
          <a:ext cx="4715780" cy="2225040"/>
        </p:xfrm>
        <a:graphic>
          <a:graphicData uri="http://schemas.openxmlformats.org/drawingml/2006/table">
            <a:tbl>
              <a:tblPr firstRow="1" bandRow="1">
                <a:tableStyleId>{2D5ABB26-0587-4C30-8999-92F81FD0307C}</a:tableStyleId>
              </a:tblPr>
              <a:tblGrid>
                <a:gridCol w="2357890"/>
                <a:gridCol w="2357890"/>
              </a:tblGrid>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カメラ仕様</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dirty="0" smtClean="0">
                          <a:latin typeface="ＭＳ ゴシック" panose="020B0609070205080204" pitchFamily="49" charset="-128"/>
                          <a:ea typeface="ＭＳ ゴシック" panose="020B0609070205080204" pitchFamily="49" charset="-128"/>
                        </a:rPr>
                        <a:t>デジタルカメラ</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特徴</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dirty="0" smtClean="0">
                          <a:latin typeface="Calibri" panose="020F0502020204030204" pitchFamily="34" charset="0"/>
                          <a:ea typeface="ＭＳ ゴシック" panose="020B0609070205080204" pitchFamily="49" charset="-128"/>
                        </a:rPr>
                        <a:t>Linux</a:t>
                      </a:r>
                      <a:r>
                        <a:rPr kumimoji="1" lang="ja-JP" altLang="en-US" sz="1800" dirty="0" smtClean="0">
                          <a:latin typeface="ＭＳ ゴシック" panose="020B0609070205080204" pitchFamily="49" charset="-128"/>
                          <a:ea typeface="ＭＳ ゴシック" panose="020B0609070205080204" pitchFamily="49" charset="-128"/>
                        </a:rPr>
                        <a:t>ドライバあり</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画素数</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dirty="0" smtClean="0">
                          <a:latin typeface="Calibri" panose="020F0502020204030204" pitchFamily="34" charset="0"/>
                          <a:ea typeface="ＭＳ ゴシック" panose="020B0609070205080204" pitchFamily="49" charset="-128"/>
                        </a:rPr>
                        <a:t>1280×1048</a:t>
                      </a:r>
                      <a:endParaRPr kumimoji="1" lang="ja-JP" altLang="en-US" sz="1800" dirty="0">
                        <a:latin typeface="Calibri" panose="020F0502020204030204" pitchFamily="34" charset="0"/>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ピクセルサイズ</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dirty="0" smtClean="0">
                          <a:latin typeface="Calibri" panose="020F0502020204030204" pitchFamily="34" charset="0"/>
                          <a:ea typeface="ＭＳ ゴシック" panose="020B0609070205080204" pitchFamily="49" charset="-128"/>
                        </a:rPr>
                        <a:t>5.3μm</a:t>
                      </a:r>
                      <a:endParaRPr kumimoji="1" lang="ja-JP" altLang="en-US" sz="1800" dirty="0">
                        <a:latin typeface="Calibri" panose="020F0502020204030204" pitchFamily="34" charset="0"/>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読み出しレート</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dirty="0" smtClean="0">
                          <a:latin typeface="Calibri" panose="020F0502020204030204" pitchFamily="34" charset="0"/>
                          <a:ea typeface="ＭＳ ゴシック" panose="020B0609070205080204" pitchFamily="49" charset="-128"/>
                        </a:rPr>
                        <a:t>60fps</a:t>
                      </a:r>
                      <a:endParaRPr kumimoji="1" lang="ja-JP" altLang="en-US" sz="1800" dirty="0">
                        <a:latin typeface="Calibri" panose="020F0502020204030204" pitchFamily="34" charset="0"/>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ja-JP" altLang="en-US" sz="1800" dirty="0" smtClean="0">
                          <a:latin typeface="ＭＳ ゴシック" panose="020B0609070205080204" pitchFamily="49" charset="-128"/>
                          <a:ea typeface="ＭＳ ゴシック" panose="020B0609070205080204" pitchFamily="49" charset="-128"/>
                        </a:rPr>
                        <a:t>量子効率</a:t>
                      </a:r>
                      <a:endParaRPr kumimoji="1" lang="ja-JP" altLang="en-US" sz="1800" dirty="0">
                        <a:latin typeface="ＭＳ ゴシック" panose="020B0609070205080204" pitchFamily="49" charset="-128"/>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dirty="0" smtClean="0">
                          <a:latin typeface="Calibri" panose="020F0502020204030204" pitchFamily="34" charset="0"/>
                          <a:ea typeface="ＭＳ ゴシック" panose="020B0609070205080204" pitchFamily="49" charset="-128"/>
                        </a:rPr>
                        <a:t>633nm</a:t>
                      </a:r>
                      <a:r>
                        <a:rPr kumimoji="1" lang="ja-JP" altLang="en-US" sz="1800" dirty="0" smtClean="0">
                          <a:latin typeface="Calibri" panose="020F0502020204030204" pitchFamily="34" charset="0"/>
                          <a:ea typeface="ＭＳ ゴシック" panose="020B0609070205080204" pitchFamily="49" charset="-128"/>
                        </a:rPr>
                        <a:t>で</a:t>
                      </a:r>
                      <a:r>
                        <a:rPr kumimoji="1" lang="en-US" altLang="ja-JP" sz="1800" dirty="0" smtClean="0">
                          <a:latin typeface="Calibri" panose="020F0502020204030204" pitchFamily="34" charset="0"/>
                          <a:ea typeface="ＭＳ ゴシック" panose="020B0609070205080204" pitchFamily="49" charset="-128"/>
                        </a:rPr>
                        <a:t>43%</a:t>
                      </a:r>
                      <a:endParaRPr kumimoji="1" lang="ja-JP" altLang="en-US" sz="1800" dirty="0">
                        <a:latin typeface="Calibri" panose="020F0502020204030204" pitchFamily="34" charset="0"/>
                        <a:ea typeface="ＭＳ ゴシック" panose="020B0609070205080204" pitchFamily="49" charset="-128"/>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図 7"/>
          <p:cNvPicPr>
            <a:picLocks noChangeAspect="1"/>
          </p:cNvPicPr>
          <p:nvPr/>
        </p:nvPicPr>
        <p:blipFill rotWithShape="1">
          <a:blip r:embed="rId3" cstate="print">
            <a:extLst>
              <a:ext uri="{28A0092B-C50C-407E-A947-70E740481C1C}">
                <a14:useLocalDpi xmlns="" xmlns:a14="http://schemas.microsoft.com/office/drawing/2010/main" val="0"/>
              </a:ext>
            </a:extLst>
          </a:blip>
          <a:srcRect l="20947" t="19243" r="11212" b="8940"/>
          <a:stretch/>
        </p:blipFill>
        <p:spPr>
          <a:xfrm>
            <a:off x="5436096" y="2708920"/>
            <a:ext cx="3364633" cy="3561890"/>
          </a:xfrm>
          <a:prstGeom prst="rect">
            <a:avLst/>
          </a:prstGeom>
        </p:spPr>
      </p:pic>
    </p:spTree>
    <p:extLst>
      <p:ext uri="{BB962C8B-B14F-4D97-AF65-F5344CB8AC3E}">
        <p14:creationId xmlns="" xmlns:p14="http://schemas.microsoft.com/office/powerpoint/2010/main" val="321595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前検討会から行ったこと</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3.8m</a:t>
            </a:r>
            <a:r>
              <a:rPr kumimoji="1" lang="ja-JP" altLang="en-US" dirty="0" smtClean="0"/>
              <a:t>望遠鏡と同じ曲率の鏡を用いた</a:t>
            </a:r>
            <a:r>
              <a:rPr lang="ja-JP" altLang="en-US" dirty="0" smtClean="0"/>
              <a:t>光</a:t>
            </a:r>
            <a:r>
              <a:rPr kumimoji="1" lang="ja-JP" altLang="en-US" dirty="0" smtClean="0"/>
              <a:t>学系の作成</a:t>
            </a:r>
            <a:endParaRPr kumimoji="1" lang="en-US" altLang="ja-JP" dirty="0" smtClean="0"/>
          </a:p>
          <a:p>
            <a:r>
              <a:rPr kumimoji="1" lang="ja-JP" altLang="en-US" smtClean="0"/>
              <a:t>段差</a:t>
            </a:r>
            <a:r>
              <a:rPr kumimoji="1" lang="ja-JP" altLang="en-US" dirty="0" smtClean="0"/>
              <a:t>計測のためのプログラム修正</a:t>
            </a:r>
            <a:endParaRPr kumimoji="1" lang="en-US" altLang="ja-JP" dirty="0" smtClean="0"/>
          </a:p>
          <a:p>
            <a:r>
              <a:rPr kumimoji="1" lang="ja-JP" altLang="en-US" dirty="0" smtClean="0"/>
              <a:t>位相のリアルタイム計測</a:t>
            </a:r>
            <a:endParaRPr kumimoji="1" lang="en-US" altLang="ja-JP" dirty="0" smtClean="0"/>
          </a:p>
          <a:p>
            <a:r>
              <a:rPr lang="ja-JP" altLang="en-US" dirty="0" smtClean="0"/>
              <a:t>測定の安定性の確認</a:t>
            </a:r>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光学系・レーザー</a:t>
            </a:r>
            <a:endParaRPr kumimoji="1" lang="ja-JP" altLang="en-US" dirty="0"/>
          </a:p>
        </p:txBody>
      </p:sp>
      <p:sp>
        <p:nvSpPr>
          <p:cNvPr id="5" name="テキスト ボックス 4"/>
          <p:cNvSpPr txBox="1"/>
          <p:nvPr/>
        </p:nvSpPr>
        <p:spPr>
          <a:xfrm>
            <a:off x="683568" y="2609617"/>
            <a:ext cx="4104456" cy="1323439"/>
          </a:xfrm>
          <a:prstGeom prst="rect">
            <a:avLst/>
          </a:prstGeom>
          <a:noFill/>
        </p:spPr>
        <p:txBody>
          <a:bodyPr wrap="square" rtlCol="0">
            <a:spAutoFit/>
          </a:bodyPr>
          <a:lstStyle/>
          <a:p>
            <a:r>
              <a:rPr kumimoji="1" lang="en-US" altLang="ja-JP" sz="2000" dirty="0" smtClean="0"/>
              <a:t>3.8m</a:t>
            </a:r>
            <a:r>
              <a:rPr kumimoji="1" lang="ja-JP" altLang="en-US" sz="2000" dirty="0" smtClean="0"/>
              <a:t>望遠鏡と同じ</a:t>
            </a:r>
            <a:r>
              <a:rPr lang="ja-JP" altLang="en-US" sz="2000" dirty="0" smtClean="0"/>
              <a:t>曲率の鏡</a:t>
            </a:r>
            <a:endParaRPr lang="en-US" altLang="ja-JP" sz="2000" dirty="0" smtClean="0"/>
          </a:p>
          <a:p>
            <a:r>
              <a:rPr lang="ja-JP" altLang="en-US" sz="2000" dirty="0" smtClean="0"/>
              <a:t>（主鏡・副鏡）を用いた</a:t>
            </a:r>
            <a:r>
              <a:rPr kumimoji="1" lang="ja-JP" altLang="en-US" sz="2000" dirty="0" smtClean="0"/>
              <a:t>光学系</a:t>
            </a:r>
            <a:endParaRPr kumimoji="1" lang="en-US" altLang="ja-JP" sz="2000" dirty="0" smtClean="0"/>
          </a:p>
          <a:p>
            <a:r>
              <a:rPr lang="ja-JP" altLang="en-US" sz="2000" dirty="0" smtClean="0"/>
              <a:t>約</a:t>
            </a:r>
            <a:r>
              <a:rPr lang="en-US" altLang="ja-JP" sz="2000" dirty="0" smtClean="0"/>
              <a:t>10</a:t>
            </a:r>
            <a:r>
              <a:rPr lang="ja-JP" altLang="en-US" sz="2000" dirty="0" smtClean="0"/>
              <a:t>倍の縮小光学系</a:t>
            </a:r>
            <a:endParaRPr lang="en-US" altLang="ja-JP" sz="2000" dirty="0" smtClean="0"/>
          </a:p>
          <a:p>
            <a:r>
              <a:rPr kumimoji="1" lang="ja-JP" altLang="en-US" sz="2000" dirty="0"/>
              <a:t>使用したレーザーは以下</a:t>
            </a:r>
            <a:endParaRPr kumimoji="1" lang="en-US" altLang="ja-JP" sz="2000" dirty="0" smtClean="0"/>
          </a:p>
        </p:txBody>
      </p:sp>
      <p:graphicFrame>
        <p:nvGraphicFramePr>
          <p:cNvPr id="8" name="表 7"/>
          <p:cNvGraphicFramePr>
            <a:graphicFrameLocks noGrp="1"/>
          </p:cNvGraphicFramePr>
          <p:nvPr>
            <p:extLst>
              <p:ext uri="{D42A27DB-BD31-4B8C-83A1-F6EECF244321}">
                <p14:modId xmlns="" xmlns:p14="http://schemas.microsoft.com/office/powerpoint/2010/main" val="1949776714"/>
              </p:ext>
            </p:extLst>
          </p:nvPr>
        </p:nvGraphicFramePr>
        <p:xfrm>
          <a:off x="683568" y="4581128"/>
          <a:ext cx="4104456" cy="1828315"/>
        </p:xfrm>
        <a:graphic>
          <a:graphicData uri="http://schemas.openxmlformats.org/drawingml/2006/table">
            <a:tbl>
              <a:tblPr firstRow="1" bandRow="1"/>
              <a:tblGrid>
                <a:gridCol w="2664296"/>
                <a:gridCol w="1440160"/>
              </a:tblGrid>
              <a:tr h="321465">
                <a:tc>
                  <a:txBody>
                    <a:bodyPr/>
                    <a:lstStyle>
                      <a:lvl1pPr marL="0" algn="l" defTabSz="457200" rtl="0" eaLnBrk="1" latinLnBrk="0" hangingPunct="1">
                        <a:defRPr kumimoji="1" sz="1800" b="1" kern="1200">
                          <a:solidFill>
                            <a:schemeClr val="lt1"/>
                          </a:solidFill>
                          <a:latin typeface="Corbel"/>
                          <a:ea typeface=""/>
                          <a:cs typeface=""/>
                        </a:defRPr>
                      </a:lvl1pPr>
                      <a:lvl2pPr marL="457200" algn="l" defTabSz="457200" rtl="0" eaLnBrk="1" latinLnBrk="0" hangingPunct="1">
                        <a:defRPr kumimoji="1" sz="1800" b="1" kern="1200">
                          <a:solidFill>
                            <a:schemeClr val="lt1"/>
                          </a:solidFill>
                          <a:latin typeface="Corbel"/>
                          <a:ea typeface=""/>
                          <a:cs typeface=""/>
                        </a:defRPr>
                      </a:lvl2pPr>
                      <a:lvl3pPr marL="914400" algn="l" defTabSz="457200" rtl="0" eaLnBrk="1" latinLnBrk="0" hangingPunct="1">
                        <a:defRPr kumimoji="1" sz="1800" b="1" kern="1200">
                          <a:solidFill>
                            <a:schemeClr val="lt1"/>
                          </a:solidFill>
                          <a:latin typeface="Corbel"/>
                          <a:ea typeface=""/>
                          <a:cs typeface=""/>
                        </a:defRPr>
                      </a:lvl3pPr>
                      <a:lvl4pPr marL="1371600" algn="l" defTabSz="457200" rtl="0" eaLnBrk="1" latinLnBrk="0" hangingPunct="1">
                        <a:defRPr kumimoji="1" sz="1800" b="1" kern="1200">
                          <a:solidFill>
                            <a:schemeClr val="lt1"/>
                          </a:solidFill>
                          <a:latin typeface="Corbel"/>
                          <a:ea typeface=""/>
                          <a:cs typeface=""/>
                        </a:defRPr>
                      </a:lvl4pPr>
                      <a:lvl5pPr marL="1828800" algn="l" defTabSz="457200" rtl="0" eaLnBrk="1" latinLnBrk="0" hangingPunct="1">
                        <a:defRPr kumimoji="1" sz="1800" b="1" kern="1200">
                          <a:solidFill>
                            <a:schemeClr val="lt1"/>
                          </a:solidFill>
                          <a:latin typeface="Corbel"/>
                          <a:ea typeface=""/>
                          <a:cs typeface=""/>
                        </a:defRPr>
                      </a:lvl5pPr>
                      <a:lvl6pPr marL="2286000" algn="l" defTabSz="457200" rtl="0" eaLnBrk="1" latinLnBrk="0" hangingPunct="1">
                        <a:defRPr kumimoji="1" sz="1800" b="1" kern="1200">
                          <a:solidFill>
                            <a:schemeClr val="lt1"/>
                          </a:solidFill>
                          <a:latin typeface="Corbel"/>
                          <a:ea typeface=""/>
                          <a:cs typeface=""/>
                        </a:defRPr>
                      </a:lvl6pPr>
                      <a:lvl7pPr marL="2743200" algn="l" defTabSz="457200" rtl="0" eaLnBrk="1" latinLnBrk="0" hangingPunct="1">
                        <a:defRPr kumimoji="1" sz="1800" b="1" kern="1200">
                          <a:solidFill>
                            <a:schemeClr val="lt1"/>
                          </a:solidFill>
                          <a:latin typeface="Corbel"/>
                          <a:ea typeface=""/>
                          <a:cs typeface=""/>
                        </a:defRPr>
                      </a:lvl7pPr>
                      <a:lvl8pPr marL="3200400" algn="l" defTabSz="457200" rtl="0" eaLnBrk="1" latinLnBrk="0" hangingPunct="1">
                        <a:defRPr kumimoji="1" sz="1800" b="1" kern="1200">
                          <a:solidFill>
                            <a:schemeClr val="lt1"/>
                          </a:solidFill>
                          <a:latin typeface="Corbel"/>
                          <a:ea typeface=""/>
                          <a:cs typeface=""/>
                        </a:defRPr>
                      </a:lvl8pPr>
                      <a:lvl9pPr marL="3657600" algn="l" defTabSz="457200" rtl="0" eaLnBrk="1" latinLnBrk="0" hangingPunct="1">
                        <a:defRPr kumimoji="1" sz="1800" b="1" kern="1200">
                          <a:solidFill>
                            <a:schemeClr val="lt1"/>
                          </a:solidFill>
                          <a:latin typeface="Corbel"/>
                          <a:ea typeface=""/>
                          <a:cs typeface=""/>
                        </a:defRPr>
                      </a:lvl9pPr>
                    </a:lstStyle>
                    <a:p>
                      <a:r>
                        <a:rPr kumimoji="1" lang="ja-JP" altLang="en-US" sz="1600" dirty="0" smtClean="0">
                          <a:solidFill>
                            <a:schemeClr val="tx1"/>
                          </a:solidFill>
                        </a:rPr>
                        <a:t>レーザー名</a:t>
                      </a:r>
                      <a:endParaRPr kumimoji="1" lang="ja-JP" altLang="en-US"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457200" rtl="0" eaLnBrk="1" latinLnBrk="0" hangingPunct="1">
                        <a:defRPr kumimoji="1" sz="1800" b="1" kern="1200">
                          <a:solidFill>
                            <a:schemeClr val="lt1"/>
                          </a:solidFill>
                          <a:latin typeface="Corbel"/>
                          <a:ea typeface=""/>
                          <a:cs typeface=""/>
                        </a:defRPr>
                      </a:lvl1pPr>
                      <a:lvl2pPr marL="457200" algn="l" defTabSz="457200" rtl="0" eaLnBrk="1" latinLnBrk="0" hangingPunct="1">
                        <a:defRPr kumimoji="1" sz="1800" b="1" kern="1200">
                          <a:solidFill>
                            <a:schemeClr val="lt1"/>
                          </a:solidFill>
                          <a:latin typeface="Corbel"/>
                          <a:ea typeface=""/>
                          <a:cs typeface=""/>
                        </a:defRPr>
                      </a:lvl2pPr>
                      <a:lvl3pPr marL="914400" algn="l" defTabSz="457200" rtl="0" eaLnBrk="1" latinLnBrk="0" hangingPunct="1">
                        <a:defRPr kumimoji="1" sz="1800" b="1" kern="1200">
                          <a:solidFill>
                            <a:schemeClr val="lt1"/>
                          </a:solidFill>
                          <a:latin typeface="Corbel"/>
                          <a:ea typeface=""/>
                          <a:cs typeface=""/>
                        </a:defRPr>
                      </a:lvl3pPr>
                      <a:lvl4pPr marL="1371600" algn="l" defTabSz="457200" rtl="0" eaLnBrk="1" latinLnBrk="0" hangingPunct="1">
                        <a:defRPr kumimoji="1" sz="1800" b="1" kern="1200">
                          <a:solidFill>
                            <a:schemeClr val="lt1"/>
                          </a:solidFill>
                          <a:latin typeface="Corbel"/>
                          <a:ea typeface=""/>
                          <a:cs typeface=""/>
                        </a:defRPr>
                      </a:lvl4pPr>
                      <a:lvl5pPr marL="1828800" algn="l" defTabSz="457200" rtl="0" eaLnBrk="1" latinLnBrk="0" hangingPunct="1">
                        <a:defRPr kumimoji="1" sz="1800" b="1" kern="1200">
                          <a:solidFill>
                            <a:schemeClr val="lt1"/>
                          </a:solidFill>
                          <a:latin typeface="Corbel"/>
                          <a:ea typeface=""/>
                          <a:cs typeface=""/>
                        </a:defRPr>
                      </a:lvl5pPr>
                      <a:lvl6pPr marL="2286000" algn="l" defTabSz="457200" rtl="0" eaLnBrk="1" latinLnBrk="0" hangingPunct="1">
                        <a:defRPr kumimoji="1" sz="1800" b="1" kern="1200">
                          <a:solidFill>
                            <a:schemeClr val="lt1"/>
                          </a:solidFill>
                          <a:latin typeface="Corbel"/>
                          <a:ea typeface=""/>
                          <a:cs typeface=""/>
                        </a:defRPr>
                      </a:lvl6pPr>
                      <a:lvl7pPr marL="2743200" algn="l" defTabSz="457200" rtl="0" eaLnBrk="1" latinLnBrk="0" hangingPunct="1">
                        <a:defRPr kumimoji="1" sz="1800" b="1" kern="1200">
                          <a:solidFill>
                            <a:schemeClr val="lt1"/>
                          </a:solidFill>
                          <a:latin typeface="Corbel"/>
                          <a:ea typeface=""/>
                          <a:cs typeface=""/>
                        </a:defRPr>
                      </a:lvl7pPr>
                      <a:lvl8pPr marL="3200400" algn="l" defTabSz="457200" rtl="0" eaLnBrk="1" latinLnBrk="0" hangingPunct="1">
                        <a:defRPr kumimoji="1" sz="1800" b="1" kern="1200">
                          <a:solidFill>
                            <a:schemeClr val="lt1"/>
                          </a:solidFill>
                          <a:latin typeface="Corbel"/>
                          <a:ea typeface=""/>
                          <a:cs typeface=""/>
                        </a:defRPr>
                      </a:lvl8pPr>
                      <a:lvl9pPr marL="3657600" algn="l" defTabSz="457200" rtl="0" eaLnBrk="1" latinLnBrk="0" hangingPunct="1">
                        <a:defRPr kumimoji="1" sz="1800" b="1" kern="1200">
                          <a:solidFill>
                            <a:schemeClr val="lt1"/>
                          </a:solidFill>
                          <a:latin typeface="Corbel"/>
                          <a:ea typeface=""/>
                          <a:cs typeface=""/>
                        </a:defRPr>
                      </a:lvl9pPr>
                    </a:lstStyle>
                    <a:p>
                      <a:r>
                        <a:rPr kumimoji="1" lang="ja-JP" altLang="en-US" sz="1600" dirty="0" smtClean="0">
                          <a:solidFill>
                            <a:sysClr val="windowText" lastClr="000000"/>
                          </a:solidFill>
                        </a:rPr>
                        <a:t>波長</a:t>
                      </a:r>
                      <a:endParaRPr kumimoji="1" lang="ja-JP" altLang="en-US" sz="1600"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578635">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ja-JP" altLang="en-US" sz="1600" dirty="0" smtClean="0">
                          <a:solidFill>
                            <a:sysClr val="windowText" lastClr="000000"/>
                          </a:solidFill>
                        </a:rPr>
                        <a:t>チューナブルダイオード</a:t>
                      </a:r>
                      <a:endParaRPr kumimoji="1" lang="en-US" altLang="ja-JP" sz="1600" dirty="0" smtClean="0">
                        <a:solidFill>
                          <a:sysClr val="windowText" lastClr="000000"/>
                        </a:solidFill>
                      </a:endParaRPr>
                    </a:p>
                    <a:p>
                      <a:r>
                        <a:rPr kumimoji="1" lang="ja-JP" altLang="en-US" sz="1600" dirty="0" smtClean="0">
                          <a:solidFill>
                            <a:sysClr val="windowText" lastClr="000000"/>
                          </a:solidFill>
                        </a:rPr>
                        <a:t>レーザー</a:t>
                      </a:r>
                      <a:r>
                        <a:rPr kumimoji="1" lang="en-US" altLang="ja-JP" sz="1600" dirty="0" smtClean="0">
                          <a:solidFill>
                            <a:sysClr val="windowText" lastClr="000000"/>
                          </a:solidFill>
                        </a:rPr>
                        <a:t>(</a:t>
                      </a:r>
                      <a:r>
                        <a:rPr kumimoji="1" lang="ja-JP" altLang="en-US" sz="1600" dirty="0" smtClean="0">
                          <a:solidFill>
                            <a:sysClr val="windowText" lastClr="000000"/>
                          </a:solidFill>
                        </a:rPr>
                        <a:t>波長可変</a:t>
                      </a:r>
                      <a:r>
                        <a:rPr kumimoji="1" lang="en-US" altLang="ja-JP" sz="1600" dirty="0" smtClean="0">
                          <a:solidFill>
                            <a:sysClr val="windowText" lastClr="000000"/>
                          </a:solidFill>
                        </a:rPr>
                        <a:t>)</a:t>
                      </a:r>
                      <a:endParaRPr kumimoji="1" lang="ja-JP" altLang="en-US" sz="1600"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en-US" altLang="ja-JP" sz="1600" dirty="0" smtClean="0">
                          <a:solidFill>
                            <a:sysClr val="windowText" lastClr="000000"/>
                          </a:solidFill>
                          <a:latin typeface="+mj-lt"/>
                        </a:rPr>
                        <a:t>765.15-781.05nm</a:t>
                      </a:r>
                      <a:endParaRPr kumimoji="1" lang="ja-JP" altLang="en-US" sz="1600" dirty="0">
                        <a:solidFill>
                          <a:sysClr val="windowText" lastClr="000000"/>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78635">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ja-JP" altLang="en-US" sz="1600" dirty="0" smtClean="0">
                          <a:solidFill>
                            <a:sysClr val="windowText" lastClr="000000"/>
                          </a:solidFill>
                        </a:rPr>
                        <a:t>安定化ダイオードレーザー</a:t>
                      </a:r>
                      <a:endParaRPr kumimoji="1" lang="ja-JP" altLang="en-US" sz="1600"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en-US" altLang="ja-JP" sz="1600" dirty="0" smtClean="0">
                          <a:solidFill>
                            <a:sysClr val="windowText" lastClr="000000"/>
                          </a:solidFill>
                          <a:latin typeface="+mj-lt"/>
                        </a:rPr>
                        <a:t>808.6nm</a:t>
                      </a:r>
                      <a:endParaRPr kumimoji="1" lang="ja-JP" altLang="en-US" sz="1600" dirty="0">
                        <a:solidFill>
                          <a:sysClr val="windowText" lastClr="000000"/>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21465">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en-US" altLang="ja-JP" sz="1600" dirty="0" smtClean="0">
                          <a:solidFill>
                            <a:sysClr val="windowText" lastClr="000000"/>
                          </a:solidFill>
                          <a:latin typeface="+mj-lt"/>
                        </a:rPr>
                        <a:t>He-Ne</a:t>
                      </a:r>
                      <a:r>
                        <a:rPr kumimoji="1" lang="ja-JP" altLang="en-US" sz="1600" dirty="0" smtClean="0">
                          <a:solidFill>
                            <a:sysClr val="windowText" lastClr="000000"/>
                          </a:solidFill>
                          <a:latin typeface="+mj-lt"/>
                        </a:rPr>
                        <a:t>ガスレーザー</a:t>
                      </a:r>
                      <a:endParaRPr kumimoji="1" lang="ja-JP" altLang="en-US" sz="1600" dirty="0">
                        <a:solidFill>
                          <a:sysClr val="windowText" lastClr="000000"/>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kumimoji="1" sz="1800" kern="1200">
                          <a:solidFill>
                            <a:schemeClr val="dk1"/>
                          </a:solidFill>
                          <a:latin typeface="Corbel"/>
                          <a:ea typeface=""/>
                          <a:cs typeface=""/>
                        </a:defRPr>
                      </a:lvl1pPr>
                      <a:lvl2pPr marL="457200" algn="l" defTabSz="457200" rtl="0" eaLnBrk="1" latinLnBrk="0" hangingPunct="1">
                        <a:defRPr kumimoji="1" sz="1800" kern="1200">
                          <a:solidFill>
                            <a:schemeClr val="dk1"/>
                          </a:solidFill>
                          <a:latin typeface="Corbel"/>
                          <a:ea typeface=""/>
                          <a:cs typeface=""/>
                        </a:defRPr>
                      </a:lvl2pPr>
                      <a:lvl3pPr marL="914400" algn="l" defTabSz="457200" rtl="0" eaLnBrk="1" latinLnBrk="0" hangingPunct="1">
                        <a:defRPr kumimoji="1" sz="1800" kern="1200">
                          <a:solidFill>
                            <a:schemeClr val="dk1"/>
                          </a:solidFill>
                          <a:latin typeface="Corbel"/>
                          <a:ea typeface=""/>
                          <a:cs typeface=""/>
                        </a:defRPr>
                      </a:lvl3pPr>
                      <a:lvl4pPr marL="1371600" algn="l" defTabSz="457200" rtl="0" eaLnBrk="1" latinLnBrk="0" hangingPunct="1">
                        <a:defRPr kumimoji="1" sz="1800" kern="1200">
                          <a:solidFill>
                            <a:schemeClr val="dk1"/>
                          </a:solidFill>
                          <a:latin typeface="Corbel"/>
                          <a:ea typeface=""/>
                          <a:cs typeface=""/>
                        </a:defRPr>
                      </a:lvl4pPr>
                      <a:lvl5pPr marL="1828800" algn="l" defTabSz="457200" rtl="0" eaLnBrk="1" latinLnBrk="0" hangingPunct="1">
                        <a:defRPr kumimoji="1" sz="1800" kern="1200">
                          <a:solidFill>
                            <a:schemeClr val="dk1"/>
                          </a:solidFill>
                          <a:latin typeface="Corbel"/>
                          <a:ea typeface=""/>
                          <a:cs typeface=""/>
                        </a:defRPr>
                      </a:lvl5pPr>
                      <a:lvl6pPr marL="2286000" algn="l" defTabSz="457200" rtl="0" eaLnBrk="1" latinLnBrk="0" hangingPunct="1">
                        <a:defRPr kumimoji="1" sz="1800" kern="1200">
                          <a:solidFill>
                            <a:schemeClr val="dk1"/>
                          </a:solidFill>
                          <a:latin typeface="Corbel"/>
                          <a:ea typeface=""/>
                          <a:cs typeface=""/>
                        </a:defRPr>
                      </a:lvl6pPr>
                      <a:lvl7pPr marL="2743200" algn="l" defTabSz="457200" rtl="0" eaLnBrk="1" latinLnBrk="0" hangingPunct="1">
                        <a:defRPr kumimoji="1" sz="1800" kern="1200">
                          <a:solidFill>
                            <a:schemeClr val="dk1"/>
                          </a:solidFill>
                          <a:latin typeface="Corbel"/>
                          <a:ea typeface=""/>
                          <a:cs typeface=""/>
                        </a:defRPr>
                      </a:lvl7pPr>
                      <a:lvl8pPr marL="3200400" algn="l" defTabSz="457200" rtl="0" eaLnBrk="1" latinLnBrk="0" hangingPunct="1">
                        <a:defRPr kumimoji="1" sz="1800" kern="1200">
                          <a:solidFill>
                            <a:schemeClr val="dk1"/>
                          </a:solidFill>
                          <a:latin typeface="Corbel"/>
                          <a:ea typeface=""/>
                          <a:cs typeface=""/>
                        </a:defRPr>
                      </a:lvl8pPr>
                      <a:lvl9pPr marL="3657600" algn="l" defTabSz="457200" rtl="0" eaLnBrk="1" latinLnBrk="0" hangingPunct="1">
                        <a:defRPr kumimoji="1" sz="1800" kern="1200">
                          <a:solidFill>
                            <a:schemeClr val="dk1"/>
                          </a:solidFill>
                          <a:latin typeface="Corbel"/>
                          <a:ea typeface=""/>
                          <a:cs typeface=""/>
                        </a:defRPr>
                      </a:lvl9pPr>
                    </a:lstStyle>
                    <a:p>
                      <a:r>
                        <a:rPr kumimoji="1" lang="en-US" altLang="ja-JP" sz="1600" dirty="0" smtClean="0">
                          <a:solidFill>
                            <a:sysClr val="windowText" lastClr="000000"/>
                          </a:solidFill>
                          <a:latin typeface="+mj-lt"/>
                        </a:rPr>
                        <a:t>632.8nm</a:t>
                      </a:r>
                      <a:endParaRPr kumimoji="1" lang="ja-JP" altLang="en-US" sz="1600" dirty="0">
                        <a:solidFill>
                          <a:sysClr val="windowText" lastClr="000000"/>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pic>
        <p:nvPicPr>
          <p:cNvPr id="9" name="図 8" descr="pcs_simu.jpg"/>
          <p:cNvPicPr>
            <a:picLocks noChangeAspect="1"/>
          </p:cNvPicPr>
          <p:nvPr/>
        </p:nvPicPr>
        <p:blipFill>
          <a:blip r:embed="rId3" cstate="print"/>
          <a:stretch>
            <a:fillRect/>
          </a:stretch>
        </p:blipFill>
        <p:spPr>
          <a:xfrm>
            <a:off x="5364088" y="1628800"/>
            <a:ext cx="3597864" cy="4797152"/>
          </a:xfrm>
          <a:prstGeom prst="rect">
            <a:avLst/>
          </a:prstGeom>
        </p:spPr>
      </p:pic>
      <p:sp>
        <p:nvSpPr>
          <p:cNvPr id="6" name="円/楕円 5"/>
          <p:cNvSpPr/>
          <p:nvPr/>
        </p:nvSpPr>
        <p:spPr>
          <a:xfrm>
            <a:off x="7812360" y="4365104"/>
            <a:ext cx="216000"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7956376" y="3501008"/>
            <a:ext cx="324048" cy="864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100392" y="3212976"/>
            <a:ext cx="792088" cy="307777"/>
          </a:xfrm>
          <a:prstGeom prst="rect">
            <a:avLst/>
          </a:prstGeom>
          <a:noFill/>
          <a:ln>
            <a:noFill/>
          </a:ln>
        </p:spPr>
        <p:txBody>
          <a:bodyPr wrap="square" rtlCol="0">
            <a:spAutoFit/>
          </a:bodyPr>
          <a:lstStyle/>
          <a:p>
            <a:r>
              <a:rPr kumimoji="1" lang="ja-JP" altLang="en-US" sz="1400" dirty="0" smtClean="0">
                <a:solidFill>
                  <a:schemeClr val="accent4">
                    <a:lumMod val="20000"/>
                    <a:lumOff val="80000"/>
                  </a:schemeClr>
                </a:solidFill>
              </a:rPr>
              <a:t>出射部</a:t>
            </a:r>
            <a:endParaRPr kumimoji="1" lang="ja-JP" altLang="en-US" sz="1400" dirty="0">
              <a:solidFill>
                <a:schemeClr val="accent4">
                  <a:lumMod val="20000"/>
                  <a:lumOff val="80000"/>
                </a:schemeClr>
              </a:solidFill>
            </a:endParaRPr>
          </a:p>
        </p:txBody>
      </p:sp>
      <p:sp>
        <p:nvSpPr>
          <p:cNvPr id="14" name="円/楕円 13"/>
          <p:cNvSpPr/>
          <p:nvPr/>
        </p:nvSpPr>
        <p:spPr>
          <a:xfrm>
            <a:off x="6948264" y="5805264"/>
            <a:ext cx="288008" cy="288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flipV="1">
            <a:off x="7092280" y="6093296"/>
            <a:ext cx="0" cy="404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660232" y="6550223"/>
            <a:ext cx="792088" cy="307777"/>
          </a:xfrm>
          <a:prstGeom prst="rect">
            <a:avLst/>
          </a:prstGeom>
          <a:noFill/>
          <a:ln>
            <a:noFill/>
          </a:ln>
        </p:spPr>
        <p:txBody>
          <a:bodyPr wrap="square" rtlCol="0">
            <a:spAutoFit/>
          </a:bodyPr>
          <a:lstStyle/>
          <a:p>
            <a:r>
              <a:rPr lang="ja-JP" altLang="en-US" sz="1400" dirty="0" smtClean="0"/>
              <a:t>副</a:t>
            </a:r>
            <a:r>
              <a:rPr kumimoji="1" lang="ja-JP" altLang="en-US" sz="1400" dirty="0" smtClean="0"/>
              <a:t>鏡</a:t>
            </a:r>
            <a:endParaRPr kumimoji="1" lang="ja-JP" altLang="en-US" sz="1400" dirty="0"/>
          </a:p>
        </p:txBody>
      </p:sp>
      <p:sp>
        <p:nvSpPr>
          <p:cNvPr id="19" name="正方形/長方形 18"/>
          <p:cNvSpPr/>
          <p:nvPr/>
        </p:nvSpPr>
        <p:spPr>
          <a:xfrm>
            <a:off x="5364088" y="4581128"/>
            <a:ext cx="1368152" cy="738664"/>
          </a:xfrm>
          <a:prstGeom prst="rect">
            <a:avLst/>
          </a:prstGeom>
        </p:spPr>
        <p:txBody>
          <a:bodyPr wrap="square">
            <a:spAutoFit/>
          </a:bodyPr>
          <a:lstStyle/>
          <a:p>
            <a:pPr lvl="0"/>
            <a:r>
              <a:rPr lang="ja-JP" altLang="en-US" sz="1400" dirty="0" smtClean="0">
                <a:solidFill>
                  <a:schemeClr val="accent4">
                    <a:lumMod val="20000"/>
                    <a:lumOff val="80000"/>
                  </a:schemeClr>
                </a:solidFill>
              </a:rPr>
              <a:t>主鏡</a:t>
            </a:r>
            <a:endParaRPr lang="en-US" altLang="ja-JP" sz="1400" dirty="0" smtClean="0">
              <a:solidFill>
                <a:schemeClr val="accent4">
                  <a:lumMod val="20000"/>
                  <a:lumOff val="80000"/>
                </a:schemeClr>
              </a:solidFill>
            </a:endParaRPr>
          </a:p>
          <a:p>
            <a:pPr lvl="0"/>
            <a:r>
              <a:rPr lang="ja-JP" altLang="en-US" sz="1400" dirty="0" smtClean="0">
                <a:solidFill>
                  <a:schemeClr val="accent4">
                    <a:lumMod val="20000"/>
                    <a:lumOff val="80000"/>
                  </a:schemeClr>
                </a:solidFill>
              </a:rPr>
              <a:t>ハーフミラー</a:t>
            </a:r>
            <a:endParaRPr lang="en-US" altLang="ja-JP" sz="1400" dirty="0" smtClean="0">
              <a:solidFill>
                <a:schemeClr val="accent4">
                  <a:lumMod val="20000"/>
                  <a:lumOff val="80000"/>
                </a:schemeClr>
              </a:solidFill>
            </a:endParaRPr>
          </a:p>
          <a:p>
            <a:pPr lvl="0"/>
            <a:r>
              <a:rPr lang="ja-JP" altLang="en-US" sz="1400" dirty="0" smtClean="0">
                <a:solidFill>
                  <a:schemeClr val="accent4">
                    <a:lumMod val="20000"/>
                    <a:lumOff val="80000"/>
                  </a:schemeClr>
                </a:solidFill>
              </a:rPr>
              <a:t>ピエゾ</a:t>
            </a:r>
            <a:endParaRPr lang="ja-JP" altLang="en-US" sz="1400" dirty="0">
              <a:solidFill>
                <a:schemeClr val="accent4">
                  <a:lumMod val="20000"/>
                  <a:lumOff val="80000"/>
                </a:schemeClr>
              </a:solidFill>
            </a:endParaRPr>
          </a:p>
        </p:txBody>
      </p:sp>
      <p:sp>
        <p:nvSpPr>
          <p:cNvPr id="20" name="円/楕円 19"/>
          <p:cNvSpPr/>
          <p:nvPr/>
        </p:nvSpPr>
        <p:spPr>
          <a:xfrm>
            <a:off x="6516216" y="5517232"/>
            <a:ext cx="432048"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H="1" flipV="1">
            <a:off x="5940152" y="5301208"/>
            <a:ext cx="576064"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7740352" y="4869160"/>
            <a:ext cx="432048"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flipV="1">
            <a:off x="8172400" y="4797152"/>
            <a:ext cx="144016"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884368" y="4509120"/>
            <a:ext cx="1115616" cy="307777"/>
          </a:xfrm>
          <a:prstGeom prst="rect">
            <a:avLst/>
          </a:prstGeom>
          <a:noFill/>
          <a:ln>
            <a:noFill/>
          </a:ln>
        </p:spPr>
        <p:txBody>
          <a:bodyPr wrap="square" rtlCol="0">
            <a:spAutoFit/>
          </a:bodyPr>
          <a:lstStyle/>
          <a:p>
            <a:r>
              <a:rPr kumimoji="1" lang="ja-JP" altLang="en-US" sz="1400" dirty="0" smtClean="0">
                <a:solidFill>
                  <a:schemeClr val="accent4">
                    <a:lumMod val="20000"/>
                    <a:lumOff val="80000"/>
                  </a:schemeClr>
                </a:solidFill>
              </a:rPr>
              <a:t>縮小光学系</a:t>
            </a:r>
            <a:endParaRPr kumimoji="1" lang="ja-JP" altLang="en-US" sz="1400" dirty="0">
              <a:solidFill>
                <a:schemeClr val="accent4">
                  <a:lumMod val="20000"/>
                  <a:lumOff val="80000"/>
                </a:schemeClr>
              </a:solidFill>
            </a:endParaRPr>
          </a:p>
        </p:txBody>
      </p:sp>
      <p:cxnSp>
        <p:nvCxnSpPr>
          <p:cNvPr id="30" name="直線コネクタ 29"/>
          <p:cNvCxnSpPr/>
          <p:nvPr/>
        </p:nvCxnSpPr>
        <p:spPr>
          <a:xfrm>
            <a:off x="7452320" y="2204864"/>
            <a:ext cx="576064"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452320" y="184482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100392" y="1700808"/>
            <a:ext cx="792088" cy="307777"/>
          </a:xfrm>
          <a:prstGeom prst="rect">
            <a:avLst/>
          </a:prstGeom>
          <a:noFill/>
          <a:ln>
            <a:noFill/>
          </a:ln>
        </p:spPr>
        <p:txBody>
          <a:bodyPr wrap="square" rtlCol="0">
            <a:spAutoFit/>
          </a:bodyPr>
          <a:lstStyle/>
          <a:p>
            <a:r>
              <a:rPr lang="ja-JP" altLang="en-US" sz="1400" dirty="0" smtClean="0">
                <a:solidFill>
                  <a:schemeClr val="accent4">
                    <a:lumMod val="20000"/>
                    <a:lumOff val="80000"/>
                  </a:schemeClr>
                </a:solidFill>
              </a:rPr>
              <a:t>往路</a:t>
            </a:r>
            <a:endParaRPr kumimoji="1" lang="ja-JP" altLang="en-US" sz="1400" dirty="0">
              <a:solidFill>
                <a:schemeClr val="accent4">
                  <a:lumMod val="20000"/>
                  <a:lumOff val="80000"/>
                </a:schemeClr>
              </a:solidFill>
            </a:endParaRPr>
          </a:p>
        </p:txBody>
      </p:sp>
      <p:sp>
        <p:nvSpPr>
          <p:cNvPr id="34" name="テキスト ボックス 33"/>
          <p:cNvSpPr txBox="1"/>
          <p:nvPr/>
        </p:nvSpPr>
        <p:spPr>
          <a:xfrm>
            <a:off x="8100392" y="2060848"/>
            <a:ext cx="792088" cy="307777"/>
          </a:xfrm>
          <a:prstGeom prst="rect">
            <a:avLst/>
          </a:prstGeom>
          <a:noFill/>
          <a:ln>
            <a:noFill/>
          </a:ln>
        </p:spPr>
        <p:txBody>
          <a:bodyPr wrap="square" rtlCol="0">
            <a:spAutoFit/>
          </a:bodyPr>
          <a:lstStyle/>
          <a:p>
            <a:r>
              <a:rPr kumimoji="1" lang="ja-JP" altLang="en-US" sz="1400" dirty="0" smtClean="0">
                <a:solidFill>
                  <a:schemeClr val="accent4">
                    <a:lumMod val="20000"/>
                    <a:lumOff val="80000"/>
                  </a:schemeClr>
                </a:solidFill>
              </a:rPr>
              <a:t>復路</a:t>
            </a:r>
            <a:endParaRPr kumimoji="1" lang="ja-JP" altLang="en-US" sz="14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pcs_2014-03-06.gif"/>
          <p:cNvPicPr>
            <a:picLocks noGrp="1" noChangeAspect="1"/>
          </p:cNvPicPr>
          <p:nvPr>
            <p:ph idx="1"/>
          </p:nvPr>
        </p:nvPicPr>
        <p:blipFill>
          <a:blip r:embed="rId3" cstate="print"/>
          <a:stretch>
            <a:fillRect/>
          </a:stretch>
        </p:blipFill>
        <p:spPr>
          <a:xfrm>
            <a:off x="599728" y="683822"/>
            <a:ext cx="8076728" cy="605754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段差への変換手順</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en-US" altLang="ja-JP" dirty="0" smtClean="0"/>
              <a:t>1</a:t>
            </a:r>
            <a:r>
              <a:rPr kumimoji="1" lang="ja-JP" altLang="en-US" dirty="0" err="1" smtClean="0"/>
              <a:t>．</a:t>
            </a:r>
            <a:r>
              <a:rPr kumimoji="1" lang="en-US" altLang="ja-JP" dirty="0" smtClean="0"/>
              <a:t>Tunable</a:t>
            </a:r>
            <a:r>
              <a:rPr kumimoji="1" lang="ja-JP" altLang="en-US" dirty="0" smtClean="0"/>
              <a:t>レーザーの波長スキャンによる位相の変化から段差を概算</a:t>
            </a:r>
            <a:endParaRPr kumimoji="1" lang="en-US" altLang="ja-JP" dirty="0" smtClean="0"/>
          </a:p>
          <a:p>
            <a:pPr>
              <a:buNone/>
            </a:pPr>
            <a:endParaRPr kumimoji="1" lang="en-US" altLang="ja-JP" dirty="0" smtClean="0"/>
          </a:p>
          <a:p>
            <a:pPr>
              <a:buNone/>
            </a:pPr>
            <a:r>
              <a:rPr lang="en-US" altLang="ja-JP" dirty="0" smtClean="0"/>
              <a:t>2</a:t>
            </a:r>
            <a:r>
              <a:rPr lang="ja-JP" altLang="en-US" dirty="0" err="1" smtClean="0"/>
              <a:t>．</a:t>
            </a:r>
            <a:r>
              <a:rPr lang="en-US" altLang="ja-JP" dirty="0" smtClean="0"/>
              <a:t>1</a:t>
            </a:r>
            <a:r>
              <a:rPr lang="ja-JP" altLang="en-US" dirty="0" smtClean="0"/>
              <a:t>で求めた段差からダイオードレーザー（</a:t>
            </a:r>
            <a:r>
              <a:rPr lang="en-US" altLang="ja-JP" dirty="0" smtClean="0"/>
              <a:t>808nm</a:t>
            </a:r>
            <a:r>
              <a:rPr lang="ja-JP" altLang="en-US" dirty="0" smtClean="0"/>
              <a:t>）と</a:t>
            </a:r>
            <a:r>
              <a:rPr lang="en-US" altLang="ja-JP" dirty="0" smtClean="0"/>
              <a:t>tunable</a:t>
            </a:r>
            <a:r>
              <a:rPr lang="ja-JP" altLang="en-US" dirty="0" smtClean="0"/>
              <a:t>レーザー（</a:t>
            </a:r>
            <a:r>
              <a:rPr lang="en-US" altLang="ja-JP" dirty="0" smtClean="0"/>
              <a:t>765nm</a:t>
            </a:r>
            <a:r>
              <a:rPr lang="ja-JP" altLang="en-US" dirty="0" smtClean="0"/>
              <a:t>）の真の位相差を計算、新たに段差を計算しなおす</a:t>
            </a:r>
            <a:endParaRPr lang="en-US" altLang="ja-JP" dirty="0" smtClean="0"/>
          </a:p>
          <a:p>
            <a:pPr>
              <a:buNone/>
            </a:pPr>
            <a:endParaRPr kumimoji="1" lang="en-US" altLang="ja-JP" dirty="0" smtClean="0"/>
          </a:p>
          <a:p>
            <a:pPr>
              <a:buNone/>
            </a:pPr>
            <a:r>
              <a:rPr kumimoji="1" lang="en-US" altLang="ja-JP" dirty="0" smtClean="0"/>
              <a:t>3</a:t>
            </a:r>
            <a:r>
              <a:rPr kumimoji="1" lang="ja-JP" altLang="en-US" dirty="0" err="1" smtClean="0"/>
              <a:t>．</a:t>
            </a:r>
            <a:r>
              <a:rPr kumimoji="1" lang="en-US" altLang="ja-JP" dirty="0" smtClean="0"/>
              <a:t>2</a:t>
            </a:r>
            <a:r>
              <a:rPr kumimoji="1" lang="ja-JP" altLang="en-US" dirty="0" err="1" smtClean="0"/>
              <a:t>．</a:t>
            </a:r>
            <a:r>
              <a:rPr kumimoji="1" lang="ja-JP" altLang="en-US" dirty="0" smtClean="0"/>
              <a:t>で求めた段差からダイオードレーザーと</a:t>
            </a:r>
            <a:r>
              <a:rPr kumimoji="1" lang="en-US" altLang="ja-JP" dirty="0" smtClean="0"/>
              <a:t>He-Ne</a:t>
            </a:r>
            <a:r>
              <a:rPr kumimoji="1" lang="ja-JP" altLang="en-US" dirty="0" smtClean="0"/>
              <a:t>レーザー</a:t>
            </a:r>
            <a:r>
              <a:rPr kumimoji="1" lang="en-US" altLang="ja-JP" dirty="0" smtClean="0"/>
              <a:t>(633nm)</a:t>
            </a:r>
            <a:r>
              <a:rPr kumimoji="1" lang="ja-JP" altLang="en-US" dirty="0" smtClean="0"/>
              <a:t>の真の位相差を求め段差になおす</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1954560" cy="1066800"/>
          </a:xfrm>
        </p:spPr>
        <p:txBody>
          <a:bodyPr>
            <a:normAutofit/>
          </a:bodyPr>
          <a:lstStyle/>
          <a:p>
            <a:r>
              <a:rPr lang="ja-JP" altLang="en-US" dirty="0" smtClean="0"/>
              <a:t>測定例</a:t>
            </a:r>
            <a:endParaRPr kumimoji="1" lang="ja-JP" altLang="en-US" dirty="0"/>
          </a:p>
        </p:txBody>
      </p:sp>
      <p:pic>
        <p:nvPicPr>
          <p:cNvPr id="4" name="コンテンツ プレースホルダ 3" descr="phase1.jpeg"/>
          <p:cNvPicPr>
            <a:picLocks noGrp="1" noChangeAspect="1"/>
          </p:cNvPicPr>
          <p:nvPr>
            <p:ph idx="1"/>
          </p:nvPr>
        </p:nvPicPr>
        <p:blipFill>
          <a:blip r:embed="rId3" cstate="print"/>
          <a:stretch>
            <a:fillRect/>
          </a:stretch>
        </p:blipFill>
        <p:spPr>
          <a:xfrm>
            <a:off x="692569" y="2789549"/>
            <a:ext cx="2214246" cy="2214246"/>
          </a:xfrm>
        </p:spPr>
      </p:pic>
      <p:pic>
        <p:nvPicPr>
          <p:cNvPr id="5" name="図 4" descr="phase2.jpeg"/>
          <p:cNvPicPr>
            <a:picLocks noChangeAspect="1"/>
          </p:cNvPicPr>
          <p:nvPr/>
        </p:nvPicPr>
        <p:blipFill>
          <a:blip r:embed="rId4" cstate="print"/>
          <a:stretch>
            <a:fillRect/>
          </a:stretch>
        </p:blipFill>
        <p:spPr>
          <a:xfrm>
            <a:off x="3644897" y="2789549"/>
            <a:ext cx="2214246" cy="2214246"/>
          </a:xfrm>
          <a:prstGeom prst="rect">
            <a:avLst/>
          </a:prstGeom>
        </p:spPr>
      </p:pic>
      <p:pic>
        <p:nvPicPr>
          <p:cNvPr id="6" name="図 5" descr="phase3.jpeg"/>
          <p:cNvPicPr>
            <a:picLocks noChangeAspect="1"/>
          </p:cNvPicPr>
          <p:nvPr/>
        </p:nvPicPr>
        <p:blipFill>
          <a:blip r:embed="rId5" cstate="print"/>
          <a:stretch>
            <a:fillRect/>
          </a:stretch>
        </p:blipFill>
        <p:spPr>
          <a:xfrm>
            <a:off x="6529654" y="2780928"/>
            <a:ext cx="2240869" cy="2240869"/>
          </a:xfrm>
          <a:prstGeom prst="rect">
            <a:avLst/>
          </a:prstGeom>
        </p:spPr>
      </p:pic>
      <p:sp>
        <p:nvSpPr>
          <p:cNvPr id="9" name="テキスト ボックス 8"/>
          <p:cNvSpPr txBox="1"/>
          <p:nvPr/>
        </p:nvSpPr>
        <p:spPr>
          <a:xfrm>
            <a:off x="611560" y="5661248"/>
            <a:ext cx="8280920" cy="646331"/>
          </a:xfrm>
          <a:prstGeom prst="rect">
            <a:avLst/>
          </a:prstGeom>
          <a:noFill/>
        </p:spPr>
        <p:txBody>
          <a:bodyPr wrap="square" rtlCol="0">
            <a:spAutoFit/>
          </a:bodyPr>
          <a:lstStyle/>
          <a:p>
            <a:r>
              <a:rPr lang="ja-JP" altLang="en-US" dirty="0"/>
              <a:t>段差が大きいとき</a:t>
            </a:r>
            <a:r>
              <a:rPr lang="ja-JP" altLang="en-US" dirty="0" smtClean="0"/>
              <a:t>はあまり影響していないが、段差が小さい時</a:t>
            </a:r>
            <a:r>
              <a:rPr lang="en-US" altLang="ja-JP" dirty="0" smtClean="0"/>
              <a:t>tunable</a:t>
            </a:r>
            <a:r>
              <a:rPr lang="ja-JP" altLang="en-US" dirty="0" smtClean="0"/>
              <a:t>レーザーのスキャンの前後に問題あり</a:t>
            </a:r>
            <a:endParaRPr kumimoji="1" lang="ja-JP" altLang="en-US" dirty="0"/>
          </a:p>
        </p:txBody>
      </p:sp>
      <p:cxnSp>
        <p:nvCxnSpPr>
          <p:cNvPr id="11" name="直線コネクタ 10"/>
          <p:cNvCxnSpPr/>
          <p:nvPr/>
        </p:nvCxnSpPr>
        <p:spPr>
          <a:xfrm>
            <a:off x="3203848" y="1763524"/>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03848" y="2051556"/>
            <a:ext cx="100811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427984" y="1547500"/>
            <a:ext cx="1440160" cy="369332"/>
          </a:xfrm>
          <a:prstGeom prst="rect">
            <a:avLst/>
          </a:prstGeom>
          <a:noFill/>
        </p:spPr>
        <p:txBody>
          <a:bodyPr wrap="square" rtlCol="0">
            <a:spAutoFit/>
          </a:bodyPr>
          <a:lstStyle/>
          <a:p>
            <a:r>
              <a:rPr kumimoji="1" lang="en-US" altLang="ja-JP" dirty="0" smtClean="0"/>
              <a:t>808-633</a:t>
            </a:r>
            <a:endParaRPr kumimoji="1" lang="ja-JP" altLang="en-US" dirty="0"/>
          </a:p>
        </p:txBody>
      </p:sp>
      <p:sp>
        <p:nvSpPr>
          <p:cNvPr id="14" name="テキスト ボックス 13"/>
          <p:cNvSpPr txBox="1"/>
          <p:nvPr/>
        </p:nvSpPr>
        <p:spPr>
          <a:xfrm>
            <a:off x="4427984" y="1907540"/>
            <a:ext cx="1440160" cy="369332"/>
          </a:xfrm>
          <a:prstGeom prst="rect">
            <a:avLst/>
          </a:prstGeom>
          <a:noFill/>
        </p:spPr>
        <p:txBody>
          <a:bodyPr wrap="square" rtlCol="0">
            <a:spAutoFit/>
          </a:bodyPr>
          <a:lstStyle/>
          <a:p>
            <a:r>
              <a:rPr kumimoji="1" lang="en-US" altLang="ja-JP" dirty="0" smtClean="0"/>
              <a:t>808-765</a:t>
            </a:r>
            <a:endParaRPr kumimoji="1" lang="ja-JP" altLang="en-US" dirty="0"/>
          </a:p>
        </p:txBody>
      </p:sp>
      <p:sp>
        <p:nvSpPr>
          <p:cNvPr id="15" name="テキスト ボックス 14"/>
          <p:cNvSpPr txBox="1"/>
          <p:nvPr/>
        </p:nvSpPr>
        <p:spPr>
          <a:xfrm>
            <a:off x="5760640" y="1556792"/>
            <a:ext cx="1835696" cy="369332"/>
          </a:xfrm>
          <a:prstGeom prst="rect">
            <a:avLst/>
          </a:prstGeom>
          <a:noFill/>
        </p:spPr>
        <p:txBody>
          <a:bodyPr wrap="square" rtlCol="0">
            <a:spAutoFit/>
          </a:bodyPr>
          <a:lstStyle/>
          <a:p>
            <a:r>
              <a:rPr kumimoji="1" lang="ja-JP" altLang="en-US" dirty="0" smtClean="0"/>
              <a:t>縦軸：</a:t>
            </a:r>
            <a:r>
              <a:rPr lang="en-US" altLang="ja-JP" dirty="0" smtClean="0"/>
              <a:t>π(</a:t>
            </a:r>
            <a:r>
              <a:rPr lang="en-US" altLang="ja-JP" dirty="0" err="1" smtClean="0"/>
              <a:t>rad</a:t>
            </a:r>
            <a:r>
              <a:rPr lang="en-US" altLang="ja-JP" dirty="0" smtClean="0"/>
              <a:t>)</a:t>
            </a:r>
          </a:p>
        </p:txBody>
      </p:sp>
      <p:sp>
        <p:nvSpPr>
          <p:cNvPr id="16" name="テキスト ボックス 15"/>
          <p:cNvSpPr txBox="1"/>
          <p:nvPr/>
        </p:nvSpPr>
        <p:spPr>
          <a:xfrm>
            <a:off x="971600" y="5085184"/>
            <a:ext cx="1872208" cy="369332"/>
          </a:xfrm>
          <a:prstGeom prst="rect">
            <a:avLst/>
          </a:prstGeom>
          <a:noFill/>
        </p:spPr>
        <p:txBody>
          <a:bodyPr wrap="square" rtlCol="0">
            <a:spAutoFit/>
          </a:bodyPr>
          <a:lstStyle/>
          <a:p>
            <a:r>
              <a:rPr kumimoji="1" lang="en-US" altLang="ja-JP" dirty="0" smtClean="0"/>
              <a:t>~38um</a:t>
            </a:r>
            <a:endParaRPr kumimoji="1" lang="ja-JP" altLang="en-US" dirty="0"/>
          </a:p>
        </p:txBody>
      </p:sp>
      <p:sp>
        <p:nvSpPr>
          <p:cNvPr id="17" name="テキスト ボックス 16"/>
          <p:cNvSpPr txBox="1"/>
          <p:nvPr/>
        </p:nvSpPr>
        <p:spPr>
          <a:xfrm>
            <a:off x="4067944" y="5075892"/>
            <a:ext cx="1944216" cy="369332"/>
          </a:xfrm>
          <a:prstGeom prst="rect">
            <a:avLst/>
          </a:prstGeom>
          <a:noFill/>
        </p:spPr>
        <p:txBody>
          <a:bodyPr wrap="square" rtlCol="0">
            <a:spAutoFit/>
          </a:bodyPr>
          <a:lstStyle/>
          <a:p>
            <a:r>
              <a:rPr kumimoji="1" lang="ja-JP" altLang="en-US" dirty="0" smtClean="0"/>
              <a:t>～</a:t>
            </a:r>
            <a:r>
              <a:rPr lang="en-US" altLang="ja-JP" dirty="0" smtClean="0"/>
              <a:t>8.7</a:t>
            </a:r>
            <a:r>
              <a:rPr kumimoji="1" lang="en-US" altLang="ja-JP" dirty="0" smtClean="0"/>
              <a:t>um</a:t>
            </a:r>
            <a:endParaRPr kumimoji="1" lang="ja-JP" altLang="en-US" dirty="0"/>
          </a:p>
        </p:txBody>
      </p:sp>
      <p:sp>
        <p:nvSpPr>
          <p:cNvPr id="18" name="テキスト ボックス 17"/>
          <p:cNvSpPr txBox="1"/>
          <p:nvPr/>
        </p:nvSpPr>
        <p:spPr>
          <a:xfrm>
            <a:off x="6660232" y="5075892"/>
            <a:ext cx="1944216" cy="369332"/>
          </a:xfrm>
          <a:prstGeom prst="rect">
            <a:avLst/>
          </a:prstGeom>
          <a:noFill/>
        </p:spPr>
        <p:txBody>
          <a:bodyPr wrap="square" rtlCol="0">
            <a:spAutoFit/>
          </a:bodyPr>
          <a:lstStyle/>
          <a:p>
            <a:r>
              <a:rPr kumimoji="1" lang="ja-JP" altLang="en-US" dirty="0" smtClean="0"/>
              <a:t>～</a:t>
            </a:r>
            <a:r>
              <a:rPr kumimoji="1" lang="en-US" altLang="ja-JP" dirty="0" smtClean="0"/>
              <a:t>4um</a:t>
            </a:r>
            <a:endParaRPr kumimoji="1" lang="ja-JP" altLang="en-US" dirty="0"/>
          </a:p>
        </p:txBody>
      </p:sp>
      <p:sp>
        <p:nvSpPr>
          <p:cNvPr id="19" name="テキスト ボックス 18"/>
          <p:cNvSpPr txBox="1"/>
          <p:nvPr/>
        </p:nvSpPr>
        <p:spPr>
          <a:xfrm>
            <a:off x="5760640" y="1988840"/>
            <a:ext cx="2339752" cy="646331"/>
          </a:xfrm>
          <a:prstGeom prst="rect">
            <a:avLst/>
          </a:prstGeom>
          <a:noFill/>
        </p:spPr>
        <p:txBody>
          <a:bodyPr wrap="square" rtlCol="0">
            <a:spAutoFit/>
          </a:bodyPr>
          <a:lstStyle/>
          <a:p>
            <a:r>
              <a:rPr lang="ja-JP" altLang="en-US" dirty="0" smtClean="0"/>
              <a:t>横</a:t>
            </a:r>
            <a:r>
              <a:rPr kumimoji="1" lang="ja-JP" altLang="en-US" dirty="0" smtClean="0"/>
              <a:t>軸：サンプル回数</a:t>
            </a:r>
            <a:endParaRPr kumimoji="1" lang="en-US" altLang="ja-JP" dirty="0" smtClean="0"/>
          </a:p>
          <a:p>
            <a:r>
              <a:rPr lang="en-US" altLang="ja-JP" dirty="0" smtClean="0"/>
              <a:t>             (60fps)</a:t>
            </a:r>
          </a:p>
        </p:txBody>
      </p:sp>
      <p:sp>
        <p:nvSpPr>
          <p:cNvPr id="20" name="テキスト ボックス 19"/>
          <p:cNvSpPr txBox="1"/>
          <p:nvPr/>
        </p:nvSpPr>
        <p:spPr>
          <a:xfrm>
            <a:off x="539552" y="2780928"/>
            <a:ext cx="432048" cy="338554"/>
          </a:xfrm>
          <a:prstGeom prst="rect">
            <a:avLst/>
          </a:prstGeom>
          <a:noFill/>
        </p:spPr>
        <p:txBody>
          <a:bodyPr wrap="square" rtlCol="0">
            <a:spAutoFit/>
          </a:bodyPr>
          <a:lstStyle/>
          <a:p>
            <a:r>
              <a:rPr kumimoji="1" lang="en-US" altLang="ja-JP" sz="1600" dirty="0" smtClean="0"/>
              <a:t>0</a:t>
            </a:r>
            <a:endParaRPr kumimoji="1" lang="ja-JP" altLang="en-US" sz="1600" dirty="0"/>
          </a:p>
        </p:txBody>
      </p:sp>
      <p:sp>
        <p:nvSpPr>
          <p:cNvPr id="21" name="テキスト ボックス 20"/>
          <p:cNvSpPr txBox="1"/>
          <p:nvPr/>
        </p:nvSpPr>
        <p:spPr>
          <a:xfrm>
            <a:off x="467544" y="4365104"/>
            <a:ext cx="432048" cy="338554"/>
          </a:xfrm>
          <a:prstGeom prst="rect">
            <a:avLst/>
          </a:prstGeom>
          <a:noFill/>
        </p:spPr>
        <p:txBody>
          <a:bodyPr wrap="square" rtlCol="0">
            <a:spAutoFit/>
          </a:bodyPr>
          <a:lstStyle/>
          <a:p>
            <a:r>
              <a:rPr kumimoji="1" lang="en-US" altLang="ja-JP" sz="1600" dirty="0" smtClean="0"/>
              <a:t>-8</a:t>
            </a:r>
            <a:endParaRPr kumimoji="1" lang="ja-JP" altLang="en-US" sz="1600" dirty="0"/>
          </a:p>
        </p:txBody>
      </p:sp>
      <p:sp>
        <p:nvSpPr>
          <p:cNvPr id="22" name="テキスト ボックス 21"/>
          <p:cNvSpPr txBox="1"/>
          <p:nvPr/>
        </p:nvSpPr>
        <p:spPr>
          <a:xfrm>
            <a:off x="3275856" y="3068960"/>
            <a:ext cx="576064" cy="338554"/>
          </a:xfrm>
          <a:prstGeom prst="rect">
            <a:avLst/>
          </a:prstGeom>
          <a:noFill/>
        </p:spPr>
        <p:txBody>
          <a:bodyPr wrap="square" rtlCol="0">
            <a:spAutoFit/>
          </a:bodyPr>
          <a:lstStyle/>
          <a:p>
            <a:r>
              <a:rPr lang="en-US" altLang="ja-JP" sz="1600" dirty="0" smtClean="0"/>
              <a:t>0.5</a:t>
            </a:r>
            <a:endParaRPr kumimoji="1" lang="ja-JP" altLang="en-US" sz="1600" dirty="0"/>
          </a:p>
        </p:txBody>
      </p:sp>
      <p:sp>
        <p:nvSpPr>
          <p:cNvPr id="23" name="テキスト ボックス 22"/>
          <p:cNvSpPr txBox="1"/>
          <p:nvPr/>
        </p:nvSpPr>
        <p:spPr>
          <a:xfrm>
            <a:off x="3347864" y="4437112"/>
            <a:ext cx="576064" cy="338554"/>
          </a:xfrm>
          <a:prstGeom prst="rect">
            <a:avLst/>
          </a:prstGeom>
          <a:noFill/>
        </p:spPr>
        <p:txBody>
          <a:bodyPr wrap="square" rtlCol="0">
            <a:spAutoFit/>
          </a:bodyPr>
          <a:lstStyle/>
          <a:p>
            <a:r>
              <a:rPr lang="en-US" altLang="ja-JP" sz="1600" dirty="0" smtClean="0"/>
              <a:t>-1</a:t>
            </a:r>
            <a:endParaRPr kumimoji="1" lang="ja-JP" altLang="en-US" sz="1600" dirty="0"/>
          </a:p>
        </p:txBody>
      </p:sp>
      <p:sp>
        <p:nvSpPr>
          <p:cNvPr id="24" name="テキスト ボックス 23"/>
          <p:cNvSpPr txBox="1"/>
          <p:nvPr/>
        </p:nvSpPr>
        <p:spPr>
          <a:xfrm>
            <a:off x="6084168" y="2780928"/>
            <a:ext cx="576064" cy="338554"/>
          </a:xfrm>
          <a:prstGeom prst="rect">
            <a:avLst/>
          </a:prstGeom>
          <a:noFill/>
        </p:spPr>
        <p:txBody>
          <a:bodyPr wrap="square" rtlCol="0">
            <a:spAutoFit/>
          </a:bodyPr>
          <a:lstStyle/>
          <a:p>
            <a:r>
              <a:rPr lang="en-US" altLang="ja-JP" sz="1600" dirty="0" smtClean="0"/>
              <a:t>0.5</a:t>
            </a:r>
            <a:endParaRPr kumimoji="1" lang="ja-JP" altLang="en-US" sz="1600" dirty="0"/>
          </a:p>
        </p:txBody>
      </p:sp>
      <p:sp>
        <p:nvSpPr>
          <p:cNvPr id="25" name="テキスト ボックス 24"/>
          <p:cNvSpPr txBox="1"/>
          <p:nvPr/>
        </p:nvSpPr>
        <p:spPr>
          <a:xfrm>
            <a:off x="6228184" y="4293096"/>
            <a:ext cx="576064" cy="338554"/>
          </a:xfrm>
          <a:prstGeom prst="rect">
            <a:avLst/>
          </a:prstGeom>
          <a:noFill/>
        </p:spPr>
        <p:txBody>
          <a:bodyPr wrap="square" rtlCol="0">
            <a:spAutoFit/>
          </a:bodyPr>
          <a:lstStyle/>
          <a:p>
            <a:r>
              <a:rPr lang="en-US" altLang="ja-JP" sz="1600" dirty="0" smtClean="0"/>
              <a:t>-1</a:t>
            </a:r>
            <a:endParaRPr kumimoji="1" lang="ja-JP" altLang="en-US" sz="1600" dirty="0"/>
          </a:p>
        </p:txBody>
      </p:sp>
      <p:sp>
        <p:nvSpPr>
          <p:cNvPr id="26" name="テキスト ボックス 25"/>
          <p:cNvSpPr txBox="1"/>
          <p:nvPr/>
        </p:nvSpPr>
        <p:spPr>
          <a:xfrm>
            <a:off x="2483768" y="4797152"/>
            <a:ext cx="720080" cy="338554"/>
          </a:xfrm>
          <a:prstGeom prst="rect">
            <a:avLst/>
          </a:prstGeom>
          <a:noFill/>
        </p:spPr>
        <p:txBody>
          <a:bodyPr wrap="square" rtlCol="0">
            <a:spAutoFit/>
          </a:bodyPr>
          <a:lstStyle/>
          <a:p>
            <a:r>
              <a:rPr lang="en-US" altLang="ja-JP" sz="1600" dirty="0" smtClean="0"/>
              <a:t>1000</a:t>
            </a:r>
            <a:endParaRPr kumimoji="1" lang="ja-JP" altLang="en-US" sz="1600" dirty="0"/>
          </a:p>
        </p:txBody>
      </p:sp>
      <p:sp>
        <p:nvSpPr>
          <p:cNvPr id="27" name="テキスト ボックス 26"/>
          <p:cNvSpPr txBox="1"/>
          <p:nvPr/>
        </p:nvSpPr>
        <p:spPr>
          <a:xfrm>
            <a:off x="5508104" y="4797152"/>
            <a:ext cx="720080" cy="338554"/>
          </a:xfrm>
          <a:prstGeom prst="rect">
            <a:avLst/>
          </a:prstGeom>
          <a:noFill/>
        </p:spPr>
        <p:txBody>
          <a:bodyPr wrap="square" rtlCol="0">
            <a:spAutoFit/>
          </a:bodyPr>
          <a:lstStyle/>
          <a:p>
            <a:r>
              <a:rPr lang="en-US" altLang="ja-JP" sz="1600" dirty="0" smtClean="0"/>
              <a:t>1000</a:t>
            </a:r>
            <a:endParaRPr kumimoji="1" lang="ja-JP" altLang="en-US" sz="1600" dirty="0"/>
          </a:p>
        </p:txBody>
      </p:sp>
      <p:sp>
        <p:nvSpPr>
          <p:cNvPr id="28" name="テキスト ボックス 27"/>
          <p:cNvSpPr txBox="1"/>
          <p:nvPr/>
        </p:nvSpPr>
        <p:spPr>
          <a:xfrm>
            <a:off x="8172400" y="4869160"/>
            <a:ext cx="720080" cy="338554"/>
          </a:xfrm>
          <a:prstGeom prst="rect">
            <a:avLst/>
          </a:prstGeom>
          <a:noFill/>
        </p:spPr>
        <p:txBody>
          <a:bodyPr wrap="square" rtlCol="0">
            <a:spAutoFit/>
          </a:bodyPr>
          <a:lstStyle/>
          <a:p>
            <a:r>
              <a:rPr lang="en-US" altLang="ja-JP" sz="1600" dirty="0" smtClean="0"/>
              <a:t>1000</a:t>
            </a:r>
            <a:endParaRPr kumimoji="1" lang="ja-JP"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Tunable</a:t>
            </a:r>
            <a:r>
              <a:rPr kumimoji="1" lang="ja-JP" altLang="en-US" dirty="0" smtClean="0"/>
              <a:t>レーザー安定性の確認</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さまざまな段差で</a:t>
            </a:r>
            <a:r>
              <a:rPr lang="en-US" altLang="ja-JP" dirty="0" smtClean="0"/>
              <a:t>10</a:t>
            </a:r>
            <a:r>
              <a:rPr lang="ja-JP" altLang="en-US" dirty="0" smtClean="0"/>
              <a:t>回ずつ測定を行いそれらの平均と</a:t>
            </a:r>
            <a:r>
              <a:rPr lang="en-US" altLang="ja-JP" dirty="0" smtClean="0"/>
              <a:t>RMS</a:t>
            </a:r>
            <a:r>
              <a:rPr lang="ja-JP" altLang="en-US" dirty="0" smtClean="0"/>
              <a:t>を計算する。</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r>
              <a:rPr kumimoji="1" lang="en-US" altLang="ja-JP" dirty="0" smtClean="0"/>
              <a:t>1</a:t>
            </a:r>
            <a:endParaRPr kumimoji="1" lang="ja-JP" altLang="en-US" dirty="0"/>
          </a:p>
        </p:txBody>
      </p:sp>
      <p:pic>
        <p:nvPicPr>
          <p:cNvPr id="4" name="コンテンツ プレースホルダ 3" descr="sample_07650.gif"/>
          <p:cNvPicPr>
            <a:picLocks noGrp="1" noChangeAspect="1"/>
          </p:cNvPicPr>
          <p:nvPr>
            <p:ph idx="1"/>
          </p:nvPr>
        </p:nvPicPr>
        <p:blipFill>
          <a:blip r:embed="rId3" cstate="print"/>
          <a:stretch>
            <a:fillRect/>
          </a:stretch>
        </p:blipFill>
        <p:spPr>
          <a:xfrm>
            <a:off x="827584" y="2926685"/>
            <a:ext cx="2376264" cy="2376264"/>
          </a:xfrm>
        </p:spPr>
      </p:pic>
      <p:pic>
        <p:nvPicPr>
          <p:cNvPr id="5" name="図 4" descr="sample_31650.gif"/>
          <p:cNvPicPr>
            <a:picLocks noChangeAspect="1"/>
          </p:cNvPicPr>
          <p:nvPr/>
        </p:nvPicPr>
        <p:blipFill>
          <a:blip r:embed="rId4" cstate="print"/>
          <a:stretch>
            <a:fillRect/>
          </a:stretch>
        </p:blipFill>
        <p:spPr>
          <a:xfrm>
            <a:off x="3707904" y="2926685"/>
            <a:ext cx="2304256" cy="2304256"/>
          </a:xfrm>
          <a:prstGeom prst="rect">
            <a:avLst/>
          </a:prstGeom>
        </p:spPr>
      </p:pic>
      <p:pic>
        <p:nvPicPr>
          <p:cNvPr id="6" name="図 5" descr="sample_35650.gif"/>
          <p:cNvPicPr>
            <a:picLocks noChangeAspect="1"/>
          </p:cNvPicPr>
          <p:nvPr/>
        </p:nvPicPr>
        <p:blipFill>
          <a:blip r:embed="rId5" cstate="print"/>
          <a:stretch>
            <a:fillRect/>
          </a:stretch>
        </p:blipFill>
        <p:spPr>
          <a:xfrm>
            <a:off x="6300192" y="2926685"/>
            <a:ext cx="2304256" cy="2304256"/>
          </a:xfrm>
          <a:prstGeom prst="rect">
            <a:avLst/>
          </a:prstGeom>
        </p:spPr>
      </p:pic>
      <p:sp>
        <p:nvSpPr>
          <p:cNvPr id="7" name="テキスト ボックス 6"/>
          <p:cNvSpPr txBox="1"/>
          <p:nvPr/>
        </p:nvSpPr>
        <p:spPr>
          <a:xfrm>
            <a:off x="1187624" y="5086925"/>
            <a:ext cx="1944216" cy="646331"/>
          </a:xfrm>
          <a:prstGeom prst="rect">
            <a:avLst/>
          </a:prstGeom>
          <a:noFill/>
        </p:spPr>
        <p:txBody>
          <a:bodyPr wrap="square" rtlCol="0">
            <a:spAutoFit/>
          </a:bodyPr>
          <a:lstStyle/>
          <a:p>
            <a:r>
              <a:rPr lang="ja-JP" altLang="en-US" dirty="0" smtClean="0"/>
              <a:t>平均</a:t>
            </a:r>
            <a:r>
              <a:rPr lang="en-US" altLang="ja-JP" dirty="0" smtClean="0"/>
              <a:t>:</a:t>
            </a:r>
            <a:r>
              <a:rPr kumimoji="1" lang="en-US" altLang="ja-JP" dirty="0" smtClean="0"/>
              <a:t>37.685um</a:t>
            </a:r>
          </a:p>
          <a:p>
            <a:r>
              <a:rPr lang="en-US" altLang="ja-JP" dirty="0" smtClean="0"/>
              <a:t>RMS:4.028nm</a:t>
            </a:r>
            <a:endParaRPr kumimoji="1" lang="ja-JP" altLang="en-US" dirty="0"/>
          </a:p>
        </p:txBody>
      </p:sp>
      <p:sp>
        <p:nvSpPr>
          <p:cNvPr id="8" name="テキスト ボックス 7"/>
          <p:cNvSpPr txBox="1"/>
          <p:nvPr/>
        </p:nvSpPr>
        <p:spPr>
          <a:xfrm>
            <a:off x="4067944" y="5086925"/>
            <a:ext cx="1944216" cy="646331"/>
          </a:xfrm>
          <a:prstGeom prst="rect">
            <a:avLst/>
          </a:prstGeom>
          <a:noFill/>
        </p:spPr>
        <p:txBody>
          <a:bodyPr wrap="square" rtlCol="0">
            <a:spAutoFit/>
          </a:bodyPr>
          <a:lstStyle/>
          <a:p>
            <a:r>
              <a:rPr lang="ja-JP" altLang="en-US" dirty="0" smtClean="0"/>
              <a:t>平均</a:t>
            </a:r>
            <a:r>
              <a:rPr lang="en-US" altLang="ja-JP" dirty="0" smtClean="0"/>
              <a:t>:8.594u</a:t>
            </a:r>
            <a:r>
              <a:rPr kumimoji="1" lang="en-US" altLang="ja-JP" dirty="0" smtClean="0"/>
              <a:t>m</a:t>
            </a:r>
          </a:p>
          <a:p>
            <a:r>
              <a:rPr lang="en-US" altLang="ja-JP" dirty="0" smtClean="0"/>
              <a:t>RMS:7.217nm</a:t>
            </a:r>
            <a:endParaRPr kumimoji="1" lang="ja-JP" altLang="en-US" dirty="0"/>
          </a:p>
        </p:txBody>
      </p:sp>
      <p:sp>
        <p:nvSpPr>
          <p:cNvPr id="9" name="テキスト ボックス 8"/>
          <p:cNvSpPr txBox="1"/>
          <p:nvPr/>
        </p:nvSpPr>
        <p:spPr>
          <a:xfrm>
            <a:off x="6660232" y="5086925"/>
            <a:ext cx="1944216" cy="646331"/>
          </a:xfrm>
          <a:prstGeom prst="rect">
            <a:avLst/>
          </a:prstGeom>
          <a:noFill/>
        </p:spPr>
        <p:txBody>
          <a:bodyPr wrap="square" rtlCol="0">
            <a:spAutoFit/>
          </a:bodyPr>
          <a:lstStyle/>
          <a:p>
            <a:r>
              <a:rPr kumimoji="1" lang="ja-JP" altLang="en-US" dirty="0" smtClean="0"/>
              <a:t>平均</a:t>
            </a:r>
            <a:r>
              <a:rPr kumimoji="1" lang="en-US" altLang="ja-JP" dirty="0" smtClean="0"/>
              <a:t>:4.263um</a:t>
            </a:r>
          </a:p>
          <a:p>
            <a:r>
              <a:rPr lang="en-US" altLang="ja-JP" dirty="0" smtClean="0"/>
              <a:t>RMS:5.528nm</a:t>
            </a:r>
            <a:endParaRPr kumimoji="1" lang="ja-JP" altLang="en-US" dirty="0"/>
          </a:p>
        </p:txBody>
      </p:sp>
      <p:sp>
        <p:nvSpPr>
          <p:cNvPr id="10" name="テキスト ボックス 9"/>
          <p:cNvSpPr txBox="1"/>
          <p:nvPr/>
        </p:nvSpPr>
        <p:spPr>
          <a:xfrm>
            <a:off x="5796136" y="5657671"/>
            <a:ext cx="3096344" cy="1200329"/>
          </a:xfrm>
          <a:prstGeom prst="rect">
            <a:avLst/>
          </a:prstGeom>
          <a:noFill/>
        </p:spPr>
        <p:txBody>
          <a:bodyPr wrap="square" rtlCol="0">
            <a:spAutoFit/>
          </a:bodyPr>
          <a:lstStyle/>
          <a:p>
            <a:r>
              <a:rPr lang="ja-JP" altLang="en-US" dirty="0" smtClean="0"/>
              <a:t>＊位相差</a:t>
            </a:r>
            <a:r>
              <a:rPr lang="en-US" altLang="ja-JP" dirty="0" smtClean="0"/>
              <a:t>2π</a:t>
            </a:r>
            <a:r>
              <a:rPr lang="ja-JP" altLang="en-US" dirty="0" smtClean="0"/>
              <a:t>あたりの段差</a:t>
            </a:r>
            <a:endParaRPr lang="en-US" altLang="ja-JP" dirty="0" smtClean="0"/>
          </a:p>
          <a:p>
            <a:r>
              <a:rPr kumimoji="1" lang="ja-JP" altLang="en-US" dirty="0" smtClean="0"/>
              <a:t>　</a:t>
            </a:r>
            <a:r>
              <a:rPr kumimoji="1" lang="en-US" altLang="ja-JP" dirty="0" smtClean="0"/>
              <a:t>765-781 </a:t>
            </a:r>
            <a:r>
              <a:rPr lang="en-US" altLang="ja-JP" dirty="0" smtClean="0"/>
              <a:t>: </a:t>
            </a:r>
            <a:r>
              <a:rPr kumimoji="1" lang="en-US" altLang="ja-JP" dirty="0" smtClean="0"/>
              <a:t>4698.27nm</a:t>
            </a:r>
          </a:p>
          <a:p>
            <a:r>
              <a:rPr lang="ja-JP" altLang="en-US" dirty="0" smtClean="0"/>
              <a:t>　</a:t>
            </a:r>
            <a:r>
              <a:rPr lang="en-US" altLang="ja-JP" dirty="0" smtClean="0"/>
              <a:t>765-808 : 1779.92nm</a:t>
            </a:r>
            <a:r>
              <a:rPr lang="ja-JP" altLang="en-US" dirty="0" smtClean="0"/>
              <a:t>　</a:t>
            </a:r>
            <a:endParaRPr lang="en-US" altLang="ja-JP" dirty="0" smtClean="0"/>
          </a:p>
          <a:p>
            <a:r>
              <a:rPr kumimoji="1" lang="ja-JP" altLang="en-US" dirty="0" smtClean="0"/>
              <a:t>　</a:t>
            </a:r>
            <a:r>
              <a:rPr kumimoji="1" lang="en-US" altLang="ja-JP" dirty="0" smtClean="0"/>
              <a:t>633-808 : 363.82nm</a:t>
            </a:r>
            <a:r>
              <a:rPr kumimoji="1" lang="ja-JP" altLang="en-US" dirty="0" smtClean="0"/>
              <a:t>　</a:t>
            </a:r>
            <a:endParaRPr kumimoji="1" lang="ja-JP" altLang="en-US" dirty="0"/>
          </a:p>
        </p:txBody>
      </p:sp>
      <p:sp>
        <p:nvSpPr>
          <p:cNvPr id="11" name="テキスト ボックス 10"/>
          <p:cNvSpPr txBox="1"/>
          <p:nvPr/>
        </p:nvSpPr>
        <p:spPr>
          <a:xfrm>
            <a:off x="323528" y="3020179"/>
            <a:ext cx="720080" cy="338554"/>
          </a:xfrm>
          <a:prstGeom prst="rect">
            <a:avLst/>
          </a:prstGeom>
          <a:noFill/>
        </p:spPr>
        <p:txBody>
          <a:bodyPr wrap="square" rtlCol="0">
            <a:spAutoFit/>
          </a:bodyPr>
          <a:lstStyle/>
          <a:p>
            <a:r>
              <a:rPr lang="en-US" altLang="ja-JP" sz="1600" dirty="0" smtClean="0"/>
              <a:t>38.2</a:t>
            </a:r>
            <a:endParaRPr kumimoji="1" lang="ja-JP" altLang="en-US" sz="1600" dirty="0"/>
          </a:p>
        </p:txBody>
      </p:sp>
      <p:sp>
        <p:nvSpPr>
          <p:cNvPr id="12" name="テキスト ボックス 11"/>
          <p:cNvSpPr txBox="1"/>
          <p:nvPr/>
        </p:nvSpPr>
        <p:spPr>
          <a:xfrm>
            <a:off x="395536" y="4460339"/>
            <a:ext cx="720080" cy="338554"/>
          </a:xfrm>
          <a:prstGeom prst="rect">
            <a:avLst/>
          </a:prstGeom>
          <a:noFill/>
        </p:spPr>
        <p:txBody>
          <a:bodyPr wrap="square" rtlCol="0">
            <a:spAutoFit/>
          </a:bodyPr>
          <a:lstStyle/>
          <a:p>
            <a:r>
              <a:rPr lang="en-US" altLang="ja-JP" sz="1600" dirty="0" smtClean="0"/>
              <a:t>37.8</a:t>
            </a:r>
            <a:endParaRPr kumimoji="1" lang="ja-JP" altLang="en-US" sz="1600" dirty="0"/>
          </a:p>
        </p:txBody>
      </p:sp>
      <p:sp>
        <p:nvSpPr>
          <p:cNvPr id="13" name="テキスト ボックス 12"/>
          <p:cNvSpPr txBox="1"/>
          <p:nvPr/>
        </p:nvSpPr>
        <p:spPr>
          <a:xfrm>
            <a:off x="3347864" y="2876163"/>
            <a:ext cx="720080" cy="338554"/>
          </a:xfrm>
          <a:prstGeom prst="rect">
            <a:avLst/>
          </a:prstGeom>
          <a:noFill/>
        </p:spPr>
        <p:txBody>
          <a:bodyPr wrap="square" rtlCol="0">
            <a:spAutoFit/>
          </a:bodyPr>
          <a:lstStyle/>
          <a:p>
            <a:r>
              <a:rPr kumimoji="1" lang="en-US" altLang="ja-JP" sz="1600" dirty="0" smtClean="0"/>
              <a:t>8.75</a:t>
            </a:r>
            <a:endParaRPr kumimoji="1" lang="ja-JP" altLang="en-US" sz="1600" dirty="0"/>
          </a:p>
        </p:txBody>
      </p:sp>
      <p:sp>
        <p:nvSpPr>
          <p:cNvPr id="14" name="テキスト ボックス 13"/>
          <p:cNvSpPr txBox="1"/>
          <p:nvPr/>
        </p:nvSpPr>
        <p:spPr>
          <a:xfrm>
            <a:off x="3419872" y="4604355"/>
            <a:ext cx="720080" cy="338554"/>
          </a:xfrm>
          <a:prstGeom prst="rect">
            <a:avLst/>
          </a:prstGeom>
          <a:noFill/>
        </p:spPr>
        <p:txBody>
          <a:bodyPr wrap="square" rtlCol="0">
            <a:spAutoFit/>
          </a:bodyPr>
          <a:lstStyle/>
          <a:p>
            <a:r>
              <a:rPr kumimoji="1" lang="en-US" altLang="ja-JP" sz="1600" dirty="0" smtClean="0"/>
              <a:t>8.6</a:t>
            </a:r>
            <a:endParaRPr kumimoji="1" lang="ja-JP" altLang="en-US" sz="1600" dirty="0"/>
          </a:p>
        </p:txBody>
      </p:sp>
      <p:sp>
        <p:nvSpPr>
          <p:cNvPr id="15" name="テキスト ボックス 14"/>
          <p:cNvSpPr txBox="1"/>
          <p:nvPr/>
        </p:nvSpPr>
        <p:spPr>
          <a:xfrm>
            <a:off x="6012160" y="3092187"/>
            <a:ext cx="720080" cy="338554"/>
          </a:xfrm>
          <a:prstGeom prst="rect">
            <a:avLst/>
          </a:prstGeom>
          <a:noFill/>
        </p:spPr>
        <p:txBody>
          <a:bodyPr wrap="square" rtlCol="0">
            <a:spAutoFit/>
          </a:bodyPr>
          <a:lstStyle/>
          <a:p>
            <a:r>
              <a:rPr lang="en-US" altLang="ja-JP" sz="1600" dirty="0" smtClean="0"/>
              <a:t>4.2</a:t>
            </a:r>
            <a:endParaRPr kumimoji="1" lang="ja-JP" altLang="en-US" sz="1600" dirty="0"/>
          </a:p>
        </p:txBody>
      </p:sp>
      <p:sp>
        <p:nvSpPr>
          <p:cNvPr id="16" name="テキスト ボックス 15"/>
          <p:cNvSpPr txBox="1"/>
          <p:nvPr/>
        </p:nvSpPr>
        <p:spPr>
          <a:xfrm>
            <a:off x="6084168" y="4388331"/>
            <a:ext cx="720080" cy="338554"/>
          </a:xfrm>
          <a:prstGeom prst="rect">
            <a:avLst/>
          </a:prstGeom>
          <a:noFill/>
        </p:spPr>
        <p:txBody>
          <a:bodyPr wrap="square" rtlCol="0">
            <a:spAutoFit/>
          </a:bodyPr>
          <a:lstStyle/>
          <a:p>
            <a:r>
              <a:rPr lang="en-US" altLang="ja-JP" sz="1600" dirty="0" smtClean="0"/>
              <a:t>3.8</a:t>
            </a:r>
            <a:endParaRPr kumimoji="1" lang="ja-JP" altLang="en-US" sz="1600" dirty="0"/>
          </a:p>
        </p:txBody>
      </p:sp>
      <p:sp>
        <p:nvSpPr>
          <p:cNvPr id="17" name="テキスト ボックス 16"/>
          <p:cNvSpPr txBox="1"/>
          <p:nvPr/>
        </p:nvSpPr>
        <p:spPr>
          <a:xfrm>
            <a:off x="4860032" y="1988840"/>
            <a:ext cx="1835696" cy="369332"/>
          </a:xfrm>
          <a:prstGeom prst="rect">
            <a:avLst/>
          </a:prstGeom>
          <a:noFill/>
        </p:spPr>
        <p:txBody>
          <a:bodyPr wrap="square" rtlCol="0">
            <a:spAutoFit/>
          </a:bodyPr>
          <a:lstStyle/>
          <a:p>
            <a:r>
              <a:rPr kumimoji="1" lang="ja-JP" altLang="en-US" dirty="0" smtClean="0"/>
              <a:t>縦軸：</a:t>
            </a:r>
            <a:r>
              <a:rPr lang="en-US" altLang="ja-JP" dirty="0" smtClean="0"/>
              <a:t>π(</a:t>
            </a:r>
            <a:r>
              <a:rPr lang="en-US" altLang="ja-JP" dirty="0" err="1" smtClean="0"/>
              <a:t>rad</a:t>
            </a:r>
            <a:r>
              <a:rPr lang="en-US" altLang="ja-JP" dirty="0" smtClean="0"/>
              <a:t>)</a:t>
            </a:r>
          </a:p>
        </p:txBody>
      </p:sp>
      <p:sp>
        <p:nvSpPr>
          <p:cNvPr id="18" name="テキスト ボックス 17"/>
          <p:cNvSpPr txBox="1"/>
          <p:nvPr/>
        </p:nvSpPr>
        <p:spPr>
          <a:xfrm>
            <a:off x="6804248" y="1970256"/>
            <a:ext cx="3024336" cy="369332"/>
          </a:xfrm>
          <a:prstGeom prst="rect">
            <a:avLst/>
          </a:prstGeom>
          <a:noFill/>
        </p:spPr>
        <p:txBody>
          <a:bodyPr wrap="square" rtlCol="0">
            <a:spAutoFit/>
          </a:bodyPr>
          <a:lstStyle/>
          <a:p>
            <a:r>
              <a:rPr lang="ja-JP" altLang="en-US" dirty="0" smtClean="0"/>
              <a:t>横</a:t>
            </a:r>
            <a:r>
              <a:rPr kumimoji="1" lang="ja-JP" altLang="en-US" dirty="0" smtClean="0"/>
              <a:t>軸：</a:t>
            </a:r>
            <a:r>
              <a:rPr lang="ja-JP" altLang="en-US" dirty="0" smtClean="0"/>
              <a:t>計測</a:t>
            </a:r>
            <a:r>
              <a:rPr kumimoji="1" lang="ja-JP" altLang="en-US" dirty="0" smtClean="0"/>
              <a:t>回数</a:t>
            </a:r>
            <a:endParaRPr kumimoji="1" lang="en-US" altLang="ja-JP" dirty="0" smtClean="0"/>
          </a:p>
        </p:txBody>
      </p:sp>
      <p:sp>
        <p:nvSpPr>
          <p:cNvPr id="19" name="テキスト ボックス 18"/>
          <p:cNvSpPr txBox="1"/>
          <p:nvPr/>
        </p:nvSpPr>
        <p:spPr>
          <a:xfrm>
            <a:off x="3491880" y="2339588"/>
            <a:ext cx="6048672" cy="369332"/>
          </a:xfrm>
          <a:prstGeom prst="rect">
            <a:avLst/>
          </a:prstGeom>
          <a:noFill/>
        </p:spPr>
        <p:txBody>
          <a:bodyPr wrap="square" rtlCol="0">
            <a:spAutoFit/>
          </a:bodyPr>
          <a:lstStyle/>
          <a:p>
            <a:r>
              <a:rPr kumimoji="1" lang="en-US" altLang="ja-JP" dirty="0" smtClean="0"/>
              <a:t>(</a:t>
            </a:r>
            <a:r>
              <a:rPr kumimoji="1" lang="ja-JP" altLang="en-US" dirty="0" smtClean="0"/>
              <a:t>注：平均と</a:t>
            </a:r>
            <a:r>
              <a:rPr kumimoji="1" lang="en-US" altLang="ja-JP" dirty="0" smtClean="0"/>
              <a:t>RMS</a:t>
            </a:r>
            <a:r>
              <a:rPr kumimoji="1" lang="ja-JP" altLang="en-US" dirty="0" smtClean="0"/>
              <a:t>は</a:t>
            </a:r>
            <a:r>
              <a:rPr kumimoji="1" lang="en-US" altLang="ja-JP" dirty="0" smtClean="0"/>
              <a:t>633-808</a:t>
            </a:r>
            <a:r>
              <a:rPr kumimoji="1" lang="ja-JP" altLang="en-US" dirty="0" smtClean="0"/>
              <a:t>で最終的に求めた値</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まとめ・今後の課題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3.8m</a:t>
            </a:r>
            <a:r>
              <a:rPr lang="ja-JP" altLang="en-US" dirty="0" smtClean="0"/>
              <a:t>望遠鏡と同じ曲率の鏡を用いても位相判定から段差計測できることが確認できた。</a:t>
            </a:r>
            <a:endParaRPr lang="en-US" altLang="ja-JP" dirty="0" smtClean="0"/>
          </a:p>
          <a:p>
            <a:r>
              <a:rPr lang="ja-JP" altLang="en-US" dirty="0" smtClean="0"/>
              <a:t>測定の再現性は問題ない</a:t>
            </a:r>
            <a:r>
              <a:rPr lang="en-US" altLang="ja-JP" dirty="0" smtClean="0"/>
              <a:t/>
            </a:r>
            <a:br>
              <a:rPr lang="en-US" altLang="ja-JP" dirty="0" smtClean="0"/>
            </a:br>
            <a:r>
              <a:rPr lang="ja-JP" altLang="en-US" dirty="0" smtClean="0"/>
              <a:t>（各測定のノイズと同程度）</a:t>
            </a:r>
            <a:endParaRPr lang="en-US" altLang="ja-JP" dirty="0" smtClean="0"/>
          </a:p>
          <a:p>
            <a:r>
              <a:rPr lang="en-US" altLang="ja-JP" dirty="0" smtClean="0"/>
              <a:t>Tunable</a:t>
            </a:r>
            <a:r>
              <a:rPr lang="ja-JP" altLang="en-US" dirty="0" smtClean="0"/>
              <a:t>レーザーの</a:t>
            </a:r>
            <a:r>
              <a:rPr lang="en-US" altLang="ja-JP" dirty="0" smtClean="0"/>
              <a:t>calibration</a:t>
            </a:r>
            <a:r>
              <a:rPr lang="ja-JP" altLang="en-US" dirty="0" smtClean="0"/>
              <a:t>に問題アリ。</a:t>
            </a:r>
            <a:endParaRPr kumimoji="1" lang="en-US" altLang="ja-JP" dirty="0" smtClean="0"/>
          </a:p>
          <a:p>
            <a:pPr>
              <a:buNone/>
            </a:pPr>
            <a:endParaRPr kumimoji="1" lang="en-US" altLang="ja-JP" dirty="0" smtClean="0"/>
          </a:p>
          <a:p>
            <a:pPr>
              <a:buNone/>
            </a:pPr>
            <a:r>
              <a:rPr kumimoji="1" lang="ja-JP" altLang="en-US" dirty="0" smtClean="0"/>
              <a:t>→課題</a:t>
            </a:r>
            <a:endParaRPr kumimoji="1" lang="en-US" altLang="ja-JP" dirty="0" smtClean="0"/>
          </a:p>
          <a:p>
            <a:r>
              <a:rPr kumimoji="1" lang="en-US" altLang="ja-JP" dirty="0" smtClean="0"/>
              <a:t>Tunable</a:t>
            </a:r>
            <a:r>
              <a:rPr kumimoji="1" lang="ja-JP" altLang="en-US" dirty="0" smtClean="0"/>
              <a:t>レーザー</a:t>
            </a:r>
            <a:r>
              <a:rPr lang="ja-JP" altLang="en-US" dirty="0" smtClean="0"/>
              <a:t>を用いないで段差を</a:t>
            </a:r>
            <a:r>
              <a:rPr lang="en-US" altLang="ja-JP" dirty="0" smtClean="0"/>
              <a:t>0</a:t>
            </a:r>
            <a:r>
              <a:rPr lang="ja-JP" altLang="en-US" dirty="0" smtClean="0"/>
              <a:t>から徐々に増やし、改めて</a:t>
            </a:r>
            <a:r>
              <a:rPr lang="en-US" altLang="ja-JP" dirty="0" smtClean="0"/>
              <a:t>Tunable</a:t>
            </a:r>
            <a:r>
              <a:rPr lang="ja-JP" altLang="en-US" dirty="0" smtClean="0"/>
              <a:t>レーザーの安定性を再確認する必要がある</a:t>
            </a:r>
            <a:endParaRPr kumimoji="1" lang="ja-JP"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3482</TotalTime>
  <Words>636</Words>
  <Application>Microsoft Office PowerPoint</Application>
  <PresentationFormat>画面に合わせる (4:3)</PresentationFormat>
  <Paragraphs>154</Paragraphs>
  <Slides>15</Slides>
  <Notes>8</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アーバン</vt:lpstr>
      <vt:lpstr>位相カメラの進捗状況</vt:lpstr>
      <vt:lpstr>前検討会から行ったこと</vt:lpstr>
      <vt:lpstr>光学系・レーザー</vt:lpstr>
      <vt:lpstr>スライド 4</vt:lpstr>
      <vt:lpstr>段差への変換手順</vt:lpstr>
      <vt:lpstr>測定例</vt:lpstr>
      <vt:lpstr>Tunableレーザー安定性の確認</vt:lpstr>
      <vt:lpstr>結果1</vt:lpstr>
      <vt:lpstr>まとめ・今後の課題</vt:lpstr>
      <vt:lpstr>スライド 10</vt:lpstr>
      <vt:lpstr>位相カメラによる測定原理</vt:lpstr>
      <vt:lpstr>理想的な干渉像</vt:lpstr>
      <vt:lpstr>位相の測定方法（アルゴリズム）</vt:lpstr>
      <vt:lpstr>スライド 14</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位相カメラの進捗状況</dc:title>
  <dc:creator>hiromi</dc:creator>
  <cp:lastModifiedBy>hiromi</cp:lastModifiedBy>
  <cp:revision>60</cp:revision>
  <dcterms:created xsi:type="dcterms:W3CDTF">2014-04-06T13:07:40Z</dcterms:created>
  <dcterms:modified xsi:type="dcterms:W3CDTF">2014-04-12T06:47:20Z</dcterms:modified>
</cp:coreProperties>
</file>