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4" r:id="rId3"/>
    <p:sldId id="266" r:id="rId4"/>
    <p:sldId id="267" r:id="rId5"/>
    <p:sldId id="268" r:id="rId6"/>
    <p:sldId id="275" r:id="rId7"/>
    <p:sldId id="265" r:id="rId8"/>
    <p:sldId id="269" r:id="rId9"/>
    <p:sldId id="270" r:id="rId10"/>
    <p:sldId id="280" r:id="rId11"/>
    <p:sldId id="272" r:id="rId12"/>
    <p:sldId id="259" r:id="rId13"/>
    <p:sldId id="276" r:id="rId14"/>
    <p:sldId id="273" r:id="rId15"/>
    <p:sldId id="274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CC"/>
    <a:srgbClr val="00FFFF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46" autoAdjust="0"/>
  </p:normalViewPr>
  <p:slideViewPr>
    <p:cSldViewPr>
      <p:cViewPr varScale="1">
        <p:scale>
          <a:sx n="71" d="100"/>
          <a:sy n="71" d="100"/>
        </p:scale>
        <p:origin x="-4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2924C-0D71-48C8-BBDD-70CADE2B4FCE}" type="datetimeFigureOut">
              <a:rPr kumimoji="1" lang="ja-JP" altLang="en-US" smtClean="0"/>
              <a:pPr/>
              <a:t>2014/4/12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2D8AC-B92C-4E23-B390-D5196AD2D3B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9B6D4-E318-43EB-B3C1-6C64DE3EC994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591933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9B6D4-E318-43EB-B3C1-6C64DE3EC994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058702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9B6D4-E318-43EB-B3C1-6C64DE3EC994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058702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0156-6E94-4985-B620-BB7FF0B498D9}" type="datetimeFigureOut">
              <a:rPr kumimoji="1" lang="ja-JP" altLang="en-US" smtClean="0"/>
              <a:pPr/>
              <a:t>2014/4/12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50EF-0615-45C1-A617-74A1D5CEA35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0156-6E94-4985-B620-BB7FF0B498D9}" type="datetimeFigureOut">
              <a:rPr kumimoji="1" lang="ja-JP" altLang="en-US" smtClean="0"/>
              <a:pPr/>
              <a:t>2014/4/12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50EF-0615-45C1-A617-74A1D5CEA35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0156-6E94-4985-B620-BB7FF0B498D9}" type="datetimeFigureOut">
              <a:rPr kumimoji="1" lang="ja-JP" altLang="en-US" smtClean="0"/>
              <a:pPr/>
              <a:t>2014/4/12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50EF-0615-45C1-A617-74A1D5CEA35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0156-6E94-4985-B620-BB7FF0B498D9}" type="datetimeFigureOut">
              <a:rPr kumimoji="1" lang="ja-JP" altLang="en-US" smtClean="0"/>
              <a:pPr/>
              <a:t>2014/4/12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50EF-0615-45C1-A617-74A1D5CEA35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0156-6E94-4985-B620-BB7FF0B498D9}" type="datetimeFigureOut">
              <a:rPr kumimoji="1" lang="ja-JP" altLang="en-US" smtClean="0"/>
              <a:pPr/>
              <a:t>2014/4/12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50EF-0615-45C1-A617-74A1D5CEA35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0156-6E94-4985-B620-BB7FF0B498D9}" type="datetimeFigureOut">
              <a:rPr kumimoji="1" lang="ja-JP" altLang="en-US" smtClean="0"/>
              <a:pPr/>
              <a:t>2014/4/12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50EF-0615-45C1-A617-74A1D5CEA35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0156-6E94-4985-B620-BB7FF0B498D9}" type="datetimeFigureOut">
              <a:rPr kumimoji="1" lang="ja-JP" altLang="en-US" smtClean="0"/>
              <a:pPr/>
              <a:t>2014/4/12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50EF-0615-45C1-A617-74A1D5CEA35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0156-6E94-4985-B620-BB7FF0B498D9}" type="datetimeFigureOut">
              <a:rPr kumimoji="1" lang="ja-JP" altLang="en-US" smtClean="0"/>
              <a:pPr/>
              <a:t>2014/4/12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50EF-0615-45C1-A617-74A1D5CEA35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0156-6E94-4985-B620-BB7FF0B498D9}" type="datetimeFigureOut">
              <a:rPr kumimoji="1" lang="ja-JP" altLang="en-US" smtClean="0"/>
              <a:pPr/>
              <a:t>2014/4/12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50EF-0615-45C1-A617-74A1D5CEA35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0156-6E94-4985-B620-BB7FF0B498D9}" type="datetimeFigureOut">
              <a:rPr kumimoji="1" lang="ja-JP" altLang="en-US" smtClean="0"/>
              <a:pPr/>
              <a:t>2014/4/12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50EF-0615-45C1-A617-74A1D5CEA35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0156-6E94-4985-B620-BB7FF0B498D9}" type="datetimeFigureOut">
              <a:rPr kumimoji="1" lang="ja-JP" altLang="en-US" smtClean="0"/>
              <a:pPr/>
              <a:t>2014/4/12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50EF-0615-45C1-A617-74A1D5CEA35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70156-6E94-4985-B620-BB7FF0B498D9}" type="datetimeFigureOut">
              <a:rPr kumimoji="1" lang="ja-JP" altLang="en-US" smtClean="0"/>
              <a:pPr/>
              <a:t>2014/4/12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550EF-0615-45C1-A617-74A1D5CEA35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32048" y="1916832"/>
            <a:ext cx="7772400" cy="147002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3.8m</a:t>
            </a:r>
            <a:r>
              <a:rPr kumimoji="1" lang="ja-JP" altLang="en-US" dirty="0" smtClean="0"/>
              <a:t>新技術望遠鏡を用いた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超新星爆発の観測</a:t>
            </a:r>
            <a:r>
              <a:rPr kumimoji="1" lang="ja-JP" altLang="en-US" dirty="0" smtClean="0"/>
              <a:t>提案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sz="3100" dirty="0" smtClean="0">
                <a:solidFill>
                  <a:srgbClr val="FF0000"/>
                </a:solidFill>
              </a:rPr>
              <a:t>-1-2m</a:t>
            </a:r>
            <a:r>
              <a:rPr lang="ja-JP" altLang="en-US" sz="3100" dirty="0" smtClean="0">
                <a:solidFill>
                  <a:srgbClr val="FF0000"/>
                </a:solidFill>
              </a:rPr>
              <a:t>クラス望遠鏡による成果を受けて</a:t>
            </a:r>
            <a:r>
              <a:rPr lang="en-US" altLang="ja-JP" sz="3100" dirty="0" smtClean="0">
                <a:solidFill>
                  <a:srgbClr val="FF0000"/>
                </a:solidFill>
              </a:rPr>
              <a:t>-</a:t>
            </a:r>
            <a:endParaRPr kumimoji="1" lang="ja-JP" altLang="en-US" sz="3100" dirty="0">
              <a:solidFill>
                <a:srgbClr val="FF000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 smtClean="0"/>
              <a:t>山中雅之 </a:t>
            </a:r>
            <a:r>
              <a:rPr lang="en-US" altLang="ja-JP" dirty="0" smtClean="0"/>
              <a:t>(</a:t>
            </a:r>
            <a:r>
              <a:rPr lang="ja-JP" altLang="en-US" dirty="0" smtClean="0"/>
              <a:t>京都大学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1560" y="6381328"/>
            <a:ext cx="7893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京都</a:t>
            </a:r>
            <a:r>
              <a:rPr lang="ja-JP" altLang="en-US" dirty="0" smtClean="0"/>
              <a:t>大学</a:t>
            </a:r>
            <a:r>
              <a:rPr lang="en-US" altLang="ja-JP" dirty="0" smtClean="0"/>
              <a:t>3.8m</a:t>
            </a:r>
            <a:r>
              <a:rPr lang="ja-JP" altLang="en-US" dirty="0" smtClean="0"/>
              <a:t>望遠鏡技術検討会 </a:t>
            </a:r>
            <a:r>
              <a:rPr lang="en-US" altLang="ja-JP" dirty="0" smtClean="0"/>
              <a:t>@ </a:t>
            </a:r>
            <a:r>
              <a:rPr lang="ja-JP" altLang="en-US" dirty="0" smtClean="0"/>
              <a:t>京都キャンパスプラザ</a:t>
            </a:r>
            <a:r>
              <a:rPr lang="en-US" altLang="ja-JP" dirty="0" smtClean="0"/>
              <a:t>2014. 04. 12. Sat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史上最も明るい</a:t>
            </a:r>
            <a:r>
              <a:rPr kumimoji="1" lang="en-US" altLang="ja-JP" dirty="0" err="1" smtClean="0"/>
              <a:t>Ia</a:t>
            </a:r>
            <a:r>
              <a:rPr kumimoji="1" lang="ja-JP" altLang="en-US" dirty="0" smtClean="0"/>
              <a:t>型超新星の発見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2009</a:t>
            </a:r>
            <a:r>
              <a:rPr kumimoji="1" lang="ja-JP" altLang="en-US" dirty="0" smtClean="0"/>
              <a:t>年</a:t>
            </a:r>
            <a:r>
              <a:rPr lang="en-US" altLang="ja-JP" dirty="0" smtClean="0"/>
              <a:t>9</a:t>
            </a:r>
            <a:r>
              <a:rPr lang="ja-JP" altLang="en-US" dirty="0" smtClean="0"/>
              <a:t>月</a:t>
            </a:r>
            <a:r>
              <a:rPr lang="en-US" altLang="ja-JP" dirty="0" smtClean="0"/>
              <a:t>14</a:t>
            </a:r>
            <a:r>
              <a:rPr lang="ja-JP" altLang="en-US" dirty="0" smtClean="0"/>
              <a:t>日付け各社新聞</a:t>
            </a:r>
            <a:endParaRPr kumimoji="1" lang="ja-JP" alt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65770"/>
            <a:ext cx="5112568" cy="21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484784"/>
            <a:ext cx="2050277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1618" y="3212976"/>
            <a:ext cx="4134558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899592" y="60119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中国新聞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48064" y="162880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日本経済</a:t>
            </a:r>
            <a:endParaRPr lang="en-US" altLang="ja-JP" dirty="0" smtClean="0"/>
          </a:p>
          <a:p>
            <a:r>
              <a:rPr lang="ja-JP" altLang="en-US" dirty="0" smtClean="0"/>
              <a:t>新聞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76256" y="63093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読売新聞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612576" y="197768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3600" dirty="0" smtClean="0"/>
              <a:t>ところが</a:t>
            </a:r>
            <a:r>
              <a:rPr lang="en-US" altLang="ja-JP" sz="3600" dirty="0" smtClean="0"/>
              <a:t>1</a:t>
            </a:r>
            <a:r>
              <a:rPr lang="ja-JP" altLang="en-US" sz="3600" dirty="0" smtClean="0"/>
              <a:t>年後の観測で新たな謎が</a:t>
            </a:r>
            <a:endParaRPr kumimoji="1" lang="ja-JP" altLang="en-US" sz="3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48064" y="3933056"/>
            <a:ext cx="4185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⇒ </a:t>
            </a:r>
            <a:r>
              <a:rPr lang="ja-JP" altLang="en-US" sz="2800" dirty="0" smtClean="0">
                <a:solidFill>
                  <a:srgbClr val="FF0000"/>
                </a:solidFill>
              </a:rPr>
              <a:t>固体微粒子</a:t>
            </a:r>
            <a:r>
              <a:rPr lang="ja-JP" altLang="en-US" sz="2800" dirty="0" smtClean="0"/>
              <a:t>生成の</a:t>
            </a:r>
            <a:endParaRPr lang="en-US" altLang="ja-JP" sz="2800" dirty="0" smtClean="0"/>
          </a:p>
          <a:p>
            <a:r>
              <a:rPr lang="ja-JP" altLang="en-US" sz="2800" dirty="0" smtClean="0"/>
              <a:t>可能性がもっともありそう</a:t>
            </a:r>
            <a:r>
              <a:rPr lang="en-US" altLang="ja-JP" sz="2800" dirty="0" smtClean="0"/>
              <a:t>?</a:t>
            </a:r>
          </a:p>
          <a:p>
            <a:endParaRPr lang="en-US" altLang="ja-JP" sz="2800" dirty="0" smtClean="0"/>
          </a:p>
        </p:txBody>
      </p:sp>
      <p:pic>
        <p:nvPicPr>
          <p:cNvPr id="1027" name="Picture 3" descr="C:\Users\Masayuki\Downloads\L_bol_fit_late (4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5140915" cy="479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5148064" y="2060848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標準</a:t>
            </a:r>
            <a:r>
              <a:rPr kumimoji="1" lang="ja-JP" altLang="en-US" sz="2800" dirty="0" smtClean="0"/>
              <a:t>モデルよりも</a:t>
            </a:r>
            <a:r>
              <a:rPr lang="ja-JP" altLang="en-US" sz="2800" dirty="0" smtClean="0"/>
              <a:t>暗い</a:t>
            </a:r>
            <a:endParaRPr lang="en-US" altLang="ja-JP" sz="2800" dirty="0" smtClean="0"/>
          </a:p>
          <a:p>
            <a:r>
              <a:rPr lang="ja-JP" altLang="en-US" sz="2800" dirty="0" smtClean="0"/>
              <a:t>特殊なモデルよりもまだ暗い</a:t>
            </a:r>
            <a:endParaRPr kumimoji="1" lang="ja-JP" altLang="en-US" sz="2800" dirty="0"/>
          </a:p>
        </p:txBody>
      </p:sp>
      <p:sp>
        <p:nvSpPr>
          <p:cNvPr id="10" name="正方形/長方形 9"/>
          <p:cNvSpPr/>
          <p:nvPr/>
        </p:nvSpPr>
        <p:spPr>
          <a:xfrm>
            <a:off x="2848798" y="1628800"/>
            <a:ext cx="2043520" cy="138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363926" y="1944128"/>
            <a:ext cx="2866672" cy="260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859870" y="1543144"/>
            <a:ext cx="3370728" cy="517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38310" y="1584088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dirty="0" smtClean="0"/>
              <a:t>標準モデル</a:t>
            </a:r>
            <a:r>
              <a:rPr lang="en-US" altLang="ja-JP" dirty="0" smtClean="0"/>
              <a:t>(SN 2009dc)</a:t>
            </a:r>
          </a:p>
          <a:p>
            <a:pPr algn="r"/>
            <a:r>
              <a:rPr kumimoji="1" lang="ja-JP" altLang="en-US" dirty="0" smtClean="0"/>
              <a:t>標準モデル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平均</a:t>
            </a:r>
            <a:r>
              <a:rPr kumimoji="1" lang="en-US" altLang="ja-JP" dirty="0" err="1" smtClean="0"/>
              <a:t>Ia</a:t>
            </a:r>
            <a:r>
              <a:rPr kumimoji="1" lang="ja-JP" altLang="en-US" dirty="0" smtClean="0"/>
              <a:t>型</a:t>
            </a:r>
            <a:r>
              <a:rPr kumimoji="1" lang="en-US" altLang="ja-JP" dirty="0" smtClean="0"/>
              <a:t>)</a:t>
            </a:r>
          </a:p>
          <a:p>
            <a:pPr algn="r"/>
            <a:r>
              <a:rPr lang="ja-JP" altLang="en-US" dirty="0" smtClean="0"/>
              <a:t>ある特殊なモデル</a:t>
            </a:r>
            <a:endParaRPr kumimoji="1" lang="ja-JP" altLang="en-US" dirty="0"/>
          </a:p>
        </p:txBody>
      </p:sp>
      <p:cxnSp>
        <p:nvCxnSpPr>
          <p:cNvPr id="17" name="直線コネクタ 16"/>
          <p:cNvCxnSpPr/>
          <p:nvPr/>
        </p:nvCxnSpPr>
        <p:spPr>
          <a:xfrm>
            <a:off x="4136302" y="1774700"/>
            <a:ext cx="648000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4144942" y="2304168"/>
            <a:ext cx="648000" cy="0"/>
          </a:xfrm>
          <a:prstGeom prst="line">
            <a:avLst/>
          </a:prstGeom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4141174" y="2060848"/>
            <a:ext cx="64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1998350" y="29156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SN 2009dc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46222" y="39957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chemeClr val="accent6"/>
                </a:solidFill>
              </a:rPr>
              <a:t>平均的な</a:t>
            </a:r>
            <a:r>
              <a:rPr lang="en-US" altLang="ja-JP" b="1" dirty="0" err="1" smtClean="0">
                <a:solidFill>
                  <a:schemeClr val="accent6"/>
                </a:solidFill>
              </a:rPr>
              <a:t>Ia</a:t>
            </a:r>
            <a:r>
              <a:rPr lang="ja-JP" altLang="en-US" b="1" dirty="0" smtClean="0">
                <a:solidFill>
                  <a:schemeClr val="accent6"/>
                </a:solidFill>
              </a:rPr>
              <a:t>型</a:t>
            </a:r>
            <a:endParaRPr kumimoji="1" lang="ja-JP" altLang="en-US" b="1" dirty="0">
              <a:solidFill>
                <a:schemeClr val="accent6"/>
              </a:solidFill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4316254" y="4522768"/>
            <a:ext cx="0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15"/>
          <p:cNvSpPr txBox="1">
            <a:spLocks noChangeArrowheads="1"/>
          </p:cNvSpPr>
          <p:nvPr/>
        </p:nvSpPr>
        <p:spPr bwMode="auto">
          <a:xfrm>
            <a:off x="846123" y="5323111"/>
            <a:ext cx="2592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600" dirty="0" smtClean="0"/>
              <a:t>山中博士論文</a:t>
            </a:r>
            <a:r>
              <a:rPr lang="en-US" altLang="ja-JP" sz="1600" dirty="0" smtClean="0"/>
              <a:t>(2010)</a:t>
            </a:r>
            <a:endParaRPr lang="ja-JP" altLang="en-US" sz="16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436096" y="3501008"/>
            <a:ext cx="363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いくつか</a:t>
            </a:r>
            <a:r>
              <a:rPr kumimoji="1" lang="ja-JP" altLang="en-US" sz="2800" dirty="0" smtClean="0"/>
              <a:t>のシナリオ</a:t>
            </a:r>
            <a:r>
              <a:rPr kumimoji="1" lang="en-US" altLang="ja-JP" sz="2800" dirty="0" smtClean="0"/>
              <a:t>…</a:t>
            </a:r>
            <a:endParaRPr kumimoji="1" lang="ja-JP" altLang="en-US" sz="28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364088" y="5229200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直接的な証拠は無い</a:t>
            </a:r>
            <a:endParaRPr kumimoji="1" lang="en-US" altLang="ja-JP" sz="2800" dirty="0" smtClean="0">
              <a:solidFill>
                <a:srgbClr val="FF0000"/>
              </a:solidFill>
            </a:endParaRPr>
          </a:p>
          <a:p>
            <a:r>
              <a:rPr lang="en-US" altLang="ja-JP" sz="2800" dirty="0" smtClean="0">
                <a:solidFill>
                  <a:srgbClr val="0000CC"/>
                </a:solidFill>
              </a:rPr>
              <a:t>-&gt; 100</a:t>
            </a:r>
            <a:r>
              <a:rPr lang="ja-JP" altLang="en-US" sz="2800" dirty="0" smtClean="0">
                <a:solidFill>
                  <a:srgbClr val="0000CC"/>
                </a:solidFill>
              </a:rPr>
              <a:t>～</a:t>
            </a:r>
            <a:r>
              <a:rPr lang="en-US" altLang="ja-JP" sz="2800" dirty="0" smtClean="0">
                <a:solidFill>
                  <a:srgbClr val="0000CC"/>
                </a:solidFill>
              </a:rPr>
              <a:t>300</a:t>
            </a:r>
            <a:r>
              <a:rPr lang="ja-JP" altLang="en-US" sz="2800" dirty="0" smtClean="0">
                <a:solidFill>
                  <a:srgbClr val="0000CC"/>
                </a:solidFill>
              </a:rPr>
              <a:t>日の振る舞いを知りたい</a:t>
            </a:r>
            <a:endParaRPr kumimoji="1" lang="ja-JP" altLang="en-US" sz="2800" dirty="0">
              <a:solidFill>
                <a:srgbClr val="0000CC"/>
              </a:solidFill>
            </a:endParaRPr>
          </a:p>
        </p:txBody>
      </p:sp>
      <p:pic>
        <p:nvPicPr>
          <p:cNvPr id="28" name="Picture 18" descr="FOCAS-at-C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8359" y="9952"/>
            <a:ext cx="1885162" cy="141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6526440" y="1397536"/>
            <a:ext cx="284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8.2m </a:t>
            </a:r>
            <a:r>
              <a:rPr kumimoji="1" lang="ja-JP" altLang="en-US" sz="2400" dirty="0" smtClean="0"/>
              <a:t>すばる望遠鏡</a:t>
            </a:r>
            <a:endParaRPr kumimoji="1" lang="ja-JP" altLang="en-US" sz="2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67544" y="615601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すばる望遠鏡による観測　たったの</a:t>
            </a:r>
            <a:r>
              <a:rPr kumimoji="1" lang="en-US" altLang="ja-JP" dirty="0" smtClean="0"/>
              <a:t>1~2</a:t>
            </a:r>
            <a:r>
              <a:rPr kumimoji="1" lang="ja-JP" altLang="en-US" dirty="0" smtClean="0"/>
              <a:t>夜</a:t>
            </a:r>
            <a:r>
              <a:rPr kumimoji="1" lang="en-US" altLang="ja-JP" dirty="0" smtClean="0"/>
              <a:t>/</a:t>
            </a:r>
            <a:r>
              <a:rPr kumimoji="1" lang="ja-JP" altLang="en-US" dirty="0" smtClean="0"/>
              <a:t>年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73823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560840" cy="551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179512" y="3629784"/>
            <a:ext cx="6120680" cy="314096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8501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現状でのスーパーチャンドラセカール超新星の描像と未解決問題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3701792"/>
            <a:ext cx="6120680" cy="304698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未解決問題</a:t>
            </a:r>
            <a:endParaRPr lang="en-US" altLang="ja-JP" sz="3200" dirty="0" smtClean="0"/>
          </a:p>
          <a:p>
            <a:r>
              <a:rPr lang="ja-JP" altLang="en-US" sz="3200" dirty="0" smtClean="0"/>
              <a:t>明るさの変化をどう説明するか？</a:t>
            </a:r>
            <a:endParaRPr lang="en-US" altLang="ja-JP" sz="3200" dirty="0" smtClean="0"/>
          </a:p>
          <a:p>
            <a:r>
              <a:rPr lang="ja-JP" altLang="en-US" sz="3200" dirty="0" smtClean="0"/>
              <a:t>最も外側は本当に炭素か？</a:t>
            </a:r>
            <a:endParaRPr lang="en-US" altLang="ja-JP" sz="3200" dirty="0" smtClean="0"/>
          </a:p>
          <a:p>
            <a:r>
              <a:rPr kumimoji="1" lang="ja-JP" altLang="en-US" sz="3200" dirty="0" smtClean="0"/>
              <a:t>より初期でも単調増光か？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ダストは本当に生成されたのか？</a:t>
            </a:r>
            <a:endParaRPr lang="en-US" altLang="ja-JP" sz="3200" dirty="0" smtClean="0"/>
          </a:p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そして爆発天体の</a:t>
            </a:r>
            <a:r>
              <a:rPr lang="ja-JP" altLang="en-US" sz="3200" dirty="0" smtClean="0">
                <a:solidFill>
                  <a:srgbClr val="FF0000"/>
                </a:solidFill>
              </a:rPr>
              <a:t>正体は？</a:t>
            </a:r>
            <a:endParaRPr kumimoji="1" lang="en-US" altLang="ja-JP" sz="3200" dirty="0" smtClean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08304" y="609329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天文月報</a:t>
            </a:r>
            <a:r>
              <a:rPr lang="en-US" altLang="ja-JP" dirty="0" smtClean="0"/>
              <a:t>2010</a:t>
            </a:r>
            <a:r>
              <a:rPr lang="ja-JP" altLang="en-US" dirty="0" smtClean="0"/>
              <a:t>年</a:t>
            </a:r>
            <a:r>
              <a:rPr lang="en-US" altLang="ja-JP" dirty="0" smtClean="0"/>
              <a:t>10</a:t>
            </a:r>
            <a:r>
              <a:rPr lang="ja-JP" altLang="en-US" dirty="0" smtClean="0"/>
              <a:t>月号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タイトル 1"/>
          <p:cNvSpPr txBox="1">
            <a:spLocks/>
          </p:cNvSpPr>
          <p:nvPr/>
        </p:nvSpPr>
        <p:spPr>
          <a:xfrm>
            <a:off x="399098" y="-104673"/>
            <a:ext cx="856539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>
            <a:defPPr>
              <a:defRPr sz="4400">
                <a:solidFill>
                  <a:schemeClr val="tx2">
                    <a:shade val="85000"/>
                    <a:satMod val="150000"/>
                  </a:schemeClr>
                </a:solidFill>
                <a:latin typeface="+mj-lt"/>
                <a:ea typeface="+mj-ea"/>
                <a:cs typeface="+mj-cs"/>
              </a:defRPr>
            </a:defPPr>
            <a:lvl1pPr algn="ctr" eaLnBrk="1" hangingPunct="1">
              <a:buNone/>
              <a:defRPr kumimoji="1" lang="en-US" sz="4800" b="1" strike="noStrike" kern="1200" baseline="0" dirty="0" smtClean="0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defRPr>
            </a:lvl1pPr>
          </a:lstStyle>
          <a:p>
            <a:r>
              <a:rPr lang="ja-JP" altLang="en-US" b="0" dirty="0" smtClean="0">
                <a:solidFill>
                  <a:schemeClr val="tx1"/>
                </a:solidFill>
              </a:rPr>
              <a:t>爆発した天体の正体は？</a:t>
            </a:r>
            <a:endParaRPr lang="ja-JP" altLang="en-US" b="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Masayuki\Downloads\SN_lor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348"/>
          <a:stretch/>
        </p:blipFill>
        <p:spPr bwMode="auto">
          <a:xfrm>
            <a:off x="4860032" y="2566645"/>
            <a:ext cx="4214568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ricfdiaz.webs.com/accrection_mod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052" y="2602582"/>
            <a:ext cx="37719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23528" y="1918573"/>
            <a:ext cx="3994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高速回転白色矮星</a:t>
            </a:r>
            <a:endParaRPr kumimoji="1" lang="ja-JP" altLang="en-US" sz="3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716016" y="1918573"/>
            <a:ext cx="4389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白色矮星同士の合体</a:t>
            </a:r>
            <a:endParaRPr kumimoji="1" lang="ja-JP" altLang="en-US" sz="3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915816" y="260648"/>
            <a:ext cx="2016224" cy="781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200" dirty="0" smtClean="0">
                <a:solidFill>
                  <a:srgbClr val="00B0F0"/>
                </a:solidFill>
              </a:rPr>
              <a:t>?</a:t>
            </a:r>
            <a:endParaRPr kumimoji="1" lang="ja-JP" altLang="en-US" sz="50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4681752"/>
      </p:ext>
    </p:extLst>
  </p:cSld>
  <p:clrMapOvr>
    <a:masterClrMapping/>
  </p:clrMapOvr>
  <p:transition advTm="752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8824" y="116632"/>
            <a:ext cx="4269160" cy="1143000"/>
          </a:xfrm>
        </p:spPr>
        <p:txBody>
          <a:bodyPr>
            <a:noAutofit/>
          </a:bodyPr>
          <a:lstStyle/>
          <a:p>
            <a:pPr algn="l"/>
            <a:r>
              <a:rPr lang="en-US" altLang="ja-JP" sz="3600" dirty="0" smtClean="0"/>
              <a:t>3.8m</a:t>
            </a:r>
            <a:r>
              <a:rPr lang="ja-JP" altLang="en-US" sz="3600" dirty="0" smtClean="0"/>
              <a:t>望遠鏡を使って、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 smtClean="0"/>
              <a:t>実施したい観測</a:t>
            </a:r>
            <a:endParaRPr kumimoji="1" lang="ja-JP" altLang="en-US" sz="3600" dirty="0"/>
          </a:p>
        </p:txBody>
      </p:sp>
      <p:pic>
        <p:nvPicPr>
          <p:cNvPr id="1027" name="Picture 3" descr="C:\Users\Masayuki\Downloads\L_bol_fit_late (4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268760"/>
            <a:ext cx="5904656" cy="551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3208838" y="1844824"/>
            <a:ext cx="2371274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363926" y="1944128"/>
            <a:ext cx="2866672" cy="260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029960" y="1543144"/>
            <a:ext cx="4406136" cy="517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38310" y="1584088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dirty="0" smtClean="0"/>
              <a:t>標準モデル</a:t>
            </a:r>
            <a:r>
              <a:rPr lang="en-US" altLang="ja-JP" dirty="0" smtClean="0"/>
              <a:t>(SN 2009dc)</a:t>
            </a:r>
          </a:p>
          <a:p>
            <a:pPr algn="r"/>
            <a:r>
              <a:rPr kumimoji="1" lang="ja-JP" altLang="en-US" dirty="0" smtClean="0"/>
              <a:t>標準モデル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平均</a:t>
            </a:r>
            <a:r>
              <a:rPr kumimoji="1" lang="en-US" altLang="ja-JP" dirty="0" err="1" smtClean="0"/>
              <a:t>Ia</a:t>
            </a:r>
            <a:r>
              <a:rPr kumimoji="1" lang="ja-JP" altLang="en-US" dirty="0" smtClean="0"/>
              <a:t>型</a:t>
            </a:r>
            <a:r>
              <a:rPr kumimoji="1" lang="en-US" altLang="ja-JP" dirty="0" smtClean="0"/>
              <a:t>)</a:t>
            </a:r>
          </a:p>
          <a:p>
            <a:pPr algn="r"/>
            <a:r>
              <a:rPr lang="ja-JP" altLang="en-US" dirty="0" smtClean="0"/>
              <a:t>ある特殊なモデル</a:t>
            </a:r>
            <a:endParaRPr kumimoji="1" lang="ja-JP" altLang="en-US" dirty="0"/>
          </a:p>
        </p:txBody>
      </p:sp>
      <p:cxnSp>
        <p:nvCxnSpPr>
          <p:cNvPr id="17" name="直線コネクタ 16"/>
          <p:cNvCxnSpPr/>
          <p:nvPr/>
        </p:nvCxnSpPr>
        <p:spPr>
          <a:xfrm>
            <a:off x="4136302" y="1774700"/>
            <a:ext cx="648000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4144942" y="2304168"/>
            <a:ext cx="648000" cy="0"/>
          </a:xfrm>
          <a:prstGeom prst="line">
            <a:avLst/>
          </a:prstGeom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4141174" y="2060848"/>
            <a:ext cx="64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1998350" y="29156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SN 2009dc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46222" y="39957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chemeClr val="accent6"/>
                </a:solidFill>
              </a:rPr>
              <a:t>平均的な</a:t>
            </a:r>
            <a:r>
              <a:rPr lang="en-US" altLang="ja-JP" b="1" dirty="0" err="1" smtClean="0">
                <a:solidFill>
                  <a:schemeClr val="accent6"/>
                </a:solidFill>
              </a:rPr>
              <a:t>Ia</a:t>
            </a:r>
            <a:r>
              <a:rPr lang="ja-JP" altLang="en-US" b="1" dirty="0" smtClean="0">
                <a:solidFill>
                  <a:schemeClr val="accent6"/>
                </a:solidFill>
              </a:rPr>
              <a:t>型</a:t>
            </a:r>
            <a:endParaRPr kumimoji="1" lang="ja-JP" altLang="en-US" b="1" dirty="0">
              <a:solidFill>
                <a:schemeClr val="accent6"/>
              </a:solidFill>
            </a:endParaRPr>
          </a:p>
        </p:txBody>
      </p:sp>
      <p:sp>
        <p:nvSpPr>
          <p:cNvPr id="25" name="テキスト ボックス 15"/>
          <p:cNvSpPr txBox="1">
            <a:spLocks noChangeArrowheads="1"/>
          </p:cNvSpPr>
          <p:nvPr/>
        </p:nvSpPr>
        <p:spPr bwMode="auto">
          <a:xfrm>
            <a:off x="971501" y="5899175"/>
            <a:ext cx="2592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600" dirty="0" smtClean="0"/>
              <a:t>山中博士論文</a:t>
            </a:r>
            <a:r>
              <a:rPr lang="en-US" altLang="ja-JP" sz="1600" dirty="0" smtClean="0"/>
              <a:t>(2010)</a:t>
            </a:r>
            <a:endParaRPr lang="ja-JP" altLang="en-US" sz="16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52586"/>
            <a:ext cx="30289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円/楕円 29"/>
          <p:cNvSpPr/>
          <p:nvPr/>
        </p:nvSpPr>
        <p:spPr>
          <a:xfrm rot="1765533">
            <a:off x="1852639" y="3716106"/>
            <a:ext cx="3063503" cy="1224136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797152" y="3140968"/>
            <a:ext cx="3527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</a:rPr>
              <a:t>① より長期間に渡って、明るさの変化を追う</a:t>
            </a:r>
            <a:endParaRPr lang="en-US" altLang="ja-JP" sz="2400" b="1" dirty="0" smtClean="0">
              <a:solidFill>
                <a:srgbClr val="FF0000"/>
              </a:solidFill>
            </a:endParaRPr>
          </a:p>
          <a:p>
            <a:r>
              <a:rPr lang="en-US" altLang="ja-JP" sz="2400" b="1" dirty="0" smtClean="0">
                <a:solidFill>
                  <a:srgbClr val="FF0000"/>
                </a:solidFill>
              </a:rPr>
              <a:t>-&gt; 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モデルの再構築</a:t>
            </a:r>
            <a:endParaRPr lang="en-US" altLang="ja-JP" sz="2400" b="1" dirty="0" smtClean="0">
              <a:solidFill>
                <a:srgbClr val="FF000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782488" y="4509120"/>
            <a:ext cx="3361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0000CC"/>
                </a:solidFill>
              </a:rPr>
              <a:t>② 増光期の観測 </a:t>
            </a:r>
            <a:endParaRPr lang="en-US" altLang="ja-JP" sz="2400" b="1" dirty="0" smtClean="0">
              <a:solidFill>
                <a:srgbClr val="0000CC"/>
              </a:solidFill>
            </a:endParaRPr>
          </a:p>
          <a:p>
            <a:r>
              <a:rPr lang="en-US" altLang="ja-JP" sz="2400" b="1" dirty="0" smtClean="0">
                <a:solidFill>
                  <a:srgbClr val="0000CC"/>
                </a:solidFill>
              </a:rPr>
              <a:t>-&gt; </a:t>
            </a:r>
            <a:r>
              <a:rPr lang="ja-JP" altLang="en-US" sz="2400" b="1" dirty="0" smtClean="0">
                <a:solidFill>
                  <a:srgbClr val="0000CC"/>
                </a:solidFill>
              </a:rPr>
              <a:t>より外層の物質</a:t>
            </a:r>
            <a:endParaRPr lang="en-US" altLang="ja-JP" sz="2400" b="1" dirty="0" smtClean="0">
              <a:solidFill>
                <a:srgbClr val="0000CC"/>
              </a:solidFill>
            </a:endParaRPr>
          </a:p>
          <a:p>
            <a:r>
              <a:rPr lang="en-US" altLang="ja-JP" sz="2400" b="1" dirty="0" smtClean="0">
                <a:solidFill>
                  <a:srgbClr val="0000CC"/>
                </a:solidFill>
              </a:rPr>
              <a:t>-&gt;</a:t>
            </a:r>
            <a:r>
              <a:rPr lang="ja-JP" altLang="en-US" sz="2400" b="1" dirty="0" smtClean="0">
                <a:solidFill>
                  <a:srgbClr val="0000CC"/>
                </a:solidFill>
              </a:rPr>
              <a:t>  爆発した天体の正体</a:t>
            </a:r>
          </a:p>
        </p:txBody>
      </p:sp>
      <p:sp>
        <p:nvSpPr>
          <p:cNvPr id="34" name="円/楕円 33"/>
          <p:cNvSpPr/>
          <p:nvPr/>
        </p:nvSpPr>
        <p:spPr>
          <a:xfrm rot="920835">
            <a:off x="219487" y="2496573"/>
            <a:ext cx="919436" cy="2579250"/>
          </a:xfrm>
          <a:prstGeom prst="ellipse">
            <a:avLst/>
          </a:prstGeom>
          <a:solidFill>
            <a:srgbClr val="0000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778720" y="5838363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00B050"/>
                </a:solidFill>
              </a:rPr>
              <a:t>③ 近赤外線での観測</a:t>
            </a:r>
            <a:endParaRPr lang="en-US" altLang="ja-JP" sz="2400" b="1" dirty="0" smtClean="0">
              <a:solidFill>
                <a:srgbClr val="00B050"/>
              </a:solidFill>
            </a:endParaRPr>
          </a:p>
          <a:p>
            <a:r>
              <a:rPr kumimoji="1" lang="en-US" altLang="ja-JP" sz="2400" b="1" dirty="0" smtClean="0">
                <a:solidFill>
                  <a:srgbClr val="00B050"/>
                </a:solidFill>
              </a:rPr>
              <a:t>-&gt; </a:t>
            </a:r>
            <a:r>
              <a:rPr kumimoji="1" lang="ja-JP" altLang="en-US" sz="2400" b="1" dirty="0" smtClean="0">
                <a:solidFill>
                  <a:srgbClr val="00B050"/>
                </a:solidFill>
              </a:rPr>
              <a:t>ダスト生成に制限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23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円/楕円 9"/>
          <p:cNvSpPr/>
          <p:nvPr/>
        </p:nvSpPr>
        <p:spPr>
          <a:xfrm>
            <a:off x="282584" y="3356992"/>
            <a:ext cx="3024336" cy="93610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292464" y="4869160"/>
            <a:ext cx="3024336" cy="93610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0976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3.8m</a:t>
            </a:r>
            <a:r>
              <a:rPr kumimoji="1" lang="ja-JP" altLang="en-US" dirty="0" smtClean="0"/>
              <a:t>望遠鏡による観測戦略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7627" y="1052736"/>
            <a:ext cx="358276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http://www.ioa.s.u-tokyo.ac.jp/kisohp/IMAGES/pics/TELDOME/tel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616" y="1196752"/>
            <a:ext cx="2385865" cy="2308902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611560" y="3452513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広視野超新星探索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(</a:t>
            </a:r>
            <a:r>
              <a:rPr kumimoji="1" lang="ja-JP" altLang="en-US" sz="2000" dirty="0" smtClean="0"/>
              <a:t>例えば木曽観測所</a:t>
            </a:r>
            <a:r>
              <a:rPr kumimoji="1" lang="en-US" altLang="ja-JP" sz="2000" dirty="0" smtClean="0"/>
              <a:t>)</a:t>
            </a:r>
          </a:p>
          <a:p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8488" y="5096511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アマチュア天文家</a:t>
            </a:r>
            <a:endParaRPr kumimoji="1" lang="ja-JP" altLang="en-US" sz="2400" dirty="0"/>
          </a:p>
        </p:txBody>
      </p:sp>
      <p:sp>
        <p:nvSpPr>
          <p:cNvPr id="13" name="右矢印 12"/>
          <p:cNvSpPr/>
          <p:nvPr/>
        </p:nvSpPr>
        <p:spPr>
          <a:xfrm>
            <a:off x="3491880" y="4077072"/>
            <a:ext cx="64807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489304" y="429309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/>
              <a:t>＋</a:t>
            </a:r>
            <a:endParaRPr kumimoji="1" lang="ja-JP" altLang="en-US" sz="36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203848" y="471585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早期発見</a:t>
            </a:r>
            <a:endParaRPr kumimoji="1" lang="ja-JP" altLang="en-US" dirty="0"/>
          </a:p>
        </p:txBody>
      </p:sp>
      <p:pic>
        <p:nvPicPr>
          <p:cNvPr id="16" name="Picture 2" descr="http://www.hiroshima-u.ac.jp/upload/24/DSCN1203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5085184"/>
            <a:ext cx="1632180" cy="1224136"/>
          </a:xfrm>
          <a:prstGeom prst="rect">
            <a:avLst/>
          </a:prstGeom>
          <a:noFill/>
        </p:spPr>
      </p:pic>
      <p:pic>
        <p:nvPicPr>
          <p:cNvPr id="17" name="Picture 2" descr="150cm反射望遠鏡の写真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5157192"/>
            <a:ext cx="1384141" cy="1107815"/>
          </a:xfrm>
          <a:prstGeom prst="rect">
            <a:avLst/>
          </a:prstGeom>
          <a:noFill/>
        </p:spPr>
      </p:pic>
      <p:pic>
        <p:nvPicPr>
          <p:cNvPr id="18" name="Picture 18" descr="FOCAS-at-C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13176"/>
            <a:ext cx="1633642" cy="122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4572000" y="4263479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明るさの変化と元素の観測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572000" y="6279703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国内外観測所のサポート体制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1-2m</a:t>
            </a:r>
            <a:r>
              <a:rPr lang="ja-JP" altLang="en-US" dirty="0" smtClean="0"/>
              <a:t>クラス</a:t>
            </a:r>
            <a:r>
              <a:rPr kumimoji="1" lang="ja-JP" altLang="en-US" dirty="0" smtClean="0"/>
              <a:t>望遠鏡を用いて、とても奇妙な超新星が発見されつつある。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kumimoji="1" lang="ja-JP" altLang="en-US" dirty="0" smtClean="0"/>
              <a:t>ところが、多くの未解決問題が残される。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kumimoji="1" lang="en-US" altLang="ja-JP" dirty="0" smtClean="0"/>
              <a:t>3.8m</a:t>
            </a:r>
            <a:r>
              <a:rPr kumimoji="1" lang="ja-JP" altLang="en-US" dirty="0" smtClean="0"/>
              <a:t>望遠鏡</a:t>
            </a:r>
            <a:r>
              <a:rPr lang="ja-JP" altLang="en-US" dirty="0" smtClean="0"/>
              <a:t>を使って</a:t>
            </a:r>
            <a:r>
              <a:rPr kumimoji="1" lang="ja-JP" altLang="en-US" dirty="0" smtClean="0"/>
              <a:t>、より暗い時期の観測を実施し、未解決問題を明らかに</a:t>
            </a:r>
            <a:r>
              <a:rPr lang="ja-JP" altLang="en-US" dirty="0" smtClean="0"/>
              <a:t>したい。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超新星の発見数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7328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私からの話題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8840" y="1711349"/>
            <a:ext cx="843528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altLang="ja-JP" sz="2800" dirty="0" err="1" smtClean="0"/>
              <a:t>Ia</a:t>
            </a:r>
            <a:r>
              <a:rPr lang="ja-JP" altLang="en-US" sz="2800" dirty="0" smtClean="0"/>
              <a:t>型</a:t>
            </a:r>
            <a:r>
              <a:rPr kumimoji="1" lang="ja-JP" altLang="en-US" sz="2800" dirty="0" smtClean="0"/>
              <a:t>超新星が与えた</a:t>
            </a:r>
            <a:r>
              <a:rPr lang="ja-JP" altLang="en-US" sz="2800" dirty="0" smtClean="0"/>
              <a:t>天文学</a:t>
            </a:r>
            <a:r>
              <a:rPr lang="en-US" altLang="ja-JP" sz="2800" dirty="0" smtClean="0"/>
              <a:t>(</a:t>
            </a:r>
            <a:r>
              <a:rPr lang="ja-JP" altLang="en-US" sz="2800" dirty="0" smtClean="0"/>
              <a:t>宇宙論</a:t>
            </a:r>
            <a:r>
              <a:rPr lang="en-US" altLang="ja-JP" sz="2800" dirty="0" smtClean="0"/>
              <a:t>)</a:t>
            </a:r>
            <a:r>
              <a:rPr lang="ja-JP" altLang="en-US" sz="2800" dirty="0" err="1" smtClean="0"/>
              <a:t>への</a:t>
            </a:r>
            <a:r>
              <a:rPr lang="ja-JP" altLang="en-US" sz="2800" dirty="0" smtClean="0"/>
              <a:t>インパクト</a:t>
            </a:r>
            <a:endParaRPr lang="en-US" altLang="ja-JP" sz="2800" dirty="0" smtClean="0"/>
          </a:p>
          <a:p>
            <a:pPr marL="514350" indent="-514350">
              <a:buAutoNum type="arabicPeriod"/>
            </a:pPr>
            <a:endParaRPr lang="en-US" altLang="ja-JP" sz="2800" dirty="0" smtClean="0"/>
          </a:p>
          <a:p>
            <a:pPr marL="514350" indent="-514350">
              <a:buAutoNum type="arabicPeriod" startAt="2"/>
            </a:pPr>
            <a:r>
              <a:rPr lang="en-US" altLang="ja-JP" sz="2800" dirty="0" smtClean="0">
                <a:solidFill>
                  <a:srgbClr val="0000CC"/>
                </a:solidFill>
              </a:rPr>
              <a:t>0.5 – 2.0m </a:t>
            </a:r>
            <a:r>
              <a:rPr lang="ja-JP" altLang="en-US" sz="2800" dirty="0" smtClean="0"/>
              <a:t>望遠鏡による連携観測の成果 </a:t>
            </a:r>
            <a:r>
              <a:rPr lang="en-US" altLang="ja-JP" sz="2800" dirty="0" smtClean="0"/>
              <a:t>: </a:t>
            </a:r>
          </a:p>
          <a:p>
            <a:pPr marL="514350" indent="-514350">
              <a:buNone/>
            </a:pPr>
            <a:r>
              <a:rPr lang="en-US" altLang="ja-JP" sz="2800" dirty="0" smtClean="0"/>
              <a:t>   -</a:t>
            </a:r>
            <a:r>
              <a:rPr lang="ja-JP" altLang="en-US" sz="2800" dirty="0" smtClean="0"/>
              <a:t>スーパーチャンドラセカール超新星の発見</a:t>
            </a:r>
            <a:endParaRPr lang="en-US" altLang="ja-JP" sz="2800" dirty="0" smtClean="0"/>
          </a:p>
          <a:p>
            <a:pPr marL="514350" indent="-514350">
              <a:buNone/>
            </a:pPr>
            <a:endParaRPr lang="en-US" altLang="ja-JP" sz="2800" dirty="0" smtClean="0"/>
          </a:p>
          <a:p>
            <a:pPr marL="514350" indent="-514350">
              <a:buAutoNum type="arabicPeriod" startAt="3"/>
            </a:pPr>
            <a:r>
              <a:rPr lang="ja-JP" altLang="en-US" sz="2800" dirty="0" smtClean="0"/>
              <a:t>では、残された未解決問題は何か？</a:t>
            </a:r>
            <a:endParaRPr lang="en-US" altLang="ja-JP" sz="2800" dirty="0" smtClean="0"/>
          </a:p>
          <a:p>
            <a:pPr marL="514350" indent="-514350">
              <a:buNone/>
            </a:pPr>
            <a:r>
              <a:rPr lang="en-US" altLang="ja-JP" sz="2800" dirty="0" smtClean="0"/>
              <a:t>    </a:t>
            </a:r>
            <a:r>
              <a:rPr lang="en-US" altLang="ja-JP" sz="2800" dirty="0" smtClean="0">
                <a:solidFill>
                  <a:srgbClr val="FF0000"/>
                </a:solidFill>
              </a:rPr>
              <a:t>3.8m</a:t>
            </a:r>
            <a:r>
              <a:rPr lang="ja-JP" altLang="en-US" sz="2800" dirty="0" smtClean="0"/>
              <a:t>望遠鏡で正体不明の超新星の正体を暴く。</a:t>
            </a:r>
            <a:endParaRPr lang="en-US" altLang="ja-JP" sz="2800" dirty="0" smtClean="0"/>
          </a:p>
          <a:p>
            <a:pPr marL="514350" indent="-514350">
              <a:buAutoNum type="arabicPeriod"/>
            </a:pPr>
            <a:endParaRPr kumimoji="1" lang="en-US" altLang="ja-JP" sz="2800" dirty="0" smtClean="0"/>
          </a:p>
          <a:p>
            <a:pPr marL="514350" indent="-514350">
              <a:buAutoNum type="arabicPeriod"/>
            </a:pPr>
            <a:endParaRPr kumimoji="1" lang="en-US" altLang="ja-JP" sz="2800" dirty="0" smtClean="0"/>
          </a:p>
          <a:p>
            <a:pPr marL="514350" indent="-514350">
              <a:buAutoNum type="arabicPeriod"/>
            </a:pPr>
            <a:endParaRPr lang="en-US" altLang="ja-JP" sz="2800" dirty="0" smtClean="0"/>
          </a:p>
          <a:p>
            <a:pPr marL="514350" indent="-514350">
              <a:buAutoNum type="arabicPeriod"/>
            </a:pP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星 24 20"/>
          <p:cNvSpPr/>
          <p:nvPr/>
        </p:nvSpPr>
        <p:spPr>
          <a:xfrm>
            <a:off x="4283968" y="3960352"/>
            <a:ext cx="4860032" cy="1080120"/>
          </a:xfrm>
          <a:prstGeom prst="star24">
            <a:avLst>
              <a:gd name="adj" fmla="val 4129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タイトル 1"/>
          <p:cNvSpPr>
            <a:spLocks noGrp="1"/>
          </p:cNvSpPr>
          <p:nvPr>
            <p:ph type="title"/>
          </p:nvPr>
        </p:nvSpPr>
        <p:spPr>
          <a:xfrm>
            <a:off x="-180528" y="31924"/>
            <a:ext cx="9505056" cy="854968"/>
          </a:xfrm>
        </p:spPr>
        <p:txBody>
          <a:bodyPr>
            <a:noAutofit/>
          </a:bodyPr>
          <a:lstStyle/>
          <a:p>
            <a:r>
              <a:rPr lang="ja-JP" altLang="en-US" sz="4000" dirty="0"/>
              <a:t>白色矮</a:t>
            </a:r>
            <a:r>
              <a:rPr lang="ja-JP" altLang="en-US" sz="4000" dirty="0" smtClean="0"/>
              <a:t>星とチャンドラセカール限界質量</a:t>
            </a:r>
            <a:endParaRPr kumimoji="1" lang="ja-JP" altLang="en-US" sz="4000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35496" y="908720"/>
            <a:ext cx="4366520" cy="3182144"/>
            <a:chOff x="137912" y="1182960"/>
            <a:chExt cx="4366520" cy="3182144"/>
          </a:xfrm>
        </p:grpSpPr>
        <p:pic>
          <p:nvPicPr>
            <p:cNvPr id="4098" name="Picture 2" descr="http://home.hiroshima-u.ac.jp/d083239/SN2009dc_press_tanaka/slide%20(4)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4745" t="52454" r="-1629" b="1146"/>
            <a:stretch/>
          </p:blipFill>
          <p:spPr bwMode="auto">
            <a:xfrm>
              <a:off x="217388" y="1182960"/>
              <a:ext cx="4287044" cy="3182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正方形/長方形 1"/>
            <p:cNvSpPr/>
            <p:nvPr/>
          </p:nvSpPr>
          <p:spPr>
            <a:xfrm>
              <a:off x="217612" y="1182960"/>
              <a:ext cx="2630636" cy="3745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137912" y="2254369"/>
              <a:ext cx="23042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dirty="0"/>
                <a:t>典型的</a:t>
              </a:r>
              <a:r>
                <a:rPr lang="ja-JP" altLang="en-US" sz="3200" dirty="0" smtClean="0"/>
                <a:t>な</a:t>
              </a:r>
              <a:r>
                <a:rPr kumimoji="1" lang="ja-JP" altLang="en-US" sz="3200" dirty="0" smtClean="0"/>
                <a:t>星</a:t>
              </a:r>
              <a:endParaRPr kumimoji="1" lang="ja-JP" altLang="en-US" sz="3200" dirty="0"/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35496" y="4149080"/>
            <a:ext cx="42738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CC"/>
                </a:solidFill>
              </a:rPr>
              <a:t>白色矮</a:t>
            </a:r>
            <a:r>
              <a:rPr lang="ja-JP" altLang="en-US" sz="3600" dirty="0" smtClean="0">
                <a:solidFill>
                  <a:srgbClr val="0000CC"/>
                </a:solidFill>
              </a:rPr>
              <a:t>星</a:t>
            </a:r>
            <a:r>
              <a:rPr lang="ja-JP" altLang="en-US" sz="2400" dirty="0" smtClean="0"/>
              <a:t>とは</a:t>
            </a:r>
            <a:r>
              <a:rPr lang="en-US" altLang="ja-JP" sz="2400" dirty="0" smtClean="0"/>
              <a:t>…</a:t>
            </a:r>
          </a:p>
          <a:p>
            <a:r>
              <a:rPr lang="ja-JP" altLang="en-US" sz="2400" dirty="0" smtClean="0"/>
              <a:t>ある量子力学的な力</a:t>
            </a:r>
            <a:r>
              <a:rPr kumimoji="1" lang="ja-JP" altLang="en-US" sz="2400" dirty="0" smtClean="0"/>
              <a:t>で支えられた</a:t>
            </a:r>
            <a:r>
              <a:rPr lang="ja-JP" altLang="en-US" sz="2400" dirty="0" smtClean="0"/>
              <a:t>極めて</a:t>
            </a:r>
            <a:r>
              <a:rPr lang="ja-JP" altLang="en-US" sz="2400" dirty="0" smtClean="0">
                <a:solidFill>
                  <a:srgbClr val="FF0000"/>
                </a:solidFill>
              </a:rPr>
              <a:t>高密度</a:t>
            </a:r>
            <a:r>
              <a:rPr lang="ja-JP" altLang="en-US" sz="2400" dirty="0" smtClean="0"/>
              <a:t>の星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炭素酸素から成る。</a:t>
            </a:r>
            <a:r>
              <a:rPr lang="en-US" altLang="ja-JP" sz="2400" dirty="0" smtClean="0"/>
              <a:t>)</a:t>
            </a:r>
          </a:p>
          <a:p>
            <a:r>
              <a:rPr lang="ja-JP" altLang="en-US" sz="2400" dirty="0" smtClean="0">
                <a:solidFill>
                  <a:srgbClr val="0000CC"/>
                </a:solidFill>
              </a:rPr>
              <a:t>地球</a:t>
            </a:r>
            <a:r>
              <a:rPr lang="ja-JP" altLang="en-US" sz="2400" dirty="0">
                <a:solidFill>
                  <a:srgbClr val="0000CC"/>
                </a:solidFill>
              </a:rPr>
              <a:t>程度</a:t>
            </a:r>
            <a:r>
              <a:rPr lang="ja-JP" altLang="en-US" sz="2400" dirty="0" smtClean="0"/>
              <a:t>のサイズで</a:t>
            </a:r>
            <a:r>
              <a:rPr lang="ja-JP" altLang="en-US" sz="2400" dirty="0" smtClean="0">
                <a:solidFill>
                  <a:srgbClr val="0000CC"/>
                </a:solidFill>
              </a:rPr>
              <a:t>太陽程度</a:t>
            </a:r>
            <a:r>
              <a:rPr lang="ja-JP" altLang="en-US" sz="2400" dirty="0" smtClean="0"/>
              <a:t>の質量</a:t>
            </a:r>
            <a:endParaRPr kumimoji="1" lang="en-US" altLang="ja-JP" sz="2400" dirty="0" smtClean="0"/>
          </a:p>
        </p:txBody>
      </p:sp>
      <p:sp>
        <p:nvSpPr>
          <p:cNvPr id="5" name="下矢印 4"/>
          <p:cNvSpPr/>
          <p:nvPr/>
        </p:nvSpPr>
        <p:spPr>
          <a:xfrm>
            <a:off x="6300192" y="3356992"/>
            <a:ext cx="79208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43710" y="1988840"/>
            <a:ext cx="50088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重力が</a:t>
            </a:r>
            <a:r>
              <a:rPr lang="ja-JP" altLang="en-US" sz="2400" dirty="0" smtClean="0"/>
              <a:t>量子力学的力</a:t>
            </a:r>
            <a:r>
              <a:rPr kumimoji="1" lang="ja-JP" altLang="en-US" sz="2400" dirty="0" smtClean="0"/>
              <a:t>に勝</a:t>
            </a:r>
            <a:r>
              <a:rPr lang="ja-JP" altLang="en-US" sz="2400" dirty="0"/>
              <a:t>る</a:t>
            </a:r>
            <a:endParaRPr kumimoji="1" lang="en-US" altLang="ja-JP" sz="2400" dirty="0" smtClean="0"/>
          </a:p>
          <a:p>
            <a:r>
              <a:rPr lang="ja-JP" altLang="en-US" sz="3200" dirty="0" smtClean="0">
                <a:solidFill>
                  <a:srgbClr val="FF0000"/>
                </a:solidFill>
              </a:rPr>
              <a:t>チャンドラセカール限界質量</a:t>
            </a:r>
            <a:endParaRPr lang="en-US" altLang="ja-JP" sz="3200" dirty="0" smtClean="0">
              <a:solidFill>
                <a:srgbClr val="FF0000"/>
              </a:solidFill>
            </a:endParaRPr>
          </a:p>
          <a:p>
            <a:r>
              <a:rPr kumimoji="1" lang="en-US" altLang="ja-JP" sz="2400" dirty="0" smtClean="0">
                <a:solidFill>
                  <a:srgbClr val="0000CC"/>
                </a:solidFill>
              </a:rPr>
              <a:t>~</a:t>
            </a:r>
            <a:r>
              <a:rPr lang="ja-JP" altLang="en-US" sz="2400" dirty="0" smtClean="0">
                <a:solidFill>
                  <a:srgbClr val="0000CC"/>
                </a:solidFill>
              </a:rPr>
              <a:t>太陽の</a:t>
            </a:r>
            <a:r>
              <a:rPr lang="en-US" altLang="ja-JP" sz="2400" dirty="0" smtClean="0">
                <a:solidFill>
                  <a:srgbClr val="0000CC"/>
                </a:solidFill>
              </a:rPr>
              <a:t>1.4</a:t>
            </a:r>
            <a:r>
              <a:rPr lang="ja-JP" altLang="en-US" sz="2400" dirty="0" smtClean="0">
                <a:solidFill>
                  <a:srgbClr val="0000CC"/>
                </a:solidFill>
              </a:rPr>
              <a:t>倍の質量</a:t>
            </a:r>
            <a:r>
              <a:rPr kumimoji="1" lang="en-US" altLang="ja-JP" sz="2400" dirty="0" smtClean="0">
                <a:solidFill>
                  <a:srgbClr val="0000CC"/>
                </a:solidFill>
              </a:rPr>
              <a:t> </a:t>
            </a:r>
            <a:endParaRPr kumimoji="1" lang="ja-JP" altLang="en-US" sz="2400" dirty="0">
              <a:solidFill>
                <a:srgbClr val="0000CC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235772" y="980728"/>
            <a:ext cx="4728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近接連星系の場合、</a:t>
            </a:r>
            <a:endParaRPr kumimoji="1" lang="en-US" altLang="ja-JP" sz="2800" dirty="0" smtClean="0"/>
          </a:p>
          <a:p>
            <a:r>
              <a:rPr lang="ja-JP" altLang="en-US" sz="2800" dirty="0"/>
              <a:t>白色矮</a:t>
            </a:r>
            <a:r>
              <a:rPr lang="ja-JP" altLang="en-US" sz="2800" dirty="0" smtClean="0"/>
              <a:t>星の質量は増加する。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98600" y="4099719"/>
            <a:ext cx="3994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err="1" smtClean="0">
                <a:solidFill>
                  <a:srgbClr val="0000CC"/>
                </a:solidFill>
              </a:rPr>
              <a:t>Ia</a:t>
            </a:r>
            <a:r>
              <a:rPr kumimoji="1" lang="ja-JP" altLang="en-US" sz="4400" dirty="0" smtClean="0">
                <a:solidFill>
                  <a:srgbClr val="0000CC"/>
                </a:solidFill>
              </a:rPr>
              <a:t>型超新星爆発</a:t>
            </a:r>
            <a:endParaRPr kumimoji="1" lang="en-US" altLang="ja-JP" sz="4400" dirty="0" smtClean="0">
              <a:solidFill>
                <a:srgbClr val="0000CC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8BC9-0A01-439E-AAAE-BA8BACB4CC9D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14972" y="980728"/>
            <a:ext cx="4096988" cy="3175025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>
            <a:off x="6300192" y="5170840"/>
            <a:ext cx="79208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995936" y="5715253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</a:rPr>
              <a:t>似たような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質量</a:t>
            </a:r>
            <a:r>
              <a:rPr kumimoji="1" lang="ja-JP" altLang="en-US" sz="2800" dirty="0" smtClean="0"/>
              <a:t>で爆発するので、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似たような光度</a:t>
            </a:r>
            <a:r>
              <a:rPr kumimoji="1" lang="ja-JP" altLang="en-US" sz="2800" dirty="0" smtClean="0"/>
              <a:t>で輝く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385981875"/>
      </p:ext>
    </p:extLst>
  </p:cSld>
  <p:clrMapOvr>
    <a:masterClrMapping/>
  </p:clrMapOvr>
  <p:transition advTm="7526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5192" y="-27384"/>
            <a:ext cx="8435280" cy="1143000"/>
          </a:xfrm>
        </p:spPr>
        <p:txBody>
          <a:bodyPr>
            <a:noAutofit/>
          </a:bodyPr>
          <a:lstStyle/>
          <a:p>
            <a:r>
              <a:rPr lang="en-US" altLang="ja-JP" sz="3600" dirty="0" err="1" smtClean="0"/>
              <a:t>Ia</a:t>
            </a:r>
            <a:r>
              <a:rPr lang="ja-JP" altLang="en-US" sz="3600" dirty="0" smtClean="0"/>
              <a:t>型超新星を使った、遠方銀河の</a:t>
            </a:r>
            <a:r>
              <a:rPr kumimoji="1" lang="ja-JP" altLang="en-US" sz="3600" dirty="0" smtClean="0"/>
              <a:t>距離測定</a:t>
            </a:r>
            <a:endParaRPr kumimoji="1" lang="ja-JP" altLang="en-US" sz="3600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983" y="908720"/>
            <a:ext cx="72104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円弧 3"/>
          <p:cNvSpPr/>
          <p:nvPr/>
        </p:nvSpPr>
        <p:spPr>
          <a:xfrm flipH="1">
            <a:off x="1646968" y="1556792"/>
            <a:ext cx="11979264" cy="8037600"/>
          </a:xfrm>
          <a:prstGeom prst="arc">
            <a:avLst>
              <a:gd name="adj1" fmla="val 16600621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弧 4"/>
          <p:cNvSpPr/>
          <p:nvPr/>
        </p:nvSpPr>
        <p:spPr>
          <a:xfrm flipH="1">
            <a:off x="1646968" y="1947896"/>
            <a:ext cx="11979264" cy="7689712"/>
          </a:xfrm>
          <a:prstGeom prst="arc">
            <a:avLst>
              <a:gd name="adj1" fmla="val 16600621"/>
              <a:gd name="adj2" fmla="val 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04048" y="537321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Suzuki et al. 2012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03848" y="6237312"/>
            <a:ext cx="3600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赤方偏移 </a:t>
            </a:r>
            <a:r>
              <a:rPr kumimoji="1" lang="en-US" altLang="ja-JP" sz="2800" dirty="0" smtClean="0"/>
              <a:t>(</a:t>
            </a:r>
            <a:r>
              <a:rPr kumimoji="1" lang="ja-JP" altLang="en-US" sz="2800" dirty="0" smtClean="0"/>
              <a:t>後退速度</a:t>
            </a:r>
            <a:r>
              <a:rPr kumimoji="1" lang="en-US" altLang="ja-JP" sz="2800" dirty="0" smtClean="0"/>
              <a:t>)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-653970" y="3167390"/>
            <a:ext cx="3600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光度から求めた距離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79712" y="175365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0000"/>
                </a:solidFill>
              </a:rPr>
              <a:t>膨張加速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16216" y="1898829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solidFill>
                  <a:srgbClr val="0070C0"/>
                </a:solidFill>
              </a:rPr>
              <a:t>膨張速度一定</a:t>
            </a:r>
            <a:endParaRPr kumimoji="1" lang="ja-JP" alt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08520" y="125760"/>
            <a:ext cx="9468544" cy="1143000"/>
          </a:xfrm>
        </p:spPr>
        <p:txBody>
          <a:bodyPr>
            <a:noAutofit/>
          </a:bodyPr>
          <a:lstStyle/>
          <a:p>
            <a:r>
              <a:rPr lang="ja-JP" altLang="en-US" sz="3600" dirty="0" smtClean="0"/>
              <a:t>２</a:t>
            </a:r>
            <a:r>
              <a:rPr lang="en-US" altLang="ja-JP" sz="3600" dirty="0" smtClean="0"/>
              <a:t>011</a:t>
            </a:r>
            <a:r>
              <a:rPr lang="ja-JP" altLang="en-US" sz="3600" dirty="0" smtClean="0"/>
              <a:t>年度 ノーベル物理学賞</a:t>
            </a:r>
            <a:r>
              <a:rPr lang="ja-JP" altLang="en-US" sz="3200" dirty="0" smtClean="0"/>
              <a:t>：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2800" dirty="0" smtClean="0"/>
              <a:t>“</a:t>
            </a:r>
            <a:r>
              <a:rPr lang="ja-JP" altLang="en-US" sz="2800" dirty="0" smtClean="0"/>
              <a:t>遠方の超新星爆発の観測による宇宙の加速膨張の発見</a:t>
            </a:r>
            <a:r>
              <a:rPr lang="en-US" altLang="ja-JP" sz="2800" dirty="0" smtClean="0"/>
              <a:t>”</a:t>
            </a:r>
            <a:endParaRPr kumimoji="1" lang="ja-JP" altLang="en-US" sz="3200" dirty="0"/>
          </a:p>
        </p:txBody>
      </p:sp>
      <p:pic>
        <p:nvPicPr>
          <p:cNvPr id="10242" name="Picture 2" descr="Nobel prize winning professors Adam Riess, Brian P. Schmidt and Saul Perlmutter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7611" y="1383973"/>
            <a:ext cx="7248805" cy="4349283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>
            <a:off x="1259632" y="573325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Adam </a:t>
            </a:r>
            <a:r>
              <a:rPr kumimoji="1" lang="en-US" altLang="ja-JP" sz="2800" dirty="0" err="1" smtClean="0"/>
              <a:t>Riess</a:t>
            </a:r>
            <a:r>
              <a:rPr kumimoji="1" lang="en-US" altLang="ja-JP" sz="2800" dirty="0" smtClean="0"/>
              <a:t> 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63888" y="5733256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Brian</a:t>
            </a:r>
            <a:r>
              <a:rPr kumimoji="1" lang="en-US" altLang="ja-JP" sz="2800" dirty="0" smtClean="0"/>
              <a:t> Schmidt 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40152" y="57332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Saul </a:t>
            </a:r>
            <a:r>
              <a:rPr lang="en-US" altLang="ja-JP" sz="2800" dirty="0" err="1" smtClean="0"/>
              <a:t>Perlmutter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4848" y="188640"/>
            <a:ext cx="8445624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0.5-2.0m</a:t>
            </a:r>
            <a:r>
              <a:rPr lang="ja-JP" altLang="en-US" dirty="0" smtClean="0"/>
              <a:t>クラス望遠鏡を使った成果例：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3100" dirty="0" smtClean="0"/>
              <a:t>━史上最も明るい</a:t>
            </a:r>
            <a:r>
              <a:rPr lang="en-US" altLang="ja-JP" sz="3100" dirty="0" err="1" smtClean="0"/>
              <a:t>Ia</a:t>
            </a:r>
            <a:r>
              <a:rPr lang="ja-JP" altLang="en-US" sz="3100" dirty="0" smtClean="0"/>
              <a:t>型超新星爆発━</a:t>
            </a:r>
            <a:endParaRPr kumimoji="1" lang="ja-JP" altLang="en-US" sz="3100" dirty="0"/>
          </a:p>
        </p:txBody>
      </p:sp>
      <p:pic>
        <p:nvPicPr>
          <p:cNvPr id="4" name="Picture 11" descr="http://supernova.astron.s.u-tokyo.ac.jp/~tanaka/News/Figs_09dc/SN2009dc_l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96" y="1804756"/>
            <a:ext cx="3744416" cy="414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101852" y="3124076"/>
            <a:ext cx="4934644" cy="138499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SN 2009dc</a:t>
            </a:r>
            <a:r>
              <a:rPr lang="ja-JP" altLang="en-US" sz="2800" dirty="0"/>
              <a:t>を</a:t>
            </a:r>
            <a:r>
              <a:rPr lang="ja-JP" altLang="en-US" sz="2800" dirty="0" smtClean="0"/>
              <a:t>可視近赤外で</a:t>
            </a:r>
            <a:r>
              <a:rPr lang="ja-JP" altLang="en-US" sz="2800" dirty="0"/>
              <a:t>観測</a:t>
            </a:r>
            <a:endParaRPr kumimoji="1" lang="en-US" altLang="ja-JP" sz="2800" dirty="0" smtClean="0"/>
          </a:p>
          <a:p>
            <a:r>
              <a:rPr lang="ja-JP" altLang="en-US" sz="2800" b="1" dirty="0" smtClean="0">
                <a:solidFill>
                  <a:srgbClr val="FF0000"/>
                </a:solidFill>
              </a:rPr>
              <a:t>３例目となるスーパー</a:t>
            </a:r>
            <a:endParaRPr lang="en-US" altLang="ja-JP" sz="2800" b="1" dirty="0" smtClean="0">
              <a:solidFill>
                <a:srgbClr val="FF0000"/>
              </a:solidFill>
            </a:endParaRPr>
          </a:p>
          <a:p>
            <a:r>
              <a:rPr lang="ja-JP" altLang="en-US" sz="2800" b="1" dirty="0" smtClean="0">
                <a:solidFill>
                  <a:srgbClr val="FF0000"/>
                </a:solidFill>
              </a:rPr>
              <a:t>チャンドラセカール超新星</a:t>
            </a:r>
            <a:endParaRPr lang="en-US" altLang="ja-JP" sz="2800" b="1" dirty="0" smtClean="0">
              <a:solidFill>
                <a:srgbClr val="FF0000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3991744" y="2980060"/>
            <a:ext cx="5032052" cy="1745084"/>
          </a:xfrm>
          <a:prstGeom prst="roundRect">
            <a:avLst>
              <a:gd name="adj" fmla="val 6401"/>
            </a:avLst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8BC9-0A01-439E-AAAE-BA8BACB4CC9D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40959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テキスト ボックス 3"/>
          <p:cNvSpPr txBox="1">
            <a:spLocks noChangeArrowheads="1"/>
          </p:cNvSpPr>
          <p:nvPr/>
        </p:nvSpPr>
        <p:spPr bwMode="auto">
          <a:xfrm>
            <a:off x="467544" y="1363409"/>
            <a:ext cx="8424936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altLang="ja-JP" sz="2400" dirty="0">
                <a:latin typeface="+mn-ea"/>
              </a:rPr>
              <a:t>4</a:t>
            </a:r>
            <a:r>
              <a:rPr lang="ja-JP" altLang="en-US" sz="2400" dirty="0">
                <a:latin typeface="+mn-ea"/>
              </a:rPr>
              <a:t>月</a:t>
            </a:r>
            <a:r>
              <a:rPr lang="en-US" altLang="ja-JP" sz="2400" dirty="0">
                <a:latin typeface="+mn-ea"/>
              </a:rPr>
              <a:t>9.31</a:t>
            </a:r>
            <a:r>
              <a:rPr lang="ja-JP" altLang="en-US" sz="2400" dirty="0">
                <a:latin typeface="+mn-ea"/>
              </a:rPr>
              <a:t>日</a:t>
            </a:r>
            <a:r>
              <a:rPr lang="en-US" altLang="ja-JP" sz="2400" dirty="0" smtClean="0">
                <a:latin typeface="+mn-ea"/>
              </a:rPr>
              <a:t>(</a:t>
            </a:r>
            <a:r>
              <a:rPr lang="ja-JP" altLang="en-US" sz="2400" dirty="0" smtClean="0">
                <a:latin typeface="+mn-ea"/>
              </a:rPr>
              <a:t>世界時</a:t>
            </a:r>
            <a:r>
              <a:rPr lang="en-US" altLang="ja-JP" sz="2400" dirty="0" smtClean="0">
                <a:latin typeface="+mn-ea"/>
              </a:rPr>
              <a:t>)</a:t>
            </a:r>
            <a:r>
              <a:rPr lang="ja-JP" altLang="en-US" sz="2400" dirty="0" err="1" smtClean="0">
                <a:latin typeface="+mn-ea"/>
              </a:rPr>
              <a:t>、</a:t>
            </a:r>
            <a:r>
              <a:rPr lang="ja-JP" altLang="en-US" sz="2400" dirty="0" smtClean="0">
                <a:latin typeface="+mn-ea"/>
              </a:rPr>
              <a:t>おおよそ</a:t>
            </a:r>
            <a:r>
              <a:rPr lang="en-US" altLang="ja-JP" sz="2400" dirty="0" smtClean="0">
                <a:latin typeface="+mn-ea"/>
              </a:rPr>
              <a:t>3</a:t>
            </a:r>
            <a:r>
              <a:rPr lang="ja-JP" altLang="en-US" sz="2400" dirty="0" smtClean="0">
                <a:latin typeface="+mn-ea"/>
              </a:rPr>
              <a:t>億光年の距離の銀河にて</a:t>
            </a:r>
            <a:r>
              <a:rPr lang="ja-JP" altLang="en-US" sz="2400" dirty="0">
                <a:latin typeface="+mn-ea"/>
              </a:rPr>
              <a:t>発見</a:t>
            </a:r>
            <a:r>
              <a:rPr lang="ja-JP" altLang="en-US" sz="2400" dirty="0" smtClean="0">
                <a:latin typeface="+mn-ea"/>
              </a:rPr>
              <a:t>。</a:t>
            </a:r>
            <a:endParaRPr lang="en-US" altLang="ja-JP" sz="2400" dirty="0">
              <a:latin typeface="+mn-ea"/>
            </a:endParaRPr>
          </a:p>
          <a:p>
            <a:pPr>
              <a:buFont typeface="Arial" charset="0"/>
              <a:buNone/>
              <a:defRPr/>
            </a:pPr>
            <a:endParaRPr lang="en-US" altLang="ja-JP" sz="2400" dirty="0">
              <a:latin typeface="+mn-ea"/>
            </a:endParaRPr>
          </a:p>
          <a:p>
            <a:pPr>
              <a:buFont typeface="Arial" charset="0"/>
              <a:buNone/>
              <a:defRPr/>
            </a:pPr>
            <a:r>
              <a:rPr lang="en-US" altLang="ja-JP" sz="2400" dirty="0">
                <a:latin typeface="+mn-ea"/>
              </a:rPr>
              <a:t>4</a:t>
            </a:r>
            <a:r>
              <a:rPr lang="ja-JP" altLang="en-US" sz="2400" dirty="0">
                <a:latin typeface="+mn-ea"/>
              </a:rPr>
              <a:t>月</a:t>
            </a:r>
            <a:r>
              <a:rPr lang="en-US" altLang="ja-JP" sz="2400" dirty="0">
                <a:latin typeface="+mn-ea"/>
              </a:rPr>
              <a:t>16</a:t>
            </a:r>
            <a:r>
              <a:rPr lang="ja-JP" altLang="en-US" sz="2400" dirty="0" smtClean="0">
                <a:latin typeface="+mn-ea"/>
              </a:rPr>
              <a:t>日 </a:t>
            </a:r>
            <a:r>
              <a:rPr lang="en-US" altLang="ja-JP" sz="2400" dirty="0" smtClean="0">
                <a:latin typeface="+mn-ea"/>
              </a:rPr>
              <a:t>:</a:t>
            </a:r>
            <a:r>
              <a:rPr lang="en-US" altLang="ja-JP" sz="2400" b="1" dirty="0" err="1" smtClean="0">
                <a:solidFill>
                  <a:srgbClr val="0000CC"/>
                </a:solidFill>
                <a:latin typeface="+mn-ea"/>
              </a:rPr>
              <a:t>Ia</a:t>
            </a:r>
            <a:r>
              <a:rPr lang="ja-JP" altLang="en-US" sz="2400" b="1" dirty="0" smtClean="0">
                <a:solidFill>
                  <a:srgbClr val="0000CC"/>
                </a:solidFill>
                <a:latin typeface="+mn-ea"/>
              </a:rPr>
              <a:t>型超新星に似ている</a:t>
            </a:r>
            <a:r>
              <a:rPr lang="en-US" altLang="ja-JP" sz="2400" b="1" dirty="0" smtClean="0">
                <a:solidFill>
                  <a:srgbClr val="FF0000"/>
                </a:solidFill>
                <a:latin typeface="+mn-ea"/>
              </a:rPr>
              <a:t>+</a:t>
            </a:r>
            <a:r>
              <a:rPr lang="ja-JP" altLang="en-US" sz="2800" b="1" dirty="0" smtClean="0">
                <a:solidFill>
                  <a:srgbClr val="FF0000"/>
                </a:solidFill>
                <a:latin typeface="+mn-ea"/>
              </a:rPr>
              <a:t>炭素を確認</a:t>
            </a:r>
            <a:endParaRPr lang="en-US" altLang="ja-JP" sz="2400" b="1" dirty="0" smtClean="0">
              <a:solidFill>
                <a:srgbClr val="FF0000"/>
              </a:solidFill>
              <a:latin typeface="+mn-ea"/>
            </a:endParaRPr>
          </a:p>
          <a:p>
            <a:pPr>
              <a:buFont typeface="Arial" charset="0"/>
              <a:buNone/>
              <a:defRPr/>
            </a:pPr>
            <a:r>
              <a:rPr lang="ja-JP" altLang="en-US" sz="2400" dirty="0" smtClean="0">
                <a:latin typeface="+mn-ea"/>
              </a:rPr>
              <a:t>⇒過去に観測されている</a:t>
            </a:r>
            <a:r>
              <a:rPr lang="ja-JP" altLang="en-US" sz="2400" dirty="0" smtClean="0">
                <a:solidFill>
                  <a:srgbClr val="FF0000"/>
                </a:solidFill>
                <a:latin typeface="+mn-ea"/>
              </a:rPr>
              <a:t>極めて</a:t>
            </a:r>
            <a:r>
              <a:rPr lang="ja-JP" altLang="en-US" sz="2400" dirty="0">
                <a:solidFill>
                  <a:srgbClr val="FF0000"/>
                </a:solidFill>
                <a:latin typeface="+mn-ea"/>
              </a:rPr>
              <a:t>明るい </a:t>
            </a:r>
            <a:r>
              <a:rPr lang="en-US" altLang="ja-JP" sz="2400" dirty="0" smtClean="0">
                <a:solidFill>
                  <a:srgbClr val="FF0000"/>
                </a:solidFill>
                <a:latin typeface="+mn-ea"/>
              </a:rPr>
              <a:t>SN </a:t>
            </a:r>
            <a:r>
              <a:rPr lang="en-US" altLang="ja-JP" sz="2400" dirty="0">
                <a:solidFill>
                  <a:srgbClr val="FF0000"/>
                </a:solidFill>
                <a:latin typeface="+mn-ea"/>
              </a:rPr>
              <a:t>2006gz</a:t>
            </a:r>
            <a:r>
              <a:rPr lang="ja-JP" altLang="en-US" sz="2400" dirty="0" smtClean="0">
                <a:latin typeface="+mn-ea"/>
              </a:rPr>
              <a:t>によく</a:t>
            </a:r>
            <a:r>
              <a:rPr lang="ja-JP" altLang="en-US" sz="2400" dirty="0">
                <a:latin typeface="+mn-ea"/>
              </a:rPr>
              <a:t>似て</a:t>
            </a:r>
            <a:r>
              <a:rPr lang="ja-JP" altLang="en-US" sz="2400" dirty="0" smtClean="0">
                <a:latin typeface="+mn-ea"/>
              </a:rPr>
              <a:t>いる。</a:t>
            </a:r>
            <a:endParaRPr lang="en-US" altLang="ja-JP" sz="2400" dirty="0" smtClean="0">
              <a:latin typeface="+mn-ea"/>
            </a:endParaRPr>
          </a:p>
          <a:p>
            <a:pPr>
              <a:buFont typeface="Arial" charset="0"/>
              <a:buNone/>
              <a:defRPr/>
            </a:pPr>
            <a:endParaRPr lang="en-US" altLang="ja-JP" sz="2400" dirty="0" smtClean="0">
              <a:latin typeface="+mn-ea"/>
            </a:endParaRPr>
          </a:p>
          <a:p>
            <a:pPr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latin typeface="+mn-ea"/>
              </a:rPr>
              <a:t>もし、スーパーチャンドラセカール超新星</a:t>
            </a:r>
            <a:r>
              <a:rPr lang="ja-JP" altLang="en-US" sz="2400" dirty="0" smtClean="0">
                <a:latin typeface="+mn-ea"/>
              </a:rPr>
              <a:t>なら</a:t>
            </a:r>
            <a:r>
              <a:rPr lang="en-US" altLang="ja-JP" sz="2400" dirty="0" smtClean="0">
                <a:latin typeface="+mn-ea"/>
              </a:rPr>
              <a:t>3</a:t>
            </a:r>
            <a:r>
              <a:rPr lang="ja-JP" altLang="en-US" sz="2400" dirty="0" smtClean="0">
                <a:latin typeface="+mn-ea"/>
              </a:rPr>
              <a:t>例目の発見</a:t>
            </a:r>
            <a:r>
              <a:rPr lang="en-US" altLang="ja-JP" sz="2400" dirty="0" smtClean="0">
                <a:latin typeface="+mn-ea"/>
              </a:rPr>
              <a:t>!?</a:t>
            </a:r>
          </a:p>
          <a:p>
            <a:pPr>
              <a:buFont typeface="Arial" charset="0"/>
              <a:buNone/>
              <a:defRPr/>
            </a:pPr>
            <a:endParaRPr lang="en-US" altLang="ja-JP" sz="2400" dirty="0" smtClean="0">
              <a:latin typeface="+mn-ea"/>
            </a:endParaRPr>
          </a:p>
          <a:p>
            <a:pPr>
              <a:buFont typeface="Arial" charset="0"/>
              <a:buNone/>
              <a:defRPr/>
            </a:pPr>
            <a:r>
              <a:rPr lang="en-US" altLang="ja-JP" sz="2400" dirty="0" smtClean="0">
                <a:latin typeface="+mn-ea"/>
              </a:rPr>
              <a:t>4</a:t>
            </a:r>
            <a:r>
              <a:rPr lang="ja-JP" altLang="en-US" sz="2400" dirty="0" smtClean="0">
                <a:latin typeface="+mn-ea"/>
              </a:rPr>
              <a:t>月</a:t>
            </a:r>
            <a:r>
              <a:rPr lang="en-US" altLang="ja-JP" sz="2400" dirty="0" smtClean="0">
                <a:latin typeface="+mn-ea"/>
              </a:rPr>
              <a:t>17</a:t>
            </a:r>
            <a:r>
              <a:rPr lang="ja-JP" altLang="en-US" sz="2400" dirty="0" smtClean="0">
                <a:latin typeface="+mn-ea"/>
              </a:rPr>
              <a:t>日 </a:t>
            </a:r>
            <a:r>
              <a:rPr lang="en-US" altLang="ja-JP" sz="2400" dirty="0" smtClean="0">
                <a:latin typeface="+mn-ea"/>
              </a:rPr>
              <a:t>(</a:t>
            </a:r>
            <a:r>
              <a:rPr lang="ja-JP" altLang="en-US" sz="2400" dirty="0" smtClean="0">
                <a:latin typeface="+mn-ea"/>
              </a:rPr>
              <a:t>当時</a:t>
            </a:r>
            <a:r>
              <a:rPr lang="en-US" altLang="ja-JP" sz="2400" dirty="0" smtClean="0">
                <a:latin typeface="+mn-ea"/>
              </a:rPr>
              <a:t>) </a:t>
            </a:r>
            <a:r>
              <a:rPr lang="ja-JP" altLang="en-US" sz="2400" dirty="0" smtClean="0">
                <a:latin typeface="+mn-ea"/>
              </a:rPr>
              <a:t>東京大の田中雅臣氏から連絡</a:t>
            </a:r>
            <a:endParaRPr lang="en-US" altLang="ja-JP" sz="2400" dirty="0" smtClean="0">
              <a:latin typeface="+mn-ea"/>
            </a:endParaRPr>
          </a:p>
          <a:p>
            <a:pPr>
              <a:buFont typeface="Arial" charset="0"/>
              <a:buNone/>
              <a:defRPr/>
            </a:pPr>
            <a:r>
              <a:rPr lang="ja-JP" altLang="en-US" sz="2400" dirty="0" smtClean="0">
                <a:latin typeface="+mn-ea"/>
              </a:rPr>
              <a:t>⇒ 翌晩にも広島大</a:t>
            </a:r>
            <a:r>
              <a:rPr lang="en-US" altLang="ja-JP" sz="2400" dirty="0" smtClean="0">
                <a:latin typeface="+mn-ea"/>
              </a:rPr>
              <a:t>1.5m</a:t>
            </a:r>
            <a:r>
              <a:rPr lang="ja-JP" altLang="en-US" sz="2400" dirty="0" smtClean="0">
                <a:latin typeface="+mn-ea"/>
              </a:rPr>
              <a:t>かなた望遠鏡で観測、増光を確認</a:t>
            </a:r>
            <a:r>
              <a:rPr lang="en-US" altLang="ja-JP" sz="2400" dirty="0" smtClean="0">
                <a:latin typeface="+mn-ea"/>
              </a:rPr>
              <a:t>:</a:t>
            </a:r>
          </a:p>
          <a:p>
            <a:pPr>
              <a:buFont typeface="Arial" charset="0"/>
              <a:buNone/>
              <a:defRPr/>
            </a:pPr>
            <a:r>
              <a:rPr lang="ja-JP" altLang="en-US" sz="2400" dirty="0" smtClean="0">
                <a:latin typeface="+mn-ea"/>
              </a:rPr>
              <a:t>　爆発して間もない</a:t>
            </a:r>
            <a:endParaRPr lang="en-US" altLang="ja-JP" sz="2400" dirty="0" smtClean="0">
              <a:latin typeface="+mn-ea"/>
            </a:endParaRPr>
          </a:p>
          <a:p>
            <a:pPr>
              <a:buFont typeface="Arial" charset="0"/>
              <a:buNone/>
              <a:defRPr/>
            </a:pPr>
            <a:r>
              <a:rPr lang="ja-JP" altLang="en-US" sz="2400" dirty="0" smtClean="0">
                <a:latin typeface="+mn-ea"/>
              </a:rPr>
              <a:t>⇒ 国内の中小口径望遠鏡での観測を依頼</a:t>
            </a:r>
            <a:endParaRPr lang="en-US" altLang="ja-JP" sz="2400" dirty="0">
              <a:latin typeface="+mn-ea"/>
            </a:endParaRPr>
          </a:p>
          <a:p>
            <a:pPr>
              <a:buFont typeface="Arial" charset="0"/>
              <a:buNone/>
              <a:defRPr/>
            </a:pPr>
            <a:endParaRPr lang="en-US" altLang="ja-JP" sz="2400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582804" y="6271229"/>
            <a:ext cx="2133600" cy="476250"/>
          </a:xfrm>
        </p:spPr>
        <p:txBody>
          <a:bodyPr/>
          <a:lstStyle/>
          <a:p>
            <a:fld id="{744D8BC9-0A01-439E-AAAE-BA8BACB4CC9D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5694347"/>
            <a:ext cx="8568952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>過去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例に比べて</a:t>
            </a:r>
            <a:r>
              <a:rPr lang="ja-JP" altLang="en-US" sz="2400" dirty="0" smtClean="0">
                <a:solidFill>
                  <a:srgbClr val="0000CC"/>
                </a:solidFill>
              </a:rPr>
              <a:t>近い</a:t>
            </a:r>
            <a:r>
              <a:rPr lang="ja-JP" altLang="en-US" sz="2400" dirty="0" smtClean="0"/>
              <a:t>距離の銀河で発生</a:t>
            </a:r>
            <a:endParaRPr lang="en-US" altLang="ja-JP" sz="2400" dirty="0" smtClean="0"/>
          </a:p>
          <a:p>
            <a:pPr algn="ctr"/>
            <a:r>
              <a:rPr kumimoji="1" lang="en-US" altLang="ja-JP" sz="2400" dirty="0" smtClean="0"/>
              <a:t>-&gt;</a:t>
            </a:r>
            <a:r>
              <a:rPr lang="ja-JP" altLang="en-US" sz="2400" dirty="0" smtClean="0"/>
              <a:t>従来の</a:t>
            </a:r>
            <a:r>
              <a:rPr kumimoji="1" lang="ja-JP" altLang="en-US" sz="2400" dirty="0" smtClean="0"/>
              <a:t>描像に新しい側面を見出すことができるかもしれない！</a:t>
            </a:r>
            <a:endParaRPr kumimoji="1" lang="ja-JP" altLang="en-US" sz="2400" dirty="0"/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994122"/>
          </a:xfrm>
        </p:spPr>
        <p:txBody>
          <a:bodyPr>
            <a:noAutofit/>
          </a:bodyPr>
          <a:lstStyle/>
          <a:p>
            <a:r>
              <a:rPr kumimoji="1" lang="ja-JP" altLang="en-US" sz="3600" dirty="0" smtClean="0"/>
              <a:t>事の始まり：スーパーチャンドラ候補</a:t>
            </a:r>
            <a:r>
              <a:rPr kumimoji="1" lang="en-US" altLang="ja-JP" sz="3600" dirty="0" smtClean="0"/>
              <a:t/>
            </a:r>
            <a:br>
              <a:rPr kumimoji="1" lang="en-US" altLang="ja-JP" sz="3600" dirty="0" smtClean="0"/>
            </a:br>
            <a:r>
              <a:rPr kumimoji="1" lang="ja-JP" altLang="en-US" sz="3600" dirty="0" smtClean="0"/>
              <a:t>超新星の発見報告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60427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:\Users\hepl\Documents\myamanaka\L_bol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1" r="6277"/>
          <a:stretch>
            <a:fillRect/>
          </a:stretch>
        </p:blipFill>
        <p:spPr bwMode="auto">
          <a:xfrm>
            <a:off x="251520" y="1124744"/>
            <a:ext cx="4032000" cy="358769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9"/>
          <p:cNvGrpSpPr>
            <a:grpSpLocks/>
          </p:cNvGrpSpPr>
          <p:nvPr/>
        </p:nvGrpSpPr>
        <p:grpSpPr bwMode="auto">
          <a:xfrm>
            <a:off x="252091" y="1133426"/>
            <a:ext cx="4032000" cy="3589337"/>
            <a:chOff x="94804" y="836712"/>
            <a:chExt cx="4114428" cy="3589625"/>
          </a:xfrm>
        </p:grpSpPr>
        <p:pic>
          <p:nvPicPr>
            <p:cNvPr id="20491" name="Picture 5" descr="C:\Users\hepl\Documents\myamanaka\L_bol_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42" r="4759"/>
            <a:stretch>
              <a:fillRect/>
            </a:stretch>
          </p:blipFill>
          <p:spPr bwMode="auto">
            <a:xfrm>
              <a:off x="94804" y="836712"/>
              <a:ext cx="4114428" cy="3589625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96" name="テキスト ボックス 7"/>
            <p:cNvSpPr txBox="1">
              <a:spLocks noChangeArrowheads="1"/>
            </p:cNvSpPr>
            <p:nvPr/>
          </p:nvSpPr>
          <p:spPr bwMode="auto">
            <a:xfrm>
              <a:off x="2129688" y="1034802"/>
              <a:ext cx="1839388" cy="338581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1600" dirty="0">
                  <a:latin typeface="+mj-ea"/>
                  <a:ea typeface="+mj-ea"/>
                </a:rPr>
                <a:t>● </a:t>
              </a:r>
              <a:r>
                <a:rPr lang="en-US" altLang="ja-JP" sz="1600" dirty="0" smtClean="0">
                  <a:latin typeface="+mj-ea"/>
                  <a:ea typeface="+mj-ea"/>
                </a:rPr>
                <a:t>09dc(</a:t>
              </a:r>
              <a:r>
                <a:rPr lang="ja-JP" altLang="en-US" sz="1600" dirty="0" smtClean="0">
                  <a:latin typeface="+mj-ea"/>
                  <a:ea typeface="+mj-ea"/>
                </a:rPr>
                <a:t>吸収あり</a:t>
              </a:r>
              <a:r>
                <a:rPr lang="en-US" altLang="ja-JP" sz="1600" dirty="0" smtClean="0">
                  <a:latin typeface="+mj-ea"/>
                  <a:ea typeface="+mj-ea"/>
                </a:rPr>
                <a:t>)</a:t>
              </a:r>
              <a:endParaRPr lang="ja-JP" altLang="en-US" sz="1600" dirty="0">
                <a:latin typeface="+mj-ea"/>
                <a:ea typeface="+mj-ea"/>
              </a:endParaRPr>
            </a:p>
          </p:txBody>
        </p:sp>
        <p:sp>
          <p:nvSpPr>
            <p:cNvPr id="8197" name="テキスト ボックス 8"/>
            <p:cNvSpPr txBox="1">
              <a:spLocks noChangeArrowheads="1"/>
            </p:cNvSpPr>
            <p:nvPr/>
          </p:nvSpPr>
          <p:spPr bwMode="auto">
            <a:xfrm>
              <a:off x="2108349" y="1332052"/>
              <a:ext cx="1857924" cy="338581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sz="1600" dirty="0">
                  <a:latin typeface="+mj-ea"/>
                  <a:ea typeface="+mj-ea"/>
                </a:rPr>
                <a:t>×</a:t>
              </a:r>
              <a:r>
                <a:rPr lang="ja-JP" altLang="en-US" sz="1600" dirty="0">
                  <a:latin typeface="+mj-ea"/>
                  <a:ea typeface="+mj-ea"/>
                </a:rPr>
                <a:t> </a:t>
              </a:r>
              <a:r>
                <a:rPr lang="en-US" altLang="ja-JP" sz="1600" dirty="0" smtClean="0">
                  <a:latin typeface="+mj-ea"/>
                  <a:ea typeface="+mj-ea"/>
                </a:rPr>
                <a:t>09dc(</a:t>
              </a:r>
              <a:r>
                <a:rPr lang="ja-JP" altLang="en-US" sz="1600" dirty="0" smtClean="0">
                  <a:latin typeface="+mj-ea"/>
                  <a:ea typeface="+mj-ea"/>
                </a:rPr>
                <a:t>吸収なし</a:t>
              </a:r>
              <a:r>
                <a:rPr lang="en-US" altLang="ja-JP" sz="1600" dirty="0" smtClean="0">
                  <a:latin typeface="+mj-ea"/>
                  <a:ea typeface="+mj-ea"/>
                </a:rPr>
                <a:t>)</a:t>
              </a:r>
              <a:endParaRPr lang="ja-JP" altLang="en-US" sz="1600" dirty="0">
                <a:latin typeface="+mj-ea"/>
                <a:ea typeface="+mj-ea"/>
              </a:endParaRPr>
            </a:p>
          </p:txBody>
        </p:sp>
      </p:grpSp>
      <p:sp>
        <p:nvSpPr>
          <p:cNvPr id="8198" name="テキスト ボックス 9"/>
          <p:cNvSpPr txBox="1">
            <a:spLocks noChangeArrowheads="1"/>
          </p:cNvSpPr>
          <p:nvPr/>
        </p:nvSpPr>
        <p:spPr bwMode="auto">
          <a:xfrm>
            <a:off x="3207445" y="1840707"/>
            <a:ext cx="1000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600" dirty="0">
                <a:latin typeface="+mj-ea"/>
                <a:ea typeface="+mj-ea"/>
              </a:rPr>
              <a:t>― 06gz</a:t>
            </a:r>
          </a:p>
          <a:p>
            <a:pPr>
              <a:defRPr/>
            </a:pPr>
            <a:r>
              <a:rPr lang="en-US" altLang="ja-JP" sz="1600" dirty="0">
                <a:latin typeface="+mj-ea"/>
                <a:ea typeface="+mj-ea"/>
              </a:rPr>
              <a:t>-- 05cf</a:t>
            </a:r>
          </a:p>
        </p:txBody>
      </p:sp>
      <p:sp>
        <p:nvSpPr>
          <p:cNvPr id="20489" name="テキスト ボックス 14"/>
          <p:cNvSpPr txBox="1">
            <a:spLocks noChangeArrowheads="1"/>
          </p:cNvSpPr>
          <p:nvPr/>
        </p:nvSpPr>
        <p:spPr bwMode="auto">
          <a:xfrm>
            <a:off x="4414336" y="2592200"/>
            <a:ext cx="4616712" cy="193899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400" dirty="0"/>
              <a:t>吸収を</a:t>
            </a:r>
            <a:r>
              <a:rPr lang="ja-JP" altLang="en-US" sz="2400" dirty="0" smtClean="0"/>
              <a:t>無視 </a:t>
            </a:r>
            <a:r>
              <a:rPr lang="en-US" altLang="ja-JP" sz="2400" dirty="0" smtClean="0"/>
              <a:t>: </a:t>
            </a:r>
            <a:r>
              <a:rPr lang="en-US" altLang="ja-JP" sz="2400" dirty="0" smtClean="0">
                <a:solidFill>
                  <a:srgbClr val="0000CC"/>
                </a:solidFill>
              </a:rPr>
              <a:t>1.3 +/- 0.3 </a:t>
            </a:r>
            <a:r>
              <a:rPr lang="ja-JP" altLang="en-US" sz="2400" dirty="0" smtClean="0">
                <a:solidFill>
                  <a:srgbClr val="0000CC"/>
                </a:solidFill>
              </a:rPr>
              <a:t>太陽質量</a:t>
            </a:r>
            <a:r>
              <a:rPr lang="ja-JP" altLang="en-US" sz="2400" dirty="0" smtClean="0"/>
              <a:t>                       </a:t>
            </a:r>
            <a:endParaRPr lang="en-US" altLang="ja-JP" sz="2400" dirty="0"/>
          </a:p>
          <a:p>
            <a:pPr eaLnBrk="1" hangingPunct="1"/>
            <a:r>
              <a:rPr lang="ja-JP" altLang="en-US" sz="2400" dirty="0"/>
              <a:t>吸収を</a:t>
            </a:r>
            <a:r>
              <a:rPr lang="ja-JP" altLang="en-US" sz="2400" dirty="0" smtClean="0"/>
              <a:t>仮定 </a:t>
            </a:r>
            <a:r>
              <a:rPr lang="en-US" altLang="ja-JP" sz="2400" dirty="0" smtClean="0"/>
              <a:t>: </a:t>
            </a:r>
            <a:r>
              <a:rPr lang="en-US" altLang="ja-JP" sz="2400" dirty="0" smtClean="0">
                <a:solidFill>
                  <a:srgbClr val="FF0000"/>
                </a:solidFill>
              </a:rPr>
              <a:t>2.0+/- 0.5 </a:t>
            </a:r>
            <a:r>
              <a:rPr lang="ja-JP" altLang="en-US" sz="2400" dirty="0" smtClean="0">
                <a:solidFill>
                  <a:srgbClr val="FF0000"/>
                </a:solidFill>
              </a:rPr>
              <a:t>太陽質量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例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平均的な超新星</a:t>
            </a:r>
            <a:r>
              <a:rPr lang="en-US" altLang="ja-JP" sz="2400" dirty="0" smtClean="0"/>
              <a:t>:0.8 </a:t>
            </a:r>
            <a:r>
              <a:rPr lang="ja-JP" altLang="en-US" sz="2400" dirty="0" smtClean="0"/>
              <a:t>太陽質量</a:t>
            </a:r>
            <a:endParaRPr lang="en-US" altLang="ja-JP" sz="2400" dirty="0"/>
          </a:p>
          <a:p>
            <a:pPr eaLnBrk="1" hangingPunct="1"/>
            <a:r>
              <a:rPr lang="en-US" altLang="ja-JP" sz="2400" dirty="0" smtClean="0"/>
              <a:t>(</a:t>
            </a:r>
            <a:r>
              <a:rPr lang="ja-JP" altLang="en-US" sz="2400" dirty="0"/>
              <a:t>白色矮星</a:t>
            </a:r>
            <a:r>
              <a:rPr lang="ja-JP" altLang="en-US" sz="2400" dirty="0" smtClean="0"/>
              <a:t>のチャンドラセカール</a:t>
            </a:r>
            <a:endParaRPr lang="en-US" altLang="ja-JP" sz="2400" dirty="0" smtClean="0"/>
          </a:p>
          <a:p>
            <a:pPr eaLnBrk="1" hangingPunct="1"/>
            <a:r>
              <a:rPr lang="ja-JP" altLang="en-US" sz="2400" dirty="0" smtClean="0"/>
              <a:t>限界</a:t>
            </a:r>
            <a:r>
              <a:rPr lang="ja-JP" altLang="en-US" sz="2400" dirty="0"/>
              <a:t>質量：</a:t>
            </a:r>
            <a:r>
              <a:rPr lang="en-US" altLang="ja-JP" sz="2400" dirty="0" smtClean="0">
                <a:solidFill>
                  <a:srgbClr val="339933"/>
                </a:solidFill>
              </a:rPr>
              <a:t>1.4</a:t>
            </a:r>
            <a:r>
              <a:rPr lang="en-US" altLang="ja-JP" sz="2400" dirty="0">
                <a:solidFill>
                  <a:srgbClr val="339933"/>
                </a:solidFill>
              </a:rPr>
              <a:t>M</a:t>
            </a:r>
            <a:r>
              <a:rPr lang="en-US" altLang="ja-JP" sz="2400" baseline="-25000" dirty="0">
                <a:solidFill>
                  <a:srgbClr val="339933"/>
                </a:solidFill>
                <a:latin typeface="Wingdings 2" pitchFamily="18" charset="2"/>
              </a:rPr>
              <a:t>8</a:t>
            </a:r>
            <a:r>
              <a:rPr lang="en-US" altLang="ja-JP" sz="2400" dirty="0" smtClean="0"/>
              <a:t>)</a:t>
            </a:r>
          </a:p>
        </p:txBody>
      </p:sp>
      <p:sp>
        <p:nvSpPr>
          <p:cNvPr id="20490" name="テキスト ボックス 12"/>
          <p:cNvSpPr txBox="1">
            <a:spLocks noChangeArrowheads="1"/>
          </p:cNvSpPr>
          <p:nvPr/>
        </p:nvSpPr>
        <p:spPr bwMode="auto">
          <a:xfrm>
            <a:off x="1002408" y="3979069"/>
            <a:ext cx="25923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 dirty="0"/>
              <a:t>Yamanaka et al. </a:t>
            </a:r>
            <a:r>
              <a:rPr lang="en-US" altLang="ja-JP" sz="1600" dirty="0" smtClean="0"/>
              <a:t>2009</a:t>
            </a:r>
            <a:endParaRPr lang="ja-JP" altLang="en-US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758880" y="6245225"/>
            <a:ext cx="2133600" cy="476250"/>
          </a:xfrm>
        </p:spPr>
        <p:txBody>
          <a:bodyPr/>
          <a:lstStyle/>
          <a:p>
            <a:fld id="{744D8BC9-0A01-439E-AAAE-BA8BACB4CC9D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536" y="-18256"/>
            <a:ext cx="7344816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sz="3600" dirty="0" smtClean="0"/>
              <a:t>明るさの変化と放射起源物質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4427984" y="2348880"/>
            <a:ext cx="4536504" cy="2376264"/>
          </a:xfrm>
          <a:prstGeom prst="roundRect">
            <a:avLst>
              <a:gd name="adj" fmla="val 821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1259632" y="5057889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rgbClr val="FF0000"/>
                </a:solidFill>
              </a:rPr>
              <a:t>史上最も多くの放射起源物質</a:t>
            </a:r>
            <a:r>
              <a:rPr lang="ja-JP" altLang="en-US" sz="4000" dirty="0" smtClean="0"/>
              <a:t>を作った</a:t>
            </a:r>
            <a:r>
              <a:rPr lang="en-US" altLang="ja-JP" sz="4000" dirty="0" err="1" smtClean="0"/>
              <a:t>Ia</a:t>
            </a:r>
            <a:r>
              <a:rPr lang="ja-JP" altLang="en-US" sz="4000" dirty="0" smtClean="0"/>
              <a:t>型超新星</a:t>
            </a:r>
            <a:r>
              <a:rPr lang="en-US" altLang="ja-JP" sz="4000" dirty="0" smtClean="0"/>
              <a:t> </a:t>
            </a:r>
            <a:endParaRPr lang="en-US" altLang="ja-JP" sz="4000" dirty="0"/>
          </a:p>
        </p:txBody>
      </p:sp>
      <p:pic>
        <p:nvPicPr>
          <p:cNvPr id="6146" name="Picture 2" descr="http://www.hiroshima-u.ac.jp/upload/24/DSCN1203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7216" y="-1096"/>
            <a:ext cx="2208245" cy="1656184"/>
          </a:xfrm>
          <a:prstGeom prst="rect">
            <a:avLst/>
          </a:prstGeom>
          <a:noFill/>
        </p:spPr>
      </p:pic>
      <p:sp>
        <p:nvSpPr>
          <p:cNvPr id="19" name="テキスト ボックス 18"/>
          <p:cNvSpPr txBox="1"/>
          <p:nvPr/>
        </p:nvSpPr>
        <p:spPr>
          <a:xfrm>
            <a:off x="6876256" y="166073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かなた望遠鏡 </a:t>
            </a:r>
            <a:r>
              <a:rPr lang="en-US" altLang="ja-JP" sz="2000" dirty="0" smtClean="0"/>
              <a:t>1.5m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17453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テキスト ボックス 33"/>
          <p:cNvSpPr txBox="1"/>
          <p:nvPr/>
        </p:nvSpPr>
        <p:spPr>
          <a:xfrm>
            <a:off x="6948264" y="1588730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ぐんま天文台 </a:t>
            </a:r>
            <a:r>
              <a:rPr lang="en-US" altLang="ja-JP" sz="2000" dirty="0" smtClean="0"/>
              <a:t>1.5m</a:t>
            </a:r>
            <a:endParaRPr kumimoji="1" lang="ja-JP" altLang="en-US" sz="2000" dirty="0"/>
          </a:p>
        </p:txBody>
      </p:sp>
      <p:pic>
        <p:nvPicPr>
          <p:cNvPr id="5122" name="Picture 2" descr="150cm反射望遠鏡の写真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-1"/>
            <a:ext cx="1979711" cy="1584487"/>
          </a:xfrm>
          <a:prstGeom prst="rect">
            <a:avLst/>
          </a:prstGeom>
          <a:noFill/>
        </p:spPr>
      </p:pic>
      <p:pic>
        <p:nvPicPr>
          <p:cNvPr id="22535" name="Picture 3" descr="C:\Users\hepl\Downloads\sn2009dc_sp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860" y="908720"/>
            <a:ext cx="3975100" cy="3886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下矢印 11"/>
          <p:cNvSpPr/>
          <p:nvPr/>
        </p:nvSpPr>
        <p:spPr>
          <a:xfrm>
            <a:off x="2267868" y="2435229"/>
            <a:ext cx="215900" cy="287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2264693" y="2938467"/>
            <a:ext cx="215900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" name="下矢印 13"/>
          <p:cNvSpPr/>
          <p:nvPr/>
        </p:nvSpPr>
        <p:spPr>
          <a:xfrm>
            <a:off x="2221830" y="3370267"/>
            <a:ext cx="215900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" name="下矢印 14"/>
          <p:cNvSpPr/>
          <p:nvPr/>
        </p:nvSpPr>
        <p:spPr>
          <a:xfrm>
            <a:off x="2051968" y="1066804"/>
            <a:ext cx="215900" cy="287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2543" name="テキスト ボックス 15"/>
          <p:cNvSpPr txBox="1">
            <a:spLocks noChangeArrowheads="1"/>
          </p:cNvSpPr>
          <p:nvPr/>
        </p:nvSpPr>
        <p:spPr bwMode="auto">
          <a:xfrm>
            <a:off x="1763688" y="4098975"/>
            <a:ext cx="2592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 dirty="0"/>
              <a:t>Yamanaka et al. </a:t>
            </a:r>
            <a:r>
              <a:rPr lang="en-US" altLang="ja-JP" sz="1600" dirty="0" smtClean="0"/>
              <a:t>2009</a:t>
            </a:r>
            <a:endParaRPr lang="ja-JP" altLang="en-US" sz="16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8BC9-0A01-439E-AAAE-BA8BACB4CC9D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1064713"/>
              </p:ext>
            </p:extLst>
          </p:nvPr>
        </p:nvGraphicFramePr>
        <p:xfrm>
          <a:off x="395536" y="4967294"/>
          <a:ext cx="5400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9321"/>
                <a:gridCol w="25012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超新星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炭素の吸収線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SN 2009dc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rgbClr val="FF0000"/>
                          </a:solidFill>
                        </a:rPr>
                        <a:t>極大</a:t>
                      </a:r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kumimoji="1" lang="ja-JP" altLang="en-US" sz="2400" dirty="0" smtClean="0">
                          <a:solidFill>
                            <a:srgbClr val="FF0000"/>
                          </a:solidFill>
                        </a:rPr>
                        <a:t>日後まで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SN</a:t>
                      </a:r>
                      <a:r>
                        <a:rPr kumimoji="1" lang="en-US" altLang="ja-JP" sz="2400" baseline="0" dirty="0" smtClean="0"/>
                        <a:t> 2006gz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rgbClr val="0000CC"/>
                          </a:solidFill>
                        </a:rPr>
                        <a:t>極大</a:t>
                      </a:r>
                      <a:r>
                        <a:rPr kumimoji="1" lang="en-US" altLang="ja-JP" sz="2400" dirty="0" smtClean="0">
                          <a:solidFill>
                            <a:srgbClr val="0000CC"/>
                          </a:solidFill>
                        </a:rPr>
                        <a:t>11</a:t>
                      </a:r>
                      <a:r>
                        <a:rPr kumimoji="1" lang="ja-JP" altLang="en-US" sz="2400" dirty="0" smtClean="0">
                          <a:solidFill>
                            <a:srgbClr val="0000CC"/>
                          </a:solidFill>
                        </a:rPr>
                        <a:t>日前まで</a:t>
                      </a:r>
                      <a:endParaRPr kumimoji="1" lang="ja-JP" altLang="en-US" sz="240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SN 2003du</a:t>
                      </a:r>
                      <a:r>
                        <a:rPr kumimoji="1" lang="en-US" altLang="ja-JP" sz="2400" baseline="0" dirty="0" smtClean="0"/>
                        <a:t> (typical)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見られない。</a:t>
                      </a:r>
                      <a:endParaRPr kumimoji="1" lang="ja-JP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5724128" y="4795897"/>
            <a:ext cx="35283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炭素が長期間見られた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⇒非常に厚い炭素層</a:t>
            </a:r>
            <a:endParaRPr lang="en-US" altLang="ja-JP" sz="2400" dirty="0" smtClean="0"/>
          </a:p>
          <a:p>
            <a:r>
              <a:rPr lang="ja-JP" altLang="en-US" sz="2400" dirty="0" smtClean="0">
                <a:solidFill>
                  <a:srgbClr val="0000CC"/>
                </a:solidFill>
              </a:rPr>
              <a:t>炭素：白色矮星起源物質</a:t>
            </a:r>
            <a:endParaRPr lang="en-US" altLang="ja-JP" sz="2400" dirty="0" smtClean="0">
              <a:solidFill>
                <a:srgbClr val="0000CC"/>
              </a:solidFill>
            </a:endParaRPr>
          </a:p>
          <a:p>
            <a:r>
              <a:rPr kumimoji="1" lang="ja-JP" altLang="en-US" sz="2800" dirty="0" smtClean="0"/>
              <a:t>⇒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非常に重い白色矮星質量</a:t>
            </a:r>
            <a:r>
              <a:rPr kumimoji="1" lang="ja-JP" altLang="en-US" sz="2800" dirty="0" smtClean="0"/>
              <a:t>を示唆</a:t>
            </a:r>
            <a:endParaRPr kumimoji="1" lang="ja-JP" altLang="en-US" sz="2800" dirty="0"/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-540568" y="-105504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dirty="0" smtClean="0"/>
              <a:t>普通は見られない炭素を同定</a:t>
            </a:r>
          </a:p>
        </p:txBody>
      </p:sp>
      <p:sp>
        <p:nvSpPr>
          <p:cNvPr id="25" name="角丸四角形 24"/>
          <p:cNvSpPr/>
          <p:nvPr/>
        </p:nvSpPr>
        <p:spPr>
          <a:xfrm>
            <a:off x="5076056" y="836712"/>
            <a:ext cx="3240360" cy="508518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5378156" y="2314559"/>
            <a:ext cx="2520000" cy="2520000"/>
            <a:chOff x="-2268760" y="1448722"/>
            <a:chExt cx="2520000" cy="2520000"/>
          </a:xfrm>
        </p:grpSpPr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-2268760" y="1448722"/>
              <a:ext cx="2520000" cy="252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635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-1962300" y="1772816"/>
              <a:ext cx="1872000" cy="1872000"/>
            </a:xfrm>
            <a:prstGeom prst="ellipse">
              <a:avLst/>
            </a:prstGeom>
            <a:solidFill>
              <a:srgbClr val="FF6600"/>
            </a:solidFill>
            <a:ln w="635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</p:grpSp>
      <p:sp>
        <p:nvSpPr>
          <p:cNvPr id="37" name="テキスト ボックス 36"/>
          <p:cNvSpPr txBox="1"/>
          <p:nvPr/>
        </p:nvSpPr>
        <p:spPr>
          <a:xfrm>
            <a:off x="5134617" y="1268760"/>
            <a:ext cx="2389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Typical SN </a:t>
            </a:r>
            <a:r>
              <a:rPr lang="en-US" altLang="ja-JP" sz="3200" dirty="0" err="1" smtClean="0"/>
              <a:t>Ia</a:t>
            </a:r>
            <a:endParaRPr kumimoji="1"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05527" y="4942909"/>
            <a:ext cx="1660956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3600" dirty="0" err="1" smtClean="0"/>
              <a:t>Si,S,Ca</a:t>
            </a:r>
            <a:endParaRPr kumimoji="1" lang="ja-JP" altLang="en-US" sz="3600" dirty="0"/>
          </a:p>
        </p:txBody>
      </p:sp>
      <p:cxnSp>
        <p:nvCxnSpPr>
          <p:cNvPr id="18" name="直線コネクタ 17"/>
          <p:cNvCxnSpPr/>
          <p:nvPr/>
        </p:nvCxnSpPr>
        <p:spPr>
          <a:xfrm flipV="1">
            <a:off x="5683995" y="4510653"/>
            <a:ext cx="452010" cy="4322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5881591" y="3265566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 err="1" smtClean="0"/>
              <a:t>Ni,Fe</a:t>
            </a:r>
            <a:endParaRPr kumimoji="1" lang="ja-JP" altLang="en-US" sz="4800" dirty="0"/>
          </a:p>
        </p:txBody>
      </p:sp>
      <p:grpSp>
        <p:nvGrpSpPr>
          <p:cNvPr id="10" name="グループ化 9215"/>
          <p:cNvGrpSpPr/>
          <p:nvPr/>
        </p:nvGrpSpPr>
        <p:grpSpPr>
          <a:xfrm>
            <a:off x="5230804" y="2158007"/>
            <a:ext cx="2880000" cy="2880000"/>
            <a:chOff x="-6157192" y="2825552"/>
            <a:chExt cx="2880000" cy="2880000"/>
          </a:xfrm>
        </p:grpSpPr>
        <p:sp>
          <p:nvSpPr>
            <p:cNvPr id="23" name="Oval 6"/>
            <p:cNvSpPr>
              <a:spLocks noChangeArrowheads="1"/>
            </p:cNvSpPr>
            <p:nvPr/>
          </p:nvSpPr>
          <p:spPr bwMode="auto">
            <a:xfrm>
              <a:off x="-6157192" y="2825552"/>
              <a:ext cx="2880000" cy="288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40" name="Oval 6"/>
            <p:cNvSpPr>
              <a:spLocks noChangeArrowheads="1"/>
            </p:cNvSpPr>
            <p:nvPr/>
          </p:nvSpPr>
          <p:spPr bwMode="auto">
            <a:xfrm>
              <a:off x="-5986282" y="3023846"/>
              <a:ext cx="2520000" cy="252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635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41" name="Oval 5"/>
            <p:cNvSpPr>
              <a:spLocks noChangeArrowheads="1"/>
            </p:cNvSpPr>
            <p:nvPr/>
          </p:nvSpPr>
          <p:spPr bwMode="auto">
            <a:xfrm>
              <a:off x="-5680030" y="3356992"/>
              <a:ext cx="1872000" cy="1872000"/>
            </a:xfrm>
            <a:prstGeom prst="ellipse">
              <a:avLst/>
            </a:prstGeom>
            <a:solidFill>
              <a:srgbClr val="FF6600"/>
            </a:solidFill>
            <a:ln w="635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-5509440" y="3912645"/>
              <a:ext cx="15121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800" dirty="0" err="1" smtClean="0"/>
                <a:t>Ni,Fe</a:t>
              </a:r>
              <a:endParaRPr kumimoji="1" lang="ja-JP" altLang="en-US" sz="4800" dirty="0"/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7442983" y="1370711"/>
            <a:ext cx="652844" cy="101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solidFill>
                  <a:srgbClr val="FF0000"/>
                </a:solidFill>
              </a:rPr>
              <a:t>C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cxnSp>
        <p:nvCxnSpPr>
          <p:cNvPr id="24" name="直線コネクタ 23"/>
          <p:cNvCxnSpPr/>
          <p:nvPr/>
        </p:nvCxnSpPr>
        <p:spPr>
          <a:xfrm flipH="1">
            <a:off x="6943699" y="1802759"/>
            <a:ext cx="504000" cy="540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5278633" y="1300444"/>
            <a:ext cx="2317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SN 2009dc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74943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7" grpId="0"/>
      <p:bldP spid="37" grpId="1"/>
      <p:bldP spid="7" grpId="0" animBg="1"/>
      <p:bldP spid="6" grpId="0"/>
      <p:bldP spid="26" grpId="0" animBg="1"/>
      <p:bldP spid="28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850</Words>
  <Application>Microsoft Office PowerPoint</Application>
  <PresentationFormat>画面に合わせる (4:3)</PresentationFormat>
  <Paragraphs>156</Paragraphs>
  <Slides>18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Office テーマ</vt:lpstr>
      <vt:lpstr>3.8m新技術望遠鏡を用いた 超新星爆発の観測提案 -1-2mクラス望遠鏡による成果を受けて-</vt:lpstr>
      <vt:lpstr>私からの話題</vt:lpstr>
      <vt:lpstr>白色矮星とチャンドラセカール限界質量</vt:lpstr>
      <vt:lpstr>Ia型超新星を使った、遠方銀河の距離測定</vt:lpstr>
      <vt:lpstr>２011年度 ノーベル物理学賞： “遠方の超新星爆発の観測による宇宙の加速膨張の発見”</vt:lpstr>
      <vt:lpstr>0.5-2.0mクラス望遠鏡を使った成果例： ━史上最も明るいIa型超新星爆発━</vt:lpstr>
      <vt:lpstr>事の始まり：スーパーチャンドラ候補 超新星の発見報告</vt:lpstr>
      <vt:lpstr>明るさの変化と放射起源物質</vt:lpstr>
      <vt:lpstr>普通は見られない炭素を同定</vt:lpstr>
      <vt:lpstr>史上最も明るいIa型超新星の発見 2009年9月14日付け各社新聞</vt:lpstr>
      <vt:lpstr>ところが1年後の観測で新たな謎が</vt:lpstr>
      <vt:lpstr>現状でのスーパーチャンドラセカール超新星の描像と未解決問題</vt:lpstr>
      <vt:lpstr>スライド 13</vt:lpstr>
      <vt:lpstr>3.8m望遠鏡を使って、 実施したい観測</vt:lpstr>
      <vt:lpstr>3.8m望遠鏡による観測戦略</vt:lpstr>
      <vt:lpstr>まとめ</vt:lpstr>
      <vt:lpstr>スライド 17</vt:lpstr>
      <vt:lpstr>超新星の発見数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3.8m新技術望遠鏡で 迫る超新星爆発の未解決問題</dc:title>
  <dc:creator>User</dc:creator>
  <cp:lastModifiedBy>User</cp:lastModifiedBy>
  <cp:revision>218</cp:revision>
  <dcterms:created xsi:type="dcterms:W3CDTF">2014-04-11T03:11:41Z</dcterms:created>
  <dcterms:modified xsi:type="dcterms:W3CDTF">2014-04-12T04:21:22Z</dcterms:modified>
</cp:coreProperties>
</file>