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94" r:id="rId4"/>
    <p:sldId id="310" r:id="rId5"/>
    <p:sldId id="305" r:id="rId6"/>
    <p:sldId id="304" r:id="rId7"/>
    <p:sldId id="283" r:id="rId8"/>
    <p:sldId id="307" r:id="rId9"/>
    <p:sldId id="308" r:id="rId10"/>
    <p:sldId id="309" r:id="rId11"/>
    <p:sldId id="306" r:id="rId1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3" autoAdjust="0"/>
    <p:restoredTop sz="94660"/>
  </p:normalViewPr>
  <p:slideViewPr>
    <p:cSldViewPr showGuides="1">
      <p:cViewPr varScale="1">
        <p:scale>
          <a:sx n="83" d="100"/>
          <a:sy n="83" d="100"/>
        </p:scale>
        <p:origin x="14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DC89E-C3DA-4D95-8CB6-CE2755592852}" type="datetimeFigureOut">
              <a:rPr kumimoji="1" lang="ja-JP" altLang="en-US" smtClean="0"/>
              <a:t>2014/4/14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951D1-BC53-4DBB-90DF-906247433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39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951D1-BC53-4DBB-90DF-906247433BE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13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23E2D-107E-4CBD-BF75-D3EFA8E88F42}" type="datetimeFigureOut">
              <a:rPr lang="ja-JP" altLang="en-US"/>
              <a:pPr>
                <a:defRPr/>
              </a:pPr>
              <a:t>2014/4/14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389B3-EBC5-4BDF-9FF0-D43FED5EA9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617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37F66-1DF6-493D-8220-791B7950DFB1}" type="datetimeFigureOut">
              <a:rPr lang="ja-JP" altLang="en-US"/>
              <a:pPr>
                <a:defRPr/>
              </a:pPr>
              <a:t>2014/4/14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D7AA-AED5-4180-B299-4D144D5CD2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48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7F6CD-6C73-4B35-AB1F-CC13009891A3}" type="datetimeFigureOut">
              <a:rPr lang="ja-JP" altLang="en-US"/>
              <a:pPr>
                <a:defRPr/>
              </a:pPr>
              <a:t>2014/4/14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F884-D53F-4AEB-A87F-5D13574CF3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195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EC248-4575-41DF-A765-388CFC4F2F89}" type="datetimeFigureOut">
              <a:rPr lang="ja-JP" altLang="en-US"/>
              <a:pPr>
                <a:defRPr/>
              </a:pPr>
              <a:t>2014/4/14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0DB38-DCDE-4725-BFCF-E5335E463A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14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0C08-255C-44D0-A5A1-9329F356A6CD}" type="datetimeFigureOut">
              <a:rPr lang="ja-JP" altLang="en-US"/>
              <a:pPr>
                <a:defRPr/>
              </a:pPr>
              <a:t>2014/4/14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FD88A-F550-4887-A1FC-666AE50362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687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6F92-55D7-4FDC-ACD6-5ECB7504ECA9}" type="datetimeFigureOut">
              <a:rPr lang="ja-JP" altLang="en-US"/>
              <a:pPr>
                <a:defRPr/>
              </a:pPr>
              <a:t>2014/4/14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A475A-CD99-4259-8AF1-2697F8E2E0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926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094A4-3B8A-4533-BB54-D03BC7DE6430}" type="datetimeFigureOut">
              <a:rPr lang="ja-JP" altLang="en-US"/>
              <a:pPr>
                <a:defRPr/>
              </a:pPr>
              <a:t>2014/4/14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C9B8D-1AB9-482E-A554-86D8CBAF81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580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B7BFF-1DA9-4D35-8AC5-D08C868A4FC0}" type="datetimeFigureOut">
              <a:rPr lang="ja-JP" altLang="en-US"/>
              <a:pPr>
                <a:defRPr/>
              </a:pPr>
              <a:t>2014/4/14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F2D6-3EE6-496B-9503-4776B7D7C3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062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0DE89-57BB-47F7-9505-0326B377DE5C}" type="datetimeFigureOut">
              <a:rPr lang="ja-JP" altLang="en-US"/>
              <a:pPr>
                <a:defRPr/>
              </a:pPr>
              <a:t>2014/4/14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BFD78-B349-49BD-A031-8C9FBDE645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74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9CC03-9838-4EAC-950E-3269A63E0E7A}" type="datetimeFigureOut">
              <a:rPr lang="ja-JP" altLang="en-US"/>
              <a:pPr>
                <a:defRPr/>
              </a:pPr>
              <a:t>2014/4/14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8950A-40B7-4E91-9F84-BA503846E5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7511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B6D9-613F-42CE-9005-DABB1E09C5DA}" type="datetimeFigureOut">
              <a:rPr lang="ja-JP" altLang="en-US"/>
              <a:pPr>
                <a:defRPr/>
              </a:pPr>
              <a:t>2014/4/14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9F9-C426-4117-9F14-BA4EF265C7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036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0757AF8-0D01-4FBE-B9E0-38B9ED62AF4D}" type="datetimeFigureOut">
              <a:rPr lang="ja-JP" altLang="en-US"/>
              <a:pPr>
                <a:defRPr/>
              </a:pPr>
              <a:t>2014/4/14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A96DDEA-90BC-46B3-8F60-9A8554E6EE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890816" y="1556792"/>
            <a:ext cx="5362365" cy="2431435"/>
          </a:xfrm>
        </p:spPr>
        <p:txBody>
          <a:bodyPr wrap="none">
            <a:spAutoFit/>
          </a:bodyPr>
          <a:lstStyle/>
          <a:p>
            <a:pPr eaLnBrk="1" hangingPunct="1"/>
            <a:r>
              <a:rPr lang="en-US" altLang="ja-JP" sz="5400" dirty="0" smtClean="0"/>
              <a:t>3.8m</a:t>
            </a:r>
            <a:r>
              <a:rPr lang="ja-JP" altLang="en-US" sz="5400" dirty="0" smtClean="0"/>
              <a:t>望遠鏡用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面分光装置開発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en-US" altLang="ja-JP" dirty="0" smtClean="0"/>
              <a:t>- </a:t>
            </a:r>
            <a:r>
              <a:rPr lang="ja-JP" altLang="en-US" dirty="0" smtClean="0"/>
              <a:t>ファイバーバンドル </a:t>
            </a:r>
            <a:r>
              <a:rPr lang="en-US" altLang="ja-JP" dirty="0" smtClean="0"/>
              <a:t>–</a:t>
            </a:r>
            <a:endParaRPr lang="ja-JP" altLang="en-US" sz="5400" dirty="0" smtClean="0"/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899592" y="4994510"/>
            <a:ext cx="7344816" cy="622300"/>
          </a:xfrm>
        </p:spPr>
        <p:txBody>
          <a:bodyPr/>
          <a:lstStyle/>
          <a:p>
            <a:pPr eaLnBrk="1" hangingPunct="1"/>
            <a:r>
              <a:rPr lang="ja-JP" altLang="en-US" sz="4000" dirty="0">
                <a:solidFill>
                  <a:schemeClr val="tx1"/>
                </a:solidFill>
              </a:rPr>
              <a:t>松林 和也、太田 </a:t>
            </a:r>
            <a:r>
              <a:rPr lang="ja-JP" altLang="en-US" sz="4000" dirty="0" smtClean="0">
                <a:solidFill>
                  <a:schemeClr val="tx1"/>
                </a:solidFill>
              </a:rPr>
              <a:t>耕司 </a:t>
            </a:r>
            <a:r>
              <a:rPr lang="en-US" altLang="ja-JP" sz="4000" dirty="0" smtClean="0">
                <a:solidFill>
                  <a:schemeClr val="tx1"/>
                </a:solidFill>
              </a:rPr>
              <a:t>(</a:t>
            </a:r>
            <a:r>
              <a:rPr lang="ja-JP" altLang="en-US" sz="4000" dirty="0" smtClean="0">
                <a:solidFill>
                  <a:schemeClr val="tx1"/>
                </a:solidFill>
              </a:rPr>
              <a:t>京都大学</a:t>
            </a:r>
            <a:r>
              <a:rPr lang="en-US" altLang="ja-JP" sz="4000" dirty="0" smtClean="0">
                <a:solidFill>
                  <a:schemeClr val="tx1"/>
                </a:solidFill>
              </a:rPr>
              <a:t>)</a:t>
            </a:r>
            <a:endParaRPr lang="ja-JP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796136" y="7598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/>
              <a:t>望遠鏡技術検討会 </a:t>
            </a:r>
            <a:r>
              <a:rPr kumimoji="1" lang="en-US" altLang="ja-JP" dirty="0" smtClean="0"/>
              <a:t>(2014/4/12)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4146945" y="2089858"/>
            <a:ext cx="6395019" cy="2664591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7829052" y="1424351"/>
            <a:ext cx="1187624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353.5 </a:t>
            </a:r>
            <a:r>
              <a:rPr kumimoji="1" lang="en-US" altLang="ja-JP" sz="2800" dirty="0" smtClean="0">
                <a:latin typeface="Symbol" panose="05050102010706020507" pitchFamily="18" charset="2"/>
              </a:rPr>
              <a:t>m</a:t>
            </a:r>
            <a:r>
              <a:rPr kumimoji="1" lang="en-US" altLang="ja-JP" sz="2800" dirty="0" smtClean="0"/>
              <a:t>m</a:t>
            </a:r>
            <a:endParaRPr kumimoji="1" lang="ja-JP" altLang="en-US" sz="28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0000" y="360000"/>
            <a:ext cx="4331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1</a:t>
            </a:r>
            <a:r>
              <a:rPr kumimoji="1" lang="ja-JP" altLang="en-US" sz="4000" dirty="0" smtClean="0"/>
              <a:t>次元アレイ側端面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01613" y="1967244"/>
            <a:ext cx="5011796" cy="375884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2483768" y="3717032"/>
            <a:ext cx="504056" cy="64807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2483768" y="238336"/>
            <a:ext cx="3528392" cy="3478696"/>
          </a:xfrm>
          <a:prstGeom prst="line">
            <a:avLst/>
          </a:prstGeom>
          <a:ln w="38100">
            <a:solidFill>
              <a:srgbClr val="00B050"/>
            </a:solidFill>
            <a:headEnd type="non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483768" y="4365104"/>
            <a:ext cx="3528392" cy="2254560"/>
          </a:xfrm>
          <a:prstGeom prst="line">
            <a:avLst/>
          </a:prstGeom>
          <a:ln w="38100">
            <a:solidFill>
              <a:srgbClr val="00B050"/>
            </a:solidFill>
            <a:headEnd type="non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>
            <a:off x="7524328" y="1387067"/>
            <a:ext cx="540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7524328" y="2409313"/>
            <a:ext cx="540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7740352" y="1387067"/>
            <a:ext cx="0" cy="1022246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4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60000" y="360000"/>
            <a:ext cx="49295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2014</a:t>
            </a:r>
            <a:r>
              <a:rPr lang="ja-JP" altLang="en-US" sz="4000" dirty="0" smtClean="0"/>
              <a:t>年度の作業内容</a:t>
            </a:r>
            <a:endParaRPr lang="en-US" altLang="ja-JP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7768" y="1268760"/>
            <a:ext cx="83884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kumimoji="1" lang="en-US" altLang="ja-JP" sz="3200" dirty="0" smtClean="0"/>
              <a:t>~5</a:t>
            </a:r>
            <a:r>
              <a:rPr kumimoji="1" lang="ja-JP" altLang="en-US" sz="3200" dirty="0" smtClean="0"/>
              <a:t>月</a:t>
            </a:r>
            <a:r>
              <a:rPr kumimoji="1" lang="en-US" altLang="ja-JP" sz="3200" dirty="0" smtClean="0"/>
              <a:t>: 1</a:t>
            </a:r>
            <a:r>
              <a:rPr kumimoji="1" lang="ja-JP" altLang="en-US" sz="3200" dirty="0" smtClean="0"/>
              <a:t>次元ファイバーアレイとマイクロレンズアレイの位置合わせと貼り合わせ</a:t>
            </a:r>
            <a:endParaRPr kumimoji="1" lang="en-US" altLang="ja-JP" sz="3200" dirty="0" smtClean="0"/>
          </a:p>
          <a:p>
            <a:pPr marL="266700" indent="-266700">
              <a:buFont typeface="Arial" panose="020B0604020202020204" pitchFamily="34" charset="0"/>
              <a:buChar char="•"/>
            </a:pPr>
            <a:endParaRPr kumimoji="1" lang="en-US" altLang="ja-JP" sz="3200" dirty="0" smtClean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US" altLang="ja-JP" sz="3200" dirty="0" smtClean="0"/>
              <a:t>~6</a:t>
            </a:r>
            <a:r>
              <a:rPr lang="ja-JP" altLang="en-US" sz="3200" dirty="0" smtClean="0"/>
              <a:t>月</a:t>
            </a:r>
            <a:r>
              <a:rPr lang="en-US" altLang="ja-JP" sz="3200" dirty="0" smtClean="0"/>
              <a:t>: </a:t>
            </a:r>
            <a:r>
              <a:rPr lang="ja-JP" altLang="en-US" sz="3200" dirty="0" smtClean="0"/>
              <a:t>ファイバーマウント設計・製作</a:t>
            </a:r>
            <a:endParaRPr lang="en-US" altLang="ja-JP" sz="3200" dirty="0" smtClean="0"/>
          </a:p>
          <a:p>
            <a:pPr marL="266700" indent="-266700">
              <a:buFont typeface="Arial" panose="020B0604020202020204" pitchFamily="34" charset="0"/>
              <a:buChar char="•"/>
            </a:pPr>
            <a:endParaRPr lang="en-US" altLang="ja-JP" sz="3200" dirty="0" smtClean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kumimoji="1" lang="en-US" altLang="ja-JP" sz="3200" dirty="0" smtClean="0"/>
              <a:t>7-8</a:t>
            </a:r>
            <a:r>
              <a:rPr kumimoji="1" lang="ja-JP" altLang="en-US" sz="3200" dirty="0" smtClean="0"/>
              <a:t>月</a:t>
            </a:r>
            <a:r>
              <a:rPr kumimoji="1" lang="en-US" altLang="ja-JP" sz="3200" dirty="0" smtClean="0"/>
              <a:t>: </a:t>
            </a:r>
            <a:r>
              <a:rPr kumimoji="1" lang="ja-JP" altLang="en-US" sz="3200" dirty="0" smtClean="0"/>
              <a:t>可視光分光器</a:t>
            </a:r>
            <a:r>
              <a:rPr kumimoji="1" lang="en-US" altLang="ja-JP" sz="3200" dirty="0" smtClean="0"/>
              <a:t>KOOLS</a:t>
            </a:r>
            <a:r>
              <a:rPr kumimoji="1" lang="ja-JP" altLang="en-US" sz="3200" dirty="0" smtClean="0"/>
              <a:t>にファイバーバンドルを取り付け、光学調整</a:t>
            </a:r>
            <a:endParaRPr kumimoji="1" lang="en-US" altLang="ja-JP" sz="3200" dirty="0" smtClean="0"/>
          </a:p>
          <a:p>
            <a:pPr marL="266700" indent="-266700">
              <a:buFont typeface="Arial" panose="020B0604020202020204" pitchFamily="34" charset="0"/>
              <a:buChar char="•"/>
            </a:pPr>
            <a:endParaRPr lang="en-US" altLang="ja-JP" sz="3200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kumimoji="1" lang="en-US" altLang="ja-JP" sz="3200" dirty="0" smtClean="0"/>
              <a:t>9</a:t>
            </a:r>
            <a:r>
              <a:rPr kumimoji="1" lang="ja-JP" altLang="en-US" sz="3200" dirty="0" smtClean="0"/>
              <a:t>月</a:t>
            </a:r>
            <a:r>
              <a:rPr lang="en-US" altLang="ja-JP" sz="3200" dirty="0"/>
              <a:t>-</a:t>
            </a:r>
            <a:r>
              <a:rPr kumimoji="1" lang="en-US" altLang="ja-JP" sz="3200" dirty="0" smtClean="0"/>
              <a:t>: 188 cm</a:t>
            </a:r>
            <a:r>
              <a:rPr kumimoji="1" lang="ja-JP" altLang="en-US" sz="3200" dirty="0" smtClean="0"/>
              <a:t>望遠鏡で試験観測、科学観測</a:t>
            </a:r>
          </a:p>
        </p:txBody>
      </p:sp>
    </p:spTree>
    <p:extLst>
      <p:ext uri="{BB962C8B-B14F-4D97-AF65-F5344CB8AC3E}">
        <p14:creationId xmlns:p14="http://schemas.microsoft.com/office/powerpoint/2010/main" val="379193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37075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目的と研究計画</a:t>
            </a:r>
            <a:endParaRPr lang="ja-JP" altLang="en-US" sz="4000" dirty="0"/>
          </a:p>
        </p:txBody>
      </p:sp>
      <p:sp>
        <p:nvSpPr>
          <p:cNvPr id="3075" name="テキスト ボックス 2"/>
          <p:cNvSpPr txBox="1">
            <a:spLocks noChangeArrowheads="1"/>
          </p:cNvSpPr>
          <p:nvPr/>
        </p:nvSpPr>
        <p:spPr bwMode="auto">
          <a:xfrm>
            <a:off x="306388" y="1154113"/>
            <a:ext cx="8531225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61938" indent="-261938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indent="0" eaLnBrk="1" hangingPunct="1"/>
            <a:r>
              <a:rPr lang="ja-JP" altLang="en-US" sz="3200" dirty="0" smtClean="0">
                <a:solidFill>
                  <a:srgbClr val="FF0000"/>
                </a:solidFill>
              </a:rPr>
              <a:t>重力波源候補天体の即時分光データを取得</a:t>
            </a:r>
            <a:r>
              <a:rPr lang="ja-JP" altLang="en-US" sz="3200" dirty="0">
                <a:solidFill>
                  <a:srgbClr val="FF0000"/>
                </a:solidFill>
              </a:rPr>
              <a:t>し</a:t>
            </a:r>
            <a:r>
              <a:rPr lang="ja-JP" altLang="en-US" sz="3200" dirty="0" smtClean="0">
                <a:solidFill>
                  <a:srgbClr val="FF0000"/>
                </a:solidFill>
              </a:rPr>
              <a:t>、天体までの距離や運動状態などを明らかにする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0363" y="2492896"/>
            <a:ext cx="435565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研究計画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光ファイバーを用いた面分光ユニットを開発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/>
              <a:t>既存</a:t>
            </a:r>
            <a:r>
              <a:rPr lang="ja-JP" altLang="en-US" sz="3200" dirty="0" smtClean="0"/>
              <a:t>の分光器</a:t>
            </a:r>
            <a:r>
              <a:rPr lang="en-US" altLang="ja-JP" sz="3200" dirty="0" smtClean="0"/>
              <a:t>KOOLS</a:t>
            </a:r>
            <a:r>
              <a:rPr lang="ja-JP" altLang="en-US" sz="3200" dirty="0" smtClean="0"/>
              <a:t>に面分光ユニットを組み込む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en-US" altLang="ja-JP" sz="3200" dirty="0" smtClean="0"/>
              <a:t>188 cm</a:t>
            </a:r>
            <a:r>
              <a:rPr lang="ja-JP" altLang="en-US" sz="3200" dirty="0" smtClean="0"/>
              <a:t>望遠鏡、</a:t>
            </a:r>
            <a:r>
              <a:rPr lang="en-US" altLang="ja-JP" sz="3200" dirty="0" smtClean="0"/>
              <a:t>3.8 m</a:t>
            </a:r>
            <a:r>
              <a:rPr lang="ja-JP" altLang="en-US" sz="3200" dirty="0" smtClean="0"/>
              <a:t>望遠鏡で観測</a:t>
            </a:r>
            <a:endParaRPr lang="en-US" altLang="ja-JP" sz="3200" dirty="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395" y="2914748"/>
            <a:ext cx="4209835" cy="252399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4962649" y="5550331"/>
            <a:ext cx="3977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</a:t>
            </a:r>
            <a:r>
              <a:rPr lang="ja-JP" altLang="en-US" sz="2400" dirty="0" smtClean="0"/>
              <a:t>大阪市立大学ホームページより</a:t>
            </a:r>
            <a:r>
              <a:rPr lang="en-US" altLang="ja-JP" sz="2400" dirty="0" smtClean="0"/>
              <a:t>)</a:t>
            </a:r>
            <a:endParaRPr kumimoji="1"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5367" y="1509109"/>
            <a:ext cx="4662232" cy="2620458"/>
          </a:xfrm>
          <a:prstGeom prst="rect">
            <a:avLst/>
          </a:prstGeom>
        </p:spPr>
      </p:pic>
      <p:pic>
        <p:nvPicPr>
          <p:cNvPr id="14" name="図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9914" y="1216722"/>
            <a:ext cx="3828869" cy="382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テキスト ボックス 3"/>
          <p:cNvSpPr txBox="1">
            <a:spLocks noChangeArrowheads="1"/>
          </p:cNvSpPr>
          <p:nvPr/>
        </p:nvSpPr>
        <p:spPr bwMode="auto">
          <a:xfrm>
            <a:off x="360362" y="360363"/>
            <a:ext cx="37984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>
                <a:solidFill>
                  <a:srgbClr val="000000"/>
                </a:solidFill>
              </a:rPr>
              <a:t>観測装置概念図</a:t>
            </a:r>
            <a:endParaRPr lang="ja-JP" altLang="en-US" sz="4000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 bwMode="auto">
          <a:xfrm>
            <a:off x="539553" y="5139038"/>
            <a:ext cx="2376263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61938" indent="-261938">
              <a:buFont typeface="Arial" panose="020B0604020202020204" pitchFamily="34" charset="0"/>
              <a:buChar char="•"/>
              <a:defRPr/>
            </a:pPr>
            <a:r>
              <a:rPr lang="ja-JP" altLang="en-US" sz="3200" dirty="0" smtClean="0"/>
              <a:t>融着      ファイバー</a:t>
            </a:r>
            <a:endParaRPr lang="en-US" altLang="ja-JP" sz="32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95151" y="5373216"/>
            <a:ext cx="4032448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61938" indent="-261938">
              <a:buFont typeface="Arial" panose="020B0604020202020204" pitchFamily="34" charset="0"/>
              <a:buChar char="•"/>
              <a:defRPr/>
            </a:pPr>
            <a:r>
              <a:rPr lang="ja-JP" altLang="en-US" sz="3200" dirty="0"/>
              <a:t>マイクロレンズアレイ</a:t>
            </a:r>
            <a:endParaRPr lang="en-US" altLang="ja-JP" sz="3200" dirty="0"/>
          </a:p>
          <a:p>
            <a:pPr marL="261938" indent="-261938">
              <a:buFont typeface="Arial" panose="020B0604020202020204" pitchFamily="34" charset="0"/>
              <a:buChar char="•"/>
              <a:defRPr/>
            </a:pPr>
            <a:r>
              <a:rPr lang="ja-JP" altLang="en-US" sz="3200" dirty="0"/>
              <a:t>ファイバーアレイ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73818" y="924334"/>
            <a:ext cx="3942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可視光分光器 </a:t>
            </a:r>
            <a:r>
              <a:rPr lang="en-US" altLang="ja-JP" sz="3200" dirty="0" smtClean="0"/>
              <a:t>KOOLS</a:t>
            </a:r>
            <a:endParaRPr kumimoji="1" lang="ja-JP" altLang="en-US" sz="3200" dirty="0" smtClean="0"/>
          </a:p>
        </p:txBody>
      </p:sp>
      <p:sp>
        <p:nvSpPr>
          <p:cNvPr id="9" name="十字形 8"/>
          <p:cNvSpPr/>
          <p:nvPr/>
        </p:nvSpPr>
        <p:spPr>
          <a:xfrm>
            <a:off x="6741375" y="4505591"/>
            <a:ext cx="540000" cy="540000"/>
          </a:xfrm>
          <a:prstGeom prst="plus">
            <a:avLst>
              <a:gd name="adj" fmla="val 3690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748604" y="2731356"/>
            <a:ext cx="5596514" cy="2280180"/>
          </a:xfrm>
          <a:custGeom>
            <a:avLst/>
            <a:gdLst>
              <a:gd name="connsiteX0" fmla="*/ 966552 w 6017523"/>
              <a:gd name="connsiteY0" fmla="*/ 625914 h 3279870"/>
              <a:gd name="connsiteX1" fmla="*/ 255352 w 6017523"/>
              <a:gd name="connsiteY1" fmla="*/ 1221000 h 3279870"/>
              <a:gd name="connsiteX2" fmla="*/ 371466 w 6017523"/>
              <a:gd name="connsiteY2" fmla="*/ 2977228 h 3279870"/>
              <a:gd name="connsiteX3" fmla="*/ 4449980 w 6017523"/>
              <a:gd name="connsiteY3" fmla="*/ 3020771 h 3279870"/>
              <a:gd name="connsiteX4" fmla="*/ 5074095 w 6017523"/>
              <a:gd name="connsiteY4" fmla="*/ 379171 h 3279870"/>
              <a:gd name="connsiteX5" fmla="*/ 6017523 w 6017523"/>
              <a:gd name="connsiteY5" fmla="*/ 74371 h 3279870"/>
              <a:gd name="connsiteX0" fmla="*/ 966552 w 6017523"/>
              <a:gd name="connsiteY0" fmla="*/ 604281 h 3253165"/>
              <a:gd name="connsiteX1" fmla="*/ 255352 w 6017523"/>
              <a:gd name="connsiteY1" fmla="*/ 1199367 h 3253165"/>
              <a:gd name="connsiteX2" fmla="*/ 371466 w 6017523"/>
              <a:gd name="connsiteY2" fmla="*/ 2955595 h 3253165"/>
              <a:gd name="connsiteX3" fmla="*/ 4449980 w 6017523"/>
              <a:gd name="connsiteY3" fmla="*/ 2999138 h 3253165"/>
              <a:gd name="connsiteX4" fmla="*/ 4798313 w 6017523"/>
              <a:gd name="connsiteY4" fmla="*/ 430109 h 3253165"/>
              <a:gd name="connsiteX5" fmla="*/ 6017523 w 6017523"/>
              <a:gd name="connsiteY5" fmla="*/ 52738 h 3253165"/>
              <a:gd name="connsiteX0" fmla="*/ 966552 w 6017523"/>
              <a:gd name="connsiteY0" fmla="*/ 581688 h 3221482"/>
              <a:gd name="connsiteX1" fmla="*/ 255352 w 6017523"/>
              <a:gd name="connsiteY1" fmla="*/ 1176774 h 3221482"/>
              <a:gd name="connsiteX2" fmla="*/ 371466 w 6017523"/>
              <a:gd name="connsiteY2" fmla="*/ 2933002 h 3221482"/>
              <a:gd name="connsiteX3" fmla="*/ 4449980 w 6017523"/>
              <a:gd name="connsiteY3" fmla="*/ 2976545 h 3221482"/>
              <a:gd name="connsiteX4" fmla="*/ 4384639 w 6017523"/>
              <a:gd name="connsiteY4" fmla="*/ 538145 h 3221482"/>
              <a:gd name="connsiteX5" fmla="*/ 6017523 w 6017523"/>
              <a:gd name="connsiteY5" fmla="*/ 30145 h 3221482"/>
              <a:gd name="connsiteX0" fmla="*/ 966552 w 6017523"/>
              <a:gd name="connsiteY0" fmla="*/ 683919 h 3347040"/>
              <a:gd name="connsiteX1" fmla="*/ 255352 w 6017523"/>
              <a:gd name="connsiteY1" fmla="*/ 1279005 h 3347040"/>
              <a:gd name="connsiteX2" fmla="*/ 371466 w 6017523"/>
              <a:gd name="connsiteY2" fmla="*/ 3035233 h 3347040"/>
              <a:gd name="connsiteX3" fmla="*/ 4449980 w 6017523"/>
              <a:gd name="connsiteY3" fmla="*/ 3078776 h 3347040"/>
              <a:gd name="connsiteX4" fmla="*/ 4476567 w 6017523"/>
              <a:gd name="connsiteY4" fmla="*/ 306547 h 3347040"/>
              <a:gd name="connsiteX5" fmla="*/ 6017523 w 6017523"/>
              <a:gd name="connsiteY5" fmla="*/ 132376 h 3347040"/>
              <a:gd name="connsiteX0" fmla="*/ 966552 w 6017523"/>
              <a:gd name="connsiteY0" fmla="*/ 621924 h 3285045"/>
              <a:gd name="connsiteX1" fmla="*/ 255352 w 6017523"/>
              <a:gd name="connsiteY1" fmla="*/ 1217010 h 3285045"/>
              <a:gd name="connsiteX2" fmla="*/ 371466 w 6017523"/>
              <a:gd name="connsiteY2" fmla="*/ 2973238 h 3285045"/>
              <a:gd name="connsiteX3" fmla="*/ 4449980 w 6017523"/>
              <a:gd name="connsiteY3" fmla="*/ 3016781 h 3285045"/>
              <a:gd name="connsiteX4" fmla="*/ 4476567 w 6017523"/>
              <a:gd name="connsiteY4" fmla="*/ 244552 h 3285045"/>
              <a:gd name="connsiteX5" fmla="*/ 6017523 w 6017523"/>
              <a:gd name="connsiteY5" fmla="*/ 70381 h 3285045"/>
              <a:gd name="connsiteX0" fmla="*/ 966552 w 6017523"/>
              <a:gd name="connsiteY0" fmla="*/ 706927 h 3370048"/>
              <a:gd name="connsiteX1" fmla="*/ 255352 w 6017523"/>
              <a:gd name="connsiteY1" fmla="*/ 1302013 h 3370048"/>
              <a:gd name="connsiteX2" fmla="*/ 371466 w 6017523"/>
              <a:gd name="connsiteY2" fmla="*/ 3058241 h 3370048"/>
              <a:gd name="connsiteX3" fmla="*/ 4449980 w 6017523"/>
              <a:gd name="connsiteY3" fmla="*/ 3101784 h 3370048"/>
              <a:gd name="connsiteX4" fmla="*/ 4476567 w 6017523"/>
              <a:gd name="connsiteY4" fmla="*/ 329555 h 3370048"/>
              <a:gd name="connsiteX5" fmla="*/ 6017523 w 6017523"/>
              <a:gd name="connsiteY5" fmla="*/ 155384 h 3370048"/>
              <a:gd name="connsiteX0" fmla="*/ 966552 w 6017523"/>
              <a:gd name="connsiteY0" fmla="*/ 591001 h 3231802"/>
              <a:gd name="connsiteX1" fmla="*/ 255352 w 6017523"/>
              <a:gd name="connsiteY1" fmla="*/ 1186087 h 3231802"/>
              <a:gd name="connsiteX2" fmla="*/ 371466 w 6017523"/>
              <a:gd name="connsiteY2" fmla="*/ 2942315 h 3231802"/>
              <a:gd name="connsiteX3" fmla="*/ 4449980 w 6017523"/>
              <a:gd name="connsiteY3" fmla="*/ 2985858 h 3231802"/>
              <a:gd name="connsiteX4" fmla="*/ 4430604 w 6017523"/>
              <a:gd name="connsiteY4" fmla="*/ 532943 h 3231802"/>
              <a:gd name="connsiteX5" fmla="*/ 6017523 w 6017523"/>
              <a:gd name="connsiteY5" fmla="*/ 39458 h 3231802"/>
              <a:gd name="connsiteX0" fmla="*/ 938056 w 5989027"/>
              <a:gd name="connsiteY0" fmla="*/ 577900 h 3051830"/>
              <a:gd name="connsiteX1" fmla="*/ 226856 w 5989027"/>
              <a:gd name="connsiteY1" fmla="*/ 1172986 h 3051830"/>
              <a:gd name="connsiteX2" fmla="*/ 342970 w 5989027"/>
              <a:gd name="connsiteY2" fmla="*/ 2929214 h 3051830"/>
              <a:gd name="connsiteX3" fmla="*/ 4023132 w 5989027"/>
              <a:gd name="connsiteY3" fmla="*/ 2638928 h 3051830"/>
              <a:gd name="connsiteX4" fmla="*/ 4402108 w 5989027"/>
              <a:gd name="connsiteY4" fmla="*/ 519842 h 3051830"/>
              <a:gd name="connsiteX5" fmla="*/ 5989027 w 5989027"/>
              <a:gd name="connsiteY5" fmla="*/ 26357 h 3051830"/>
              <a:gd name="connsiteX0" fmla="*/ 765586 w 5816557"/>
              <a:gd name="connsiteY0" fmla="*/ 577900 h 2921062"/>
              <a:gd name="connsiteX1" fmla="*/ 54386 w 5816557"/>
              <a:gd name="connsiteY1" fmla="*/ 1172986 h 2921062"/>
              <a:gd name="connsiteX2" fmla="*/ 476925 w 5816557"/>
              <a:gd name="connsiteY2" fmla="*/ 2740528 h 2921062"/>
              <a:gd name="connsiteX3" fmla="*/ 3850662 w 5816557"/>
              <a:gd name="connsiteY3" fmla="*/ 2638928 h 2921062"/>
              <a:gd name="connsiteX4" fmla="*/ 4229638 w 5816557"/>
              <a:gd name="connsiteY4" fmla="*/ 519842 h 2921062"/>
              <a:gd name="connsiteX5" fmla="*/ 5816557 w 5816557"/>
              <a:gd name="connsiteY5" fmla="*/ 26357 h 2921062"/>
              <a:gd name="connsiteX0" fmla="*/ 792770 w 5843741"/>
              <a:gd name="connsiteY0" fmla="*/ 577900 h 2799537"/>
              <a:gd name="connsiteX1" fmla="*/ 81570 w 5843741"/>
              <a:gd name="connsiteY1" fmla="*/ 1172986 h 2799537"/>
              <a:gd name="connsiteX2" fmla="*/ 443018 w 5843741"/>
              <a:gd name="connsiteY2" fmla="*/ 2485885 h 2799537"/>
              <a:gd name="connsiteX3" fmla="*/ 3877846 w 5843741"/>
              <a:gd name="connsiteY3" fmla="*/ 2638928 h 2799537"/>
              <a:gd name="connsiteX4" fmla="*/ 4256822 w 5843741"/>
              <a:gd name="connsiteY4" fmla="*/ 519842 h 2799537"/>
              <a:gd name="connsiteX5" fmla="*/ 5843741 w 5843741"/>
              <a:gd name="connsiteY5" fmla="*/ 26357 h 2799537"/>
              <a:gd name="connsiteX0" fmla="*/ 784940 w 5835911"/>
              <a:gd name="connsiteY0" fmla="*/ 577900 h 2659721"/>
              <a:gd name="connsiteX1" fmla="*/ 73740 w 5835911"/>
              <a:gd name="connsiteY1" fmla="*/ 1172986 h 2659721"/>
              <a:gd name="connsiteX2" fmla="*/ 435188 w 5835911"/>
              <a:gd name="connsiteY2" fmla="*/ 2485885 h 2659721"/>
              <a:gd name="connsiteX3" fmla="*/ 3723398 w 5835911"/>
              <a:gd name="connsiteY3" fmla="*/ 2430583 h 2659721"/>
              <a:gd name="connsiteX4" fmla="*/ 4248992 w 5835911"/>
              <a:gd name="connsiteY4" fmla="*/ 519842 h 2659721"/>
              <a:gd name="connsiteX5" fmla="*/ 5835911 w 5835911"/>
              <a:gd name="connsiteY5" fmla="*/ 26357 h 2659721"/>
              <a:gd name="connsiteX0" fmla="*/ 835426 w 5886397"/>
              <a:gd name="connsiteY0" fmla="*/ 577900 h 2623800"/>
              <a:gd name="connsiteX1" fmla="*/ 124226 w 5886397"/>
              <a:gd name="connsiteY1" fmla="*/ 1172986 h 2623800"/>
              <a:gd name="connsiteX2" fmla="*/ 387928 w 5886397"/>
              <a:gd name="connsiteY2" fmla="*/ 2416436 h 2623800"/>
              <a:gd name="connsiteX3" fmla="*/ 3773884 w 5886397"/>
              <a:gd name="connsiteY3" fmla="*/ 2430583 h 2623800"/>
              <a:gd name="connsiteX4" fmla="*/ 4299478 w 5886397"/>
              <a:gd name="connsiteY4" fmla="*/ 519842 h 2623800"/>
              <a:gd name="connsiteX5" fmla="*/ 5886397 w 5886397"/>
              <a:gd name="connsiteY5" fmla="*/ 26357 h 2623800"/>
              <a:gd name="connsiteX0" fmla="*/ 826305 w 5877276"/>
              <a:gd name="connsiteY0" fmla="*/ 577900 h 2643293"/>
              <a:gd name="connsiteX1" fmla="*/ 115105 w 5877276"/>
              <a:gd name="connsiteY1" fmla="*/ 1172986 h 2643293"/>
              <a:gd name="connsiteX2" fmla="*/ 378807 w 5877276"/>
              <a:gd name="connsiteY2" fmla="*/ 2416436 h 2643293"/>
              <a:gd name="connsiteX3" fmla="*/ 3764763 w 5877276"/>
              <a:gd name="connsiteY3" fmla="*/ 2430583 h 2643293"/>
              <a:gd name="connsiteX4" fmla="*/ 4290357 w 5877276"/>
              <a:gd name="connsiteY4" fmla="*/ 519842 h 2643293"/>
              <a:gd name="connsiteX5" fmla="*/ 5877276 w 5877276"/>
              <a:gd name="connsiteY5" fmla="*/ 26357 h 2643293"/>
              <a:gd name="connsiteX0" fmla="*/ 787977 w 5838948"/>
              <a:gd name="connsiteY0" fmla="*/ 577900 h 2639280"/>
              <a:gd name="connsiteX1" fmla="*/ 76777 w 5838948"/>
              <a:gd name="connsiteY1" fmla="*/ 1172986 h 2639280"/>
              <a:gd name="connsiteX2" fmla="*/ 340479 w 5838948"/>
              <a:gd name="connsiteY2" fmla="*/ 2416436 h 2639280"/>
              <a:gd name="connsiteX3" fmla="*/ 3726435 w 5838948"/>
              <a:gd name="connsiteY3" fmla="*/ 2430583 h 2639280"/>
              <a:gd name="connsiteX4" fmla="*/ 4252029 w 5838948"/>
              <a:gd name="connsiteY4" fmla="*/ 519842 h 2639280"/>
              <a:gd name="connsiteX5" fmla="*/ 5838948 w 5838948"/>
              <a:gd name="connsiteY5" fmla="*/ 26357 h 2639280"/>
              <a:gd name="connsiteX0" fmla="*/ 761695 w 5812666"/>
              <a:gd name="connsiteY0" fmla="*/ 577900 h 2544959"/>
              <a:gd name="connsiteX1" fmla="*/ 50495 w 5812666"/>
              <a:gd name="connsiteY1" fmla="*/ 1172986 h 2544959"/>
              <a:gd name="connsiteX2" fmla="*/ 375288 w 5812666"/>
              <a:gd name="connsiteY2" fmla="*/ 2173367 h 2544959"/>
              <a:gd name="connsiteX3" fmla="*/ 3700153 w 5812666"/>
              <a:gd name="connsiteY3" fmla="*/ 2430583 h 2544959"/>
              <a:gd name="connsiteX4" fmla="*/ 4225747 w 5812666"/>
              <a:gd name="connsiteY4" fmla="*/ 519842 h 2544959"/>
              <a:gd name="connsiteX5" fmla="*/ 5812666 w 5812666"/>
              <a:gd name="connsiteY5" fmla="*/ 26357 h 2544959"/>
              <a:gd name="connsiteX0" fmla="*/ 799228 w 5850199"/>
              <a:gd name="connsiteY0" fmla="*/ 577900 h 2267076"/>
              <a:gd name="connsiteX1" fmla="*/ 88028 w 5850199"/>
              <a:gd name="connsiteY1" fmla="*/ 1172986 h 2267076"/>
              <a:gd name="connsiteX2" fmla="*/ 412821 w 5850199"/>
              <a:gd name="connsiteY2" fmla="*/ 2173367 h 2267076"/>
              <a:gd name="connsiteX3" fmla="*/ 3676595 w 5850199"/>
              <a:gd name="connsiteY3" fmla="*/ 2037044 h 2267076"/>
              <a:gd name="connsiteX4" fmla="*/ 4263280 w 5850199"/>
              <a:gd name="connsiteY4" fmla="*/ 519842 h 2267076"/>
              <a:gd name="connsiteX5" fmla="*/ 5850199 w 5850199"/>
              <a:gd name="connsiteY5" fmla="*/ 26357 h 2267076"/>
              <a:gd name="connsiteX0" fmla="*/ 799228 w 5850199"/>
              <a:gd name="connsiteY0" fmla="*/ 577900 h 2281759"/>
              <a:gd name="connsiteX1" fmla="*/ 88028 w 5850199"/>
              <a:gd name="connsiteY1" fmla="*/ 1172986 h 2281759"/>
              <a:gd name="connsiteX2" fmla="*/ 412821 w 5850199"/>
              <a:gd name="connsiteY2" fmla="*/ 2173367 h 2281759"/>
              <a:gd name="connsiteX3" fmla="*/ 3676595 w 5850199"/>
              <a:gd name="connsiteY3" fmla="*/ 2037044 h 2281759"/>
              <a:gd name="connsiteX4" fmla="*/ 4263280 w 5850199"/>
              <a:gd name="connsiteY4" fmla="*/ 519842 h 2281759"/>
              <a:gd name="connsiteX5" fmla="*/ 5850199 w 5850199"/>
              <a:gd name="connsiteY5" fmla="*/ 26357 h 2281759"/>
              <a:gd name="connsiteX0" fmla="*/ 799228 w 5850199"/>
              <a:gd name="connsiteY0" fmla="*/ 577900 h 2281759"/>
              <a:gd name="connsiteX1" fmla="*/ 88028 w 5850199"/>
              <a:gd name="connsiteY1" fmla="*/ 1172986 h 2281759"/>
              <a:gd name="connsiteX2" fmla="*/ 412821 w 5850199"/>
              <a:gd name="connsiteY2" fmla="*/ 2173367 h 2281759"/>
              <a:gd name="connsiteX3" fmla="*/ 3676595 w 5850199"/>
              <a:gd name="connsiteY3" fmla="*/ 2037044 h 2281759"/>
              <a:gd name="connsiteX4" fmla="*/ 4263280 w 5850199"/>
              <a:gd name="connsiteY4" fmla="*/ 519842 h 2281759"/>
              <a:gd name="connsiteX5" fmla="*/ 5850199 w 5850199"/>
              <a:gd name="connsiteY5" fmla="*/ 26357 h 2281759"/>
              <a:gd name="connsiteX0" fmla="*/ 856698 w 5907669"/>
              <a:gd name="connsiteY0" fmla="*/ 577900 h 2280180"/>
              <a:gd name="connsiteX1" fmla="*/ 59972 w 5907669"/>
              <a:gd name="connsiteY1" fmla="*/ 1196135 h 2280180"/>
              <a:gd name="connsiteX2" fmla="*/ 470291 w 5907669"/>
              <a:gd name="connsiteY2" fmla="*/ 2173367 h 2280180"/>
              <a:gd name="connsiteX3" fmla="*/ 3734065 w 5907669"/>
              <a:gd name="connsiteY3" fmla="*/ 2037044 h 2280180"/>
              <a:gd name="connsiteX4" fmla="*/ 4320750 w 5907669"/>
              <a:gd name="connsiteY4" fmla="*/ 519842 h 2280180"/>
              <a:gd name="connsiteX5" fmla="*/ 5907669 w 5907669"/>
              <a:gd name="connsiteY5" fmla="*/ 26357 h 2280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07669" h="2280180">
                <a:moveTo>
                  <a:pt x="856698" y="577900"/>
                </a:moveTo>
                <a:cubicBezTo>
                  <a:pt x="550688" y="679500"/>
                  <a:pt x="124373" y="918649"/>
                  <a:pt x="59972" y="1196135"/>
                </a:cubicBezTo>
                <a:cubicBezTo>
                  <a:pt x="-4429" y="1473621"/>
                  <a:pt x="-142058" y="2033216"/>
                  <a:pt x="470291" y="2173367"/>
                </a:cubicBezTo>
                <a:cubicBezTo>
                  <a:pt x="1082640" y="2313518"/>
                  <a:pt x="3153413" y="2358930"/>
                  <a:pt x="3734065" y="2037044"/>
                </a:cubicBezTo>
                <a:cubicBezTo>
                  <a:pt x="4314717" y="1715158"/>
                  <a:pt x="3993101" y="955270"/>
                  <a:pt x="4320750" y="519842"/>
                </a:cubicBezTo>
                <a:cubicBezTo>
                  <a:pt x="4648399" y="84414"/>
                  <a:pt x="5566583" y="-66777"/>
                  <a:pt x="5907669" y="26357"/>
                </a:cubicBezTo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53873" y="5176592"/>
            <a:ext cx="1556323" cy="1515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03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1640" y="1156212"/>
            <a:ext cx="7459476" cy="4433028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60000" y="360000"/>
            <a:ext cx="7020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ファイバー透過率</a:t>
            </a:r>
            <a:endParaRPr kumimoji="1" lang="ja-JP" altLang="en-US" sz="40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 rot="16200000">
            <a:off x="-570453" y="2924945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透過率 </a:t>
            </a:r>
            <a:r>
              <a:rPr kumimoji="1" lang="en-US" altLang="ja-JP" sz="3200" dirty="0" smtClean="0"/>
              <a:t>[%]</a:t>
            </a:r>
            <a:endParaRPr kumimoji="1" lang="ja-JP" altLang="en-US" sz="32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66889" y="1772816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80</a:t>
            </a:r>
            <a:endParaRPr kumimoji="1" lang="ja-JP" altLang="en-US" sz="3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66887" y="908720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90</a:t>
            </a:r>
            <a:endParaRPr kumimoji="1" lang="ja-JP" altLang="en-US" sz="32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46660" y="1847544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中心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kumimoji="1" lang="ja-JP" altLang="en-US" sz="3200" dirty="0">
                <a:solidFill>
                  <a:srgbClr val="FF0000"/>
                </a:solidFill>
              </a:rPr>
              <a:t>ファイバー</a:t>
            </a:r>
            <a:endParaRPr kumimoji="1" lang="ja-JP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04027" y="3571562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B050"/>
                </a:solidFill>
              </a:rPr>
              <a:t>内周</a:t>
            </a:r>
            <a:endParaRPr lang="en-US" altLang="ja-JP" sz="3200" dirty="0" smtClean="0">
              <a:solidFill>
                <a:srgbClr val="00B050"/>
              </a:solidFill>
            </a:endParaRPr>
          </a:p>
          <a:p>
            <a:r>
              <a:rPr kumimoji="1" lang="ja-JP" altLang="en-US" sz="3200" dirty="0">
                <a:solidFill>
                  <a:srgbClr val="00B050"/>
                </a:solidFill>
              </a:rPr>
              <a:t>ファイバー</a:t>
            </a:r>
            <a:endParaRPr kumimoji="1" lang="ja-JP" altLang="en-US" sz="3200" dirty="0" smtClean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16216" y="1273115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外周</a:t>
            </a:r>
            <a:endParaRPr lang="en-US" altLang="ja-JP" sz="3200" dirty="0" smtClean="0">
              <a:solidFill>
                <a:srgbClr val="0070C0"/>
              </a:solidFill>
            </a:endParaRPr>
          </a:p>
          <a:p>
            <a:r>
              <a:rPr kumimoji="1" lang="ja-JP" altLang="en-US" sz="3200" dirty="0">
                <a:solidFill>
                  <a:srgbClr val="0070C0"/>
                </a:solidFill>
              </a:rPr>
              <a:t>ファイバー</a:t>
            </a:r>
            <a:endParaRPr kumimoji="1" lang="ja-JP" altLang="en-US" sz="3200" dirty="0" smtClean="0">
              <a:solidFill>
                <a:srgbClr val="0070C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87399" y="5611599"/>
            <a:ext cx="65639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融着による透過率の低下</a:t>
            </a:r>
            <a:r>
              <a:rPr lang="ja-JP" altLang="en-US" sz="3200" dirty="0" smtClean="0"/>
              <a:t>が見られる</a:t>
            </a:r>
            <a:endParaRPr lang="en-US" altLang="ja-JP" sz="3200" dirty="0" smtClean="0"/>
          </a:p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特に外周ファイバー</a:t>
            </a:r>
            <a:r>
              <a:rPr kumimoji="1" lang="en-US" altLang="ja-JP" sz="3200" dirty="0" smtClean="0"/>
              <a:t>)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66886" y="2628201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7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66883" y="3492297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6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66877" y="4356393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5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66889" y="5148481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4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81802" y="483111"/>
            <a:ext cx="3509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(2013</a:t>
            </a:r>
            <a:r>
              <a:rPr kumimoji="1" lang="ja-JP" altLang="en-US" sz="3200" dirty="0" smtClean="0"/>
              <a:t>年</a:t>
            </a:r>
            <a:r>
              <a:rPr kumimoji="1" lang="en-US" altLang="ja-JP" sz="3200" dirty="0" smtClean="0"/>
              <a:t>9</a:t>
            </a:r>
            <a:r>
              <a:rPr kumimoji="1" lang="ja-JP" altLang="en-US" sz="3200" dirty="0" smtClean="0"/>
              <a:t>月の資料</a:t>
            </a:r>
            <a:r>
              <a:rPr kumimoji="1" lang="en-US" altLang="ja-JP" sz="3200" dirty="0" smtClean="0"/>
              <a:t>)</a:t>
            </a:r>
            <a:endParaRPr kumimoji="1" lang="ja-JP" altLang="en-US" sz="3200" dirty="0" smtClean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68966" y="3784684"/>
            <a:ext cx="1556323" cy="1515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76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62278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ファイバーコネクタ分解</a:t>
            </a:r>
            <a:endParaRPr lang="ja-JP" altLang="en-US" sz="40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3381" y="1268760"/>
            <a:ext cx="8397237" cy="1858033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3381" y="3721387"/>
            <a:ext cx="8397237" cy="2162629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60363" y="3136612"/>
            <a:ext cx="5363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非融着側から光を入れた時↓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2771800" y="4941168"/>
            <a:ext cx="0" cy="108012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60363" y="6047049"/>
            <a:ext cx="7884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素線部と融着部の継ぎ目に大量の光漏れ！</a:t>
            </a:r>
          </a:p>
        </p:txBody>
      </p:sp>
    </p:spTree>
    <p:extLst>
      <p:ext uri="{BB962C8B-B14F-4D97-AF65-F5344CB8AC3E}">
        <p14:creationId xmlns:p14="http://schemas.microsoft.com/office/powerpoint/2010/main" val="264711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5367" y="1509109"/>
            <a:ext cx="4662232" cy="2620458"/>
          </a:xfrm>
          <a:prstGeom prst="rect">
            <a:avLst/>
          </a:prstGeom>
        </p:spPr>
      </p:pic>
      <p:pic>
        <p:nvPicPr>
          <p:cNvPr id="14" name="図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9914" y="1216722"/>
            <a:ext cx="3828869" cy="382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テキスト ボックス 3"/>
          <p:cNvSpPr txBox="1">
            <a:spLocks noChangeArrowheads="1"/>
          </p:cNvSpPr>
          <p:nvPr/>
        </p:nvSpPr>
        <p:spPr bwMode="auto">
          <a:xfrm>
            <a:off x="360362" y="360363"/>
            <a:ext cx="37984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>
                <a:solidFill>
                  <a:srgbClr val="000000"/>
                </a:solidFill>
              </a:rPr>
              <a:t>観測装置概念図</a:t>
            </a:r>
            <a:endParaRPr lang="ja-JP" altLang="en-US" sz="4000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 bwMode="auto">
          <a:xfrm>
            <a:off x="539552" y="5139038"/>
            <a:ext cx="3619231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61938" indent="-261938">
              <a:buFont typeface="Arial" panose="020B0604020202020204" pitchFamily="34" charset="0"/>
              <a:buChar char="•"/>
              <a:defRPr/>
            </a:pPr>
            <a:r>
              <a:rPr lang="ja-JP" altLang="en-US" sz="3200" strike="sngStrike" dirty="0" smtClean="0"/>
              <a:t>融</a:t>
            </a:r>
            <a:r>
              <a:rPr lang="ja-JP" altLang="en-US" sz="3200" strike="sngStrike" dirty="0"/>
              <a:t>着</a:t>
            </a:r>
            <a:r>
              <a:rPr lang="ja-JP" altLang="en-US" sz="3200" strike="sngStrike" dirty="0" smtClean="0"/>
              <a:t>ファイバー</a:t>
            </a:r>
            <a:endParaRPr lang="en-US" altLang="ja-JP" sz="3200" strike="sngStrike" dirty="0" smtClean="0"/>
          </a:p>
          <a:p>
            <a:pPr marL="261938" indent="-261938">
              <a:buFont typeface="Arial" panose="020B0604020202020204" pitchFamily="34" charset="0"/>
              <a:buChar char="•"/>
              <a:defRPr/>
            </a:pPr>
            <a:r>
              <a:rPr lang="en-US" altLang="ja-JP" sz="3200" dirty="0" smtClean="0"/>
              <a:t>(</a:t>
            </a:r>
            <a:r>
              <a:rPr lang="ja-JP" altLang="en-US" sz="3200" dirty="0" smtClean="0"/>
              <a:t>接着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ファイバーバンドル</a:t>
            </a:r>
            <a:endParaRPr lang="ja-JP" altLang="en-US" sz="3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95151" y="5373216"/>
            <a:ext cx="4032448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61938" indent="-261938">
              <a:buFont typeface="Arial" panose="020B0604020202020204" pitchFamily="34" charset="0"/>
              <a:buChar char="•"/>
              <a:defRPr/>
            </a:pPr>
            <a:r>
              <a:rPr lang="ja-JP" altLang="en-US" sz="3200" dirty="0"/>
              <a:t>マイクロレンズアレイ</a:t>
            </a:r>
            <a:endParaRPr lang="en-US" altLang="ja-JP" sz="3200" dirty="0"/>
          </a:p>
          <a:p>
            <a:pPr marL="261938" indent="-261938">
              <a:buFont typeface="Arial" panose="020B0604020202020204" pitchFamily="34" charset="0"/>
              <a:buChar char="•"/>
              <a:defRPr/>
            </a:pPr>
            <a:r>
              <a:rPr lang="ja-JP" altLang="en-US" sz="3200" dirty="0"/>
              <a:t>ファイバーアレイ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73818" y="924334"/>
            <a:ext cx="3942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可視光分光器 </a:t>
            </a:r>
            <a:r>
              <a:rPr lang="en-US" altLang="ja-JP" sz="3200" dirty="0" smtClean="0"/>
              <a:t>KOOLS</a:t>
            </a:r>
            <a:endParaRPr kumimoji="1" lang="ja-JP" altLang="en-US" sz="3200" dirty="0" smtClean="0"/>
          </a:p>
        </p:txBody>
      </p:sp>
      <p:sp>
        <p:nvSpPr>
          <p:cNvPr id="9" name="十字形 8"/>
          <p:cNvSpPr/>
          <p:nvPr/>
        </p:nvSpPr>
        <p:spPr>
          <a:xfrm>
            <a:off x="6741375" y="4505591"/>
            <a:ext cx="540000" cy="540000"/>
          </a:xfrm>
          <a:prstGeom prst="plus">
            <a:avLst>
              <a:gd name="adj" fmla="val 3690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748604" y="2731356"/>
            <a:ext cx="5596514" cy="2280180"/>
          </a:xfrm>
          <a:custGeom>
            <a:avLst/>
            <a:gdLst>
              <a:gd name="connsiteX0" fmla="*/ 966552 w 6017523"/>
              <a:gd name="connsiteY0" fmla="*/ 625914 h 3279870"/>
              <a:gd name="connsiteX1" fmla="*/ 255352 w 6017523"/>
              <a:gd name="connsiteY1" fmla="*/ 1221000 h 3279870"/>
              <a:gd name="connsiteX2" fmla="*/ 371466 w 6017523"/>
              <a:gd name="connsiteY2" fmla="*/ 2977228 h 3279870"/>
              <a:gd name="connsiteX3" fmla="*/ 4449980 w 6017523"/>
              <a:gd name="connsiteY3" fmla="*/ 3020771 h 3279870"/>
              <a:gd name="connsiteX4" fmla="*/ 5074095 w 6017523"/>
              <a:gd name="connsiteY4" fmla="*/ 379171 h 3279870"/>
              <a:gd name="connsiteX5" fmla="*/ 6017523 w 6017523"/>
              <a:gd name="connsiteY5" fmla="*/ 74371 h 3279870"/>
              <a:gd name="connsiteX0" fmla="*/ 966552 w 6017523"/>
              <a:gd name="connsiteY0" fmla="*/ 604281 h 3253165"/>
              <a:gd name="connsiteX1" fmla="*/ 255352 w 6017523"/>
              <a:gd name="connsiteY1" fmla="*/ 1199367 h 3253165"/>
              <a:gd name="connsiteX2" fmla="*/ 371466 w 6017523"/>
              <a:gd name="connsiteY2" fmla="*/ 2955595 h 3253165"/>
              <a:gd name="connsiteX3" fmla="*/ 4449980 w 6017523"/>
              <a:gd name="connsiteY3" fmla="*/ 2999138 h 3253165"/>
              <a:gd name="connsiteX4" fmla="*/ 4798313 w 6017523"/>
              <a:gd name="connsiteY4" fmla="*/ 430109 h 3253165"/>
              <a:gd name="connsiteX5" fmla="*/ 6017523 w 6017523"/>
              <a:gd name="connsiteY5" fmla="*/ 52738 h 3253165"/>
              <a:gd name="connsiteX0" fmla="*/ 966552 w 6017523"/>
              <a:gd name="connsiteY0" fmla="*/ 581688 h 3221482"/>
              <a:gd name="connsiteX1" fmla="*/ 255352 w 6017523"/>
              <a:gd name="connsiteY1" fmla="*/ 1176774 h 3221482"/>
              <a:gd name="connsiteX2" fmla="*/ 371466 w 6017523"/>
              <a:gd name="connsiteY2" fmla="*/ 2933002 h 3221482"/>
              <a:gd name="connsiteX3" fmla="*/ 4449980 w 6017523"/>
              <a:gd name="connsiteY3" fmla="*/ 2976545 h 3221482"/>
              <a:gd name="connsiteX4" fmla="*/ 4384639 w 6017523"/>
              <a:gd name="connsiteY4" fmla="*/ 538145 h 3221482"/>
              <a:gd name="connsiteX5" fmla="*/ 6017523 w 6017523"/>
              <a:gd name="connsiteY5" fmla="*/ 30145 h 3221482"/>
              <a:gd name="connsiteX0" fmla="*/ 966552 w 6017523"/>
              <a:gd name="connsiteY0" fmla="*/ 683919 h 3347040"/>
              <a:gd name="connsiteX1" fmla="*/ 255352 w 6017523"/>
              <a:gd name="connsiteY1" fmla="*/ 1279005 h 3347040"/>
              <a:gd name="connsiteX2" fmla="*/ 371466 w 6017523"/>
              <a:gd name="connsiteY2" fmla="*/ 3035233 h 3347040"/>
              <a:gd name="connsiteX3" fmla="*/ 4449980 w 6017523"/>
              <a:gd name="connsiteY3" fmla="*/ 3078776 h 3347040"/>
              <a:gd name="connsiteX4" fmla="*/ 4476567 w 6017523"/>
              <a:gd name="connsiteY4" fmla="*/ 306547 h 3347040"/>
              <a:gd name="connsiteX5" fmla="*/ 6017523 w 6017523"/>
              <a:gd name="connsiteY5" fmla="*/ 132376 h 3347040"/>
              <a:gd name="connsiteX0" fmla="*/ 966552 w 6017523"/>
              <a:gd name="connsiteY0" fmla="*/ 621924 h 3285045"/>
              <a:gd name="connsiteX1" fmla="*/ 255352 w 6017523"/>
              <a:gd name="connsiteY1" fmla="*/ 1217010 h 3285045"/>
              <a:gd name="connsiteX2" fmla="*/ 371466 w 6017523"/>
              <a:gd name="connsiteY2" fmla="*/ 2973238 h 3285045"/>
              <a:gd name="connsiteX3" fmla="*/ 4449980 w 6017523"/>
              <a:gd name="connsiteY3" fmla="*/ 3016781 h 3285045"/>
              <a:gd name="connsiteX4" fmla="*/ 4476567 w 6017523"/>
              <a:gd name="connsiteY4" fmla="*/ 244552 h 3285045"/>
              <a:gd name="connsiteX5" fmla="*/ 6017523 w 6017523"/>
              <a:gd name="connsiteY5" fmla="*/ 70381 h 3285045"/>
              <a:gd name="connsiteX0" fmla="*/ 966552 w 6017523"/>
              <a:gd name="connsiteY0" fmla="*/ 706927 h 3370048"/>
              <a:gd name="connsiteX1" fmla="*/ 255352 w 6017523"/>
              <a:gd name="connsiteY1" fmla="*/ 1302013 h 3370048"/>
              <a:gd name="connsiteX2" fmla="*/ 371466 w 6017523"/>
              <a:gd name="connsiteY2" fmla="*/ 3058241 h 3370048"/>
              <a:gd name="connsiteX3" fmla="*/ 4449980 w 6017523"/>
              <a:gd name="connsiteY3" fmla="*/ 3101784 h 3370048"/>
              <a:gd name="connsiteX4" fmla="*/ 4476567 w 6017523"/>
              <a:gd name="connsiteY4" fmla="*/ 329555 h 3370048"/>
              <a:gd name="connsiteX5" fmla="*/ 6017523 w 6017523"/>
              <a:gd name="connsiteY5" fmla="*/ 155384 h 3370048"/>
              <a:gd name="connsiteX0" fmla="*/ 966552 w 6017523"/>
              <a:gd name="connsiteY0" fmla="*/ 591001 h 3231802"/>
              <a:gd name="connsiteX1" fmla="*/ 255352 w 6017523"/>
              <a:gd name="connsiteY1" fmla="*/ 1186087 h 3231802"/>
              <a:gd name="connsiteX2" fmla="*/ 371466 w 6017523"/>
              <a:gd name="connsiteY2" fmla="*/ 2942315 h 3231802"/>
              <a:gd name="connsiteX3" fmla="*/ 4449980 w 6017523"/>
              <a:gd name="connsiteY3" fmla="*/ 2985858 h 3231802"/>
              <a:gd name="connsiteX4" fmla="*/ 4430604 w 6017523"/>
              <a:gd name="connsiteY4" fmla="*/ 532943 h 3231802"/>
              <a:gd name="connsiteX5" fmla="*/ 6017523 w 6017523"/>
              <a:gd name="connsiteY5" fmla="*/ 39458 h 3231802"/>
              <a:gd name="connsiteX0" fmla="*/ 938056 w 5989027"/>
              <a:gd name="connsiteY0" fmla="*/ 577900 h 3051830"/>
              <a:gd name="connsiteX1" fmla="*/ 226856 w 5989027"/>
              <a:gd name="connsiteY1" fmla="*/ 1172986 h 3051830"/>
              <a:gd name="connsiteX2" fmla="*/ 342970 w 5989027"/>
              <a:gd name="connsiteY2" fmla="*/ 2929214 h 3051830"/>
              <a:gd name="connsiteX3" fmla="*/ 4023132 w 5989027"/>
              <a:gd name="connsiteY3" fmla="*/ 2638928 h 3051830"/>
              <a:gd name="connsiteX4" fmla="*/ 4402108 w 5989027"/>
              <a:gd name="connsiteY4" fmla="*/ 519842 h 3051830"/>
              <a:gd name="connsiteX5" fmla="*/ 5989027 w 5989027"/>
              <a:gd name="connsiteY5" fmla="*/ 26357 h 3051830"/>
              <a:gd name="connsiteX0" fmla="*/ 765586 w 5816557"/>
              <a:gd name="connsiteY0" fmla="*/ 577900 h 2921062"/>
              <a:gd name="connsiteX1" fmla="*/ 54386 w 5816557"/>
              <a:gd name="connsiteY1" fmla="*/ 1172986 h 2921062"/>
              <a:gd name="connsiteX2" fmla="*/ 476925 w 5816557"/>
              <a:gd name="connsiteY2" fmla="*/ 2740528 h 2921062"/>
              <a:gd name="connsiteX3" fmla="*/ 3850662 w 5816557"/>
              <a:gd name="connsiteY3" fmla="*/ 2638928 h 2921062"/>
              <a:gd name="connsiteX4" fmla="*/ 4229638 w 5816557"/>
              <a:gd name="connsiteY4" fmla="*/ 519842 h 2921062"/>
              <a:gd name="connsiteX5" fmla="*/ 5816557 w 5816557"/>
              <a:gd name="connsiteY5" fmla="*/ 26357 h 2921062"/>
              <a:gd name="connsiteX0" fmla="*/ 792770 w 5843741"/>
              <a:gd name="connsiteY0" fmla="*/ 577900 h 2799537"/>
              <a:gd name="connsiteX1" fmla="*/ 81570 w 5843741"/>
              <a:gd name="connsiteY1" fmla="*/ 1172986 h 2799537"/>
              <a:gd name="connsiteX2" fmla="*/ 443018 w 5843741"/>
              <a:gd name="connsiteY2" fmla="*/ 2485885 h 2799537"/>
              <a:gd name="connsiteX3" fmla="*/ 3877846 w 5843741"/>
              <a:gd name="connsiteY3" fmla="*/ 2638928 h 2799537"/>
              <a:gd name="connsiteX4" fmla="*/ 4256822 w 5843741"/>
              <a:gd name="connsiteY4" fmla="*/ 519842 h 2799537"/>
              <a:gd name="connsiteX5" fmla="*/ 5843741 w 5843741"/>
              <a:gd name="connsiteY5" fmla="*/ 26357 h 2799537"/>
              <a:gd name="connsiteX0" fmla="*/ 784940 w 5835911"/>
              <a:gd name="connsiteY0" fmla="*/ 577900 h 2659721"/>
              <a:gd name="connsiteX1" fmla="*/ 73740 w 5835911"/>
              <a:gd name="connsiteY1" fmla="*/ 1172986 h 2659721"/>
              <a:gd name="connsiteX2" fmla="*/ 435188 w 5835911"/>
              <a:gd name="connsiteY2" fmla="*/ 2485885 h 2659721"/>
              <a:gd name="connsiteX3" fmla="*/ 3723398 w 5835911"/>
              <a:gd name="connsiteY3" fmla="*/ 2430583 h 2659721"/>
              <a:gd name="connsiteX4" fmla="*/ 4248992 w 5835911"/>
              <a:gd name="connsiteY4" fmla="*/ 519842 h 2659721"/>
              <a:gd name="connsiteX5" fmla="*/ 5835911 w 5835911"/>
              <a:gd name="connsiteY5" fmla="*/ 26357 h 2659721"/>
              <a:gd name="connsiteX0" fmla="*/ 835426 w 5886397"/>
              <a:gd name="connsiteY0" fmla="*/ 577900 h 2623800"/>
              <a:gd name="connsiteX1" fmla="*/ 124226 w 5886397"/>
              <a:gd name="connsiteY1" fmla="*/ 1172986 h 2623800"/>
              <a:gd name="connsiteX2" fmla="*/ 387928 w 5886397"/>
              <a:gd name="connsiteY2" fmla="*/ 2416436 h 2623800"/>
              <a:gd name="connsiteX3" fmla="*/ 3773884 w 5886397"/>
              <a:gd name="connsiteY3" fmla="*/ 2430583 h 2623800"/>
              <a:gd name="connsiteX4" fmla="*/ 4299478 w 5886397"/>
              <a:gd name="connsiteY4" fmla="*/ 519842 h 2623800"/>
              <a:gd name="connsiteX5" fmla="*/ 5886397 w 5886397"/>
              <a:gd name="connsiteY5" fmla="*/ 26357 h 2623800"/>
              <a:gd name="connsiteX0" fmla="*/ 826305 w 5877276"/>
              <a:gd name="connsiteY0" fmla="*/ 577900 h 2643293"/>
              <a:gd name="connsiteX1" fmla="*/ 115105 w 5877276"/>
              <a:gd name="connsiteY1" fmla="*/ 1172986 h 2643293"/>
              <a:gd name="connsiteX2" fmla="*/ 378807 w 5877276"/>
              <a:gd name="connsiteY2" fmla="*/ 2416436 h 2643293"/>
              <a:gd name="connsiteX3" fmla="*/ 3764763 w 5877276"/>
              <a:gd name="connsiteY3" fmla="*/ 2430583 h 2643293"/>
              <a:gd name="connsiteX4" fmla="*/ 4290357 w 5877276"/>
              <a:gd name="connsiteY4" fmla="*/ 519842 h 2643293"/>
              <a:gd name="connsiteX5" fmla="*/ 5877276 w 5877276"/>
              <a:gd name="connsiteY5" fmla="*/ 26357 h 2643293"/>
              <a:gd name="connsiteX0" fmla="*/ 787977 w 5838948"/>
              <a:gd name="connsiteY0" fmla="*/ 577900 h 2639280"/>
              <a:gd name="connsiteX1" fmla="*/ 76777 w 5838948"/>
              <a:gd name="connsiteY1" fmla="*/ 1172986 h 2639280"/>
              <a:gd name="connsiteX2" fmla="*/ 340479 w 5838948"/>
              <a:gd name="connsiteY2" fmla="*/ 2416436 h 2639280"/>
              <a:gd name="connsiteX3" fmla="*/ 3726435 w 5838948"/>
              <a:gd name="connsiteY3" fmla="*/ 2430583 h 2639280"/>
              <a:gd name="connsiteX4" fmla="*/ 4252029 w 5838948"/>
              <a:gd name="connsiteY4" fmla="*/ 519842 h 2639280"/>
              <a:gd name="connsiteX5" fmla="*/ 5838948 w 5838948"/>
              <a:gd name="connsiteY5" fmla="*/ 26357 h 2639280"/>
              <a:gd name="connsiteX0" fmla="*/ 761695 w 5812666"/>
              <a:gd name="connsiteY0" fmla="*/ 577900 h 2544959"/>
              <a:gd name="connsiteX1" fmla="*/ 50495 w 5812666"/>
              <a:gd name="connsiteY1" fmla="*/ 1172986 h 2544959"/>
              <a:gd name="connsiteX2" fmla="*/ 375288 w 5812666"/>
              <a:gd name="connsiteY2" fmla="*/ 2173367 h 2544959"/>
              <a:gd name="connsiteX3" fmla="*/ 3700153 w 5812666"/>
              <a:gd name="connsiteY3" fmla="*/ 2430583 h 2544959"/>
              <a:gd name="connsiteX4" fmla="*/ 4225747 w 5812666"/>
              <a:gd name="connsiteY4" fmla="*/ 519842 h 2544959"/>
              <a:gd name="connsiteX5" fmla="*/ 5812666 w 5812666"/>
              <a:gd name="connsiteY5" fmla="*/ 26357 h 2544959"/>
              <a:gd name="connsiteX0" fmla="*/ 799228 w 5850199"/>
              <a:gd name="connsiteY0" fmla="*/ 577900 h 2267076"/>
              <a:gd name="connsiteX1" fmla="*/ 88028 w 5850199"/>
              <a:gd name="connsiteY1" fmla="*/ 1172986 h 2267076"/>
              <a:gd name="connsiteX2" fmla="*/ 412821 w 5850199"/>
              <a:gd name="connsiteY2" fmla="*/ 2173367 h 2267076"/>
              <a:gd name="connsiteX3" fmla="*/ 3676595 w 5850199"/>
              <a:gd name="connsiteY3" fmla="*/ 2037044 h 2267076"/>
              <a:gd name="connsiteX4" fmla="*/ 4263280 w 5850199"/>
              <a:gd name="connsiteY4" fmla="*/ 519842 h 2267076"/>
              <a:gd name="connsiteX5" fmla="*/ 5850199 w 5850199"/>
              <a:gd name="connsiteY5" fmla="*/ 26357 h 2267076"/>
              <a:gd name="connsiteX0" fmla="*/ 799228 w 5850199"/>
              <a:gd name="connsiteY0" fmla="*/ 577900 h 2281759"/>
              <a:gd name="connsiteX1" fmla="*/ 88028 w 5850199"/>
              <a:gd name="connsiteY1" fmla="*/ 1172986 h 2281759"/>
              <a:gd name="connsiteX2" fmla="*/ 412821 w 5850199"/>
              <a:gd name="connsiteY2" fmla="*/ 2173367 h 2281759"/>
              <a:gd name="connsiteX3" fmla="*/ 3676595 w 5850199"/>
              <a:gd name="connsiteY3" fmla="*/ 2037044 h 2281759"/>
              <a:gd name="connsiteX4" fmla="*/ 4263280 w 5850199"/>
              <a:gd name="connsiteY4" fmla="*/ 519842 h 2281759"/>
              <a:gd name="connsiteX5" fmla="*/ 5850199 w 5850199"/>
              <a:gd name="connsiteY5" fmla="*/ 26357 h 2281759"/>
              <a:gd name="connsiteX0" fmla="*/ 799228 w 5850199"/>
              <a:gd name="connsiteY0" fmla="*/ 577900 h 2281759"/>
              <a:gd name="connsiteX1" fmla="*/ 88028 w 5850199"/>
              <a:gd name="connsiteY1" fmla="*/ 1172986 h 2281759"/>
              <a:gd name="connsiteX2" fmla="*/ 412821 w 5850199"/>
              <a:gd name="connsiteY2" fmla="*/ 2173367 h 2281759"/>
              <a:gd name="connsiteX3" fmla="*/ 3676595 w 5850199"/>
              <a:gd name="connsiteY3" fmla="*/ 2037044 h 2281759"/>
              <a:gd name="connsiteX4" fmla="*/ 4263280 w 5850199"/>
              <a:gd name="connsiteY4" fmla="*/ 519842 h 2281759"/>
              <a:gd name="connsiteX5" fmla="*/ 5850199 w 5850199"/>
              <a:gd name="connsiteY5" fmla="*/ 26357 h 2281759"/>
              <a:gd name="connsiteX0" fmla="*/ 856698 w 5907669"/>
              <a:gd name="connsiteY0" fmla="*/ 577900 h 2280180"/>
              <a:gd name="connsiteX1" fmla="*/ 59972 w 5907669"/>
              <a:gd name="connsiteY1" fmla="*/ 1196135 h 2280180"/>
              <a:gd name="connsiteX2" fmla="*/ 470291 w 5907669"/>
              <a:gd name="connsiteY2" fmla="*/ 2173367 h 2280180"/>
              <a:gd name="connsiteX3" fmla="*/ 3734065 w 5907669"/>
              <a:gd name="connsiteY3" fmla="*/ 2037044 h 2280180"/>
              <a:gd name="connsiteX4" fmla="*/ 4320750 w 5907669"/>
              <a:gd name="connsiteY4" fmla="*/ 519842 h 2280180"/>
              <a:gd name="connsiteX5" fmla="*/ 5907669 w 5907669"/>
              <a:gd name="connsiteY5" fmla="*/ 26357 h 2280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07669" h="2280180">
                <a:moveTo>
                  <a:pt x="856698" y="577900"/>
                </a:moveTo>
                <a:cubicBezTo>
                  <a:pt x="550688" y="679500"/>
                  <a:pt x="124373" y="918649"/>
                  <a:pt x="59972" y="1196135"/>
                </a:cubicBezTo>
                <a:cubicBezTo>
                  <a:pt x="-4429" y="1473621"/>
                  <a:pt x="-142058" y="2033216"/>
                  <a:pt x="470291" y="2173367"/>
                </a:cubicBezTo>
                <a:cubicBezTo>
                  <a:pt x="1082640" y="2313518"/>
                  <a:pt x="3153413" y="2358930"/>
                  <a:pt x="3734065" y="2037044"/>
                </a:cubicBezTo>
                <a:cubicBezTo>
                  <a:pt x="4314717" y="1715158"/>
                  <a:pt x="3993101" y="955270"/>
                  <a:pt x="4320750" y="519842"/>
                </a:cubicBezTo>
                <a:cubicBezTo>
                  <a:pt x="4648399" y="84414"/>
                  <a:pt x="5566583" y="-66777"/>
                  <a:pt x="5907669" y="26357"/>
                </a:cubicBezTo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74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60000" y="360000"/>
            <a:ext cx="63674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/>
              <a:t>採用したファイバーバンドル</a:t>
            </a:r>
            <a:endParaRPr lang="en-US" altLang="ja-JP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196752"/>
            <a:ext cx="83529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メーカー</a:t>
            </a:r>
            <a:r>
              <a:rPr kumimoji="1" lang="en-US" altLang="ja-JP" sz="3200" dirty="0" smtClean="0"/>
              <a:t>: </a:t>
            </a:r>
            <a:r>
              <a:rPr kumimoji="1" lang="ja-JP" altLang="en-US" sz="3200" dirty="0" smtClean="0"/>
              <a:t>三菱電線工業</a:t>
            </a:r>
            <a:r>
              <a:rPr lang="ja-JP" altLang="en-US" sz="3200" dirty="0"/>
              <a:t>株式</a:t>
            </a:r>
            <a:r>
              <a:rPr lang="ja-JP" altLang="en-US" sz="3200" dirty="0" smtClean="0"/>
              <a:t>会社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ファイバー材質</a:t>
            </a:r>
            <a:r>
              <a:rPr lang="en-US" altLang="ja-JP" sz="3200" dirty="0" smtClean="0"/>
              <a:t>: </a:t>
            </a:r>
            <a:r>
              <a:rPr lang="ja-JP" altLang="en-US" sz="3200" dirty="0"/>
              <a:t>石英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コア</a:t>
            </a:r>
            <a:r>
              <a:rPr kumimoji="1" lang="en-US" altLang="ja-JP" sz="3200" dirty="0" smtClean="0"/>
              <a:t>/</a:t>
            </a:r>
            <a:r>
              <a:rPr kumimoji="1" lang="ja-JP" altLang="en-US" sz="3200" dirty="0" smtClean="0"/>
              <a:t>クラッド直径</a:t>
            </a:r>
            <a:r>
              <a:rPr kumimoji="1" lang="en-US" altLang="ja-JP" sz="3200" dirty="0" smtClean="0"/>
              <a:t>: 100/125 </a:t>
            </a:r>
            <a:r>
              <a:rPr kumimoji="1" lang="en-US" altLang="ja-JP" sz="3200" dirty="0" smtClean="0">
                <a:latin typeface="Symbol" panose="05050102010706020507" pitchFamily="18" charset="2"/>
              </a:rPr>
              <a:t>m</a:t>
            </a:r>
            <a:r>
              <a:rPr kumimoji="1" lang="en-US" altLang="ja-JP" sz="3200" dirty="0" smtClean="0"/>
              <a:t>m</a:t>
            </a:r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長さ</a:t>
            </a:r>
            <a:r>
              <a:rPr lang="en-US" altLang="ja-JP" sz="3200" dirty="0" smtClean="0"/>
              <a:t>: 24 m</a:t>
            </a:r>
          </a:p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透過率</a:t>
            </a:r>
            <a:r>
              <a:rPr kumimoji="1" lang="en-US" altLang="ja-JP" sz="3200" dirty="0" smtClean="0"/>
              <a:t>: 75 %</a:t>
            </a:r>
            <a:r>
              <a:rPr kumimoji="1" lang="ja-JP" altLang="en-US" sz="3200" dirty="0" smtClean="0"/>
              <a:t>以上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ファイバー本数</a:t>
            </a:r>
            <a:r>
              <a:rPr lang="en-US" altLang="ja-JP" sz="3200" dirty="0" smtClean="0"/>
              <a:t>: 127 </a:t>
            </a:r>
            <a:r>
              <a:rPr lang="ja-JP" altLang="en-US" sz="3200" dirty="0" smtClean="0"/>
              <a:t>本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kumimoji="1" lang="en-US" altLang="ja-JP" sz="3200" dirty="0" smtClean="0"/>
              <a:t>2</a:t>
            </a:r>
            <a:r>
              <a:rPr kumimoji="1" lang="ja-JP" altLang="en-US" sz="3200" dirty="0" smtClean="0"/>
              <a:t>次元側ファイバー配列</a:t>
            </a:r>
            <a:r>
              <a:rPr kumimoji="1" lang="en-US" altLang="ja-JP" sz="3200" dirty="0" smtClean="0"/>
              <a:t>: </a:t>
            </a:r>
            <a:r>
              <a:rPr kumimoji="1" lang="ja-JP" altLang="en-US" sz="3200" dirty="0" smtClean="0"/>
              <a:t>六方最密充填 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接着</a:t>
            </a:r>
            <a:r>
              <a:rPr kumimoji="1" lang="en-US" altLang="ja-JP" sz="3200" dirty="0" smtClean="0"/>
              <a:t>)</a:t>
            </a:r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/>
              <a:t>コア占有面積割合</a:t>
            </a:r>
            <a:r>
              <a:rPr lang="en-US" altLang="ja-JP" sz="3200" dirty="0"/>
              <a:t>: 58 </a:t>
            </a:r>
            <a:r>
              <a:rPr lang="en-US" altLang="ja-JP" sz="3200" dirty="0" smtClean="0"/>
              <a:t>%</a:t>
            </a:r>
            <a:endParaRPr lang="en-US" altLang="ja-JP" sz="32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00192" y="1916832"/>
            <a:ext cx="2520280" cy="3013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57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0000" y="360000"/>
            <a:ext cx="66527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納品されたファイバーバンドル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42677" y="1076833"/>
            <a:ext cx="5658645" cy="573325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79512" y="1916832"/>
            <a:ext cx="1296144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次元アレイ</a:t>
            </a:r>
          </a:p>
        </p:txBody>
      </p:sp>
      <p:cxnSp>
        <p:nvCxnSpPr>
          <p:cNvPr id="6" name="直線矢印コネクタ 5"/>
          <p:cNvCxnSpPr>
            <a:stCxn id="4" idx="3"/>
          </p:cNvCxnSpPr>
          <p:nvPr/>
        </p:nvCxnSpPr>
        <p:spPr>
          <a:xfrm>
            <a:off x="1475656" y="2455441"/>
            <a:ext cx="2232248" cy="37455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7668343" y="5373216"/>
            <a:ext cx="1296144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2</a:t>
            </a:r>
            <a:r>
              <a:rPr kumimoji="1" lang="ja-JP" altLang="en-US" sz="3200" dirty="0" smtClean="0"/>
              <a:t>次元アレイ</a:t>
            </a:r>
          </a:p>
        </p:txBody>
      </p:sp>
      <p:cxnSp>
        <p:nvCxnSpPr>
          <p:cNvPr id="9" name="直線矢印コネクタ 8"/>
          <p:cNvCxnSpPr>
            <a:stCxn id="7" idx="1"/>
          </p:cNvCxnSpPr>
          <p:nvPr/>
        </p:nvCxnSpPr>
        <p:spPr>
          <a:xfrm flipH="1">
            <a:off x="7164288" y="5911825"/>
            <a:ext cx="504055" cy="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84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4026" y="1174440"/>
            <a:ext cx="2990364" cy="283062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60000" y="360000"/>
            <a:ext cx="4331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2</a:t>
            </a:r>
            <a:r>
              <a:rPr kumimoji="1" lang="ja-JP" altLang="en-US" sz="4000" dirty="0" smtClean="0"/>
              <a:t>次元アレイ側端面</a:t>
            </a:r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1403648" y="1067886"/>
            <a:ext cx="1181444" cy="1208986"/>
          </a:xfrm>
          <a:prstGeom prst="line">
            <a:avLst/>
          </a:prstGeom>
          <a:ln w="38100">
            <a:solidFill>
              <a:srgbClr val="00B050"/>
            </a:solidFill>
            <a:headEnd type="non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403648" y="2852936"/>
            <a:ext cx="1181444" cy="3601421"/>
          </a:xfrm>
          <a:prstGeom prst="line">
            <a:avLst/>
          </a:prstGeom>
          <a:ln w="38100">
            <a:solidFill>
              <a:srgbClr val="00B050"/>
            </a:solidFill>
            <a:headEnd type="non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1403648" y="2276872"/>
            <a:ext cx="576064" cy="57606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85092" y="1045181"/>
            <a:ext cx="5731323" cy="5409176"/>
          </a:xfrm>
          <a:prstGeom prst="rect">
            <a:avLst/>
          </a:prstGeom>
        </p:spPr>
      </p:pic>
      <p:cxnSp>
        <p:nvCxnSpPr>
          <p:cNvPr id="12" name="直線矢印コネクタ 11"/>
          <p:cNvCxnSpPr/>
          <p:nvPr/>
        </p:nvCxnSpPr>
        <p:spPr>
          <a:xfrm>
            <a:off x="8028384" y="1174440"/>
            <a:ext cx="0" cy="5062872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8127886" y="2927846"/>
            <a:ext cx="899592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1.8 mm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85611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8575">
          <a:solidFill>
            <a:schemeClr val="tx1"/>
          </a:solidFill>
        </a:ln>
      </a:spPr>
      <a:bodyPr rtlCol="0" anchor="ctr"/>
      <a:lstStyle>
        <a:defPPr algn="ctr">
          <a:defRPr dirty="0" smtClean="0">
            <a:ln>
              <a:solidFill>
                <a:sysClr val="windowText" lastClr="000000"/>
              </a:solidFill>
            </a:ln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00B05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sz="3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3358</TotalTime>
  <Words>296</Words>
  <Application>Microsoft Office PowerPoint</Application>
  <PresentationFormat>画面に合わせる (4:3)</PresentationFormat>
  <Paragraphs>68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Symbol</vt:lpstr>
      <vt:lpstr>Office ​​テーマ</vt:lpstr>
      <vt:lpstr>3.8m望遠鏡用 面分光装置開発 - ファイバーバンドル 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3.8m望遠鏡用 プロトタイプ面分光器計画</dc:title>
  <dc:creator>kazuya</dc:creator>
  <cp:lastModifiedBy>kazuya</cp:lastModifiedBy>
  <cp:revision>279</cp:revision>
  <dcterms:created xsi:type="dcterms:W3CDTF">2012-10-04T03:06:51Z</dcterms:created>
  <dcterms:modified xsi:type="dcterms:W3CDTF">2014-04-14T00:41:44Z</dcterms:modified>
</cp:coreProperties>
</file>