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65" r:id="rId9"/>
    <p:sldId id="275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EC42-CA47-4DE2-AAFD-7CFC3751B332}" type="datetimeFigureOut">
              <a:rPr kumimoji="1" lang="ja-JP" altLang="en-US" smtClean="0"/>
              <a:t>2013/2/22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EA85-A61C-44C4-9CA2-0586F0E78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京大岡山</a:t>
            </a:r>
            <a:r>
              <a:rPr kumimoji="1" lang="en-US" altLang="ja-JP" dirty="0" smtClean="0"/>
              <a:t>3.8m</a:t>
            </a:r>
            <a:r>
              <a:rPr kumimoji="1" lang="ja-JP" altLang="en-US" dirty="0" smtClean="0"/>
              <a:t>望遠鏡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栗田光樹夫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smtClean="0">
                <a:latin typeface="Calibri" pitchFamily="34" charset="0"/>
                <a:ea typeface="ＭＳ Ｐゴシック" charset="-128"/>
              </a:rPr>
              <a:t>京都岡山望遠鏡計画</a:t>
            </a:r>
            <a:endParaRPr 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075" name="コンテンツ プレースホルダ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>
              <a:spcBef>
                <a:spcPts val="500"/>
              </a:spcBef>
            </a:pPr>
            <a:r>
              <a:rPr sz="2400" dirty="0" smtClean="0">
                <a:latin typeface="Calibri" pitchFamily="34" charset="0"/>
                <a:ea typeface="ＭＳ Ｐゴシック" charset="-128"/>
              </a:rPr>
              <a:t>国立天文台岡山観測所に口径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3.8m</a:t>
            </a:r>
            <a:r>
              <a:rPr sz="2400" dirty="0" smtClean="0">
                <a:latin typeface="Calibri" pitchFamily="34" charset="0"/>
                <a:ea typeface="ＭＳ Ｐゴシック" charset="-128"/>
              </a:rPr>
              <a:t>の望遠鏡を作る</a:t>
            </a:r>
            <a:endParaRPr lang="en-US" sz="2400" dirty="0" smtClean="0">
              <a:latin typeface="Calibri" pitchFamily="34" charset="0"/>
              <a:ea typeface="ＭＳ Ｐゴシック" charset="-128"/>
            </a:endParaRPr>
          </a:p>
          <a:p>
            <a:pPr eaLnBrk="1">
              <a:spcBef>
                <a:spcPts val="500"/>
              </a:spcBef>
            </a:pPr>
            <a:r>
              <a:rPr sz="2400" dirty="0" smtClean="0">
                <a:latin typeface="Calibri" pitchFamily="34" charset="0"/>
                <a:ea typeface="ＭＳ Ｐゴシック" charset="-128"/>
              </a:rPr>
              <a:t>構想は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1999</a:t>
            </a:r>
            <a:r>
              <a:rPr sz="2400" dirty="0" smtClean="0">
                <a:latin typeface="Calibri" pitchFamily="34" charset="0"/>
                <a:ea typeface="ＭＳ Ｐゴシック" charset="-128"/>
              </a:rPr>
              <a:t>年から、スタートは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2005</a:t>
            </a:r>
            <a:r>
              <a:rPr sz="2400" dirty="0" smtClean="0">
                <a:latin typeface="Calibri" pitchFamily="34" charset="0"/>
                <a:ea typeface="ＭＳ Ｐゴシック" charset="-128"/>
              </a:rPr>
              <a:t>年から、</a:t>
            </a:r>
            <a:r>
              <a:rPr lang="en-US" altLang="ja-JP" sz="2400" dirty="0" smtClean="0">
                <a:latin typeface="Calibri" pitchFamily="34" charset="0"/>
                <a:ea typeface="ＭＳ Ｐゴシック" charset="-128"/>
              </a:rPr>
              <a:t>2015</a:t>
            </a:r>
            <a:r>
              <a:rPr lang="ja-JP" altLang="en-US" sz="2400" dirty="0">
                <a:latin typeface="Calibri" pitchFamily="34" charset="0"/>
                <a:ea typeface="ＭＳ Ｐゴシック" charset="-128"/>
              </a:rPr>
              <a:t>年度中</a:t>
            </a:r>
            <a:r>
              <a:rPr sz="2400" dirty="0" err="1" smtClean="0">
                <a:latin typeface="Calibri" pitchFamily="34" charset="0"/>
                <a:ea typeface="ＭＳ Ｐゴシック" charset="-128"/>
              </a:rPr>
              <a:t>の完成を目指す</a:t>
            </a:r>
            <a:endParaRPr lang="en-US" sz="2400" dirty="0" smtClean="0">
              <a:latin typeface="Calibri" pitchFamily="34" charset="0"/>
              <a:ea typeface="ＭＳ Ｐゴシック" charset="-128"/>
            </a:endParaRPr>
          </a:p>
          <a:p>
            <a:pPr eaLnBrk="1">
              <a:spcBef>
                <a:spcPts val="500"/>
              </a:spcBef>
            </a:pPr>
            <a:r>
              <a:rPr sz="2400" dirty="0" err="1" smtClean="0">
                <a:latin typeface="Calibri" pitchFamily="34" charset="0"/>
                <a:ea typeface="ＭＳ Ｐゴシック" charset="-128"/>
              </a:rPr>
              <a:t>京大、名大、国立天文台、ナノオプトニクスエナジーの共同計画</a:t>
            </a:r>
            <a:endParaRPr lang="en-US" sz="2400" dirty="0" smtClean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3077" name="Picture 6" descr="http://www.kusastro.kyoto-u.ac.jp/~iwamuro/Kyoto3m/k3m5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天文学のねらい</a:t>
            </a:r>
            <a:endParaRPr lang="en-US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099" name="コンテンツ プレースホル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/>
            <a:r>
              <a:rPr dirty="0" err="1" smtClean="0">
                <a:latin typeface="Calibri" pitchFamily="34" charset="0"/>
                <a:ea typeface="ＭＳ Ｐゴシック" charset="-128"/>
              </a:rPr>
              <a:t>ガンマ線バースト、超新星、新星、</a:t>
            </a:r>
            <a:r>
              <a:rPr lang="en-US" altLang="ja-JP" dirty="0" err="1" smtClean="0">
                <a:latin typeface="Calibri" pitchFamily="34" charset="0"/>
                <a:ea typeface="ＭＳ Ｐゴシック" charset="-128"/>
              </a:rPr>
              <a:t>X</a:t>
            </a:r>
            <a:r>
              <a:rPr dirty="0" err="1" smtClean="0">
                <a:latin typeface="Calibri" pitchFamily="34" charset="0"/>
                <a:ea typeface="ＭＳ Ｐゴシック" charset="-128"/>
              </a:rPr>
              <a:t>線新星</a:t>
            </a:r>
            <a:r>
              <a:rPr lang="ja-JP" altLang="en-US" dirty="0" err="1" smtClean="0">
                <a:latin typeface="Calibri" pitchFamily="34" charset="0"/>
                <a:ea typeface="ＭＳ Ｐゴシック" charset="-128"/>
              </a:rPr>
              <a:t>、</a:t>
            </a:r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重力波の候補天体</a:t>
            </a:r>
            <a:r>
              <a:rPr dirty="0" err="1" smtClean="0">
                <a:latin typeface="Calibri" pitchFamily="34" charset="0"/>
                <a:ea typeface="ＭＳ Ｐゴシック" charset="-128"/>
              </a:rPr>
              <a:t>などを解明する</a:t>
            </a:r>
            <a:endParaRPr lang="en-US" dirty="0" smtClean="0">
              <a:latin typeface="Calibri" pitchFamily="34" charset="0"/>
              <a:ea typeface="ＭＳ Ｐゴシック" charset="-128"/>
            </a:endParaRPr>
          </a:p>
          <a:p>
            <a:pPr lvl="1"/>
            <a:r>
              <a:rPr dirty="0" err="1" smtClean="0">
                <a:latin typeface="Calibri" pitchFamily="34" charset="0"/>
                <a:ea typeface="ＭＳ Ｐゴシック" charset="-128"/>
              </a:rPr>
              <a:t>いつ起こるかわからない「突発」な天体を観測するには機敏に動く専用望遠鏡が必要</a:t>
            </a:r>
            <a:endParaRPr lang="en-US" dirty="0" smtClean="0">
              <a:latin typeface="Calibri" pitchFamily="34" charset="0"/>
              <a:ea typeface="ＭＳ Ｐゴシック" charset="-128"/>
            </a:endParaRPr>
          </a:p>
          <a:p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系外惑星を直接撮像する。</a:t>
            </a:r>
            <a:endParaRPr lang="en-US" altLang="ja-JP" dirty="0" smtClean="0">
              <a:latin typeface="Calibri" pitchFamily="34" charset="0"/>
              <a:ea typeface="ＭＳ Ｐゴシック" charset="-128"/>
            </a:endParaRPr>
          </a:p>
          <a:p>
            <a:pPr lvl="1"/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長時間</a:t>
            </a:r>
            <a:r>
              <a:rPr lang="ja-JP" altLang="en-US" dirty="0">
                <a:latin typeface="Calibri" pitchFamily="34" charset="0"/>
                <a:ea typeface="ＭＳ Ｐゴシック" charset="-128"/>
              </a:rPr>
              <a:t>観測に</a:t>
            </a:r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は専用望遠鏡が必要</a:t>
            </a:r>
            <a:endParaRPr lang="en-US" dirty="0" smtClean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4100" name="Picture 2" descr="blackhol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4725988"/>
            <a:ext cx="272573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smtClean="0">
                <a:latin typeface="Calibri" pitchFamily="34" charset="0"/>
                <a:ea typeface="ＭＳ Ｐゴシック" charset="-128"/>
              </a:rPr>
              <a:t>場所</a:t>
            </a:r>
          </a:p>
        </p:txBody>
      </p:sp>
      <p:sp>
        <p:nvSpPr>
          <p:cNvPr id="5123" name="コンテンツ プレースホル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altLang="en-US" smtClean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68961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kcv.ne.jp/~maehara1/O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760788"/>
            <a:ext cx="54356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ja-JP" altLang="en-US" dirty="0" smtClean="0">
                <a:latin typeface="Calibri" pitchFamily="34" charset="0"/>
                <a:ea typeface="ＭＳ Ｐゴシック" charset="-128"/>
              </a:rPr>
              <a:t>技術のねらい</a:t>
            </a:r>
            <a:endParaRPr dirty="0" smtClean="0"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6148" name="Picture 2" descr="http://www.kusastro.kyoto-u.ac.jp/~iwamuro/Kyoto3m/k3m5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5718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732240" y="263691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分割鏡制御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393305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軽量架台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0072" y="1844824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鏡加工と計測</a:t>
            </a:r>
            <a:endParaRPr kumimoji="1" lang="ja-JP" altLang="en-US" sz="3200" dirty="0"/>
          </a:p>
        </p:txBody>
      </p:sp>
      <p:cxnSp>
        <p:nvCxnSpPr>
          <p:cNvPr id="16" name="直線コネクタ 15"/>
          <p:cNvCxnSpPr>
            <a:endCxn id="11" idx="1"/>
          </p:cNvCxnSpPr>
          <p:nvPr/>
        </p:nvCxnSpPr>
        <p:spPr>
          <a:xfrm flipV="1">
            <a:off x="5364088" y="2929300"/>
            <a:ext cx="1368152" cy="85974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2195736" y="4293096"/>
            <a:ext cx="1656184" cy="4997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13" idx="1"/>
          </p:cNvCxnSpPr>
          <p:nvPr/>
        </p:nvCxnSpPr>
        <p:spPr>
          <a:xfrm flipH="1" flipV="1">
            <a:off x="5220072" y="2137212"/>
            <a:ext cx="72008" cy="157982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3" idx="1"/>
          </p:cNvCxnSpPr>
          <p:nvPr/>
        </p:nvCxnSpPr>
        <p:spPr>
          <a:xfrm flipV="1">
            <a:off x="4716016" y="2137212"/>
            <a:ext cx="504056" cy="1867852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endCxn id="13" idx="1"/>
          </p:cNvCxnSpPr>
          <p:nvPr/>
        </p:nvCxnSpPr>
        <p:spPr>
          <a:xfrm flipV="1">
            <a:off x="4211960" y="2137212"/>
            <a:ext cx="1008112" cy="1003756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鏡加工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大きな鏡を高速加工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563888" cy="250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yamakawa\デスクトップ\新しいフォルダ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97" y="2996952"/>
            <a:ext cx="4513699" cy="2647405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1619672" y="5733256"/>
            <a:ext cx="2747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加工施設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（ナノオプトニクスエナジー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ナガセインテグレックス内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9" name="Picture 7" descr="C:\Documents and Settings\tokoro\デスクトップ\第21回技術検討会\加工風景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802755"/>
            <a:ext cx="2915816" cy="205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機上計測システム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700" dirty="0" smtClean="0"/>
              <a:t>計測と修正加工が</a:t>
            </a:r>
            <a:r>
              <a:rPr kumimoji="1" lang="en-US" altLang="ja-JP" sz="2700" dirty="0" smtClean="0"/>
              <a:t>1</a:t>
            </a:r>
            <a:r>
              <a:rPr kumimoji="1" lang="ja-JP" altLang="en-US" sz="2700" dirty="0" smtClean="0"/>
              <a:t>日のうちにできる</a:t>
            </a:r>
            <a:endParaRPr kumimoji="1" lang="ja-JP" altLang="en-US" sz="2700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1484784"/>
            <a:ext cx="4608512" cy="5157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59374"/>
            <a:ext cx="2016224" cy="14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台形 5"/>
          <p:cNvSpPr/>
          <p:nvPr/>
        </p:nvSpPr>
        <p:spPr>
          <a:xfrm>
            <a:off x="1907704" y="2924944"/>
            <a:ext cx="1872208" cy="3672408"/>
          </a:xfrm>
          <a:prstGeom prst="trapezoid">
            <a:avLst>
              <a:gd name="adj" fmla="val 353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627784" y="2564904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450912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r>
              <a:rPr lang="ja-JP" altLang="en-US" dirty="0" smtClean="0"/>
              <a:t>℃の温調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07704" y="2924944"/>
            <a:ext cx="0" cy="29523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259632" y="4149080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10 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24928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干渉計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6021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研削盤</a:t>
            </a:r>
            <a:endParaRPr kumimoji="1" lang="ja-JP" altLang="en-US" dirty="0"/>
          </a:p>
        </p:txBody>
      </p:sp>
      <p:pic>
        <p:nvPicPr>
          <p:cNvPr id="14" name="Picture 6" descr="D:\岡山新技術望遠鏡\プレゼン\0707_rs.jpg"/>
          <p:cNvPicPr>
            <a:picLocks noChangeAspect="1" noChangeArrowheads="1"/>
          </p:cNvPicPr>
          <p:nvPr/>
        </p:nvPicPr>
        <p:blipFill>
          <a:blip r:embed="rId3" cstate="print"/>
          <a:srcRect l="7727" t="23781" r="8110" b="21587"/>
          <a:stretch>
            <a:fillRect/>
          </a:stretch>
        </p:blipFill>
        <p:spPr bwMode="auto">
          <a:xfrm>
            <a:off x="5724128" y="2885082"/>
            <a:ext cx="3105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6227359" y="4901207"/>
            <a:ext cx="1938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Calibri" pitchFamily="34" charset="0"/>
              </a:rPr>
              <a:t>－</a:t>
            </a:r>
            <a:r>
              <a:rPr lang="en-US" altLang="ja-JP" dirty="0">
                <a:latin typeface="Calibri" pitchFamily="34" charset="0"/>
              </a:rPr>
              <a:t>100</a:t>
            </a:r>
            <a:r>
              <a:rPr lang="ja-JP" altLang="en-US" dirty="0">
                <a:latin typeface="Calibri" pitchFamily="34" charset="0"/>
              </a:rPr>
              <a:t>－＋</a:t>
            </a:r>
            <a:r>
              <a:rPr lang="en-US" altLang="ja-JP" dirty="0">
                <a:latin typeface="Calibri" pitchFamily="34" charset="0"/>
              </a:rPr>
              <a:t>100 </a:t>
            </a:r>
            <a:r>
              <a:rPr lang="en-US" altLang="ja-JP" dirty="0" smtClean="0">
                <a:latin typeface="Calibri" pitchFamily="34" charset="0"/>
              </a:rPr>
              <a:t>nm</a:t>
            </a:r>
            <a:endParaRPr lang="en-US" altLang="ja-JP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軽量望遠鏡架台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563" cy="4781550"/>
          </a:xfrm>
        </p:spPr>
        <p:txBody>
          <a:bodyPr rtlCol="0">
            <a:normAutofit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超軽量な望遠鏡構造</a:t>
            </a:r>
            <a:endParaRPr lang="en-US" altLang="ja-JP" sz="3200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sz="3200" dirty="0"/>
              <a:t>柔らか</a:t>
            </a:r>
            <a:r>
              <a:rPr lang="ja-JP" altLang="en-US" sz="3200" dirty="0" smtClean="0"/>
              <a:t>いけど変形しない構造を遺伝的アルゴリズムで実現</a:t>
            </a:r>
            <a:endParaRPr lang="en-US" altLang="ja-JP" sz="3200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3200" dirty="0" smtClean="0"/>
          </a:p>
        </p:txBody>
      </p:sp>
      <p:pic>
        <p:nvPicPr>
          <p:cNvPr id="8196" name="Picture 2" descr="D:\picture\岡山望遠鏡\DSC_4096.JPG"/>
          <p:cNvPicPr>
            <a:picLocks noChangeAspect="1" noChangeArrowheads="1"/>
          </p:cNvPicPr>
          <p:nvPr/>
        </p:nvPicPr>
        <p:blipFill>
          <a:blip r:embed="rId2" cstate="print"/>
          <a:srcRect l="17386" r="13435"/>
          <a:stretch>
            <a:fillRect/>
          </a:stretch>
        </p:blipFill>
        <p:spPr bwMode="auto">
          <a:xfrm>
            <a:off x="4932040" y="3822615"/>
            <a:ext cx="291623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Users\mikio\Desktop\09spring\k3m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89168"/>
            <a:ext cx="3024336" cy="32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望遠鏡と技術の応用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宇宙ごみ（</a:t>
            </a:r>
            <a:r>
              <a:rPr kumimoji="1" lang="en-US" altLang="ja-JP" dirty="0" smtClean="0"/>
              <a:t>Space Debris</a:t>
            </a:r>
            <a:r>
              <a:rPr kumimoji="1" lang="ja-JP" altLang="en-US" dirty="0" smtClean="0"/>
              <a:t>）の監視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宇宙</a:t>
            </a:r>
            <a:r>
              <a:rPr lang="ja-JP" altLang="en-US" dirty="0" smtClean="0"/>
              <a:t>の安全保障</a:t>
            </a:r>
            <a:endParaRPr lang="en-US" altLang="ja-JP" dirty="0" smtClean="0"/>
          </a:p>
          <a:p>
            <a:r>
              <a:rPr kumimoji="1" lang="ja-JP" altLang="en-US" dirty="0" smtClean="0"/>
              <a:t>南極サブミリ波望遠鏡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口径</a:t>
            </a:r>
            <a:r>
              <a:rPr kumimoji="1" lang="en-US" altLang="ja-JP" dirty="0" smtClean="0"/>
              <a:t>10m</a:t>
            </a:r>
            <a:r>
              <a:rPr kumimoji="1" lang="ja-JP" altLang="en-US" dirty="0" smtClean="0"/>
              <a:t>の電波望遠鏡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枚程度の分割鏡</a:t>
            </a:r>
            <a:endParaRPr kumimoji="1" lang="en-US" altLang="ja-JP" dirty="0" smtClean="0"/>
          </a:p>
          <a:p>
            <a:r>
              <a:rPr kumimoji="1" lang="ja-JP" altLang="en-US" dirty="0" smtClean="0"/>
              <a:t>南極赤外線望遠鏡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58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157</Words>
  <Application>Microsoft Office PowerPoint</Application>
  <PresentationFormat>画面に合わせる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京大岡山3.8m望遠鏡</vt:lpstr>
      <vt:lpstr>京都岡山望遠鏡計画</vt:lpstr>
      <vt:lpstr>天文学のねらい</vt:lpstr>
      <vt:lpstr>場所</vt:lpstr>
      <vt:lpstr>技術のねらい</vt:lpstr>
      <vt:lpstr>鏡加工</vt:lpstr>
      <vt:lpstr>機上計測システム 計測と修正加工が1日のうちにできる</vt:lpstr>
      <vt:lpstr>軽量望遠鏡架台</vt:lpstr>
      <vt:lpstr>望遠鏡と技術の応用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京大岡山3.8m望遠鏡</dc:title>
  <dc:creator>mikio</dc:creator>
  <cp:lastModifiedBy>mikio</cp:lastModifiedBy>
  <cp:revision>13</cp:revision>
  <dcterms:created xsi:type="dcterms:W3CDTF">2011-10-04T23:36:17Z</dcterms:created>
  <dcterms:modified xsi:type="dcterms:W3CDTF">2013-02-22T08:33:57Z</dcterms:modified>
</cp:coreProperties>
</file>