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84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87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35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36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9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38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03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78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98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77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05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B6FB3-384A-4BC5-B7EE-CF68A6E112D0}" type="datetimeFigureOut">
              <a:rPr kumimoji="1" lang="ja-JP" altLang="en-US" smtClean="0"/>
              <a:t>2018/8/16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FB01B-9CBA-486C-ACBC-7249D9D4A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026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観測装置の特色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679575"/>
            <a:ext cx="9144000" cy="903643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3600" dirty="0" smtClean="0"/>
              <a:t>岩室　史英</a:t>
            </a:r>
            <a:endParaRPr kumimoji="1" lang="en-US" altLang="ja-JP" sz="3600" dirty="0" smtClean="0"/>
          </a:p>
          <a:p>
            <a:r>
              <a:rPr lang="ja-JP" altLang="en-US" dirty="0" smtClean="0"/>
              <a:t>京都大学　大学院理学研究科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74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現在開発中・検討中の装置　（概要）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938656" cy="435133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可視面分光装置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KOOLS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00B050"/>
                </a:solidFill>
              </a:rPr>
              <a:t>惑星探査装置</a:t>
            </a:r>
            <a:r>
              <a:rPr lang="ja-JP" altLang="en-US" dirty="0" smtClean="0"/>
              <a:t>（</a:t>
            </a:r>
            <a:r>
              <a:rPr lang="en-US" altLang="ja-JP" dirty="0" smtClean="0"/>
              <a:t>SEICA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>
                <a:solidFill>
                  <a:srgbClr val="00B050"/>
                </a:solidFill>
              </a:rPr>
              <a:t>近</a:t>
            </a:r>
            <a:r>
              <a:rPr kumimoji="1" lang="ja-JP" altLang="en-US" dirty="0" smtClean="0">
                <a:solidFill>
                  <a:srgbClr val="00B050"/>
                </a:solidFill>
              </a:rPr>
              <a:t>赤外相対測光</a:t>
            </a:r>
            <a:r>
              <a:rPr kumimoji="1" lang="ja-JP" altLang="en-US" dirty="0" smtClean="0">
                <a:solidFill>
                  <a:srgbClr val="00B050"/>
                </a:solidFill>
              </a:rPr>
              <a:t>分光器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可視高分散分光器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高速</a:t>
            </a:r>
            <a:r>
              <a:rPr kumimoji="1" lang="ja-JP" altLang="en-US" dirty="0" smtClean="0">
                <a:solidFill>
                  <a:srgbClr val="0070C0"/>
                </a:solidFill>
              </a:rPr>
              <a:t>測光分光装置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赤外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偏光</a:t>
            </a:r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撮像装置</a:t>
            </a:r>
            <a:endParaRPr lang="en-US" altLang="ja-JP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多色撮像カメラ</a:t>
            </a:r>
            <a:endParaRPr lang="en-US" altLang="ja-JP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rgbClr val="0070C0"/>
                </a:solidFill>
              </a:rPr>
              <a:t>ぐんま高分散分光器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GAOES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5483983" y="1827413"/>
            <a:ext cx="49386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広がった領域の分光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極限補償光学＋コロナグラフ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２天体同時測光分光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可視光全体を一度に観測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高速露出カメラ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近赤外偏光撮像カメラ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可視光複数波長での同時撮像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ぐんま</a:t>
            </a:r>
            <a:r>
              <a:rPr lang="ja-JP" altLang="en-US" dirty="0"/>
              <a:t>天文</a:t>
            </a:r>
            <a:r>
              <a:rPr lang="ja-JP" altLang="en-US" dirty="0" smtClean="0"/>
              <a:t>台装置の移設</a:t>
            </a:r>
            <a:endParaRPr lang="en-US" altLang="ja-JP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838200" y="1483177"/>
            <a:ext cx="3626224" cy="34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</a:rPr>
              <a:t>装置名称　（</a:t>
            </a:r>
            <a:r>
              <a:rPr lang="ja-JP" altLang="en-US" sz="1200" b="1" dirty="0" smtClean="0">
                <a:solidFill>
                  <a:srgbClr val="0070C0"/>
                </a:solidFill>
              </a:rPr>
              <a:t>既存装置 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>
                <a:solidFill>
                  <a:srgbClr val="00B050"/>
                </a:solidFill>
              </a:rPr>
              <a:t>開発中 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>
                <a:solidFill>
                  <a:schemeClr val="accent4">
                    <a:lumMod val="75000"/>
                  </a:schemeClr>
                </a:solidFill>
              </a:rPr>
              <a:t>開発開始 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計画中</a:t>
            </a: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</a:rPr>
              <a:t>）</a:t>
            </a:r>
            <a:endParaRPr lang="en-US" altLang="ja-JP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0261134" y="1829205"/>
            <a:ext cx="1649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/>
              <a:t>突発天体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惑星探査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変光天体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フレア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変光天体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星形成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超新星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惑星</a:t>
            </a:r>
            <a:r>
              <a:rPr lang="ja-JP" altLang="en-US" dirty="0"/>
              <a:t>探査</a:t>
            </a:r>
            <a:endParaRPr lang="ja-JP" altLang="en-US" dirty="0" smtClean="0"/>
          </a:p>
        </p:txBody>
      </p:sp>
      <p:cxnSp>
        <p:nvCxnSpPr>
          <p:cNvPr id="9" name="直線コネクタ 8"/>
          <p:cNvCxnSpPr/>
          <p:nvPr/>
        </p:nvCxnSpPr>
        <p:spPr>
          <a:xfrm>
            <a:off x="838200" y="1780805"/>
            <a:ext cx="1126415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5519570" y="1474211"/>
            <a:ext cx="515470" cy="34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</a:rPr>
              <a:t>特徴</a:t>
            </a:r>
            <a:endParaRPr lang="en-US" altLang="ja-JP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0265470" y="1465245"/>
            <a:ext cx="1406575" cy="34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200" b="1" dirty="0">
                <a:solidFill>
                  <a:schemeClr val="bg1">
                    <a:lumMod val="50000"/>
                  </a:schemeClr>
                </a:solidFill>
              </a:rPr>
              <a:t>主</a:t>
            </a: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</a:rPr>
              <a:t>な観測対象</a:t>
            </a:r>
            <a:endParaRPr lang="en-US" altLang="ja-JP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337493" cy="1325563"/>
          </a:xfrm>
        </p:spPr>
        <p:txBody>
          <a:bodyPr/>
          <a:lstStyle/>
          <a:p>
            <a:r>
              <a:rPr kumimoji="1" lang="ja-JP" altLang="en-US" dirty="0" smtClean="0"/>
              <a:t>現在開発中・検討中の装置　（波長域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分解能）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938656" cy="435133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可視面分光装置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KOOLS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00B050"/>
                </a:solidFill>
              </a:rPr>
              <a:t>惑星探査装置</a:t>
            </a:r>
            <a:r>
              <a:rPr lang="ja-JP" altLang="en-US" dirty="0" smtClean="0"/>
              <a:t>（</a:t>
            </a:r>
            <a:r>
              <a:rPr lang="en-US" altLang="ja-JP" dirty="0" smtClean="0"/>
              <a:t>SEICA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>
                <a:solidFill>
                  <a:srgbClr val="00B050"/>
                </a:solidFill>
              </a:rPr>
              <a:t>近</a:t>
            </a:r>
            <a:r>
              <a:rPr kumimoji="1" lang="ja-JP" altLang="en-US" dirty="0" smtClean="0">
                <a:solidFill>
                  <a:srgbClr val="00B050"/>
                </a:solidFill>
              </a:rPr>
              <a:t>赤外相対測光</a:t>
            </a:r>
            <a:r>
              <a:rPr kumimoji="1" lang="ja-JP" altLang="en-US" dirty="0" smtClean="0">
                <a:solidFill>
                  <a:srgbClr val="00B050"/>
                </a:solidFill>
              </a:rPr>
              <a:t>分光器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可視高分散分光器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高速</a:t>
            </a:r>
            <a:r>
              <a:rPr kumimoji="1" lang="ja-JP" altLang="en-US" dirty="0" smtClean="0">
                <a:solidFill>
                  <a:srgbClr val="0070C0"/>
                </a:solidFill>
              </a:rPr>
              <a:t>測光分光装置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赤外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偏光</a:t>
            </a:r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撮像装置</a:t>
            </a:r>
            <a:endParaRPr lang="en-US" altLang="ja-JP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多色撮像カメラ</a:t>
            </a:r>
            <a:endParaRPr lang="en-US" altLang="ja-JP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rgbClr val="0070C0"/>
                </a:solidFill>
              </a:rPr>
              <a:t>ぐんま高分散分光器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GAOES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6099586" y="5593977"/>
            <a:ext cx="5787614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6103037" y="1595540"/>
            <a:ext cx="8271" cy="401015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9224271" y="5642985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波長</a:t>
            </a:r>
            <a:r>
              <a:rPr lang="ja-JP" altLang="en-US" sz="2800" dirty="0"/>
              <a:t>分解能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32859" y="1663297"/>
            <a:ext cx="615553" cy="81047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2800" dirty="0"/>
              <a:t>波長</a:t>
            </a:r>
            <a:endParaRPr kumimoji="1" lang="ja-JP" altLang="en-US" sz="2800" dirty="0"/>
          </a:p>
        </p:txBody>
      </p:sp>
      <p:cxnSp>
        <p:nvCxnSpPr>
          <p:cNvPr id="14" name="直線矢印コネクタ 13"/>
          <p:cNvCxnSpPr/>
          <p:nvPr/>
        </p:nvCxnSpPr>
        <p:spPr>
          <a:xfrm flipH="1" flipV="1">
            <a:off x="7540277" y="1690688"/>
            <a:ext cx="1" cy="462570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8271803" y="4164037"/>
            <a:ext cx="1434905" cy="1415872"/>
          </a:xfrm>
          <a:prstGeom prst="ellipse">
            <a:avLst/>
          </a:prstGeom>
          <a:solidFill>
            <a:srgbClr val="0070C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6103037" y="4161692"/>
            <a:ext cx="1434905" cy="1415872"/>
          </a:xfrm>
          <a:prstGeom prst="ellipse">
            <a:avLst/>
          </a:prstGeom>
          <a:solidFill>
            <a:schemeClr val="accent4">
              <a:lumMod val="75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8283523" y="2726786"/>
            <a:ext cx="1434905" cy="1415872"/>
          </a:xfrm>
          <a:prstGeom prst="ellipse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52235" y="5651395"/>
            <a:ext cx="2178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撮像←　→分光</a:t>
            </a:r>
            <a:endParaRPr kumimoji="1" lang="ja-JP" altLang="en-US" sz="2400" dirty="0"/>
          </a:p>
        </p:txBody>
      </p:sp>
      <p:sp>
        <p:nvSpPr>
          <p:cNvPr id="25" name="円/楕円 24"/>
          <p:cNvSpPr/>
          <p:nvPr/>
        </p:nvSpPr>
        <p:spPr>
          <a:xfrm>
            <a:off x="6104267" y="2011680"/>
            <a:ext cx="1434905" cy="2111049"/>
          </a:xfrm>
          <a:prstGeom prst="ellipse">
            <a:avLst/>
          </a:prstGeom>
          <a:solidFill>
            <a:schemeClr val="accent4">
              <a:lumMod val="75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6128830" y="3428861"/>
            <a:ext cx="2152358" cy="1014860"/>
          </a:xfrm>
          <a:prstGeom prst="ellipse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0379614" y="4161693"/>
            <a:ext cx="1434905" cy="1415872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9991922" y="4389120"/>
            <a:ext cx="1102809" cy="970671"/>
          </a:xfrm>
          <a:prstGeom prst="ellipse">
            <a:avLst/>
          </a:prstGeom>
          <a:solidFill>
            <a:srgbClr val="0070C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9" name="直線矢印コネクタ 28"/>
          <p:cNvCxnSpPr>
            <a:endCxn id="22" idx="1"/>
          </p:cNvCxnSpPr>
          <p:nvPr/>
        </p:nvCxnSpPr>
        <p:spPr>
          <a:xfrm>
            <a:off x="4093698" y="3559126"/>
            <a:ext cx="6496053" cy="809917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>
            <a:off x="4053235" y="4092424"/>
            <a:ext cx="2239606" cy="55815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4063219" y="3221502"/>
            <a:ext cx="2065611" cy="1376286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>
            <a:off x="3512237" y="5115951"/>
            <a:ext cx="2652311" cy="82867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4765638" y="3044414"/>
            <a:ext cx="3517885" cy="401066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4469800" y="2541532"/>
            <a:ext cx="1823366" cy="1165185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4975392" y="2083934"/>
            <a:ext cx="3437088" cy="2415374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V="1">
            <a:off x="5582718" y="5053208"/>
            <a:ext cx="4433479" cy="567570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H="1">
            <a:off x="6096556" y="4150934"/>
            <a:ext cx="575837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0788775" y="3735775"/>
            <a:ext cx="13869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↑近赤外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↓可視光</a:t>
            </a:r>
            <a:endParaRPr kumimoji="1" lang="ja-JP" altLang="en-US" sz="2400" dirty="0"/>
          </a:p>
        </p:txBody>
      </p:sp>
      <p:sp>
        <p:nvSpPr>
          <p:cNvPr id="31" name="円/楕円 30"/>
          <p:cNvSpPr/>
          <p:nvPr/>
        </p:nvSpPr>
        <p:spPr>
          <a:xfrm>
            <a:off x="6098350" y="4411253"/>
            <a:ext cx="2152358" cy="1014860"/>
          </a:xfrm>
          <a:prstGeom prst="ellipse">
            <a:avLst/>
          </a:prstGeom>
          <a:solidFill>
            <a:srgbClr val="0070C0">
              <a:alpha val="75000"/>
            </a:srgb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コンテンツ プレースホルダー 2"/>
          <p:cNvSpPr txBox="1">
            <a:spLocks/>
          </p:cNvSpPr>
          <p:nvPr/>
        </p:nvSpPr>
        <p:spPr>
          <a:xfrm>
            <a:off x="838200" y="1483177"/>
            <a:ext cx="3626224" cy="34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</a:rPr>
              <a:t>装置名称　（</a:t>
            </a:r>
            <a:r>
              <a:rPr lang="ja-JP" altLang="en-US" sz="1200" b="1" dirty="0" smtClean="0">
                <a:solidFill>
                  <a:srgbClr val="0070C0"/>
                </a:solidFill>
              </a:rPr>
              <a:t>既存装置 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>
                <a:solidFill>
                  <a:srgbClr val="00B050"/>
                </a:solidFill>
              </a:rPr>
              <a:t>開発中 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>
                <a:solidFill>
                  <a:schemeClr val="accent4">
                    <a:lumMod val="75000"/>
                  </a:schemeClr>
                </a:solidFill>
              </a:rPr>
              <a:t>開発開始 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計画中</a:t>
            </a: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</a:rPr>
              <a:t>）</a:t>
            </a:r>
            <a:endParaRPr lang="en-US" altLang="ja-JP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838199" y="1780805"/>
            <a:ext cx="45513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20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現在開発中・検討中の装置　（設置場所）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4938656" cy="4351338"/>
          </a:xfrm>
        </p:spPr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可視面分光装置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KOOLS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00B050"/>
                </a:solidFill>
              </a:rPr>
              <a:t>惑星探査装置</a:t>
            </a:r>
            <a:r>
              <a:rPr lang="ja-JP" altLang="en-US" dirty="0" smtClean="0"/>
              <a:t>（</a:t>
            </a:r>
            <a:r>
              <a:rPr lang="en-US" altLang="ja-JP" dirty="0" smtClean="0"/>
              <a:t>SEICA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r>
              <a:rPr kumimoji="1" lang="ja-JP" altLang="en-US" dirty="0">
                <a:solidFill>
                  <a:srgbClr val="00B050"/>
                </a:solidFill>
              </a:rPr>
              <a:t>近</a:t>
            </a:r>
            <a:r>
              <a:rPr kumimoji="1" lang="ja-JP" altLang="en-US" dirty="0" smtClean="0">
                <a:solidFill>
                  <a:srgbClr val="00B050"/>
                </a:solidFill>
              </a:rPr>
              <a:t>赤外相対測光</a:t>
            </a:r>
            <a:r>
              <a:rPr kumimoji="1" lang="ja-JP" altLang="en-US" dirty="0" smtClean="0">
                <a:solidFill>
                  <a:srgbClr val="00B050"/>
                </a:solidFill>
              </a:rPr>
              <a:t>分光器</a:t>
            </a:r>
            <a:endParaRPr kumimoji="1" lang="en-US" altLang="ja-JP" dirty="0" smtClean="0"/>
          </a:p>
          <a:p>
            <a:r>
              <a:rPr lang="ja-JP" altLang="en-US" dirty="0" smtClean="0">
                <a:solidFill>
                  <a:srgbClr val="FF0000"/>
                </a:solidFill>
              </a:rPr>
              <a:t>可視高分散分光器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0070C0"/>
                </a:solidFill>
              </a:rPr>
              <a:t>高速</a:t>
            </a:r>
            <a:r>
              <a:rPr kumimoji="1" lang="ja-JP" altLang="en-US" dirty="0" smtClean="0">
                <a:solidFill>
                  <a:srgbClr val="0070C0"/>
                </a:solidFill>
              </a:rPr>
              <a:t>測光分光装置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赤外</a:t>
            </a:r>
            <a:r>
              <a:rPr lang="ja-JP" altLang="en-US" dirty="0">
                <a:solidFill>
                  <a:schemeClr val="accent4">
                    <a:lumMod val="75000"/>
                  </a:schemeClr>
                </a:solidFill>
              </a:rPr>
              <a:t>偏光</a:t>
            </a:r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撮像装置</a:t>
            </a:r>
            <a:endParaRPr lang="en-US" altLang="ja-JP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多色撮像カメラ</a:t>
            </a:r>
            <a:endParaRPr lang="en-US" altLang="ja-JP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rgbClr val="0070C0"/>
                </a:solidFill>
              </a:rPr>
              <a:t>ぐんま高分散分光器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GAOES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4436" y="1825625"/>
            <a:ext cx="6086475" cy="4152900"/>
          </a:xfrm>
          <a:prstGeom prst="rect">
            <a:avLst/>
          </a:prstGeom>
        </p:spPr>
      </p:pic>
      <p:sp>
        <p:nvSpPr>
          <p:cNvPr id="9" name="円/楕円 8"/>
          <p:cNvSpPr/>
          <p:nvPr/>
        </p:nvSpPr>
        <p:spPr>
          <a:xfrm>
            <a:off x="6633259" y="5045612"/>
            <a:ext cx="436099" cy="407964"/>
          </a:xfrm>
          <a:prstGeom prst="ellipse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7160804" y="3134750"/>
            <a:ext cx="436099" cy="407964"/>
          </a:xfrm>
          <a:prstGeom prst="ellipse">
            <a:avLst/>
          </a:prstGeom>
          <a:solidFill>
            <a:srgbClr val="0070C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7657862" y="3134750"/>
            <a:ext cx="436099" cy="407964"/>
          </a:xfrm>
          <a:prstGeom prst="ellipse">
            <a:avLst/>
          </a:prstGeom>
          <a:solidFill>
            <a:schemeClr val="accent4">
              <a:lumMod val="75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7875911" y="3142833"/>
            <a:ext cx="436099" cy="407964"/>
          </a:xfrm>
          <a:prstGeom prst="ellipse">
            <a:avLst/>
          </a:prstGeom>
          <a:solidFill>
            <a:schemeClr val="accent4">
              <a:lumMod val="75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6647333" y="4366198"/>
            <a:ext cx="436099" cy="407964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7439464" y="3134750"/>
            <a:ext cx="436099" cy="407964"/>
          </a:xfrm>
          <a:prstGeom prst="ellipse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466446" y="5045612"/>
            <a:ext cx="436099" cy="407964"/>
          </a:xfrm>
          <a:prstGeom prst="ellipse">
            <a:avLst/>
          </a:prstGeom>
          <a:solidFill>
            <a:srgbClr val="00B05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4095493" y="3559126"/>
            <a:ext cx="2788090" cy="1486486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endCxn id="10" idx="2"/>
          </p:cNvCxnSpPr>
          <p:nvPr/>
        </p:nvCxnSpPr>
        <p:spPr>
          <a:xfrm flipV="1">
            <a:off x="4053235" y="3338732"/>
            <a:ext cx="3107569" cy="753692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4063219" y="3559126"/>
            <a:ext cx="3870097" cy="1038662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V="1">
            <a:off x="3512237" y="3559126"/>
            <a:ext cx="4481175" cy="1556825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>
            <a:endCxn id="8" idx="1"/>
          </p:cNvCxnSpPr>
          <p:nvPr/>
        </p:nvCxnSpPr>
        <p:spPr>
          <a:xfrm>
            <a:off x="4787153" y="3033656"/>
            <a:ext cx="1743158" cy="2071701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endCxn id="7" idx="0"/>
          </p:cNvCxnSpPr>
          <p:nvPr/>
        </p:nvCxnSpPr>
        <p:spPr>
          <a:xfrm>
            <a:off x="4469800" y="2541532"/>
            <a:ext cx="3187714" cy="593218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endCxn id="6" idx="0"/>
          </p:cNvCxnSpPr>
          <p:nvPr/>
        </p:nvCxnSpPr>
        <p:spPr>
          <a:xfrm>
            <a:off x="4975392" y="2083934"/>
            <a:ext cx="2056804" cy="2970007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5582718" y="4694359"/>
            <a:ext cx="1064615" cy="926419"/>
          </a:xfrm>
          <a:prstGeom prst="straightConnector1">
            <a:avLst/>
          </a:prstGeom>
          <a:ln w="508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6814146" y="5053941"/>
            <a:ext cx="436099" cy="407964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402177" y="3506993"/>
            <a:ext cx="2289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ファイバー</a:t>
            </a:r>
            <a:r>
              <a:rPr lang="ja-JP" altLang="en-US" dirty="0"/>
              <a:t>装置</a:t>
            </a:r>
            <a:r>
              <a:rPr lang="ja-JP" altLang="en-US" dirty="0" smtClean="0"/>
              <a:t>は</a:t>
            </a:r>
            <a:endParaRPr lang="en-US" altLang="ja-JP" dirty="0" smtClean="0"/>
          </a:p>
          <a:p>
            <a:r>
              <a:rPr kumimoji="1" lang="ja-JP" altLang="en-US" dirty="0" smtClean="0"/>
              <a:t>１階または２階に設置</a:t>
            </a:r>
            <a:endParaRPr kumimoji="1" lang="ja-JP" altLang="en-US" dirty="0"/>
          </a:p>
        </p:txBody>
      </p:sp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838200" y="1483177"/>
            <a:ext cx="3626224" cy="34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</a:rPr>
              <a:t>装置名称　（</a:t>
            </a:r>
            <a:r>
              <a:rPr lang="ja-JP" altLang="en-US" sz="1200" b="1" dirty="0" smtClean="0">
                <a:solidFill>
                  <a:srgbClr val="0070C0"/>
                </a:solidFill>
              </a:rPr>
              <a:t>既存装置 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>
                <a:solidFill>
                  <a:srgbClr val="00B050"/>
                </a:solidFill>
              </a:rPr>
              <a:t>開発中 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>
                <a:solidFill>
                  <a:schemeClr val="accent4">
                    <a:lumMod val="75000"/>
                  </a:schemeClr>
                </a:solidFill>
              </a:rPr>
              <a:t>開発開始 </a:t>
            </a:r>
            <a:r>
              <a:rPr lang="en-US" altLang="ja-JP" sz="1200" b="1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altLang="ja-JP" sz="1200" b="1" dirty="0" smtClean="0"/>
              <a:t> </a:t>
            </a:r>
            <a:r>
              <a:rPr lang="ja-JP" altLang="en-US" sz="1200" b="1" dirty="0" smtClean="0">
                <a:solidFill>
                  <a:srgbClr val="FF0000"/>
                </a:solidFill>
              </a:rPr>
              <a:t>計画中</a:t>
            </a:r>
            <a:r>
              <a:rPr lang="ja-JP" altLang="en-US" sz="1200" b="1" dirty="0" smtClean="0">
                <a:solidFill>
                  <a:schemeClr val="bg1">
                    <a:lumMod val="50000"/>
                  </a:schemeClr>
                </a:solidFill>
              </a:rPr>
              <a:t>）</a:t>
            </a:r>
            <a:endParaRPr lang="en-US" altLang="ja-JP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0" name="直線コネクタ 29"/>
          <p:cNvCxnSpPr/>
          <p:nvPr/>
        </p:nvCxnSpPr>
        <p:spPr>
          <a:xfrm>
            <a:off x="838199" y="1780805"/>
            <a:ext cx="455138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10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201</Words>
  <Application>Microsoft Office PowerPoint</Application>
  <PresentationFormat>ワイド画面</PresentationFormat>
  <Paragraphs>58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観測装置の特色</vt:lpstr>
      <vt:lpstr>現在開発中・検討中の装置　（概要）</vt:lpstr>
      <vt:lpstr>現在開発中・検討中の装置　（波長域/分解能）</vt:lpstr>
      <vt:lpstr>現在開発中・検討中の装置　（設置場所）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観測装置の特色</dc:title>
  <dc:creator>fumi</dc:creator>
  <cp:lastModifiedBy>fumi</cp:lastModifiedBy>
  <cp:revision>15</cp:revision>
  <dcterms:created xsi:type="dcterms:W3CDTF">2018-08-16T00:17:53Z</dcterms:created>
  <dcterms:modified xsi:type="dcterms:W3CDTF">2018-08-16T02:26:23Z</dcterms:modified>
</cp:coreProperties>
</file>