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2" r:id="rId3"/>
    <p:sldId id="270" r:id="rId4"/>
    <p:sldId id="276" r:id="rId5"/>
    <p:sldId id="278" r:id="rId6"/>
    <p:sldId id="277" r:id="rId7"/>
    <p:sldId id="27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99"/>
    <a:srgbClr val="6699FF"/>
    <a:srgbClr val="43A9CD"/>
    <a:srgbClr val="0066FF"/>
    <a:srgbClr val="CCECFF"/>
    <a:srgbClr val="FFCCFF"/>
    <a:srgbClr val="0000FF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74" d="100"/>
          <a:sy n="74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6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8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8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6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86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83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11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12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85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0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43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21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77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37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64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78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57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C45E24-A2AB-4970-ADF3-D8E0433B4D05}" type="datetimeFigureOut">
              <a:rPr kumimoji="1" lang="ja-JP" altLang="en-US" smtClean="0"/>
              <a:t>2016/9/5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7D18AC-581C-4D6E-9AFF-7AF86FA13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292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412776"/>
            <a:ext cx="7995805" cy="53045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56376" y="345430"/>
            <a:ext cx="5724644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solidFill>
                  <a:srgbClr val="FFCCCC"/>
                </a:solidFill>
              </a:rPr>
              <a:t>焦点面イメージ</a:t>
            </a:r>
            <a:endParaRPr lang="en-US" altLang="ja-JP" sz="5400" b="1" dirty="0">
              <a:solidFill>
                <a:srgbClr val="FFCCCC"/>
              </a:solidFill>
            </a:endParaRPr>
          </a:p>
          <a:p>
            <a:r>
              <a:rPr lang="ja-JP" altLang="en-US" sz="5400" b="1" dirty="0" smtClean="0">
                <a:solidFill>
                  <a:srgbClr val="FFCCCC"/>
                </a:solidFill>
              </a:rPr>
              <a:t>近赤外分光器</a:t>
            </a:r>
            <a:endParaRPr lang="en-US" altLang="ja-JP" sz="5400" b="1" dirty="0" smtClean="0">
              <a:solidFill>
                <a:srgbClr val="FFCCCC"/>
              </a:solidFill>
            </a:endParaRPr>
          </a:p>
          <a:p>
            <a:r>
              <a:rPr lang="ja-JP" altLang="en-US" sz="5400" b="1" dirty="0">
                <a:solidFill>
                  <a:srgbClr val="FFCCCC"/>
                </a:solidFill>
              </a:rPr>
              <a:t>可視</a:t>
            </a:r>
            <a:r>
              <a:rPr lang="ja-JP" altLang="en-US" sz="5400" b="1" dirty="0" smtClean="0">
                <a:solidFill>
                  <a:srgbClr val="FFCCCC"/>
                </a:solidFill>
              </a:rPr>
              <a:t>高分散分光器</a:t>
            </a:r>
            <a:endParaRPr kumimoji="1" lang="ja-JP" altLang="en-US" sz="5400" b="1" dirty="0">
              <a:solidFill>
                <a:srgbClr val="FFCC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97596" y="8280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京大宇物　岩室史英</a:t>
            </a:r>
            <a:endParaRPr lang="en-US" altLang="ja-JP" sz="32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352" y="6228601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3.8m </a:t>
            </a:r>
            <a:r>
              <a:rPr lang="ja-JP" altLang="en-US" sz="3200" dirty="0" smtClean="0"/>
              <a:t>夜間試験風景</a:t>
            </a: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2006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4" y="134217"/>
            <a:ext cx="3047999" cy="2027524"/>
          </a:xfrm>
          <a:prstGeom prst="rect">
            <a:avLst/>
          </a:prstGeom>
        </p:spPr>
      </p:pic>
      <p:sp>
        <p:nvSpPr>
          <p:cNvPr id="16" name="フリーフォーム 15"/>
          <p:cNvSpPr/>
          <p:nvPr/>
        </p:nvSpPr>
        <p:spPr>
          <a:xfrm>
            <a:off x="5059680" y="838200"/>
            <a:ext cx="4663440" cy="2057400"/>
          </a:xfrm>
          <a:custGeom>
            <a:avLst/>
            <a:gdLst>
              <a:gd name="connsiteX0" fmla="*/ 0 w 4663440"/>
              <a:gd name="connsiteY0" fmla="*/ 2057400 h 2057400"/>
              <a:gd name="connsiteX1" fmla="*/ 3032760 w 4663440"/>
              <a:gd name="connsiteY1" fmla="*/ 426720 h 2057400"/>
              <a:gd name="connsiteX2" fmla="*/ 4663440 w 4663440"/>
              <a:gd name="connsiteY2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3440" h="2057400">
                <a:moveTo>
                  <a:pt x="0" y="2057400"/>
                </a:moveTo>
                <a:cubicBezTo>
                  <a:pt x="1127760" y="1413510"/>
                  <a:pt x="2255520" y="769620"/>
                  <a:pt x="3032760" y="426720"/>
                </a:cubicBezTo>
                <a:cubicBezTo>
                  <a:pt x="3810000" y="83820"/>
                  <a:pt x="4236720" y="41910"/>
                  <a:pt x="4663440" y="0"/>
                </a:cubicBez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7020808" y="789709"/>
            <a:ext cx="443344" cy="1662546"/>
          </a:xfrm>
          <a:prstGeom prst="straightConnector1">
            <a:avLst/>
          </a:prstGeom>
          <a:ln w="63500">
            <a:solidFill>
              <a:srgbClr val="FD3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5772439" y="2441296"/>
            <a:ext cx="1652337" cy="753979"/>
          </a:xfrm>
          <a:prstGeom prst="ellipse">
            <a:avLst/>
          </a:prstGeom>
          <a:solidFill>
            <a:srgbClr val="FFCCFF"/>
          </a:solidFill>
          <a:ln>
            <a:solidFill>
              <a:srgbClr val="FD3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88" y="476672"/>
            <a:ext cx="4444444" cy="4876190"/>
          </a:xfrm>
          <a:prstGeom prst="rect">
            <a:avLst/>
          </a:prstGeom>
        </p:spPr>
      </p:pic>
      <p:sp>
        <p:nvSpPr>
          <p:cNvPr id="36" name="円/楕円 35"/>
          <p:cNvSpPr/>
          <p:nvPr/>
        </p:nvSpPr>
        <p:spPr>
          <a:xfrm>
            <a:off x="4668982" y="2840182"/>
            <a:ext cx="401782" cy="831273"/>
          </a:xfrm>
          <a:prstGeom prst="ellipse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267332" y="3041131"/>
            <a:ext cx="649442" cy="374360"/>
          </a:xfrm>
          <a:prstGeom prst="ellipse">
            <a:avLst/>
          </a:prstGeom>
          <a:solidFill>
            <a:srgbClr val="FFCCFF"/>
          </a:solidFill>
          <a:ln>
            <a:solidFill>
              <a:srgbClr val="FD3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2" y="5336417"/>
            <a:ext cx="8534400" cy="1507067"/>
          </a:xfrm>
        </p:spPr>
        <p:txBody>
          <a:bodyPr anchor="b"/>
          <a:lstStyle/>
          <a:p>
            <a:r>
              <a:rPr kumimoji="1" lang="ja-JP" altLang="en-US" dirty="0" smtClean="0"/>
              <a:t>運用開始時に予定している観測装置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03688" y="116632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高コントラスト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惑星探査装置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kumimoji="1" lang="en-US" altLang="ja-JP" dirty="0" smtClean="0">
                <a:solidFill>
                  <a:schemeClr val="bg1"/>
                </a:solidFill>
              </a:rPr>
              <a:t>SEICA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0" y="127729"/>
            <a:ext cx="3600450" cy="2705100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2820650" y="3105462"/>
            <a:ext cx="1406576" cy="117423"/>
          </a:xfrm>
          <a:prstGeom prst="straightConnector1">
            <a:avLst/>
          </a:prstGeom>
          <a:ln w="63500">
            <a:solidFill>
              <a:srgbClr val="FD3F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991853" y="282632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高速撮像分光器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401060"/>
            <a:ext cx="3522631" cy="3124284"/>
          </a:xfrm>
          <a:prstGeom prst="rect">
            <a:avLst/>
          </a:prstGeom>
        </p:spPr>
      </p:pic>
      <p:sp>
        <p:nvSpPr>
          <p:cNvPr id="22" name="フリーフォーム 21"/>
          <p:cNvSpPr/>
          <p:nvPr/>
        </p:nvSpPr>
        <p:spPr>
          <a:xfrm>
            <a:off x="4279737" y="3222885"/>
            <a:ext cx="5560679" cy="2798403"/>
          </a:xfrm>
          <a:custGeom>
            <a:avLst/>
            <a:gdLst>
              <a:gd name="connsiteX0" fmla="*/ 637037 w 6228368"/>
              <a:gd name="connsiteY0" fmla="*/ 0 h 3521281"/>
              <a:gd name="connsiteX1" fmla="*/ 67411 w 6228368"/>
              <a:gd name="connsiteY1" fmla="*/ 464695 h 3521281"/>
              <a:gd name="connsiteX2" fmla="*/ 2016132 w 6228368"/>
              <a:gd name="connsiteY2" fmla="*/ 1873771 h 3521281"/>
              <a:gd name="connsiteX3" fmla="*/ 4114755 w 6228368"/>
              <a:gd name="connsiteY3" fmla="*/ 3507699 h 3521281"/>
              <a:gd name="connsiteX4" fmla="*/ 6228368 w 6228368"/>
              <a:gd name="connsiteY4" fmla="*/ 2518348 h 352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368" h="3521281">
                <a:moveTo>
                  <a:pt x="637037" y="0"/>
                </a:moveTo>
                <a:cubicBezTo>
                  <a:pt x="237299" y="76200"/>
                  <a:pt x="-162438" y="152400"/>
                  <a:pt x="67411" y="464695"/>
                </a:cubicBezTo>
                <a:cubicBezTo>
                  <a:pt x="297260" y="776990"/>
                  <a:pt x="1341575" y="1366604"/>
                  <a:pt x="2016132" y="1873771"/>
                </a:cubicBezTo>
                <a:cubicBezTo>
                  <a:pt x="2690689" y="2380938"/>
                  <a:pt x="3412716" y="3400270"/>
                  <a:pt x="4114755" y="3507699"/>
                </a:cubicBezTo>
                <a:cubicBezTo>
                  <a:pt x="4816794" y="3615128"/>
                  <a:pt x="5522581" y="3066738"/>
                  <a:pt x="6228368" y="2518348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9840416" y="4869160"/>
            <a:ext cx="576064" cy="374753"/>
          </a:xfrm>
          <a:custGeom>
            <a:avLst/>
            <a:gdLst>
              <a:gd name="connsiteX0" fmla="*/ 0 w 629587"/>
              <a:gd name="connsiteY0" fmla="*/ 374754 h 374754"/>
              <a:gd name="connsiteX1" fmla="*/ 629587 w 629587"/>
              <a:gd name="connsiteY1" fmla="*/ 0 h 3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587" h="374754">
                <a:moveTo>
                  <a:pt x="0" y="374754"/>
                </a:moveTo>
                <a:lnTo>
                  <a:pt x="629587" y="0"/>
                </a:ln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9840416" y="4797152"/>
            <a:ext cx="576064" cy="432048"/>
          </a:xfrm>
          <a:custGeom>
            <a:avLst/>
            <a:gdLst>
              <a:gd name="connsiteX0" fmla="*/ 0 w 629587"/>
              <a:gd name="connsiteY0" fmla="*/ 374754 h 374754"/>
              <a:gd name="connsiteX1" fmla="*/ 629587 w 629587"/>
              <a:gd name="connsiteY1" fmla="*/ 0 h 3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587" h="374754">
                <a:moveTo>
                  <a:pt x="0" y="374754"/>
                </a:moveTo>
                <a:lnTo>
                  <a:pt x="629587" y="0"/>
                </a:ln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326379" y="298766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可視</a:t>
            </a:r>
            <a:r>
              <a:rPr lang="ja-JP" altLang="en-US" dirty="0" smtClean="0">
                <a:solidFill>
                  <a:schemeClr val="bg1"/>
                </a:solidFill>
              </a:rPr>
              <a:t>高分散分光器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3" y="3783202"/>
            <a:ext cx="3250220" cy="216862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48251" y="341970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近赤外相対測光分光器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65" y="0"/>
            <a:ext cx="1094329" cy="1565564"/>
          </a:xfrm>
          <a:prstGeom prst="rect">
            <a:avLst/>
          </a:prstGeom>
        </p:spPr>
      </p:pic>
      <p:cxnSp>
        <p:nvCxnSpPr>
          <p:cNvPr id="37" name="直線矢印コネクタ 36"/>
          <p:cNvCxnSpPr/>
          <p:nvPr/>
        </p:nvCxnSpPr>
        <p:spPr>
          <a:xfrm>
            <a:off x="4461164" y="1953491"/>
            <a:ext cx="347954" cy="881466"/>
          </a:xfrm>
          <a:prstGeom prst="straightConnector1">
            <a:avLst/>
          </a:prstGeom>
          <a:ln w="635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776617" y="15794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焦点</a:t>
            </a:r>
            <a:r>
              <a:rPr lang="ja-JP" altLang="en-US" dirty="0">
                <a:solidFill>
                  <a:schemeClr val="bg1"/>
                </a:solidFill>
              </a:rPr>
              <a:t>システム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48" name="フリーフォーム 47"/>
          <p:cNvSpPr/>
          <p:nvPr/>
        </p:nvSpPr>
        <p:spPr>
          <a:xfrm>
            <a:off x="4458093" y="3380509"/>
            <a:ext cx="335580" cy="194385"/>
          </a:xfrm>
          <a:custGeom>
            <a:avLst/>
            <a:gdLst>
              <a:gd name="connsiteX0" fmla="*/ 72343 w 335580"/>
              <a:gd name="connsiteY0" fmla="*/ 41564 h 194385"/>
              <a:gd name="connsiteX1" fmla="*/ 16925 w 335580"/>
              <a:gd name="connsiteY1" fmla="*/ 193964 h 194385"/>
              <a:gd name="connsiteX2" fmla="*/ 335580 w 335580"/>
              <a:gd name="connsiteY2" fmla="*/ 0 h 1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580" h="194385">
                <a:moveTo>
                  <a:pt x="72343" y="41564"/>
                </a:moveTo>
                <a:cubicBezTo>
                  <a:pt x="22697" y="121227"/>
                  <a:pt x="-26948" y="200891"/>
                  <a:pt x="16925" y="193964"/>
                </a:cubicBezTo>
                <a:cubicBezTo>
                  <a:pt x="60798" y="187037"/>
                  <a:pt x="250144" y="34636"/>
                  <a:pt x="335580" y="0"/>
                </a:cubicBezTo>
              </a:path>
            </a:pathLst>
          </a:cu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102241" y="217221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KOOLS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308763" y="538941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ナスミス</a:t>
            </a:r>
            <a:r>
              <a:rPr lang="ja-JP" altLang="en-US" dirty="0"/>
              <a:t>台</a:t>
            </a:r>
            <a:r>
              <a:rPr lang="ja-JP" altLang="en-US" dirty="0" smtClean="0"/>
              <a:t>と方位軸の色は</a:t>
            </a:r>
            <a:endParaRPr lang="en-US" altLang="ja-JP" dirty="0" smtClean="0"/>
          </a:p>
          <a:p>
            <a:r>
              <a:rPr kumimoji="1" lang="ja-JP" altLang="en-US" dirty="0"/>
              <a:t>浅口市</a:t>
            </a:r>
            <a:r>
              <a:rPr kumimoji="1" lang="ja-JP" altLang="en-US" dirty="0" smtClean="0"/>
              <a:t>の小学生の投票で決定</a:t>
            </a:r>
            <a:endParaRPr kumimoji="1" lang="ja-JP" altLang="en-US" dirty="0"/>
          </a:p>
        </p:txBody>
      </p:sp>
      <p:sp>
        <p:nvSpPr>
          <p:cNvPr id="15" name="フリーフォーム 14"/>
          <p:cNvSpPr/>
          <p:nvPr/>
        </p:nvSpPr>
        <p:spPr>
          <a:xfrm>
            <a:off x="2351584" y="3108960"/>
            <a:ext cx="2478600" cy="2811817"/>
          </a:xfrm>
          <a:custGeom>
            <a:avLst/>
            <a:gdLst>
              <a:gd name="connsiteX0" fmla="*/ 2486812 w 2486812"/>
              <a:gd name="connsiteY0" fmla="*/ 0 h 2811817"/>
              <a:gd name="connsiteX1" fmla="*/ 1443320 w 2486812"/>
              <a:gd name="connsiteY1" fmla="*/ 355002 h 2811817"/>
              <a:gd name="connsiteX2" fmla="*/ 1454077 w 2486812"/>
              <a:gd name="connsiteY2" fmla="*/ 1775012 h 2811817"/>
              <a:gd name="connsiteX3" fmla="*/ 130887 w 2486812"/>
              <a:gd name="connsiteY3" fmla="*/ 2786231 h 2811817"/>
              <a:gd name="connsiteX4" fmla="*/ 120129 w 2486812"/>
              <a:gd name="connsiteY4" fmla="*/ 2409713 h 281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812" h="2811817">
                <a:moveTo>
                  <a:pt x="2486812" y="0"/>
                </a:moveTo>
                <a:cubicBezTo>
                  <a:pt x="2051127" y="29583"/>
                  <a:pt x="1615442" y="59167"/>
                  <a:pt x="1443320" y="355002"/>
                </a:cubicBezTo>
                <a:cubicBezTo>
                  <a:pt x="1271198" y="650837"/>
                  <a:pt x="1672816" y="1369807"/>
                  <a:pt x="1454077" y="1775012"/>
                </a:cubicBezTo>
                <a:cubicBezTo>
                  <a:pt x="1235338" y="2180217"/>
                  <a:pt x="353212" y="2680448"/>
                  <a:pt x="130887" y="2786231"/>
                </a:cubicBezTo>
                <a:cubicBezTo>
                  <a:pt x="-91438" y="2892014"/>
                  <a:pt x="14345" y="2650863"/>
                  <a:pt x="120129" y="240971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2351584" y="5589240"/>
            <a:ext cx="216025" cy="360040"/>
          </a:xfrm>
          <a:custGeom>
            <a:avLst/>
            <a:gdLst>
              <a:gd name="connsiteX0" fmla="*/ 247715 w 290745"/>
              <a:gd name="connsiteY0" fmla="*/ 247426 h 346591"/>
              <a:gd name="connsiteX1" fmla="*/ 289 w 290745"/>
              <a:gd name="connsiteY1" fmla="*/ 333487 h 346591"/>
              <a:gd name="connsiteX2" fmla="*/ 290745 w 290745"/>
              <a:gd name="connsiteY2" fmla="*/ 0 h 34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745" h="346591">
                <a:moveTo>
                  <a:pt x="247715" y="247426"/>
                </a:moveTo>
                <a:cubicBezTo>
                  <a:pt x="120416" y="311075"/>
                  <a:pt x="-6883" y="374725"/>
                  <a:pt x="289" y="333487"/>
                </a:cubicBezTo>
                <a:cubicBezTo>
                  <a:pt x="7461" y="292249"/>
                  <a:pt x="149103" y="146124"/>
                  <a:pt x="290745" y="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345942" y="5475642"/>
            <a:ext cx="300439" cy="451155"/>
          </a:xfrm>
          <a:custGeom>
            <a:avLst/>
            <a:gdLst>
              <a:gd name="connsiteX0" fmla="*/ 300439 w 300439"/>
              <a:gd name="connsiteY0" fmla="*/ 344245 h 451155"/>
              <a:gd name="connsiteX1" fmla="*/ 20740 w 300439"/>
              <a:gd name="connsiteY1" fmla="*/ 430306 h 451155"/>
              <a:gd name="connsiteX2" fmla="*/ 42256 w 300439"/>
              <a:gd name="connsiteY2" fmla="*/ 0 h 4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439" h="451155">
                <a:moveTo>
                  <a:pt x="300439" y="344245"/>
                </a:moveTo>
                <a:cubicBezTo>
                  <a:pt x="182105" y="415962"/>
                  <a:pt x="63771" y="487680"/>
                  <a:pt x="20740" y="430306"/>
                </a:cubicBezTo>
                <a:cubicBezTo>
                  <a:pt x="-22291" y="372932"/>
                  <a:pt x="9982" y="186466"/>
                  <a:pt x="42256" y="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 rot="-1200000">
            <a:off x="7608168" y="8256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ファイバ</a:t>
            </a:r>
            <a:r>
              <a:rPr lang="ja-JP" altLang="en-US" b="1" dirty="0" smtClean="0">
                <a:solidFill>
                  <a:srgbClr val="FFFF00"/>
                </a:solidFill>
              </a:rPr>
              <a:t>ー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36" grpId="0" animBg="1"/>
      <p:bldP spid="14" grpId="0" animBg="1"/>
      <p:bldP spid="10" grpId="0"/>
      <p:bldP spid="13" grpId="0"/>
      <p:bldP spid="22" grpId="0" animBg="1"/>
      <p:bldP spid="24" grpId="0" animBg="1"/>
      <p:bldP spid="25" grpId="0" animBg="1"/>
      <p:bldP spid="26" grpId="0"/>
      <p:bldP spid="32" grpId="0"/>
      <p:bldP spid="39" grpId="0"/>
      <p:bldP spid="48" grpId="0" animBg="1"/>
      <p:bldP spid="49" grpId="0"/>
      <p:bldP spid="51" grpId="0"/>
      <p:bldP spid="15" grpId="0" animBg="1"/>
      <p:bldP spid="17" grpId="0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487485" y="404664"/>
            <a:ext cx="503214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solidFill>
                  <a:srgbClr val="FFCCCC"/>
                </a:solidFill>
              </a:rPr>
              <a:t>焦点面イメージ</a:t>
            </a:r>
            <a:endParaRPr kumimoji="1" lang="ja-JP" altLang="en-US" sz="5400" b="1" dirty="0">
              <a:solidFill>
                <a:srgbClr val="FFCCCC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3" y="2060848"/>
            <a:ext cx="5293519" cy="46434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55" y="2089517"/>
            <a:ext cx="5293519" cy="464343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97760" y="2708920"/>
            <a:ext cx="3596988" cy="46166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小型装置　</a:t>
            </a:r>
            <a:r>
              <a:rPr lang="en-US" altLang="ja-JP" sz="2400" dirty="0" smtClean="0"/>
              <a:t>200x200x300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1664" y="3356992"/>
            <a:ext cx="2371458" cy="46166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回転式切替斜鏡</a:t>
            </a:r>
            <a:endParaRPr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5897" y="5877272"/>
            <a:ext cx="2297744" cy="46166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↓眼視ポートへ</a:t>
            </a:r>
            <a:endParaRPr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074" y="3587646"/>
            <a:ext cx="1497488" cy="46166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ガイダ</a:t>
            </a:r>
            <a:r>
              <a:rPr lang="ja-JP" altLang="en-US" sz="2400" dirty="0" smtClean="0"/>
              <a:t>ー</a:t>
            </a:r>
            <a:endParaRPr lang="en-US" altLang="ja-JP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70531" y="5157192"/>
            <a:ext cx="2702766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観測装置フランジ</a:t>
            </a:r>
            <a:endParaRPr lang="en-US" altLang="ja-JP" sz="2400" dirty="0" smtClean="0"/>
          </a:p>
          <a:p>
            <a:r>
              <a:rPr lang="en-US" altLang="ja-JP" sz="2400" dirty="0" smtClean="0"/>
              <a:t>  (</a:t>
            </a:r>
            <a:r>
              <a:rPr lang="ja-JP" altLang="en-US" sz="2400" dirty="0" smtClean="0"/>
              <a:t>直径 </a:t>
            </a:r>
            <a:r>
              <a:rPr lang="en-US" altLang="ja-JP" sz="2400" dirty="0" smtClean="0"/>
              <a:t>1500mm)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06435" y="3587646"/>
            <a:ext cx="1728192" cy="1200329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ファイバー</a:t>
            </a:r>
            <a:endParaRPr lang="en-US" altLang="ja-JP" sz="2400" dirty="0" smtClean="0"/>
          </a:p>
          <a:p>
            <a:r>
              <a:rPr lang="ja-JP" altLang="en-US" sz="2400" dirty="0" smtClean="0"/>
              <a:t> プローブ</a:t>
            </a:r>
            <a:endParaRPr lang="en-US" altLang="ja-JP" sz="2400" dirty="0" smtClean="0"/>
          </a:p>
          <a:p>
            <a:r>
              <a:rPr lang="en-US" altLang="ja-JP" sz="2400" dirty="0" smtClean="0"/>
              <a:t>(</a:t>
            </a:r>
            <a:r>
              <a:rPr lang="ja-JP" altLang="en-US" sz="2400" dirty="0" smtClean="0"/>
              <a:t>幅</a:t>
            </a:r>
            <a:r>
              <a:rPr lang="en-US" altLang="ja-JP" sz="2400" dirty="0" smtClean="0"/>
              <a:t>50mm)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34308" y="1229851"/>
            <a:ext cx="8138917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観測装置フランジ（裏面はファイバープローブポート）と</a:t>
            </a:r>
            <a:endParaRPr lang="en-US" altLang="ja-JP" sz="2400" dirty="0" smtClean="0"/>
          </a:p>
          <a:p>
            <a:r>
              <a:rPr lang="ja-JP" altLang="en-US" sz="2400" dirty="0" smtClean="0"/>
              <a:t>ガイダー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小型装置ステージの２層回転ステージ</a:t>
            </a:r>
            <a:endParaRPr lang="en-US" altLang="ja-JP" sz="2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54898" y="4047455"/>
            <a:ext cx="1544958" cy="46166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CAL </a:t>
            </a:r>
            <a:r>
              <a:rPr lang="ja-JP" altLang="en-US" sz="2400" dirty="0"/>
              <a:t>光源</a:t>
            </a:r>
            <a:endParaRPr lang="en-US" altLang="ja-JP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39616" y="4725144"/>
            <a:ext cx="1813350" cy="46166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位相カメラ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7066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487485" y="404664"/>
            <a:ext cx="433965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5400" b="1" dirty="0">
                <a:solidFill>
                  <a:srgbClr val="FFCCCC"/>
                </a:solidFill>
              </a:rPr>
              <a:t>近</a:t>
            </a:r>
            <a:r>
              <a:rPr lang="ja-JP" altLang="en-US" sz="5400" b="1" dirty="0" smtClean="0">
                <a:solidFill>
                  <a:srgbClr val="FFCCCC"/>
                </a:solidFill>
              </a:rPr>
              <a:t>赤外分光器</a:t>
            </a:r>
            <a:endParaRPr kumimoji="1" lang="ja-JP" altLang="en-US" sz="5400" b="1" dirty="0">
              <a:solidFill>
                <a:srgbClr val="FFCCCC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84032" y="121856"/>
            <a:ext cx="5723983" cy="1938992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ファイバー径	</a:t>
            </a:r>
            <a:r>
              <a:rPr lang="en-US" altLang="ja-JP" sz="2400" dirty="0" smtClean="0"/>
              <a:t>0</a:t>
            </a:r>
            <a:r>
              <a:rPr lang="en-US" altLang="ja-JP" sz="2400" dirty="0"/>
              <a:t>".91 (φ100μm)	</a:t>
            </a:r>
          </a:p>
          <a:p>
            <a:r>
              <a:rPr lang="ja-JP" altLang="en-US" sz="2400" dirty="0"/>
              <a:t>ファイバー本数　	</a:t>
            </a:r>
            <a:r>
              <a:rPr lang="en-US" altLang="ja-JP" sz="2400" dirty="0" smtClean="0"/>
              <a:t>25</a:t>
            </a:r>
            <a:r>
              <a:rPr lang="ja-JP" altLang="en-US" sz="2400" dirty="0" smtClean="0"/>
              <a:t>本</a:t>
            </a:r>
            <a:r>
              <a:rPr lang="en-US" altLang="ja-JP" sz="2400" dirty="0" smtClean="0"/>
              <a:t>×2</a:t>
            </a:r>
            <a:r>
              <a:rPr lang="ja-JP" altLang="en-US" sz="2400" dirty="0" smtClean="0"/>
              <a:t>組</a:t>
            </a:r>
            <a:endParaRPr lang="en-US" altLang="ja-JP" sz="2400" dirty="0"/>
          </a:p>
          <a:p>
            <a:r>
              <a:rPr lang="ja-JP" altLang="en-US" sz="2400" dirty="0"/>
              <a:t>波長域	</a:t>
            </a:r>
            <a:r>
              <a:rPr lang="ja-JP" altLang="en-US" sz="2400" dirty="0" smtClean="0"/>
              <a:t>　　　</a:t>
            </a:r>
            <a:r>
              <a:rPr lang="en-US" altLang="ja-JP" sz="2400" dirty="0"/>
              <a:t>z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Ks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同時</a:t>
            </a:r>
            <a:endParaRPr lang="en-US" altLang="ja-JP" sz="2400" dirty="0"/>
          </a:p>
          <a:p>
            <a:r>
              <a:rPr lang="ja-JP" altLang="en-US" sz="2400" dirty="0"/>
              <a:t>波長分解能	</a:t>
            </a:r>
            <a:r>
              <a:rPr lang="ja-JP" altLang="en-US" sz="2400" dirty="0" smtClean="0"/>
              <a:t>　　　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4,000</a:t>
            </a:r>
            <a:endParaRPr lang="ja-JP" altLang="en-US" sz="2400" dirty="0" smtClean="0"/>
          </a:p>
          <a:p>
            <a:r>
              <a:rPr lang="en-US" altLang="ja-JP" sz="2400" dirty="0" smtClean="0"/>
              <a:t>1h</a:t>
            </a:r>
            <a:r>
              <a:rPr lang="en-US" altLang="ja-JP" sz="2400" dirty="0"/>
              <a:t>, S/N=10 </a:t>
            </a:r>
            <a:r>
              <a:rPr lang="ja-JP" altLang="en-US" sz="2400" dirty="0" err="1"/>
              <a:t>での</a:t>
            </a:r>
            <a:r>
              <a:rPr lang="ja-JP" altLang="en-US" sz="2400" dirty="0"/>
              <a:t>限界等級は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17.5mag</a:t>
            </a:r>
            <a:endParaRPr lang="en-US" altLang="ja-JP" sz="24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23" y="4348919"/>
            <a:ext cx="5715000" cy="23812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75"/>
            <a:ext cx="6429375" cy="50006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90433" y="5229200"/>
            <a:ext cx="1497488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検出器</a:t>
            </a:r>
            <a:endParaRPr lang="en-US" altLang="ja-JP" sz="2400" dirty="0" smtClean="0"/>
          </a:p>
          <a:p>
            <a:r>
              <a:rPr lang="en-US" altLang="ja-JP" sz="2400" dirty="0" smtClean="0"/>
              <a:t>Hawaii-2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76608" y="5334307"/>
            <a:ext cx="2427304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グレーティング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プリズム</a:t>
            </a:r>
            <a:endParaRPr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22312" y="4060277"/>
            <a:ext cx="1770250" cy="1200329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ファイバー</a:t>
            </a:r>
            <a:endParaRPr lang="en-US" altLang="ja-JP" sz="2400" dirty="0"/>
          </a:p>
          <a:p>
            <a:r>
              <a:rPr lang="ja-JP" altLang="en-US" sz="2400" dirty="0" smtClean="0"/>
              <a:t> スリット</a:t>
            </a:r>
            <a:endParaRPr lang="en-US" altLang="ja-JP" sz="2400" dirty="0" smtClean="0"/>
          </a:p>
          <a:p>
            <a:r>
              <a:rPr lang="en-US" altLang="ja-JP" sz="2400" dirty="0" smtClean="0"/>
              <a:t>  (50</a:t>
            </a:r>
            <a:r>
              <a:rPr lang="ja-JP" altLang="en-US" sz="2400" dirty="0" smtClean="0"/>
              <a:t>本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8693" y="2244239"/>
            <a:ext cx="2557915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真空容器</a:t>
            </a:r>
            <a:endParaRPr lang="en-US" altLang="ja-JP" sz="2400" dirty="0" smtClean="0"/>
          </a:p>
          <a:p>
            <a:r>
              <a:rPr lang="en-US" altLang="ja-JP" sz="2400" dirty="0" smtClean="0"/>
              <a:t>(1520x1120x650)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36" y="2107271"/>
            <a:ext cx="2194560" cy="2194560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6960096" y="4797152"/>
            <a:ext cx="360040" cy="43204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261" y="2112614"/>
            <a:ext cx="1570673" cy="132778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980" y="2106135"/>
            <a:ext cx="1570673" cy="1327785"/>
          </a:xfrm>
          <a:prstGeom prst="rect">
            <a:avLst/>
          </a:prstGeom>
        </p:spPr>
      </p:pic>
      <p:sp>
        <p:nvSpPr>
          <p:cNvPr id="16" name="フリーフォーム 15"/>
          <p:cNvSpPr/>
          <p:nvPr/>
        </p:nvSpPr>
        <p:spPr>
          <a:xfrm>
            <a:off x="7301132" y="4332849"/>
            <a:ext cx="182880" cy="464234"/>
          </a:xfrm>
          <a:custGeom>
            <a:avLst/>
            <a:gdLst>
              <a:gd name="connsiteX0" fmla="*/ 0 w 182880"/>
              <a:gd name="connsiteY0" fmla="*/ 464234 h 464234"/>
              <a:gd name="connsiteX1" fmla="*/ 126610 w 182880"/>
              <a:gd name="connsiteY1" fmla="*/ 267286 h 464234"/>
              <a:gd name="connsiteX2" fmla="*/ 182880 w 182880"/>
              <a:gd name="connsiteY2" fmla="*/ 0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464234">
                <a:moveTo>
                  <a:pt x="0" y="464234"/>
                </a:moveTo>
                <a:cubicBezTo>
                  <a:pt x="48065" y="404446"/>
                  <a:pt x="96130" y="344658"/>
                  <a:pt x="126610" y="267286"/>
                </a:cubicBezTo>
                <a:cubicBezTo>
                  <a:pt x="157090" y="189914"/>
                  <a:pt x="169985" y="94957"/>
                  <a:pt x="182880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68262" y="3540716"/>
            <a:ext cx="3219435" cy="707886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ファイバーの光量比</a:t>
            </a:r>
            <a:r>
              <a:rPr lang="ja-JP" altLang="en-US" sz="2000" dirty="0" smtClean="0"/>
              <a:t>から </a:t>
            </a:r>
            <a:r>
              <a:rPr lang="en-US" altLang="ja-JP" sz="2000" dirty="0" smtClean="0"/>
              <a:t>PSF </a:t>
            </a:r>
            <a:r>
              <a:rPr lang="ja-JP" altLang="en-US" sz="2000" dirty="0" smtClean="0"/>
              <a:t>を推定して測光</a:t>
            </a:r>
            <a:endParaRPr lang="en-US" altLang="ja-JP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9851" y="1265230"/>
            <a:ext cx="395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（近赤外相対</a:t>
            </a:r>
            <a:r>
              <a:rPr lang="ja-JP" altLang="en-US" sz="2400" dirty="0"/>
              <a:t>測光</a:t>
            </a:r>
            <a:r>
              <a:rPr lang="ja-JP" altLang="en-US" sz="2400" dirty="0" smtClean="0"/>
              <a:t>分光器）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9251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080" y="1556792"/>
            <a:ext cx="10058400" cy="565785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87485" y="404664"/>
            <a:ext cx="433965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5400" b="1" dirty="0">
                <a:solidFill>
                  <a:srgbClr val="FFCCCC"/>
                </a:solidFill>
              </a:rPr>
              <a:t>近</a:t>
            </a:r>
            <a:r>
              <a:rPr lang="ja-JP" altLang="en-US" sz="5400" b="1" dirty="0" smtClean="0">
                <a:solidFill>
                  <a:srgbClr val="FFCCCC"/>
                </a:solidFill>
              </a:rPr>
              <a:t>赤外分光器</a:t>
            </a:r>
            <a:endParaRPr kumimoji="1" lang="ja-JP" altLang="en-US" sz="5400" b="1" dirty="0">
              <a:solidFill>
                <a:srgbClr val="FFCCCC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47928" y="476672"/>
            <a:ext cx="5881805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真空容器の設計終了・発注手配</a:t>
            </a:r>
            <a:endParaRPr lang="en-US" altLang="ja-JP" sz="2400" dirty="0" smtClean="0"/>
          </a:p>
          <a:p>
            <a:r>
              <a:rPr lang="ja-JP" altLang="en-US" sz="2400" dirty="0" smtClean="0"/>
              <a:t>バイコニック鏡 </a:t>
            </a:r>
            <a:r>
              <a:rPr lang="en-US" altLang="ja-JP" sz="2400" dirty="0" smtClean="0"/>
              <a:t>No.1 </a:t>
            </a:r>
            <a:r>
              <a:rPr lang="ja-JP" altLang="en-US" sz="2400" dirty="0" smtClean="0"/>
              <a:t>硝材入手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加工発注</a:t>
            </a:r>
            <a:endParaRPr lang="en-US" altLang="ja-JP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772816"/>
            <a:ext cx="4160520" cy="25565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4509120"/>
            <a:ext cx="4144518" cy="215627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3" y="2622228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5" y="1563960"/>
            <a:ext cx="5756339" cy="510540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87485" y="404664"/>
            <a:ext cx="57246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solidFill>
                  <a:srgbClr val="FFCCCC"/>
                </a:solidFill>
              </a:rPr>
              <a:t>可視高分散分光器</a:t>
            </a:r>
            <a:endParaRPr kumimoji="1" lang="ja-JP" altLang="en-US" sz="5400" b="1" dirty="0">
              <a:solidFill>
                <a:srgbClr val="FFCCCC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68008" y="1102092"/>
            <a:ext cx="5184576" cy="3046988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ファイバー径	</a:t>
            </a:r>
            <a:r>
              <a:rPr lang="en-US" altLang="ja-JP" sz="2400" dirty="0" smtClean="0"/>
              <a:t>0”.45 (φ50μm)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</a:t>
            </a:r>
            <a:r>
              <a:rPr lang="en-US" altLang="ja-JP" sz="2400" dirty="0" smtClean="0"/>
              <a:t>0</a:t>
            </a:r>
            <a:r>
              <a:rPr lang="en-US" altLang="ja-JP" sz="2400" dirty="0"/>
              <a:t>".91 (φ100μm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r>
              <a:rPr lang="ja-JP" altLang="en-US" sz="2400" dirty="0"/>
              <a:t>ファイバー本数　	</a:t>
            </a:r>
            <a:r>
              <a:rPr lang="en-US" altLang="ja-JP" sz="2400" dirty="0" smtClean="0"/>
              <a:t>6</a:t>
            </a:r>
            <a:r>
              <a:rPr lang="ja-JP" altLang="en-US" sz="2400" dirty="0" smtClean="0"/>
              <a:t>本</a:t>
            </a:r>
            <a:endParaRPr lang="en-US" altLang="ja-JP" sz="2400" dirty="0"/>
          </a:p>
          <a:p>
            <a:r>
              <a:rPr lang="ja-JP" altLang="en-US" sz="2400" dirty="0"/>
              <a:t>波長域	</a:t>
            </a:r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U</a:t>
            </a:r>
            <a:r>
              <a:rPr lang="ja-JP" altLang="en-US" sz="2400" dirty="0"/>
              <a:t>～</a:t>
            </a:r>
            <a:r>
              <a:rPr lang="en-US" altLang="ja-JP" sz="2400" dirty="0"/>
              <a:t>z </a:t>
            </a:r>
            <a:r>
              <a:rPr lang="ja-JP" altLang="en-US" sz="2400" dirty="0" smtClean="0"/>
              <a:t>同時</a:t>
            </a:r>
            <a:endParaRPr lang="en-US" altLang="ja-JP" sz="2400" dirty="0"/>
          </a:p>
          <a:p>
            <a:r>
              <a:rPr lang="ja-JP" altLang="en-US" sz="2400" dirty="0"/>
              <a:t>波長分解能	</a:t>
            </a:r>
            <a:r>
              <a:rPr lang="ja-JP" altLang="en-US" sz="2400" dirty="0" smtClean="0"/>
              <a:t>　　　～</a:t>
            </a:r>
            <a:r>
              <a:rPr lang="en-US" altLang="ja-JP" sz="2400" dirty="0" smtClean="0"/>
              <a:t>100,000</a:t>
            </a: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　　～  </a:t>
            </a:r>
            <a:r>
              <a:rPr lang="en-US" altLang="ja-JP" sz="2400" dirty="0" smtClean="0"/>
              <a:t>50,000</a:t>
            </a:r>
            <a:endParaRPr lang="ja-JP" altLang="en-US" sz="2400" dirty="0"/>
          </a:p>
          <a:p>
            <a:r>
              <a:rPr lang="en-US" altLang="ja-JP" sz="2400" dirty="0"/>
              <a:t>1h, S/N=10 </a:t>
            </a:r>
            <a:r>
              <a:rPr lang="ja-JP" altLang="en-US" sz="2400" dirty="0" err="1"/>
              <a:t>での</a:t>
            </a:r>
            <a:r>
              <a:rPr lang="ja-JP" altLang="en-US" sz="2400" dirty="0"/>
              <a:t>限界等級</a:t>
            </a:r>
            <a:r>
              <a:rPr lang="ja-JP" altLang="en-US" sz="2400" dirty="0" smtClean="0"/>
              <a:t>は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15.3mag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4509120"/>
            <a:ext cx="5714285" cy="219047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03068" y="5142693"/>
            <a:ext cx="2948916" cy="46166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クロスディスパーザ</a:t>
            </a:r>
            <a:endParaRPr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7528" y="6093296"/>
            <a:ext cx="3811306" cy="46166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グレーティング </a:t>
            </a:r>
            <a:r>
              <a:rPr lang="en-US" altLang="ja-JP" sz="2400" dirty="0" smtClean="0"/>
              <a:t>(200x800)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5084" y="3390091"/>
            <a:ext cx="1566934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10k x 10k</a:t>
            </a:r>
          </a:p>
          <a:p>
            <a:r>
              <a:rPr lang="en-US" altLang="ja-JP" sz="2400" dirty="0" smtClean="0"/>
              <a:t>  CCD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89646" y="3822758"/>
            <a:ext cx="1809846" cy="83099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ファイバースリット</a:t>
            </a:r>
            <a:endParaRPr lang="en-US" altLang="ja-JP" sz="2400" dirty="0" smtClean="0"/>
          </a:p>
        </p:txBody>
      </p:sp>
      <p:sp>
        <p:nvSpPr>
          <p:cNvPr id="2" name="円/楕円 1"/>
          <p:cNvSpPr/>
          <p:nvPr/>
        </p:nvSpPr>
        <p:spPr>
          <a:xfrm>
            <a:off x="3204886" y="3429000"/>
            <a:ext cx="154810" cy="68928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9" y="4254598"/>
            <a:ext cx="1190625" cy="11906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15" y="2276872"/>
            <a:ext cx="1554286" cy="2087492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6960096" y="5301208"/>
            <a:ext cx="144016" cy="4320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7086600" y="3779520"/>
            <a:ext cx="3383280" cy="1524000"/>
          </a:xfrm>
          <a:custGeom>
            <a:avLst/>
            <a:gdLst>
              <a:gd name="connsiteX0" fmla="*/ 0 w 3383280"/>
              <a:gd name="connsiteY0" fmla="*/ 1524000 h 1524000"/>
              <a:gd name="connsiteX1" fmla="*/ 792480 w 3383280"/>
              <a:gd name="connsiteY1" fmla="*/ 594360 h 1524000"/>
              <a:gd name="connsiteX2" fmla="*/ 3383280 w 3383280"/>
              <a:gd name="connsiteY2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1524000">
                <a:moveTo>
                  <a:pt x="0" y="1524000"/>
                </a:moveTo>
                <a:cubicBezTo>
                  <a:pt x="114300" y="1186180"/>
                  <a:pt x="228600" y="848360"/>
                  <a:pt x="792480" y="594360"/>
                </a:cubicBezTo>
                <a:cubicBezTo>
                  <a:pt x="1356360" y="340360"/>
                  <a:pt x="2369820" y="170180"/>
                  <a:pt x="3383280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3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3" y="428"/>
            <a:ext cx="9142857" cy="685714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87485" y="404664"/>
            <a:ext cx="57246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solidFill>
                  <a:srgbClr val="FFCCCC"/>
                </a:solidFill>
              </a:rPr>
              <a:t>可視高分散分光器</a:t>
            </a:r>
            <a:endParaRPr kumimoji="1" lang="ja-JP" altLang="en-US" sz="5400" b="1" dirty="0">
              <a:solidFill>
                <a:srgbClr val="FFCCCC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9337" y="1412776"/>
            <a:ext cx="2880320" cy="4893647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CFHT </a:t>
            </a:r>
            <a:r>
              <a:rPr lang="ja-JP" altLang="en-US" sz="2400" dirty="0" smtClean="0"/>
              <a:t>高分散分光器 </a:t>
            </a:r>
            <a:r>
              <a:rPr lang="en-US" altLang="ja-JP" sz="2400" dirty="0" err="1" smtClean="0"/>
              <a:t>ESPaDOnS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の偏光ユニットの例 →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連続光の偏光は</a:t>
            </a:r>
            <a:r>
              <a:rPr lang="en-US" altLang="ja-JP" sz="2400" dirty="0" smtClean="0"/>
              <a:t>×</a:t>
            </a:r>
          </a:p>
          <a:p>
            <a:r>
              <a:rPr lang="en-US" altLang="ja-JP" sz="2400" dirty="0" smtClean="0"/>
              <a:t>ADC </a:t>
            </a:r>
            <a:r>
              <a:rPr lang="ja-JP" altLang="en-US" sz="2400" dirty="0" smtClean="0"/>
              <a:t>は必須</a:t>
            </a:r>
            <a:endParaRPr lang="en-US" altLang="ja-JP" sz="2400" dirty="0" smtClean="0"/>
          </a:p>
          <a:p>
            <a:r>
              <a:rPr lang="ja-JP" altLang="en-US" sz="2400" dirty="0" smtClean="0"/>
              <a:t>装置フランジ使用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通常のプローブ</a:t>
            </a:r>
            <a:endParaRPr lang="en-US" altLang="ja-JP" sz="2400" dirty="0" smtClean="0"/>
          </a:p>
          <a:p>
            <a:r>
              <a:rPr lang="en-US" altLang="ja-JP" sz="2400" dirty="0" smtClean="0"/>
              <a:t>CAL </a:t>
            </a:r>
            <a:r>
              <a:rPr lang="ja-JP" altLang="en-US" sz="2400" dirty="0" smtClean="0"/>
              <a:t>ユニット</a:t>
            </a:r>
            <a:endParaRPr lang="en-US" altLang="ja-JP" sz="2400" dirty="0" smtClean="0"/>
          </a:p>
          <a:p>
            <a:r>
              <a:rPr lang="ja-JP" altLang="en-US" sz="2400" dirty="0" smtClean="0"/>
              <a:t>偏光ユニット</a:t>
            </a:r>
            <a:endParaRPr lang="en-US" altLang="ja-JP" sz="2400" dirty="0" smtClean="0"/>
          </a:p>
          <a:p>
            <a:r>
              <a:rPr lang="ja-JP" altLang="en-US" sz="2400" dirty="0" smtClean="0"/>
              <a:t>の３か所からファイバースリットへ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0857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5491</TotalTime>
  <Words>211</Words>
  <Application>Microsoft Office PowerPoint</Application>
  <PresentationFormat>ワイド画面</PresentationFormat>
  <Paragraphs>74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メイリオ</vt:lpstr>
      <vt:lpstr>Century Gothic</vt:lpstr>
      <vt:lpstr>Wingdings 3</vt:lpstr>
      <vt:lpstr>スライス</vt:lpstr>
      <vt:lpstr>PowerPoint プレゼンテーション</vt:lpstr>
      <vt:lpstr>運用開始時に予定している観測装置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京大 3.8m の状況</dc:title>
  <dc:creator>岩室史英</dc:creator>
  <cp:lastModifiedBy>fumi</cp:lastModifiedBy>
  <cp:revision>149</cp:revision>
  <dcterms:created xsi:type="dcterms:W3CDTF">2015-03-27T00:56:38Z</dcterms:created>
  <dcterms:modified xsi:type="dcterms:W3CDTF">2016-09-05T09:28:56Z</dcterms:modified>
</cp:coreProperties>
</file>