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FF00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CA97A-DAEE-4484-803B-28922757C01F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9808A-BC17-4B41-A94B-C2765770F8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1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9808A-BC17-4B41-A94B-C2765770F8F2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711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3E32F-0957-B65F-F392-F0143064F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8D38D3-13F1-701E-5712-A38DD4B34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8375B3-CF7D-A440-E819-EA43864B5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7E4326-2AEF-39D5-1768-B63C3422B9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9808A-BC17-4B41-A94B-C2765770F8F2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7081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06069-6002-E964-1F5D-666129FFC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3A12E2-824A-8DC5-087D-CE27FCAA6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A4004E-6649-A8BF-EEA7-68A675F58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2ABEB1-FF6C-8665-F1C0-3D9FA41BE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9808A-BC17-4B41-A94B-C2765770F8F2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0137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8F442-3AA9-680D-402E-A59516981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E60DEC-CB57-E62E-1A0C-F937F81C71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3FB911F-BCB3-0C25-35E2-FF40368181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F46AFB-326D-C572-24FD-79BB57222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9808A-BC17-4B41-A94B-C2765770F8F2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415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374B0-1445-D16E-F806-C59467946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6A61F01-85D5-C817-9EB0-55A517BC3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5716EC5-2CEA-596C-7FB4-17BD38519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ABA3E6-F169-612F-FE9E-CB2CE3B0DE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9808A-BC17-4B41-A94B-C2765770F8F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046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52AD0E-CE03-3FE4-7FD1-11410A8FE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A9FA535-F12F-57BB-1A4F-52045ED8DE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DA3F6C-D64E-DDEA-22C2-019FB7909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31D2B1-00DA-14D7-3944-A4DE85BC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5E7892-4917-8241-6572-0B4C59EE3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31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A657E8-8CED-578D-64A4-FC9CFB45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39465F-F1A7-7B4E-3A61-E36A7B4BE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63151D-9856-513C-35F8-A719322BF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ED7DC3-6282-C3F7-0A4F-850ECDC50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D9C41D-0BAA-A5A5-0503-B779A2B69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55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21459C-7E5A-56D0-95CF-B9910600B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536183-9BAB-07C0-CA59-178B82041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7AF2CC-9F74-DA50-4173-9272E5159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13172F-CE79-373C-7981-6B74511D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63CA14-F2F1-4F0D-6EFC-121E83E96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06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193581-321C-9830-F99C-43BA945E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E33CEA-EB47-3A22-2234-16ACCC2BDB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534BB4D-A2CB-18B8-6129-6D14657CD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B80212-EAE2-2F26-84DA-F569AEDB9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3D5EF0C-E304-3D73-4E5F-4D4FADD5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A5528E-9149-68DE-E84A-5FA27C0DC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70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926297-9143-3180-1CE1-94CDBE722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2188D2-0108-243C-ED81-C14479156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C782852-283F-EF4C-FF0E-8A6C54876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341DB5-575D-B5F6-46C1-5086DCD603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42E4210-CB11-32BA-0445-3DE250844E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78903FE-BFF0-D67F-96E7-AA9593CD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045DC87-D1A8-C4A5-520B-F699FCDA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B93577A-E36D-0FB5-CE4E-1A5A6E0CA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760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864388-8E07-D7E7-54CA-A289997C5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54ABC55-846B-7E45-09D2-B98562D9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AD491B9-2AB6-05E8-1BCD-E600D1699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B7712B3-A508-30C6-50E4-BC14302B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2083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2DA43D5-20D2-6F24-BAF3-8FA1C7965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140FB66-782A-B43F-7DE0-8DD05E839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6F79A3-5408-0CEA-BB3D-ACB0A12DD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15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98AB93-A420-155A-B78F-B76AA1F89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1C2EB0-D5D6-0507-EADE-F0FFA47D4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1D79FED-DBA4-3423-E2EC-D5429EEBC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DDBCBC-A5B1-5D39-EBB6-4376E403D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07C5D6-0C89-9CE7-DFF7-D4B63674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40B1C1-4FE2-925B-1D45-5F8AA23A0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73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D4DA85-5E59-DAFD-088A-52D8AFC0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559F939-2BB3-16AE-3061-86B9507DB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8EF0B9F-544D-E1B7-E2CD-B83DD2DA8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730F83-A89F-2FAD-165D-AC45FDB3B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46AFEC-669E-B60D-6C51-F36171434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8DCA70D-18EC-7E3B-9D00-A6F27CF88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28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A0B1C8-21EB-5171-A7B6-23D187986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7E33B46-DF58-7757-9BAD-BB13D419C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FFA2BD-4054-2C32-4F44-4722B2D2F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9577771-1188-ABD7-7909-CA61AFBBD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56A130-1B9A-498A-0A73-231CBDC73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6363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7E40537-B6D7-B1CA-6668-09030F833D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A10F4A-B69A-3026-563B-B90D208E7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FD06A3-26DC-1D1A-9AE9-4D5BB8EF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56EF23-3091-8303-B201-13EF8F4F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226C46-9BE0-B0BC-AD9F-66DB8D05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4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D51DA44-81F2-78A2-C8A4-0B894377E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EBB821-6588-5FC6-F37D-9EB6EFD42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604FB7-8368-41E2-FD94-E78C8707B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B6F3E-05BA-4B59-ABE0-A4F5BBF09937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94D300-A5A3-45BD-771C-038250A22C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88189F-2205-B64B-EF55-5E6BD3088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81869-F232-4DDB-AA49-F79A970DB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292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D3C0F27-C7B3-DA8D-35C1-D3FBA51BE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8379" y="0"/>
            <a:ext cx="8217647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D8BF15B-5AAE-27A4-8233-656FC3020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9" y="1120589"/>
            <a:ext cx="3955680" cy="2537012"/>
          </a:xfrm>
        </p:spPr>
        <p:txBody>
          <a:bodyPr>
            <a:noAutofit/>
          </a:bodyPr>
          <a:lstStyle/>
          <a:p>
            <a:r>
              <a:rPr kumimoji="1" lang="en-US" altLang="ja-JP" sz="5600" dirty="0"/>
              <a:t>MIDSSAR</a:t>
            </a:r>
            <a:br>
              <a:rPr kumimoji="1" lang="en-US" altLang="ja-JP" sz="5600" dirty="0"/>
            </a:br>
            <a:r>
              <a:rPr kumimoji="1" lang="ja-JP" altLang="en-US" sz="5600" dirty="0"/>
              <a:t>装置</a:t>
            </a:r>
            <a:r>
              <a:rPr lang="en-US" altLang="ja-JP" sz="5600" dirty="0"/>
              <a:t>/</a:t>
            </a:r>
            <a:r>
              <a:rPr kumimoji="1" lang="ja-JP" altLang="en-US" sz="5600" dirty="0"/>
              <a:t>解析</a:t>
            </a:r>
            <a:br>
              <a:rPr kumimoji="1" lang="en-US" altLang="ja-JP" sz="5600" dirty="0"/>
            </a:br>
            <a:r>
              <a:rPr kumimoji="1" lang="ja-JP" altLang="en-US" sz="5600" dirty="0"/>
              <a:t>ソフト概要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0269EE5-5BF5-1D37-A6AF-68A17E120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9" y="4778190"/>
            <a:ext cx="3048002" cy="1256833"/>
          </a:xfrm>
        </p:spPr>
        <p:txBody>
          <a:bodyPr>
            <a:noAutofit/>
          </a:bodyPr>
          <a:lstStyle/>
          <a:p>
            <a:r>
              <a:rPr kumimoji="1" lang="ja-JP" altLang="en-US" sz="3600" dirty="0"/>
              <a:t>岩室史英</a:t>
            </a:r>
            <a:endParaRPr kumimoji="1" lang="en-US" altLang="ja-JP" sz="3600" dirty="0"/>
          </a:p>
          <a:p>
            <a:r>
              <a:rPr kumimoji="1" lang="ja-JP" altLang="en-US" sz="3600" dirty="0"/>
              <a:t>（京大宇物）</a:t>
            </a:r>
          </a:p>
        </p:txBody>
      </p:sp>
    </p:spTree>
    <p:extLst>
      <p:ext uri="{BB962C8B-B14F-4D97-AF65-F5344CB8AC3E}">
        <p14:creationId xmlns:p14="http://schemas.microsoft.com/office/powerpoint/2010/main" val="4011974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1FCD682-50A7-53AA-BB9B-97C4B7A61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221" y="868107"/>
            <a:ext cx="10439420" cy="580645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41469B1-E8FF-E238-3308-1FFB71A90B35}"/>
              </a:ext>
            </a:extLst>
          </p:cNvPr>
          <p:cNvSpPr txBox="1"/>
          <p:nvPr/>
        </p:nvSpPr>
        <p:spPr>
          <a:xfrm>
            <a:off x="107394" y="992889"/>
            <a:ext cx="32592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R</a:t>
            </a:r>
            <a:r>
              <a:rPr lang="en-US" altLang="ja-JP" sz="2400" dirty="0"/>
              <a:t>=</a:t>
            </a:r>
            <a:r>
              <a:rPr kumimoji="1" lang="en-US" altLang="ja-JP" sz="2400" b="1" dirty="0">
                <a:solidFill>
                  <a:srgbClr val="FF00FF"/>
                </a:solidFill>
              </a:rPr>
              <a:t>13,800</a:t>
            </a:r>
            <a:r>
              <a:rPr kumimoji="1" lang="en-US" altLang="ja-JP" sz="2400" dirty="0"/>
              <a:t>(@395nm)</a:t>
            </a:r>
          </a:p>
          <a:p>
            <a:r>
              <a:rPr lang="en-US" altLang="ja-JP" sz="2400" dirty="0"/>
              <a:t>R=</a:t>
            </a:r>
            <a:r>
              <a:rPr lang="en-US" altLang="ja-JP" sz="2400" b="1" dirty="0">
                <a:solidFill>
                  <a:srgbClr val="FF00FF"/>
                </a:solidFill>
              </a:rPr>
              <a:t>18,200</a:t>
            </a:r>
            <a:r>
              <a:rPr lang="en-US" altLang="ja-JP" sz="2400" dirty="0"/>
              <a:t>(@656nm)</a:t>
            </a:r>
          </a:p>
          <a:p>
            <a:r>
              <a:rPr kumimoji="1" lang="en-US" altLang="ja-JP" sz="2400" dirty="0"/>
              <a:t>GAOES-RV R=65,000</a:t>
            </a:r>
          </a:p>
          <a:p>
            <a:r>
              <a:rPr kumimoji="1" lang="en-US" altLang="ja-JP" sz="2400" dirty="0"/>
              <a:t>(516-593nm)</a:t>
            </a:r>
            <a:r>
              <a:rPr kumimoji="1" lang="ja-JP" altLang="en-US" sz="2400" dirty="0"/>
              <a:t>と同時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7D173D8-D7B9-157C-89B1-DC506947C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99971" y="2819330"/>
            <a:ext cx="3354705" cy="165714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8C8C54C-66AC-9348-E481-68345E5141EC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装置：分光器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</p:spTree>
    <p:extLst>
      <p:ext uri="{BB962C8B-B14F-4D97-AF65-F5344CB8AC3E}">
        <p14:creationId xmlns:p14="http://schemas.microsoft.com/office/powerpoint/2010/main" val="87271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D56890-D045-E30D-BCD9-323F8437C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73" y="1506084"/>
            <a:ext cx="11882653" cy="262189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75C17B1-3D09-0560-8423-49A841259CDF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装置：前置入射部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F5079E-1AF2-B4B0-3AF8-E21EEFDA4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588909"/>
            <a:ext cx="3215640" cy="132588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1A92375-714E-F370-0B2B-70D072905F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695" y="3974601"/>
            <a:ext cx="5490210" cy="275463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762567B-0323-8124-E3CA-32E016174141}"/>
              </a:ext>
            </a:extLst>
          </p:cNvPr>
          <p:cNvSpPr txBox="1"/>
          <p:nvPr/>
        </p:nvSpPr>
        <p:spPr>
          <a:xfrm>
            <a:off x="1004639" y="4409469"/>
            <a:ext cx="4374916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00FF"/>
                </a:solidFill>
              </a:rPr>
              <a:t>395</a:t>
            </a:r>
            <a:r>
              <a:rPr kumimoji="1" lang="en-US" altLang="ja-JP" sz="2400" dirty="0"/>
              <a:t>, </a:t>
            </a:r>
            <a:r>
              <a:rPr kumimoji="1" lang="en-US" altLang="ja-JP" sz="2400" b="1" dirty="0">
                <a:solidFill>
                  <a:srgbClr val="00FF00"/>
                </a:solidFill>
              </a:rPr>
              <a:t>550</a:t>
            </a:r>
            <a:r>
              <a:rPr kumimoji="1" lang="en-US" altLang="ja-JP" sz="2400" dirty="0"/>
              <a:t>,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656</a:t>
            </a:r>
            <a:r>
              <a:rPr kumimoji="1" lang="en-US" altLang="ja-JP" sz="2400" dirty="0"/>
              <a:t>nm </a:t>
            </a:r>
            <a:r>
              <a:rPr kumimoji="1" lang="ja-JP" altLang="en-US" sz="2400" dirty="0"/>
              <a:t>付近の</a:t>
            </a:r>
            <a:endParaRPr kumimoji="1" lang="en-US" altLang="ja-JP" sz="2400" dirty="0"/>
          </a:p>
          <a:p>
            <a:r>
              <a:rPr kumimoji="1" lang="ja-JP" altLang="en-US" sz="2400" b="1" dirty="0">
                <a:solidFill>
                  <a:srgbClr val="FF0000"/>
                </a:solidFill>
              </a:rPr>
              <a:t>　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３つの波長帯</a:t>
            </a:r>
            <a:r>
              <a:rPr kumimoji="1" lang="ja-JP" altLang="en-US" sz="2400" dirty="0"/>
              <a:t>で</a:t>
            </a:r>
            <a:r>
              <a:rPr lang="ja-JP" altLang="en-US" sz="2400" dirty="0"/>
              <a:t>の</a:t>
            </a:r>
            <a:endParaRPr lang="en-US" altLang="ja-JP" sz="2400" dirty="0"/>
          </a:p>
          <a:p>
            <a:endParaRPr lang="en-US" altLang="ja-JP" sz="800" dirty="0"/>
          </a:p>
          <a:p>
            <a:r>
              <a:rPr lang="ja-JP" altLang="en-US" sz="2400" dirty="0"/>
              <a:t>・色消しレンズ</a:t>
            </a:r>
            <a:br>
              <a:rPr lang="en-US" altLang="ja-JP" sz="2400" dirty="0"/>
            </a:br>
            <a:r>
              <a:rPr lang="ja-JP" altLang="en-US" sz="2400" dirty="0"/>
              <a:t>・大気分散補正プリズム</a:t>
            </a:r>
            <a:endParaRPr lang="en-US" altLang="ja-JP" sz="2400" dirty="0"/>
          </a:p>
          <a:p>
            <a:endParaRPr kumimoji="1" lang="en-US" altLang="ja-JP" sz="800" dirty="0"/>
          </a:p>
          <a:p>
            <a:r>
              <a:rPr lang="en-US" altLang="ja-JP" sz="2400" b="1" dirty="0">
                <a:solidFill>
                  <a:srgbClr val="0000FF"/>
                </a:solidFill>
              </a:rPr>
              <a:t>395</a:t>
            </a:r>
            <a:r>
              <a:rPr lang="en-US" altLang="ja-JP" sz="2400" dirty="0"/>
              <a:t>+</a:t>
            </a:r>
            <a:r>
              <a:rPr lang="en-US" altLang="ja-JP" sz="2400" b="1" dirty="0">
                <a:solidFill>
                  <a:srgbClr val="FF0000"/>
                </a:solidFill>
              </a:rPr>
              <a:t>656</a:t>
            </a:r>
            <a:r>
              <a:rPr lang="en-US" altLang="ja-JP" sz="2400" dirty="0"/>
              <a:t>nm </a:t>
            </a:r>
            <a:r>
              <a:rPr lang="ja-JP" altLang="en-US" sz="2400" dirty="0"/>
              <a:t>と </a:t>
            </a:r>
            <a:r>
              <a:rPr lang="en-US" altLang="ja-JP" sz="2400" b="1" dirty="0">
                <a:solidFill>
                  <a:srgbClr val="00FF00"/>
                </a:solidFill>
              </a:rPr>
              <a:t>550</a:t>
            </a:r>
            <a:r>
              <a:rPr lang="en-US" altLang="ja-JP" sz="2400" dirty="0"/>
              <a:t>nm </a:t>
            </a:r>
            <a:r>
              <a:rPr lang="ja-JP" altLang="en-US" sz="2400" dirty="0"/>
              <a:t>の分岐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2446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0099C8-9346-AF95-92E5-D35D0CBB9E4E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装置：ファイバーバンドル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B4352C6-4B95-B0B3-6E0B-96C1BE4B0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614" y="1960751"/>
            <a:ext cx="4111760" cy="411176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9234CD8-A800-7680-65FA-DD10492E3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74357"/>
            <a:ext cx="12192000" cy="27276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F00B5DA-3D58-3C8D-71F1-9785D7E2EA2E}"/>
              </a:ext>
            </a:extLst>
          </p:cNvPr>
          <p:cNvSpPr txBox="1"/>
          <p:nvPr/>
        </p:nvSpPr>
        <p:spPr>
          <a:xfrm>
            <a:off x="137626" y="611887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46A944-8BE7-F18F-C0A1-F3A81AA32320}"/>
              </a:ext>
            </a:extLst>
          </p:cNvPr>
          <p:cNvSpPr txBox="1"/>
          <p:nvPr/>
        </p:nvSpPr>
        <p:spPr>
          <a:xfrm>
            <a:off x="11833801" y="611521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61</a:t>
            </a:r>
            <a:endParaRPr kumimoji="1" lang="ja-JP" altLang="en-US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AD1340AE-375A-0BD0-9681-D53414C3E9F1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450532" y="6299880"/>
            <a:ext cx="11383269" cy="3663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4F1EB24-2DCE-CB35-0F76-B17AA4307128}"/>
              </a:ext>
            </a:extLst>
          </p:cNvPr>
          <p:cNvSpPr txBox="1"/>
          <p:nvPr/>
        </p:nvSpPr>
        <p:spPr>
          <a:xfrm>
            <a:off x="5646998" y="6019618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4.2mm</a:t>
            </a:r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6BDAC37-29E0-5F57-2AD1-BEFB5BBC07F0}"/>
              </a:ext>
            </a:extLst>
          </p:cNvPr>
          <p:cNvSpPr txBox="1"/>
          <p:nvPr/>
        </p:nvSpPr>
        <p:spPr>
          <a:xfrm>
            <a:off x="10760198" y="5778396"/>
            <a:ext cx="1431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FF00"/>
                </a:solidFill>
              </a:rPr>
              <a:t>5”(0.55mm)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3D9EE633-FD14-1575-F143-E9DED8E5B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69" y="1963239"/>
            <a:ext cx="2590800" cy="19431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66ABAD3-540E-3A65-9A17-65E3D2984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866" y="3828868"/>
            <a:ext cx="3276600" cy="2190750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54EC913-98C6-811C-7628-153CEF97BBC7}"/>
              </a:ext>
            </a:extLst>
          </p:cNvPr>
          <p:cNvSpPr txBox="1"/>
          <p:nvPr/>
        </p:nvSpPr>
        <p:spPr>
          <a:xfrm>
            <a:off x="450532" y="971408"/>
            <a:ext cx="11245386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ja-JP" sz="2400" dirty="0"/>
              <a:t>Φ</a:t>
            </a:r>
            <a:r>
              <a:rPr lang="en-US" altLang="ja-JP" sz="2400" dirty="0"/>
              <a:t>50μm × </a:t>
            </a:r>
            <a:r>
              <a:rPr lang="en-US" altLang="ja-JP" sz="2400" b="1" dirty="0">
                <a:solidFill>
                  <a:srgbClr val="FF00FF"/>
                </a:solidFill>
              </a:rPr>
              <a:t>61</a:t>
            </a:r>
            <a:r>
              <a:rPr lang="ja-JP" altLang="en-US" sz="2400" b="1" dirty="0">
                <a:solidFill>
                  <a:srgbClr val="FF00FF"/>
                </a:solidFill>
              </a:rPr>
              <a:t>本 </a:t>
            </a:r>
            <a:r>
              <a:rPr lang="en-US" altLang="ja-JP" sz="2400" dirty="0"/>
              <a:t>× 6m </a:t>
            </a:r>
            <a:r>
              <a:rPr lang="ja-JP" altLang="en-US" sz="2400" dirty="0"/>
              <a:t>　ナスミス台横の入射部とナスミス台下の分光器を接続</a:t>
            </a:r>
            <a:endParaRPr lang="en-US" altLang="ja-JP" sz="2400" dirty="0"/>
          </a:p>
          <a:p>
            <a:r>
              <a:rPr kumimoji="1" lang="ja-JP" altLang="en-US" sz="2400" dirty="0"/>
              <a:t>　　　　 ＋   </a:t>
            </a:r>
            <a:r>
              <a:rPr kumimoji="1" lang="en-US" altLang="ja-JP" sz="2400" b="1" dirty="0">
                <a:solidFill>
                  <a:srgbClr val="FF00FF"/>
                </a:solidFill>
              </a:rPr>
              <a:t>2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本</a:t>
            </a:r>
            <a:r>
              <a:rPr kumimoji="1" lang="ja-JP" altLang="en-US" sz="2400" dirty="0"/>
              <a:t> </a:t>
            </a:r>
            <a:r>
              <a:rPr kumimoji="1" lang="en-US" altLang="ja-JP" sz="2400" dirty="0"/>
              <a:t>× 1m 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Fe-Ne </a:t>
            </a:r>
            <a:r>
              <a:rPr kumimoji="1" lang="ja-JP" altLang="en-US" sz="2400" dirty="0"/>
              <a:t>ランプと分光器を接続</a:t>
            </a:r>
            <a:endParaRPr kumimoji="1" lang="en-US" altLang="ja-JP" sz="2400" dirty="0"/>
          </a:p>
          <a:p>
            <a:endParaRPr kumimoji="1" lang="en-US" altLang="ja-JP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バンドル側開口率～</a:t>
            </a:r>
            <a:r>
              <a:rPr lang="en-US" altLang="ja-JP" sz="2400" dirty="0"/>
              <a:t>60%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数本のビームの向きにずれ</a:t>
            </a:r>
            <a:endParaRPr lang="en-US" altLang="ja-JP" sz="2400" dirty="0"/>
          </a:p>
          <a:p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400" dirty="0"/>
              <a:t>ビューワカメラ不要</a:t>
            </a:r>
            <a:endParaRPr kumimoji="1"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ja-JP" altLang="en-US" sz="2400" dirty="0"/>
              <a:t>イメージスライサ</a:t>
            </a:r>
            <a:r>
              <a:rPr kumimoji="1" lang="en-US" altLang="ja-JP" sz="2400" dirty="0"/>
              <a:t>(+F</a:t>
            </a:r>
            <a:r>
              <a:rPr kumimoji="1" lang="ja-JP" altLang="en-US" sz="2400" dirty="0"/>
              <a:t>変換</a:t>
            </a:r>
            <a:r>
              <a:rPr kumimoji="1" lang="en-US" altLang="ja-JP" sz="2400" dirty="0"/>
              <a:t>)</a:t>
            </a:r>
            <a:r>
              <a:rPr kumimoji="1" lang="ja-JP" altLang="en-US" sz="2400" dirty="0"/>
              <a:t>不要</a:t>
            </a:r>
            <a:endParaRPr kumimoji="1"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背景光差し引き可能</a:t>
            </a:r>
            <a:endParaRPr lang="en-US" altLang="ja-JP" sz="2400" dirty="0"/>
          </a:p>
          <a:p>
            <a:endParaRPr kumimoji="1" lang="en-US" altLang="ja-JP" sz="2400" dirty="0"/>
          </a:p>
          <a:p>
            <a:r>
              <a:rPr lang="ja-JP" altLang="en-US" sz="2400" dirty="0"/>
              <a:t>コア径</a:t>
            </a:r>
            <a:r>
              <a:rPr lang="en-US" altLang="ja-JP" sz="2400" dirty="0"/>
              <a:t>100μm </a:t>
            </a:r>
            <a:r>
              <a:rPr lang="ja-JP" altLang="en-US" sz="2400" dirty="0"/>
              <a:t>と </a:t>
            </a:r>
            <a:r>
              <a:rPr lang="en-US" altLang="ja-JP" sz="2400" dirty="0"/>
              <a:t>50μm</a:t>
            </a:r>
          </a:p>
          <a:p>
            <a:r>
              <a:rPr lang="ja-JP" altLang="en-US" sz="2400" dirty="0"/>
              <a:t>では、バンドル製作の</a:t>
            </a:r>
            <a:endParaRPr lang="en-US" altLang="ja-JP" sz="2400" dirty="0"/>
          </a:p>
          <a:p>
            <a:r>
              <a:rPr lang="ja-JP" altLang="en-US" sz="2400" dirty="0"/>
              <a:t>難易度に雲泥の差がある </a:t>
            </a:r>
            <a:r>
              <a:rPr lang="en-US" altLang="ja-JP" sz="2400" dirty="0"/>
              <a:t>…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E986200F-AB20-4BE8-950E-DDEDA8DCFA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2" y="1862532"/>
            <a:ext cx="377953" cy="377953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64EEFA46-52B1-A82D-4C25-555A94F55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1" y="2232511"/>
            <a:ext cx="377953" cy="377953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1CF9EC1B-4BDC-7123-DFAC-4C27862B57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1" y="2981025"/>
            <a:ext cx="377953" cy="377953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40EC174E-43F1-7A75-8768-815F52F16B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" y="3350514"/>
            <a:ext cx="377953" cy="377953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1E9AD189-F8A4-1CD7-D230-376872967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" y="3720003"/>
            <a:ext cx="377953" cy="3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645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E306FBA-678D-9DE8-708B-3D76BA189F22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装置：カメラ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1D23610-9DC9-45B5-8A28-515BFA1B2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611" y="988086"/>
            <a:ext cx="3644444" cy="331428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1296267-B9B6-2B7A-C0F8-CF42EA8C2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862" y="4670957"/>
            <a:ext cx="3429176" cy="203210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510A55A-767F-57E1-8CC0-C3881AF98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172" y="4670957"/>
            <a:ext cx="3429176" cy="203210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48534DA-4AA7-D881-6D5B-161A1F22D13A}"/>
              </a:ext>
            </a:extLst>
          </p:cNvPr>
          <p:cNvSpPr txBox="1"/>
          <p:nvPr/>
        </p:nvSpPr>
        <p:spPr>
          <a:xfrm>
            <a:off x="522514" y="1110341"/>
            <a:ext cx="7244291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/>
              <a:t>BITRAN</a:t>
            </a:r>
            <a:r>
              <a:rPr kumimoji="1" lang="ja-JP" altLang="en-US" sz="2400" b="1" u="sng" dirty="0"/>
              <a:t>　</a:t>
            </a:r>
            <a:r>
              <a:rPr kumimoji="1" lang="en-US" altLang="ja-JP" sz="2400" b="1" u="sng" dirty="0"/>
              <a:t>BH-67M</a:t>
            </a:r>
          </a:p>
          <a:p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SONY 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裏面照射 </a:t>
            </a:r>
            <a:r>
              <a:rPr kumimoji="1" lang="en-US" altLang="ja-JP" sz="2400" b="1" dirty="0">
                <a:solidFill>
                  <a:srgbClr val="FF00FF"/>
                </a:solidFill>
              </a:rPr>
              <a:t>CMOS</a:t>
            </a:r>
            <a:r>
              <a:rPr kumimoji="1" lang="en-US" altLang="ja-JP" sz="2400" dirty="0"/>
              <a:t>(LI3030SAM) </a:t>
            </a:r>
            <a:r>
              <a:rPr lang="ja-JP" altLang="en-US" sz="2400" dirty="0"/>
              <a:t>搭載カメラ</a:t>
            </a: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ハイパワーの２段ペルチェ搭載</a:t>
            </a:r>
            <a:endParaRPr lang="en-US" altLang="ja-JP" sz="2400" dirty="0"/>
          </a:p>
          <a:p>
            <a:r>
              <a:rPr lang="ja-JP" altLang="en-US" sz="2400" dirty="0"/>
              <a:t>　＋外付けペルチェクーラー併用で</a:t>
            </a:r>
            <a:r>
              <a:rPr lang="ja-JP" altLang="en-US" sz="2400" b="1" dirty="0">
                <a:solidFill>
                  <a:srgbClr val="FF00FF"/>
                </a:solidFill>
              </a:rPr>
              <a:t>夏でも </a:t>
            </a:r>
            <a:r>
              <a:rPr lang="en-US" altLang="ja-JP" sz="2400" b="1" dirty="0">
                <a:solidFill>
                  <a:srgbClr val="FF00FF"/>
                </a:solidFill>
              </a:rPr>
              <a:t>-20</a:t>
            </a:r>
            <a:r>
              <a:rPr lang="ja-JP" altLang="en-US" sz="2400" b="1" dirty="0">
                <a:solidFill>
                  <a:srgbClr val="FF00FF"/>
                </a:solidFill>
              </a:rPr>
              <a:t>℃</a:t>
            </a:r>
            <a:r>
              <a:rPr lang="ja-JP" altLang="en-US" sz="2400" dirty="0"/>
              <a:t>に</a:t>
            </a: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 dirty="0"/>
              <a:t>19μm pixel × </a:t>
            </a:r>
            <a:r>
              <a:rPr lang="en-US" altLang="ja-JP" sz="2400" dirty="0"/>
              <a:t>2160 × 1280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読み出しノイズ </a:t>
            </a:r>
            <a:r>
              <a:rPr lang="en-US" altLang="ja-JP" sz="2400" dirty="0"/>
              <a:t>3.2erms/pix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ダーク＋アンプグロー </a:t>
            </a:r>
            <a:r>
              <a:rPr lang="en-US" altLang="ja-JP" sz="2400" dirty="0"/>
              <a:t>0.04e/pix/sec (</a:t>
            </a:r>
            <a:r>
              <a:rPr lang="ja-JP" altLang="en-US" sz="2400" dirty="0"/>
              <a:t>中央部</a:t>
            </a:r>
            <a:r>
              <a:rPr lang="en-US" altLang="ja-JP" sz="2400" dirty="0"/>
              <a:t>)</a:t>
            </a:r>
          </a:p>
          <a:p>
            <a:r>
              <a:rPr lang="ja-JP" altLang="en-US" sz="2400" dirty="0"/>
              <a:t>　４分強で読み出しノイズとの寄与が拮抗</a:t>
            </a:r>
            <a:endParaRPr lang="en-US" altLang="ja-JP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読み出し時間</a:t>
            </a:r>
            <a:r>
              <a:rPr lang="ja-JP" altLang="en-US" sz="2400" b="1" dirty="0">
                <a:solidFill>
                  <a:srgbClr val="FF00FF"/>
                </a:solidFill>
              </a:rPr>
              <a:t>～</a:t>
            </a:r>
            <a:r>
              <a:rPr lang="en-US" altLang="ja-JP" sz="2400" b="1" dirty="0">
                <a:solidFill>
                  <a:srgbClr val="FF00FF"/>
                </a:solidFill>
              </a:rPr>
              <a:t>30msec</a:t>
            </a:r>
            <a:r>
              <a:rPr lang="en-US" altLang="ja-JP" sz="2400" dirty="0"/>
              <a:t>/frame</a:t>
            </a:r>
          </a:p>
          <a:p>
            <a:r>
              <a:rPr lang="ja-JP" altLang="en-US" sz="2400" dirty="0"/>
              <a:t>　</a:t>
            </a:r>
            <a:r>
              <a:rPr lang="en-US" altLang="ja-JP" sz="2400" dirty="0"/>
              <a:t>(</a:t>
            </a:r>
            <a:r>
              <a:rPr lang="ja-JP" altLang="en-US" sz="2400" dirty="0"/>
              <a:t>初回のみ </a:t>
            </a:r>
            <a:r>
              <a:rPr lang="en-US" altLang="ja-JP" sz="2400" dirty="0"/>
              <a:t>600msec)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/>
              <a:t>5.5MB/frame × 2</a:t>
            </a:r>
            <a:br>
              <a:rPr lang="en-US" altLang="ja-JP" sz="2400" dirty="0"/>
            </a:br>
            <a:r>
              <a:rPr lang="ja-JP" altLang="en-US" sz="2400" dirty="0"/>
              <a:t>バイアスなど数秒で </a:t>
            </a:r>
            <a:r>
              <a:rPr lang="en-US" altLang="ja-JP" sz="2400" dirty="0"/>
              <a:t>1GB </a:t>
            </a:r>
            <a:r>
              <a:rPr lang="ja-JP" altLang="en-US" sz="2400" dirty="0"/>
              <a:t>に</a:t>
            </a:r>
            <a:r>
              <a:rPr lang="en-US" altLang="ja-JP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01652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533642-DA2B-A55F-2406-8C3C444310AA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ソフト：制御システム全体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F367C4B-1B04-3099-8BAF-6ED743DB3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846" y="744039"/>
            <a:ext cx="8648700" cy="612457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2218D9-9027-F4EA-FF60-23F96F8AD135}"/>
              </a:ext>
            </a:extLst>
          </p:cNvPr>
          <p:cNvSpPr txBox="1"/>
          <p:nvPr/>
        </p:nvSpPr>
        <p:spPr>
          <a:xfrm>
            <a:off x="157454" y="877078"/>
            <a:ext cx="3570208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２台の </a:t>
            </a:r>
            <a:r>
              <a:rPr kumimoji="1" lang="en-US" altLang="ja-JP" sz="2400" dirty="0"/>
              <a:t>PC </a:t>
            </a:r>
            <a:r>
              <a:rPr kumimoji="1" lang="ja-JP" altLang="en-US" sz="2400" dirty="0"/>
              <a:t>で制御</a:t>
            </a:r>
            <a:endParaRPr kumimoji="1" lang="en-US" altLang="ja-JP" sz="2400" dirty="0"/>
          </a:p>
          <a:p>
            <a:endParaRPr lang="en-US" altLang="ja-JP" sz="2400" dirty="0"/>
          </a:p>
          <a:p>
            <a:r>
              <a:rPr kumimoji="1" lang="ja-JP" altLang="en-US" sz="2400" dirty="0"/>
              <a:t>１秒周期の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ロガー</a:t>
            </a:r>
            <a:endParaRPr kumimoji="1" lang="en-US" altLang="ja-JP" sz="2400" b="1" dirty="0">
              <a:solidFill>
                <a:srgbClr val="FF00FF"/>
              </a:solidFill>
            </a:endParaRPr>
          </a:p>
          <a:p>
            <a:r>
              <a:rPr lang="ja-JP" altLang="en-US" sz="2400" dirty="0"/>
              <a:t>非同期の</a:t>
            </a:r>
            <a:r>
              <a:rPr lang="ja-JP" altLang="en-US" sz="2400" b="1" dirty="0">
                <a:solidFill>
                  <a:srgbClr val="FF00FF"/>
                </a:solidFill>
              </a:rPr>
              <a:t>コマンダー</a:t>
            </a:r>
            <a:endParaRPr lang="en-US" altLang="ja-JP" sz="2400" b="1" dirty="0">
              <a:solidFill>
                <a:srgbClr val="FF00FF"/>
              </a:solidFill>
            </a:endParaRPr>
          </a:p>
          <a:p>
            <a:endParaRPr kumimoji="1" lang="en-US" altLang="ja-JP" sz="2400" dirty="0"/>
          </a:p>
          <a:p>
            <a:r>
              <a:rPr kumimoji="1" lang="ja-JP" altLang="en-US" sz="2400" dirty="0"/>
              <a:t>コマンドは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ファイル</a:t>
            </a:r>
            <a:r>
              <a:rPr kumimoji="1" lang="ja-JP" altLang="en-US" sz="2400" dirty="0"/>
              <a:t>渡し</a:t>
            </a:r>
            <a:endParaRPr kumimoji="1" lang="en-US" altLang="ja-JP" sz="2400" dirty="0"/>
          </a:p>
          <a:p>
            <a:r>
              <a:rPr lang="en-US" altLang="ja-JP" sz="2400" dirty="0"/>
              <a:t>PC </a:t>
            </a:r>
            <a:r>
              <a:rPr lang="ja-JP" altLang="en-US" sz="2400" dirty="0"/>
              <a:t>内情報は</a:t>
            </a:r>
            <a:r>
              <a:rPr lang="ja-JP" altLang="en-US" sz="2400" b="1" dirty="0">
                <a:solidFill>
                  <a:srgbClr val="FF00FF"/>
                </a:solidFill>
              </a:rPr>
              <a:t>共有メモリ</a:t>
            </a:r>
            <a:endParaRPr lang="en-US" altLang="ja-JP" sz="2400" b="1" dirty="0">
              <a:solidFill>
                <a:srgbClr val="FF00FF"/>
              </a:solidFill>
            </a:endParaRPr>
          </a:p>
          <a:p>
            <a:r>
              <a:rPr kumimoji="1" lang="en-US" altLang="ja-JP" sz="2400" dirty="0"/>
              <a:t>PC </a:t>
            </a:r>
            <a:r>
              <a:rPr kumimoji="1" lang="ja-JP" altLang="en-US" sz="2400" dirty="0"/>
              <a:t>間は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ソケット</a:t>
            </a:r>
            <a:endParaRPr kumimoji="1" lang="en-US" altLang="ja-JP" sz="2400" b="1" dirty="0">
              <a:solidFill>
                <a:srgbClr val="FF00FF"/>
              </a:solidFill>
            </a:endParaRPr>
          </a:p>
          <a:p>
            <a:endParaRPr lang="en-US" altLang="ja-JP" sz="2400" b="1" dirty="0">
              <a:solidFill>
                <a:srgbClr val="FF00FF"/>
              </a:solidFill>
            </a:endParaRPr>
          </a:p>
          <a:p>
            <a:r>
              <a:rPr kumimoji="1" lang="ja-JP" altLang="en-US" sz="2400" dirty="0"/>
              <a:t>ナスミス台下で発熱</a:t>
            </a:r>
            <a:endParaRPr kumimoji="1" lang="en-US" altLang="ja-JP" sz="2400" dirty="0"/>
          </a:p>
          <a:p>
            <a:r>
              <a:rPr kumimoji="1" lang="ja-JP" altLang="en-US" sz="2400" dirty="0"/>
              <a:t>　　　　↓</a:t>
            </a:r>
            <a:endParaRPr kumimoji="1" lang="en-US" altLang="ja-JP" sz="2400" dirty="0"/>
          </a:p>
          <a:p>
            <a:r>
              <a:rPr kumimoji="1" lang="ja-JP" altLang="en-US" sz="2400" dirty="0"/>
              <a:t>毎回シャットダウン</a:t>
            </a:r>
            <a:endParaRPr kumimoji="1" lang="en-US" altLang="ja-JP" sz="2400" dirty="0"/>
          </a:p>
          <a:p>
            <a:endParaRPr lang="en-US" altLang="ja-JP" sz="1000" dirty="0"/>
          </a:p>
          <a:p>
            <a:r>
              <a:rPr kumimoji="1" lang="ja-JP" altLang="en-US" sz="2400" dirty="0"/>
              <a:t>起動</a:t>
            </a:r>
            <a:r>
              <a:rPr kumimoji="1" lang="en-US" altLang="ja-JP" sz="2400" dirty="0"/>
              <a:t>3</a:t>
            </a:r>
            <a:r>
              <a:rPr kumimoji="1" lang="ja-JP" altLang="en-US" sz="2400" dirty="0"/>
              <a:t>分＋</a:t>
            </a:r>
            <a:r>
              <a:rPr kumimoji="1" lang="en-US" altLang="ja-JP" sz="2400" dirty="0"/>
              <a:t>15</a:t>
            </a:r>
            <a:r>
              <a:rPr lang="ja-JP" altLang="en-US" sz="2400" dirty="0"/>
              <a:t>分で</a:t>
            </a:r>
            <a:r>
              <a:rPr kumimoji="1" lang="ja-JP" altLang="en-US" sz="2400" dirty="0"/>
              <a:t>検出</a:t>
            </a:r>
            <a:endParaRPr kumimoji="1" lang="en-US" altLang="ja-JP" sz="2400" dirty="0"/>
          </a:p>
          <a:p>
            <a:r>
              <a:rPr kumimoji="1" lang="ja-JP" altLang="en-US" sz="2400" dirty="0"/>
              <a:t>器温度 </a:t>
            </a:r>
            <a:r>
              <a:rPr kumimoji="1" lang="en-US" altLang="ja-JP" sz="2400" dirty="0"/>
              <a:t>-20</a:t>
            </a:r>
            <a:r>
              <a:rPr kumimoji="1" lang="ja-JP" altLang="en-US" sz="2400" dirty="0"/>
              <a:t>℃で</a:t>
            </a:r>
            <a:r>
              <a:rPr lang="ja-JP" altLang="en-US" sz="2400" dirty="0"/>
              <a:t>安定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018788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4D384-25E7-6F4F-7BF1-61493184A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04CF60-0D77-ED9A-3ED7-582A068293D5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ソフト：制御</a:t>
            </a:r>
            <a:r>
              <a:rPr lang="en-US" altLang="ja-JP" sz="3600" b="1" dirty="0"/>
              <a:t>GUI</a:t>
            </a:r>
            <a:r>
              <a:rPr lang="ja-JP" altLang="en-US" sz="3600" b="1" dirty="0"/>
              <a:t>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4552F89-E5E0-E054-F226-374CFE7A0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886" y="733296"/>
            <a:ext cx="2349207" cy="247619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AE02525-C3BF-0BD1-9C43-8FB3C260B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9886" y="3229183"/>
            <a:ext cx="2285714" cy="361269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8169C48-E72A-C48B-F668-73F8BBBA19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1" y="858803"/>
            <a:ext cx="3048000" cy="2286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A2F63EC-23E9-0DE3-D43A-30541A98CF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31" y="3236261"/>
            <a:ext cx="3048000" cy="2286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C4371CE-9686-4BF3-41FB-4CF502BBA5ED}"/>
              </a:ext>
            </a:extLst>
          </p:cNvPr>
          <p:cNvSpPr txBox="1"/>
          <p:nvPr/>
        </p:nvSpPr>
        <p:spPr>
          <a:xfrm>
            <a:off x="9152963" y="582706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0000FF"/>
                </a:solidFill>
              </a:rPr>
              <a:t>青</a:t>
            </a:r>
            <a:r>
              <a:rPr kumimoji="1" lang="ja-JP" altLang="en-US" dirty="0"/>
              <a:t>と</a:t>
            </a:r>
            <a:r>
              <a:rPr kumimoji="1" lang="ja-JP" altLang="en-US" b="1" dirty="0">
                <a:solidFill>
                  <a:srgbClr val="00FF00"/>
                </a:solidFill>
              </a:rPr>
              <a:t>緑</a:t>
            </a:r>
            <a:r>
              <a:rPr kumimoji="1" lang="ja-JP" altLang="en-US" dirty="0"/>
              <a:t>部分の </a:t>
            </a:r>
            <a:r>
              <a:rPr kumimoji="1" lang="en-US" altLang="ja-JP" dirty="0"/>
              <a:t>EW </a:t>
            </a:r>
            <a:r>
              <a:rPr kumimoji="1" lang="ja-JP" altLang="en-US" dirty="0"/>
              <a:t>値</a:t>
            </a:r>
            <a:r>
              <a:rPr lang="ja-JP" altLang="en-US" dirty="0"/>
              <a:t>は</a:t>
            </a:r>
            <a:endParaRPr lang="en-US" altLang="ja-JP" dirty="0"/>
          </a:p>
          <a:p>
            <a:r>
              <a:rPr kumimoji="1" lang="ja-JP" altLang="en-US" dirty="0"/>
              <a:t>自動計測されてグラフ表示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7E35E04-F090-8DB6-0698-320882F2C290}"/>
              </a:ext>
            </a:extLst>
          </p:cNvPr>
          <p:cNvSpPr txBox="1"/>
          <p:nvPr/>
        </p:nvSpPr>
        <p:spPr>
          <a:xfrm>
            <a:off x="125504" y="896468"/>
            <a:ext cx="6458819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各ボタンでコマンドセットが走る</a:t>
            </a:r>
            <a:endParaRPr lang="en-US" altLang="ja-JP" sz="2400" dirty="0"/>
          </a:p>
          <a:p>
            <a:r>
              <a:rPr lang="ja-JP" altLang="en-US" sz="2400" dirty="0"/>
              <a:t>観測手順は</a:t>
            </a:r>
            <a:endParaRPr lang="en-US" altLang="ja-JP" sz="2400" dirty="0"/>
          </a:p>
          <a:p>
            <a:r>
              <a:rPr lang="en-US" altLang="ja-JP" sz="2400" dirty="0" err="1">
                <a:highlight>
                  <a:srgbClr val="C0C0C0"/>
                </a:highlight>
              </a:rPr>
              <a:t>InitMzr</a:t>
            </a:r>
            <a:r>
              <a:rPr lang="ja-JP" altLang="en-US" sz="2400" dirty="0"/>
              <a:t>：装置初期化と装置切り替え</a:t>
            </a:r>
            <a:endParaRPr lang="en-US" altLang="ja-JP" sz="2400" dirty="0"/>
          </a:p>
          <a:p>
            <a:r>
              <a:rPr kumimoji="1" lang="en-US" altLang="ja-JP" sz="2400" dirty="0">
                <a:highlight>
                  <a:srgbClr val="C0C0C0"/>
                </a:highlight>
              </a:rPr>
              <a:t>Focus</a:t>
            </a:r>
            <a:r>
              <a:rPr kumimoji="1" lang="en-US" altLang="ja-JP" sz="2400" dirty="0"/>
              <a:t>  </a:t>
            </a:r>
            <a:r>
              <a:rPr kumimoji="1" lang="ja-JP" altLang="en-US" sz="2400" dirty="0"/>
              <a:t>：分光器焦点合わせ</a:t>
            </a:r>
            <a:r>
              <a:rPr lang="en-US" altLang="ja-JP" sz="2400" dirty="0"/>
              <a:t>&amp;</a:t>
            </a:r>
            <a:r>
              <a:rPr kumimoji="1" lang="ja-JP" altLang="en-US" sz="2400" dirty="0"/>
              <a:t>アンカー取得</a:t>
            </a:r>
            <a:endParaRPr kumimoji="1" lang="en-US" altLang="ja-JP" sz="2400" dirty="0"/>
          </a:p>
          <a:p>
            <a:r>
              <a:rPr lang="en-US" altLang="ja-JP" sz="2400" dirty="0" err="1">
                <a:highlight>
                  <a:srgbClr val="C0C0C0"/>
                </a:highlight>
              </a:rPr>
              <a:t>LEDflat</a:t>
            </a:r>
            <a:r>
              <a:rPr lang="ja-JP" altLang="en-US" sz="2400" dirty="0"/>
              <a:t>：</a:t>
            </a:r>
            <a:r>
              <a:rPr lang="en-US" altLang="ja-JP" sz="2400" dirty="0"/>
              <a:t>LED </a:t>
            </a:r>
            <a:r>
              <a:rPr lang="ja-JP" altLang="en-US" sz="2400" dirty="0"/>
              <a:t>光源ボケ像でフラット生成</a:t>
            </a:r>
            <a:endParaRPr lang="en-US" altLang="ja-JP" sz="2400" dirty="0"/>
          </a:p>
          <a:p>
            <a:r>
              <a:rPr kumimoji="1" lang="en-US" altLang="ja-JP" sz="2400" dirty="0">
                <a:highlight>
                  <a:srgbClr val="C0C0C0"/>
                </a:highlight>
              </a:rPr>
              <a:t>Bias</a:t>
            </a:r>
            <a:r>
              <a:rPr kumimoji="1" lang="en-US" altLang="ja-JP" sz="2400" dirty="0"/>
              <a:t> </a:t>
            </a:r>
            <a:r>
              <a:rPr lang="ja-JP" altLang="en-US" sz="2400" dirty="0"/>
              <a:t>    </a:t>
            </a:r>
            <a:r>
              <a:rPr kumimoji="1" lang="ja-JP" altLang="en-US" sz="2400" dirty="0"/>
              <a:t>：</a:t>
            </a:r>
            <a:r>
              <a:rPr lang="ja-JP" altLang="en-US" sz="2400" dirty="0"/>
              <a:t>バイアス</a:t>
            </a:r>
            <a:r>
              <a:rPr kumimoji="1" lang="en-US" altLang="ja-JP" sz="2400" dirty="0"/>
              <a:t> 100</a:t>
            </a:r>
            <a:r>
              <a:rPr kumimoji="1" lang="ja-JP" altLang="en-US" sz="2400" dirty="0"/>
              <a:t>枚取得</a:t>
            </a:r>
            <a:endParaRPr kumimoji="1" lang="en-US" altLang="ja-JP" sz="2400" dirty="0"/>
          </a:p>
          <a:p>
            <a:endParaRPr lang="en-US" altLang="ja-JP" sz="1000" dirty="0"/>
          </a:p>
          <a:p>
            <a:r>
              <a:rPr kumimoji="1" lang="en-US" altLang="ja-JP" sz="2400" dirty="0"/>
              <a:t>GAOES </a:t>
            </a:r>
            <a:r>
              <a:rPr kumimoji="1" lang="ja-JP" altLang="en-US" sz="2400" dirty="0"/>
              <a:t>ガイダーでガイド後</a:t>
            </a:r>
            <a:endParaRPr kumimoji="1" lang="en-US" altLang="ja-JP" sz="2400" dirty="0"/>
          </a:p>
          <a:p>
            <a:endParaRPr lang="en-US" altLang="ja-JP" sz="1000" dirty="0"/>
          </a:p>
          <a:p>
            <a:r>
              <a:rPr kumimoji="1" lang="en-US" altLang="ja-JP" sz="2400" dirty="0">
                <a:highlight>
                  <a:srgbClr val="00FFFF"/>
                </a:highlight>
              </a:rPr>
              <a:t>Exp</a:t>
            </a:r>
            <a:r>
              <a:rPr kumimoji="1" lang="en-US" altLang="ja-JP" sz="2400" dirty="0"/>
              <a:t>      </a:t>
            </a:r>
            <a:r>
              <a:rPr kumimoji="1" lang="ja-JP" altLang="en-US" sz="2400" dirty="0"/>
              <a:t>：</a:t>
            </a:r>
            <a:r>
              <a:rPr kumimoji="1" lang="en-US" altLang="ja-JP" sz="2400" dirty="0">
                <a:highlight>
                  <a:srgbClr val="00FFFF"/>
                </a:highlight>
              </a:rPr>
              <a:t>C</a:t>
            </a:r>
            <a:r>
              <a:rPr kumimoji="1" lang="en-US" altLang="ja-JP" sz="2400" dirty="0"/>
              <a:t>,</a:t>
            </a:r>
            <a:r>
              <a:rPr kumimoji="1" lang="en-US" altLang="ja-JP" sz="2400" dirty="0">
                <a:highlight>
                  <a:srgbClr val="00FFFF"/>
                </a:highlight>
              </a:rPr>
              <a:t>H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の露出時間で </a:t>
            </a:r>
            <a:r>
              <a:rPr kumimoji="1" lang="en-US" altLang="ja-JP" sz="2400" dirty="0">
                <a:highlight>
                  <a:srgbClr val="00FFFF"/>
                </a:highlight>
              </a:rPr>
              <a:t>Total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秒間観測</a:t>
            </a:r>
            <a:endParaRPr lang="en-US" altLang="ja-JP" sz="2400" dirty="0"/>
          </a:p>
          <a:p>
            <a:r>
              <a:rPr lang="ja-JP" altLang="en-US" sz="2400" dirty="0"/>
              <a:t>　　　　　</a:t>
            </a:r>
            <a:r>
              <a:rPr lang="en-US" altLang="ja-JP" sz="2400" dirty="0"/>
              <a:t>(</a:t>
            </a:r>
            <a:r>
              <a:rPr lang="en-US" altLang="ja-JP" sz="2400" dirty="0">
                <a:highlight>
                  <a:srgbClr val="00FFFF"/>
                </a:highlight>
              </a:rPr>
              <a:t>C</a:t>
            </a:r>
            <a:r>
              <a:rPr lang="ja-JP" altLang="en-US" sz="2400" dirty="0"/>
              <a:t>：</a:t>
            </a:r>
            <a:r>
              <a:rPr lang="en-US" altLang="ja-JP" sz="2400" dirty="0"/>
              <a:t>CaII HK, </a:t>
            </a:r>
            <a:r>
              <a:rPr lang="en-US" altLang="ja-JP" sz="2400" dirty="0">
                <a:highlight>
                  <a:srgbClr val="00FFFF"/>
                </a:highlight>
              </a:rPr>
              <a:t>H</a:t>
            </a:r>
            <a:r>
              <a:rPr lang="ja-JP" altLang="en-US" sz="2400" dirty="0"/>
              <a:t>：</a:t>
            </a:r>
            <a:r>
              <a:rPr lang="en-US" altLang="ja-JP" sz="2400" dirty="0"/>
              <a:t>Hα)</a:t>
            </a:r>
          </a:p>
          <a:p>
            <a:r>
              <a:rPr lang="en-US" altLang="ja-JP" sz="2400" dirty="0">
                <a:highlight>
                  <a:srgbClr val="C0C0C0"/>
                </a:highlight>
              </a:rPr>
              <a:t>Cancel</a:t>
            </a:r>
            <a:r>
              <a:rPr lang="en-US" altLang="ja-JP" sz="2400" dirty="0"/>
              <a:t> </a:t>
            </a:r>
            <a:r>
              <a:rPr lang="ja-JP" altLang="en-US" sz="2400" dirty="0"/>
              <a:t>：露出終了と全コマンドキャンセル</a:t>
            </a:r>
            <a:endParaRPr kumimoji="1" lang="en-US" altLang="ja-JP" sz="2400" dirty="0"/>
          </a:p>
          <a:p>
            <a:endParaRPr lang="en-US" altLang="ja-JP" sz="1000" dirty="0"/>
          </a:p>
          <a:p>
            <a:r>
              <a:rPr lang="ja-JP" altLang="en-US" sz="2400" dirty="0"/>
              <a:t>右側には </a:t>
            </a:r>
            <a:r>
              <a:rPr lang="en-US" altLang="ja-JP" sz="2400" dirty="0"/>
              <a:t>QL </a:t>
            </a:r>
            <a:r>
              <a:rPr lang="ja-JP" altLang="en-US" sz="2400" dirty="0"/>
              <a:t>結果と </a:t>
            </a:r>
            <a:r>
              <a:rPr lang="en-US" altLang="ja-JP" sz="2400" dirty="0"/>
              <a:t>Focus </a:t>
            </a:r>
            <a:r>
              <a:rPr lang="ja-JP" altLang="en-US" sz="2400" dirty="0"/>
              <a:t>や </a:t>
            </a:r>
            <a:r>
              <a:rPr lang="en-US" altLang="ja-JP" sz="2400" dirty="0"/>
              <a:t>EW</a:t>
            </a:r>
            <a:r>
              <a:rPr lang="ja-JP" altLang="en-US" sz="2400" dirty="0"/>
              <a:t> グラフ表示</a:t>
            </a:r>
            <a:endParaRPr kumimoji="1" lang="en-US" altLang="ja-JP" sz="2400" dirty="0"/>
          </a:p>
          <a:p>
            <a:endParaRPr lang="en-US" altLang="ja-JP" sz="1000" dirty="0"/>
          </a:p>
          <a:p>
            <a:r>
              <a:rPr lang="en-US" altLang="ja-JP" sz="2400" dirty="0">
                <a:highlight>
                  <a:srgbClr val="C0C0C0"/>
                </a:highlight>
              </a:rPr>
              <a:t>End</a:t>
            </a:r>
            <a:r>
              <a:rPr lang="en-US" altLang="ja-JP" sz="2400" dirty="0"/>
              <a:t>      </a:t>
            </a:r>
            <a:r>
              <a:rPr lang="ja-JP" altLang="en-US" sz="2400" dirty="0"/>
              <a:t>：終了処理</a:t>
            </a:r>
            <a:endParaRPr lang="en-US" altLang="ja-JP" sz="2400" dirty="0"/>
          </a:p>
          <a:p>
            <a:r>
              <a:rPr kumimoji="1" lang="en-US" altLang="ja-JP" sz="2400" dirty="0">
                <a:highlight>
                  <a:srgbClr val="C0C0C0"/>
                </a:highlight>
              </a:rPr>
              <a:t>Shutdown</a:t>
            </a:r>
            <a:r>
              <a:rPr kumimoji="1" lang="ja-JP" altLang="en-US" sz="2400" dirty="0"/>
              <a:t>：観測データ転送と </a:t>
            </a:r>
            <a:r>
              <a:rPr kumimoji="1" lang="en-US" altLang="ja-JP" sz="2400" dirty="0"/>
              <a:t>PC shutdown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33392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CA395-4AA6-E56F-BE2B-F32DFD98C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CC9170-139D-0688-E63D-7EAD2839956B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ソフト：解析 １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E5907F0-B8BD-7886-F113-814908CAE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68" y="2895172"/>
            <a:ext cx="4937769" cy="182880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D7FD22E-D872-6857-A581-8F29B8ED7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68" y="883998"/>
            <a:ext cx="4937769" cy="1828803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DE4BE59-8D14-B447-C8B5-C5A992787E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168" y="4906346"/>
            <a:ext cx="4937769" cy="1828803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B604941-C19A-C3B7-6892-A4F4DDA8A030}"/>
              </a:ext>
            </a:extLst>
          </p:cNvPr>
          <p:cNvSpPr txBox="1"/>
          <p:nvPr/>
        </p:nvSpPr>
        <p:spPr>
          <a:xfrm>
            <a:off x="143063" y="762695"/>
            <a:ext cx="6577442" cy="6093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右図は上段が </a:t>
            </a:r>
            <a:r>
              <a:rPr kumimoji="1" lang="en-US" altLang="ja-JP" sz="2400" dirty="0" err="1"/>
              <a:t>CaIIHK</a:t>
            </a:r>
            <a:r>
              <a:rPr kumimoji="1" lang="en-US" altLang="ja-JP" sz="2400" dirty="0"/>
              <a:t>, </a:t>
            </a:r>
            <a:r>
              <a:rPr kumimoji="1" lang="ja-JP" altLang="en-US" sz="2400" dirty="0"/>
              <a:t>下段が </a:t>
            </a:r>
            <a:r>
              <a:rPr kumimoji="1" lang="en-US" altLang="ja-JP" sz="2400" dirty="0"/>
              <a:t>H</a:t>
            </a:r>
            <a:r>
              <a:rPr lang="en-US" altLang="ja-JP" sz="2400" dirty="0"/>
              <a:t>α</a:t>
            </a:r>
          </a:p>
          <a:p>
            <a:endParaRPr kumimoji="1" lang="en-US" altLang="ja-JP" sz="1000" dirty="0"/>
          </a:p>
          <a:p>
            <a:r>
              <a:rPr kumimoji="1" lang="ja-JP" altLang="en-US" sz="2400" b="1" u="sng" dirty="0"/>
              <a:t>アンカー画像</a:t>
            </a:r>
            <a:r>
              <a:rPr kumimoji="1" lang="ja-JP" altLang="en-US" sz="2400" dirty="0"/>
              <a:t>：</a:t>
            </a:r>
            <a:endParaRPr kumimoji="1" lang="en-US" altLang="ja-JP" sz="2400" dirty="0"/>
          </a:p>
          <a:p>
            <a:r>
              <a:rPr lang="ja-JP" altLang="en-US" sz="2400" dirty="0"/>
              <a:t>　</a:t>
            </a:r>
            <a:r>
              <a:rPr kumimoji="1" lang="ja-JP" altLang="en-US" sz="2400" dirty="0"/>
              <a:t>ファイバースリット両端２本の </a:t>
            </a:r>
            <a:r>
              <a:rPr kumimoji="1" lang="en-US" altLang="ja-JP" sz="2400" dirty="0"/>
              <a:t>Fe-Ne</a:t>
            </a:r>
            <a:r>
              <a:rPr lang="ja-JP" altLang="en-US" sz="2400" dirty="0"/>
              <a:t> 画像</a:t>
            </a:r>
            <a:endParaRPr lang="en-US" altLang="ja-JP" sz="2400" dirty="0"/>
          </a:p>
          <a:p>
            <a:r>
              <a:rPr kumimoji="1" lang="ja-JP" altLang="en-US" sz="2400" dirty="0"/>
              <a:t>　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分光器焦点合わせ</a:t>
            </a:r>
            <a:r>
              <a:rPr lang="en-US" altLang="ja-JP" sz="2400" dirty="0"/>
              <a:t>&amp;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スペクトル位置</a:t>
            </a:r>
            <a:r>
              <a:rPr kumimoji="1" lang="ja-JP" altLang="en-US" sz="2400" dirty="0"/>
              <a:t>情報</a:t>
            </a:r>
            <a:endParaRPr kumimoji="1" lang="en-US" altLang="ja-JP" sz="2400" dirty="0"/>
          </a:p>
          <a:p>
            <a:r>
              <a:rPr lang="ja-JP" altLang="en-US" sz="2400" dirty="0"/>
              <a:t>　</a:t>
            </a:r>
            <a:r>
              <a:rPr lang="ja-JP" altLang="en-US" sz="2400" b="1" dirty="0"/>
              <a:t>〇</a:t>
            </a:r>
            <a:r>
              <a:rPr lang="ja-JP" altLang="en-US" sz="2400" dirty="0"/>
              <a:t>印４本ずつの情報を参照</a:t>
            </a:r>
            <a:endParaRPr lang="en-US" altLang="ja-JP" sz="2400" dirty="0"/>
          </a:p>
          <a:p>
            <a:endParaRPr lang="en-US" altLang="ja-JP" sz="1000" dirty="0"/>
          </a:p>
          <a:p>
            <a:r>
              <a:rPr kumimoji="1" lang="en-US" altLang="ja-JP" sz="2400" b="1" u="sng" dirty="0"/>
              <a:t>LED </a:t>
            </a:r>
            <a:r>
              <a:rPr kumimoji="1" lang="ja-JP" altLang="en-US" sz="2400" b="1" u="sng" dirty="0"/>
              <a:t>フラット画像</a:t>
            </a:r>
            <a:r>
              <a:rPr kumimoji="1" lang="ja-JP" altLang="en-US" sz="2400" dirty="0"/>
              <a:t>：</a:t>
            </a:r>
            <a:endParaRPr kumimoji="1" lang="en-US" altLang="ja-JP" sz="2400" dirty="0"/>
          </a:p>
          <a:p>
            <a:r>
              <a:rPr lang="ja-JP" altLang="en-US" sz="2400" dirty="0"/>
              <a:t>　</a:t>
            </a:r>
            <a:r>
              <a:rPr lang="en-US" altLang="ja-JP" sz="2400" dirty="0"/>
              <a:t>UV</a:t>
            </a:r>
            <a:r>
              <a:rPr lang="ja-JP" altLang="en-US" sz="2400" dirty="0"/>
              <a:t>＋白色 </a:t>
            </a:r>
            <a:r>
              <a:rPr lang="en-US" altLang="ja-JP" sz="2400" dirty="0"/>
              <a:t>LED </a:t>
            </a:r>
            <a:r>
              <a:rPr lang="ja-JP" altLang="en-US" sz="2400" dirty="0"/>
              <a:t>のスペクトル</a:t>
            </a:r>
            <a:br>
              <a:rPr lang="en-US" altLang="ja-JP" sz="2400" dirty="0"/>
            </a:br>
            <a:r>
              <a:rPr lang="ja-JP" altLang="en-US" sz="2400" dirty="0"/>
              <a:t>　装置内で</a:t>
            </a:r>
            <a:r>
              <a:rPr lang="en-US" altLang="ja-JP" sz="2400" dirty="0"/>
              <a:t>±2mm </a:t>
            </a:r>
            <a:r>
              <a:rPr lang="ja-JP" altLang="en-US" sz="2400" dirty="0"/>
              <a:t>のデフォーカス画像平均</a:t>
            </a:r>
            <a:endParaRPr lang="en-US" altLang="ja-JP" sz="2400" dirty="0"/>
          </a:p>
          <a:p>
            <a:r>
              <a:rPr kumimoji="1" lang="ja-JP" altLang="en-US" sz="2400" dirty="0"/>
              <a:t>　波長方向と空間方向の</a:t>
            </a:r>
            <a:r>
              <a:rPr lang="ja-JP" altLang="en-US" sz="2400" dirty="0"/>
              <a:t>情報を消して</a:t>
            </a:r>
            <a:r>
              <a:rPr lang="en-US" altLang="ja-JP" sz="2400" dirty="0"/>
              <a:t>25pix</a:t>
            </a:r>
          </a:p>
          <a:p>
            <a:r>
              <a:rPr kumimoji="1" lang="ja-JP" altLang="en-US" sz="2400" dirty="0"/>
              <a:t>　</a:t>
            </a:r>
            <a:r>
              <a:rPr lang="ja-JP" altLang="en-US" sz="2400" dirty="0"/>
              <a:t>以下のスケールの</a:t>
            </a:r>
            <a:r>
              <a:rPr lang="ja-JP" altLang="en-US" sz="2400" b="1" dirty="0">
                <a:solidFill>
                  <a:srgbClr val="FF00FF"/>
                </a:solidFill>
              </a:rPr>
              <a:t>高周波フラット</a:t>
            </a:r>
            <a:r>
              <a:rPr lang="ja-JP" altLang="en-US" sz="2400" dirty="0"/>
              <a:t>を生成</a:t>
            </a:r>
            <a:endParaRPr lang="en-US" altLang="ja-JP" sz="2400" dirty="0"/>
          </a:p>
          <a:p>
            <a:endParaRPr kumimoji="1" lang="en-US" altLang="ja-JP" sz="1000" dirty="0"/>
          </a:p>
          <a:p>
            <a:r>
              <a:rPr lang="ja-JP" altLang="en-US" sz="2400" b="1" u="sng" dirty="0"/>
              <a:t>スカイフラット画像</a:t>
            </a:r>
            <a:r>
              <a:rPr lang="ja-JP" altLang="en-US" sz="2400" dirty="0"/>
              <a:t>：</a:t>
            </a:r>
            <a:endParaRPr lang="en-US" altLang="ja-JP" sz="2400" dirty="0"/>
          </a:p>
          <a:p>
            <a:r>
              <a:rPr kumimoji="1" lang="ja-JP" altLang="en-US" sz="2400" dirty="0"/>
              <a:t>　月１回程度の頻度で青空のスペクトル取得</a:t>
            </a:r>
            <a:endParaRPr kumimoji="1" lang="en-US" altLang="ja-JP" sz="2400" dirty="0"/>
          </a:p>
          <a:p>
            <a:r>
              <a:rPr lang="ja-JP" altLang="en-US" sz="2400" dirty="0"/>
              <a:t>　波長較正</a:t>
            </a:r>
            <a:r>
              <a:rPr lang="en-US" altLang="ja-JP" sz="2400" dirty="0"/>
              <a:t>(</a:t>
            </a:r>
            <a:r>
              <a:rPr lang="ja-JP" altLang="en-US" sz="2400" b="1" dirty="0">
                <a:solidFill>
                  <a:srgbClr val="FF00FF"/>
                </a:solidFill>
              </a:rPr>
              <a:t>変形ベクトルマップ</a:t>
            </a:r>
            <a:r>
              <a:rPr lang="en-US" altLang="ja-JP" sz="2400" dirty="0"/>
              <a:t>)</a:t>
            </a:r>
          </a:p>
          <a:p>
            <a:r>
              <a:rPr kumimoji="1" lang="ja-JP" altLang="en-US" sz="2400" dirty="0"/>
              <a:t>　ファイバー相対分光特性</a:t>
            </a:r>
            <a:r>
              <a:rPr kumimoji="1" lang="en-US" altLang="ja-JP" sz="2400" dirty="0"/>
              <a:t>(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分光フラット</a:t>
            </a:r>
            <a:r>
              <a:rPr kumimoji="1" lang="en-US" altLang="ja-JP" sz="2400" dirty="0"/>
              <a:t>)</a:t>
            </a:r>
          </a:p>
          <a:p>
            <a:r>
              <a:rPr lang="ja-JP" altLang="en-US" sz="2400" dirty="0"/>
              <a:t>　ファイバー相対効率</a:t>
            </a:r>
            <a:r>
              <a:rPr lang="en-US" altLang="ja-JP" sz="2400" dirty="0"/>
              <a:t>(</a:t>
            </a:r>
            <a:r>
              <a:rPr lang="ja-JP" altLang="en-US" sz="2400" b="1" dirty="0">
                <a:solidFill>
                  <a:srgbClr val="FF00FF"/>
                </a:solidFill>
              </a:rPr>
              <a:t>ファイバーフラット</a:t>
            </a:r>
            <a:r>
              <a:rPr lang="en-US" altLang="ja-JP" sz="2400" dirty="0"/>
              <a:t>)</a:t>
            </a:r>
            <a:endParaRPr kumimoji="1"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49653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A60FB-668E-D9F4-0769-ECC26FDBF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1856DC-0118-0242-C437-9B39A27EF185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ソフト：解析 ２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E4800C2-197A-137C-A55A-5257DEE70E5F}"/>
              </a:ext>
            </a:extLst>
          </p:cNvPr>
          <p:cNvSpPr txBox="1"/>
          <p:nvPr/>
        </p:nvSpPr>
        <p:spPr>
          <a:xfrm>
            <a:off x="121298" y="820204"/>
            <a:ext cx="3881191" cy="6032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標準的な解析手順</a:t>
            </a:r>
            <a:endParaRPr kumimoji="1" lang="en-US" altLang="ja-JP" sz="2400" dirty="0"/>
          </a:p>
          <a:p>
            <a:pPr marL="457200" indent="-457200">
              <a:buAutoNum type="arabicPeriod"/>
            </a:pPr>
            <a:r>
              <a:rPr kumimoji="1" lang="ja-JP" altLang="en-US" b="1" dirty="0"/>
              <a:t>バイアス画像生成</a:t>
            </a:r>
            <a:endParaRPr kumimoji="1" lang="en-US" altLang="ja-JP" b="1" dirty="0"/>
          </a:p>
          <a:p>
            <a:pPr marL="457200" indent="-457200">
              <a:buAutoNum type="arabicPeriod"/>
            </a:pPr>
            <a:r>
              <a:rPr lang="ja-JP" altLang="en-US" b="1" dirty="0"/>
              <a:t>高周波フラット生成</a:t>
            </a:r>
            <a:endParaRPr lang="en-US" altLang="ja-JP" b="1" dirty="0"/>
          </a:p>
          <a:p>
            <a:pPr marL="457200" indent="-457200">
              <a:buAutoNum type="arabicPeriod"/>
            </a:pPr>
            <a:r>
              <a:rPr kumimoji="1" lang="ja-JP" altLang="en-US" b="1" dirty="0"/>
              <a:t>アンカー解析</a:t>
            </a:r>
            <a:endParaRPr kumimoji="1" lang="en-US" altLang="ja-JP" b="1" dirty="0"/>
          </a:p>
          <a:p>
            <a:pPr marL="457200" indent="-457200">
              <a:buAutoNum type="arabicPeriod"/>
            </a:pPr>
            <a:r>
              <a:rPr lang="ja-JP" altLang="en-US" b="1" dirty="0"/>
              <a:t>ターゲット一次処理</a:t>
            </a:r>
            <a:br>
              <a:rPr lang="en-US" altLang="ja-JP" sz="2400" dirty="0"/>
            </a:br>
            <a:r>
              <a:rPr lang="ja-JP" altLang="en-US" sz="1600" dirty="0"/>
              <a:t>バイアス引き</a:t>
            </a:r>
            <a:br>
              <a:rPr lang="en-US" altLang="ja-JP" sz="1600" dirty="0"/>
            </a:br>
            <a:r>
              <a:rPr lang="ja-JP" altLang="en-US" sz="1600" dirty="0"/>
              <a:t>強い </a:t>
            </a:r>
            <a:r>
              <a:rPr lang="en-US" altLang="ja-JP" sz="1600" dirty="0"/>
              <a:t>CR </a:t>
            </a:r>
            <a:r>
              <a:rPr lang="ja-JP" altLang="en-US" sz="1600" dirty="0"/>
              <a:t>削除</a:t>
            </a:r>
            <a:r>
              <a:rPr lang="en-US" altLang="ja-JP" sz="1600" dirty="0"/>
              <a:t>(</a:t>
            </a:r>
            <a:r>
              <a:rPr lang="en-US" altLang="ja-JP" sz="1600" dirty="0" err="1"/>
              <a:t>NaN</a:t>
            </a:r>
            <a:r>
              <a:rPr lang="ja-JP" altLang="en-US" sz="1600" dirty="0"/>
              <a:t>置換</a:t>
            </a:r>
            <a:r>
              <a:rPr lang="en-US" altLang="ja-JP" sz="1600" dirty="0"/>
              <a:t>)</a:t>
            </a:r>
            <a:br>
              <a:rPr lang="en-US" altLang="ja-JP" sz="1600" dirty="0"/>
            </a:br>
            <a:r>
              <a:rPr lang="ja-JP" altLang="en-US" sz="1600" dirty="0"/>
              <a:t>背景光レベル測定</a:t>
            </a:r>
            <a:br>
              <a:rPr lang="en-US" altLang="ja-JP" sz="1600" dirty="0"/>
            </a:br>
            <a:r>
              <a:rPr lang="ja-JP" altLang="en-US" sz="1600" dirty="0"/>
              <a:t>アンプグロー補正</a:t>
            </a:r>
            <a:br>
              <a:rPr lang="en-US" altLang="ja-JP" sz="1600" dirty="0"/>
            </a:br>
            <a:r>
              <a:rPr lang="ja-JP" altLang="en-US" sz="1600" dirty="0"/>
              <a:t>残存バイアスパターン補正</a:t>
            </a:r>
            <a:br>
              <a:rPr lang="en-US" altLang="ja-JP" sz="1600" dirty="0"/>
            </a:br>
            <a:r>
              <a:rPr lang="ja-JP" altLang="en-US" sz="1600" dirty="0"/>
              <a:t>高周波フラット割り</a:t>
            </a:r>
            <a:endParaRPr lang="en-US" altLang="ja-JP" sz="1600" dirty="0"/>
          </a:p>
          <a:p>
            <a:pPr marL="457200" indent="-457200">
              <a:buAutoNum type="arabicPeriod"/>
            </a:pPr>
            <a:r>
              <a:rPr kumimoji="1" lang="ja-JP" altLang="en-US" b="1" dirty="0"/>
              <a:t>ターゲット二次処理</a:t>
            </a:r>
            <a:br>
              <a:rPr lang="en-US" altLang="ja-JP" sz="2400" dirty="0"/>
            </a:br>
            <a:r>
              <a:rPr lang="ja-JP" altLang="en-US" sz="1600" dirty="0"/>
              <a:t>ピクセル細分化</a:t>
            </a:r>
            <a:br>
              <a:rPr lang="en-US" altLang="ja-JP" sz="1600" dirty="0"/>
            </a:br>
            <a:r>
              <a:rPr lang="ja-JP" altLang="en-US" sz="1600" dirty="0"/>
              <a:t>ノイズ</a:t>
            </a:r>
            <a:r>
              <a:rPr lang="en-US" altLang="ja-JP" sz="1600" dirty="0"/>
              <a:t>2</a:t>
            </a:r>
            <a:r>
              <a:rPr lang="ja-JP" altLang="en-US" sz="1600" dirty="0"/>
              <a:t>乗画像生成</a:t>
            </a:r>
            <a:br>
              <a:rPr lang="en-US" altLang="ja-JP" sz="1600" dirty="0"/>
            </a:br>
            <a:r>
              <a:rPr lang="ja-JP" altLang="en-US" sz="1600" dirty="0"/>
              <a:t>背景平坦化補正</a:t>
            </a:r>
            <a:br>
              <a:rPr lang="en-US" altLang="ja-JP" sz="1600" dirty="0"/>
            </a:br>
            <a:r>
              <a:rPr lang="ja-JP" altLang="en-US" sz="1600" dirty="0"/>
              <a:t>スペクトル位置計算</a:t>
            </a:r>
            <a:r>
              <a:rPr lang="en-US" altLang="ja-JP" sz="1600" dirty="0"/>
              <a:t>(</a:t>
            </a:r>
            <a:r>
              <a:rPr lang="ja-JP" altLang="en-US" sz="1600" dirty="0"/>
              <a:t>アンカー解析</a:t>
            </a:r>
            <a:r>
              <a:rPr lang="en-US" altLang="ja-JP" sz="1600" dirty="0"/>
              <a:t>)</a:t>
            </a:r>
            <a:br>
              <a:rPr lang="en-US" altLang="ja-JP" sz="1600" dirty="0"/>
            </a:br>
            <a:r>
              <a:rPr lang="ja-JP" altLang="en-US" sz="1600" dirty="0"/>
              <a:t>変形ベクトルマップで画像変形</a:t>
            </a:r>
            <a:br>
              <a:rPr lang="en-US" altLang="ja-JP" sz="1600" dirty="0"/>
            </a:br>
            <a:r>
              <a:rPr lang="ja-JP" altLang="en-US" sz="1600" dirty="0"/>
              <a:t>分光フラット割り</a:t>
            </a:r>
            <a:br>
              <a:rPr lang="en-US" altLang="ja-JP" sz="1600" dirty="0"/>
            </a:br>
            <a:r>
              <a:rPr lang="ja-JP" altLang="en-US" sz="1600" dirty="0"/>
              <a:t>弱い </a:t>
            </a:r>
            <a:r>
              <a:rPr lang="en-US" altLang="ja-JP" sz="1600" dirty="0"/>
              <a:t>CR &amp; </a:t>
            </a:r>
            <a:r>
              <a:rPr lang="ja-JP" altLang="en-US" sz="1600" dirty="0"/>
              <a:t>突発ノイズ処理</a:t>
            </a:r>
            <a:br>
              <a:rPr lang="en-US" altLang="ja-JP" sz="1600" dirty="0"/>
            </a:br>
            <a:r>
              <a:rPr lang="ja-JP" altLang="en-US" sz="1600" dirty="0"/>
              <a:t>一次元スペクトル＆ノイズ</a:t>
            </a:r>
            <a:r>
              <a:rPr lang="en-US" altLang="ja-JP" sz="1600" dirty="0"/>
              <a:t>2</a:t>
            </a:r>
            <a:r>
              <a:rPr lang="ja-JP" altLang="en-US" sz="1600" dirty="0"/>
              <a:t>乗抽出</a:t>
            </a:r>
            <a:br>
              <a:rPr lang="en-US" altLang="ja-JP" sz="1600" dirty="0"/>
            </a:br>
            <a:r>
              <a:rPr lang="ja-JP" altLang="en-US" sz="1600" dirty="0"/>
              <a:t>バンドルイメージ生成</a:t>
            </a:r>
            <a:br>
              <a:rPr lang="en-US" altLang="ja-JP" sz="1600" dirty="0"/>
            </a:br>
            <a:r>
              <a:rPr lang="ja-JP" altLang="en-US" sz="1600" dirty="0"/>
              <a:t>統合画像生成</a:t>
            </a:r>
            <a:br>
              <a:rPr lang="en-US" altLang="ja-JP" sz="1600" dirty="0"/>
            </a:br>
            <a:r>
              <a:rPr lang="en-US" altLang="ja-JP" sz="1600" dirty="0"/>
              <a:t>EW </a:t>
            </a:r>
            <a:r>
              <a:rPr lang="ja-JP" altLang="en-US" sz="1600" dirty="0"/>
              <a:t>測定とログ書き出し</a:t>
            </a:r>
            <a:endParaRPr kumimoji="1" lang="en-US" altLang="ja-JP" sz="1600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0A7FD2E-3DC5-385D-EAB8-87710C45A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217" y="820203"/>
            <a:ext cx="3428571" cy="203174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2BE3A81-8B1D-0334-6C5F-F4AFED332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102" y="820204"/>
            <a:ext cx="3428571" cy="203174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D481F8C-62F2-6C29-EB77-FEA190572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530" y="820202"/>
            <a:ext cx="2742857" cy="1625397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3710E65-BB6C-E328-9334-778BDBBA57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600" y="2995896"/>
            <a:ext cx="3428571" cy="203174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7FE3106E-12AA-A3E7-BF88-196D86968F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41" y="3057116"/>
            <a:ext cx="2742857" cy="162539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6838E53-F5EC-CE3D-E0E8-18AF1BFF06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984" y="820202"/>
            <a:ext cx="2742857" cy="162539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8001295-EA1B-5F50-F89F-255CD10B4D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04" y="5232605"/>
            <a:ext cx="3847619" cy="571429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950910D1-767A-63EF-13F1-0A467FBC3A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508" y="4887680"/>
            <a:ext cx="3009524" cy="1879365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1B69875A-CFD8-CB31-CECD-92E5E083E2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04" y="6191751"/>
            <a:ext cx="3847619" cy="571429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942420B-8B1D-98B2-EDAE-52D74D59DD6B}"/>
              </a:ext>
            </a:extLst>
          </p:cNvPr>
          <p:cNvSpPr txBox="1"/>
          <p:nvPr/>
        </p:nvSpPr>
        <p:spPr>
          <a:xfrm>
            <a:off x="6133175" y="930544"/>
            <a:ext cx="133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バイアス</a:t>
            </a:r>
            <a:endParaRPr lang="en-US" altLang="ja-JP" dirty="0"/>
          </a:p>
          <a:p>
            <a:r>
              <a:rPr kumimoji="1" lang="ja-JP" altLang="en-US" dirty="0"/>
              <a:t>←中央拡大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A75AF78-C96F-5151-6D7D-D9F3FD08A0EE}"/>
              </a:ext>
            </a:extLst>
          </p:cNvPr>
          <p:cNvSpPr txBox="1"/>
          <p:nvPr/>
        </p:nvSpPr>
        <p:spPr>
          <a:xfrm>
            <a:off x="10176443" y="924325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高周波フラット</a:t>
            </a:r>
            <a:endParaRPr lang="en-US" altLang="ja-JP" dirty="0"/>
          </a:p>
          <a:p>
            <a:r>
              <a:rPr kumimoji="1" lang="ja-JP" altLang="en-US" dirty="0"/>
              <a:t>　←中央拡大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9C7F3F-9652-2674-204D-02CB0159CEB5}"/>
              </a:ext>
            </a:extLst>
          </p:cNvPr>
          <p:cNvSpPr txBox="1"/>
          <p:nvPr/>
        </p:nvSpPr>
        <p:spPr>
          <a:xfrm>
            <a:off x="7149654" y="3060352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一次処理後→</a:t>
            </a:r>
            <a:endParaRPr kumimoji="1" lang="en-US" altLang="ja-JP" dirty="0"/>
          </a:p>
          <a:p>
            <a:r>
              <a:rPr lang="ja-JP" altLang="en-US" dirty="0"/>
              <a:t>←中央</a:t>
            </a:r>
            <a:r>
              <a:rPr kumimoji="1" lang="ja-JP" altLang="en-US" dirty="0"/>
              <a:t>拡大</a:t>
            </a:r>
            <a:endParaRPr kumimoji="1" lang="en-US" altLang="ja-JP" dirty="0"/>
          </a:p>
          <a:p>
            <a:r>
              <a:rPr lang="ja-JP" altLang="en-US" dirty="0"/>
              <a:t>　</a:t>
            </a:r>
            <a:r>
              <a:rPr lang="en-US" altLang="ja-JP" dirty="0"/>
              <a:t>(CaII HK)</a:t>
            </a:r>
            <a:endParaRPr kumimoji="1" lang="ja-JP" altLang="en-US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C2DB22F-FC63-0F13-3FA3-71373264EB8B}"/>
              </a:ext>
            </a:extLst>
          </p:cNvPr>
          <p:cNvSpPr txBox="1"/>
          <p:nvPr/>
        </p:nvSpPr>
        <p:spPr>
          <a:xfrm>
            <a:off x="7238204" y="4668326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二</a:t>
            </a:r>
            <a:r>
              <a:rPr kumimoji="1" lang="ja-JP" altLang="en-US" dirty="0"/>
              <a:t>次処理後↓</a:t>
            </a:r>
            <a:endParaRPr kumimoji="1" lang="en-US" altLang="ja-JP" dirty="0"/>
          </a:p>
          <a:p>
            <a:r>
              <a:rPr lang="ja-JP" altLang="en-US" dirty="0"/>
              <a:t>←中央</a:t>
            </a:r>
            <a:r>
              <a:rPr kumimoji="1" lang="ja-JP" altLang="en-US" dirty="0"/>
              <a:t>拡大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03D7C62-2F16-1B93-1F37-E24A401600A9}"/>
              </a:ext>
            </a:extLst>
          </p:cNvPr>
          <p:cNvSpPr txBox="1"/>
          <p:nvPr/>
        </p:nvSpPr>
        <p:spPr>
          <a:xfrm>
            <a:off x="7233186" y="5856185"/>
            <a:ext cx="215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二次処理後</a:t>
            </a:r>
            <a:r>
              <a:rPr kumimoji="1" lang="en-US" altLang="ja-JP" dirty="0"/>
              <a:t>(Hα)</a:t>
            </a:r>
            <a:r>
              <a:rPr kumimoji="1" lang="ja-JP" altLang="en-US" dirty="0"/>
              <a:t>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B9550EC-91C8-5D07-C629-7813743356E5}"/>
              </a:ext>
            </a:extLst>
          </p:cNvPr>
          <p:cNvSpPr txBox="1"/>
          <p:nvPr/>
        </p:nvSpPr>
        <p:spPr>
          <a:xfrm>
            <a:off x="6012024" y="361337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FFFF00"/>
                </a:solidFill>
              </a:rPr>
              <a:t>〇</a:t>
            </a:r>
            <a:endParaRPr kumimoji="1" lang="ja-JP" altLang="en-US" b="1" dirty="0">
              <a:solidFill>
                <a:srgbClr val="FFFF00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E9B5347-617F-C87B-91FC-DD7DD8CDF585}"/>
              </a:ext>
            </a:extLst>
          </p:cNvPr>
          <p:cNvSpPr txBox="1"/>
          <p:nvPr/>
        </p:nvSpPr>
        <p:spPr>
          <a:xfrm>
            <a:off x="4708846" y="43442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FFFF00"/>
                </a:solidFill>
              </a:rPr>
              <a:t>〇</a:t>
            </a:r>
            <a:endParaRPr kumimoji="1" lang="ja-JP" altLang="en-US" b="1" dirty="0">
              <a:solidFill>
                <a:srgbClr val="FFFF00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D5BE07B-5C22-06D4-592C-52A852D164F9}"/>
              </a:ext>
            </a:extLst>
          </p:cNvPr>
          <p:cNvSpPr txBox="1"/>
          <p:nvPr/>
        </p:nvSpPr>
        <p:spPr>
          <a:xfrm>
            <a:off x="4622081" y="639384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FFFF00"/>
                </a:solidFill>
              </a:rPr>
              <a:t>〇</a:t>
            </a:r>
            <a:endParaRPr kumimoji="1" lang="ja-JP" altLang="en-US" b="1" dirty="0">
              <a:solidFill>
                <a:srgbClr val="FFFF00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954BC50-5E88-11B3-E47F-2898E5465FD5}"/>
              </a:ext>
            </a:extLst>
          </p:cNvPr>
          <p:cNvSpPr txBox="1"/>
          <p:nvPr/>
        </p:nvSpPr>
        <p:spPr>
          <a:xfrm>
            <a:off x="6064581" y="554879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solidFill>
                  <a:srgbClr val="FFFF00"/>
                </a:solidFill>
              </a:rPr>
              <a:t>〇</a:t>
            </a:r>
            <a:endParaRPr kumimoji="1" lang="ja-JP" altLang="en-US" b="1" dirty="0">
              <a:solidFill>
                <a:srgbClr val="FFFF00"/>
              </a:solidFill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EC6AEE4-8854-64A1-6BE1-E73286118A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030" y="4069948"/>
            <a:ext cx="1188723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3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7F76F-C0D7-2C38-F2BE-E6256946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53D01B6-9019-1C20-FFBD-878AF4BCBB1A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ソフト：結果の例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EC1B77D-856A-723D-1A57-CF8F88198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914400"/>
            <a:ext cx="7924800" cy="2971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FCE9CFE-7719-489E-4A71-B02618A680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886200"/>
            <a:ext cx="7924800" cy="29718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670CE8-BC15-1F32-61A2-525CD12F2426}"/>
              </a:ext>
            </a:extLst>
          </p:cNvPr>
          <p:cNvSpPr txBox="1"/>
          <p:nvPr/>
        </p:nvSpPr>
        <p:spPr>
          <a:xfrm>
            <a:off x="167952" y="914400"/>
            <a:ext cx="3877985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/>
              <a:t>観測中は即時自動解析</a:t>
            </a:r>
            <a:endParaRPr kumimoji="1" lang="en-US" altLang="ja-JP" sz="2400" dirty="0"/>
          </a:p>
          <a:p>
            <a:endParaRPr kumimoji="1" lang="en-US" altLang="ja-JP" sz="1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ja-JP" altLang="en-US" sz="2400" b="1" dirty="0">
                <a:solidFill>
                  <a:srgbClr val="FF00FF"/>
                </a:solidFill>
              </a:rPr>
              <a:t>数秒で結果表示</a:t>
            </a:r>
            <a:endParaRPr lang="en-US" altLang="ja-JP" sz="2400" b="1" dirty="0">
              <a:solidFill>
                <a:srgbClr val="FF00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400" b="1" dirty="0">
                <a:solidFill>
                  <a:srgbClr val="FF00FF"/>
                </a:solidFill>
              </a:rPr>
              <a:t>EW </a:t>
            </a:r>
            <a:r>
              <a:rPr lang="ja-JP" altLang="en-US" sz="2400" b="1" dirty="0">
                <a:solidFill>
                  <a:srgbClr val="FF00FF"/>
                </a:solidFill>
              </a:rPr>
              <a:t>グラフ更新</a:t>
            </a:r>
            <a:endParaRPr lang="en-US" altLang="ja-JP" sz="2400" b="1" dirty="0">
              <a:solidFill>
                <a:srgbClr val="FF00FF"/>
              </a:solidFill>
            </a:endParaRPr>
          </a:p>
          <a:p>
            <a:endParaRPr kumimoji="1" lang="en-US" altLang="ja-JP" sz="2400" dirty="0"/>
          </a:p>
          <a:p>
            <a:r>
              <a:rPr lang="en-US" altLang="ja-JP" sz="2400" dirty="0"/>
              <a:t>QL </a:t>
            </a:r>
            <a:r>
              <a:rPr lang="ja-JP" altLang="en-US" sz="2400" dirty="0"/>
              <a:t>画像は観測データと</a:t>
            </a:r>
            <a:endParaRPr lang="en-US" altLang="ja-JP" sz="2400" dirty="0"/>
          </a:p>
          <a:p>
            <a:r>
              <a:rPr kumimoji="1" lang="ja-JP" altLang="en-US" sz="2400" dirty="0"/>
              <a:t>同じ場所に残るので</a:t>
            </a:r>
            <a:endParaRPr kumimoji="1" lang="en-US" altLang="ja-JP" sz="2400" dirty="0"/>
          </a:p>
          <a:p>
            <a:r>
              <a:rPr lang="ja-JP" altLang="en-US" sz="2400" dirty="0"/>
              <a:t>後日の確認が簡単</a:t>
            </a:r>
            <a:endParaRPr lang="en-US" altLang="ja-JP" sz="2400" dirty="0"/>
          </a:p>
          <a:p>
            <a:endParaRPr lang="en-US" altLang="ja-JP" sz="2400" dirty="0"/>
          </a:p>
          <a:p>
            <a:r>
              <a:rPr lang="en-US" altLang="ja-JP" sz="2400" dirty="0"/>
              <a:t>MIDSSAR </a:t>
            </a:r>
            <a:r>
              <a:rPr lang="ja-JP" altLang="en-US" sz="2400" dirty="0"/>
              <a:t>開発ページ</a:t>
            </a:r>
            <a:endParaRPr lang="en-US" altLang="ja-JP" sz="2400" dirty="0"/>
          </a:p>
          <a:p>
            <a:r>
              <a:rPr lang="ja-JP" altLang="en-US" sz="2400" b="1" dirty="0">
                <a:solidFill>
                  <a:srgbClr val="FF00FF"/>
                </a:solidFill>
              </a:rPr>
              <a:t>「</a:t>
            </a:r>
            <a:r>
              <a:rPr lang="en-US" altLang="ja-JP" sz="2400" b="1" dirty="0">
                <a:solidFill>
                  <a:srgbClr val="FF00FF"/>
                </a:solidFill>
              </a:rPr>
              <a:t>MIDSSAR</a:t>
            </a:r>
            <a:r>
              <a:rPr lang="ja-JP" altLang="en-US" sz="2400" b="1" dirty="0">
                <a:solidFill>
                  <a:srgbClr val="FF00FF"/>
                </a:solidFill>
              </a:rPr>
              <a:t>」で検索</a:t>
            </a:r>
            <a:endParaRPr lang="en-US" altLang="ja-JP" sz="2400" b="1" dirty="0">
              <a:solidFill>
                <a:srgbClr val="FF00FF"/>
              </a:solidFill>
            </a:endParaRPr>
          </a:p>
          <a:p>
            <a:endParaRPr lang="en-US" altLang="ja-JP" sz="1000" dirty="0"/>
          </a:p>
          <a:p>
            <a:r>
              <a:rPr lang="en-US" altLang="ja-JP" sz="2400" dirty="0"/>
              <a:t>MIDSSAR </a:t>
            </a:r>
            <a:r>
              <a:rPr lang="ja-JP" altLang="en-US" sz="2400" dirty="0"/>
              <a:t>解析ページ</a:t>
            </a:r>
            <a:endParaRPr lang="en-US" altLang="ja-JP" sz="2400" dirty="0"/>
          </a:p>
          <a:p>
            <a:r>
              <a:rPr lang="ja-JP" altLang="en-US" sz="1600" dirty="0"/>
              <a:t>　開発ページトップにリンクがあります</a:t>
            </a:r>
            <a:endParaRPr lang="en-US" altLang="ja-JP" sz="1600" dirty="0"/>
          </a:p>
          <a:p>
            <a:endParaRPr lang="en-US" altLang="ja-JP" sz="1000" dirty="0"/>
          </a:p>
          <a:p>
            <a:r>
              <a:rPr lang="ja-JP" altLang="en-US" sz="2400" dirty="0"/>
              <a:t>操作マニュアル</a:t>
            </a:r>
            <a:endParaRPr lang="en-US" altLang="ja-JP" sz="2400" dirty="0"/>
          </a:p>
          <a:p>
            <a:r>
              <a:rPr lang="ja-JP" altLang="en-US" sz="1600" dirty="0"/>
              <a:t>　解析ページトップにリンクがあります</a:t>
            </a:r>
            <a:endParaRPr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3921528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A4C61-977E-DB9C-54C6-2175AA3F2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ABB4BA-BE64-4EF9-74E0-2D5168C13C01}"/>
              </a:ext>
            </a:extLst>
          </p:cNvPr>
          <p:cNvSpPr txBox="1"/>
          <p:nvPr/>
        </p:nvSpPr>
        <p:spPr>
          <a:xfrm>
            <a:off x="0" y="5375"/>
            <a:ext cx="12192000" cy="73866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endParaRPr lang="en-US" altLang="ja-JP" sz="500" b="1" dirty="0"/>
          </a:p>
          <a:p>
            <a:r>
              <a:rPr lang="en-US" altLang="ja-JP" sz="3600" b="1" dirty="0"/>
              <a:t>―</a:t>
            </a:r>
            <a:r>
              <a:rPr lang="ja-JP" altLang="en-US" sz="3600" b="1" dirty="0"/>
              <a:t> 性能：効率と限界等級 </a:t>
            </a:r>
            <a:r>
              <a:rPr lang="en-US" altLang="ja-JP" sz="3600" b="1" dirty="0"/>
              <a:t>―</a:t>
            </a:r>
          </a:p>
          <a:p>
            <a:endParaRPr kumimoji="1" lang="ja-JP" altLang="en-US" sz="100" b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262CCDE-9F6D-8738-BE6F-B75D8DAF8E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0" y="451813"/>
            <a:ext cx="4572009" cy="320040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4E751FF-040C-45DE-DA5D-602CE77FD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1" y="3652219"/>
            <a:ext cx="4572009" cy="320040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C741B02-894C-6E82-76E1-C67332B9F6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0" y="3657594"/>
            <a:ext cx="4572009" cy="3200406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A6B92B8-8DD0-A639-D5C7-113C90A41738}"/>
              </a:ext>
            </a:extLst>
          </p:cNvPr>
          <p:cNvSpPr txBox="1"/>
          <p:nvPr/>
        </p:nvSpPr>
        <p:spPr>
          <a:xfrm>
            <a:off x="224893" y="843412"/>
            <a:ext cx="6885218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大気と望遠鏡も含む全システム効率</a:t>
            </a:r>
            <a:endParaRPr lang="en-US" altLang="ja-JP" sz="2400" dirty="0"/>
          </a:p>
          <a:p>
            <a:r>
              <a:rPr kumimoji="1" lang="ja-JP" altLang="en-US" sz="2400" dirty="0"/>
              <a:t>　　</a:t>
            </a:r>
            <a:r>
              <a:rPr kumimoji="1" lang="en-US" altLang="ja-JP" sz="2400" dirty="0"/>
              <a:t>3.5% @CaIIHK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6.7% @Hα</a:t>
            </a:r>
          </a:p>
          <a:p>
            <a:r>
              <a:rPr lang="ja-JP" altLang="en-US" sz="2400" dirty="0"/>
              <a:t>　　</a:t>
            </a:r>
            <a:r>
              <a:rPr lang="en-US" altLang="ja-JP" sz="2400" dirty="0"/>
              <a:t>(</a:t>
            </a:r>
            <a:r>
              <a:rPr lang="ja-JP" altLang="en-US" sz="2400" dirty="0"/>
              <a:t>但し主鏡清掃前日での測定値</a:t>
            </a:r>
            <a:r>
              <a:rPr lang="en-US" altLang="ja-JP" sz="2400" dirty="0"/>
              <a:t>)</a:t>
            </a:r>
            <a:r>
              <a:rPr lang="ja-JP" altLang="en-US" sz="2400" dirty="0"/>
              <a:t>　右図上下→</a:t>
            </a:r>
            <a:endParaRPr lang="en-US" altLang="ja-JP" sz="2400" dirty="0"/>
          </a:p>
          <a:p>
            <a:endParaRPr kumimoji="1" lang="en-US" altLang="ja-JP" sz="1000" dirty="0"/>
          </a:p>
          <a:p>
            <a:r>
              <a:rPr lang="ja-JP" altLang="en-US" sz="2400" dirty="0"/>
              <a:t>限界等級　</a:t>
            </a:r>
            <a:r>
              <a:rPr lang="en-US" altLang="ja-JP" sz="2400" dirty="0"/>
              <a:t>EK Dra (B</a:t>
            </a:r>
            <a:r>
              <a:rPr lang="ja-JP" altLang="en-US" sz="2400" dirty="0"/>
              <a:t>～</a:t>
            </a:r>
            <a:r>
              <a:rPr lang="en-US" altLang="ja-JP" sz="2400" dirty="0"/>
              <a:t>8.2mag) 5min, S/N=130</a:t>
            </a:r>
          </a:p>
          <a:p>
            <a:r>
              <a:rPr kumimoji="1" lang="ja-JP" altLang="en-US" sz="2400" dirty="0"/>
              <a:t>　　　　　　　　  </a:t>
            </a:r>
            <a:r>
              <a:rPr kumimoji="1" lang="en-US" altLang="ja-JP" sz="2400" dirty="0"/>
              <a:t>(R</a:t>
            </a:r>
            <a:r>
              <a:rPr kumimoji="1" lang="ja-JP" altLang="en-US" sz="2400" dirty="0"/>
              <a:t>～</a:t>
            </a:r>
            <a:r>
              <a:rPr kumimoji="1" lang="en-US" altLang="ja-JP" sz="2400" dirty="0"/>
              <a:t>7.4mag) 2min, S/N=200</a:t>
            </a:r>
          </a:p>
          <a:p>
            <a:r>
              <a:rPr kumimoji="1" lang="en-US" altLang="ja-JP" sz="2400" b="1" dirty="0">
                <a:solidFill>
                  <a:srgbClr val="FF00FF"/>
                </a:solidFill>
              </a:rPr>
              <a:t>5min, S/N=100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⇒ </a:t>
            </a:r>
            <a:r>
              <a:rPr kumimoji="1" lang="en-US" altLang="ja-JP" sz="2400" b="1" dirty="0">
                <a:solidFill>
                  <a:srgbClr val="FF00FF"/>
                </a:solidFill>
              </a:rPr>
              <a:t>B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～</a:t>
            </a:r>
            <a:r>
              <a:rPr kumimoji="1" lang="en-US" altLang="ja-JP" sz="2400" b="1" dirty="0">
                <a:solidFill>
                  <a:srgbClr val="FF00FF"/>
                </a:solidFill>
              </a:rPr>
              <a:t>8.8mag R</a:t>
            </a:r>
            <a:r>
              <a:rPr kumimoji="1" lang="ja-JP" altLang="en-US" sz="2400" b="1" dirty="0">
                <a:solidFill>
                  <a:srgbClr val="FF00FF"/>
                </a:solidFill>
              </a:rPr>
              <a:t>～</a:t>
            </a:r>
            <a:r>
              <a:rPr kumimoji="1" lang="en-US" altLang="ja-JP" sz="2400" b="1" dirty="0">
                <a:solidFill>
                  <a:srgbClr val="FF00FF"/>
                </a:solidFill>
              </a:rPr>
              <a:t>9.9mag</a:t>
            </a:r>
          </a:p>
          <a:p>
            <a:r>
              <a:rPr lang="en-US" altLang="ja-JP" sz="1600" dirty="0"/>
              <a:t>(</a:t>
            </a:r>
            <a:r>
              <a:rPr lang="ja-JP" altLang="en-US" sz="1600" dirty="0"/>
              <a:t>青い天体なら </a:t>
            </a:r>
            <a:r>
              <a:rPr lang="en-US" altLang="ja-JP" sz="1600" dirty="0"/>
              <a:t>3.5% </a:t>
            </a:r>
            <a:r>
              <a:rPr lang="ja-JP" altLang="en-US" sz="1600" dirty="0"/>
              <a:t>→ </a:t>
            </a:r>
            <a:r>
              <a:rPr lang="en-US" altLang="ja-JP" sz="1600" b="1" dirty="0">
                <a:solidFill>
                  <a:srgbClr val="FF00FF"/>
                </a:solidFill>
              </a:rPr>
              <a:t>B</a:t>
            </a:r>
            <a:r>
              <a:rPr lang="ja-JP" altLang="en-US" sz="1600" b="1" dirty="0">
                <a:solidFill>
                  <a:srgbClr val="FF00FF"/>
                </a:solidFill>
              </a:rPr>
              <a:t>～</a:t>
            </a:r>
            <a:r>
              <a:rPr lang="en-US" altLang="ja-JP" sz="1600" b="1" dirty="0">
                <a:solidFill>
                  <a:srgbClr val="FF00FF"/>
                </a:solidFill>
              </a:rPr>
              <a:t>9.3mag</a:t>
            </a:r>
            <a:r>
              <a:rPr lang="en-US" altLang="ja-JP" sz="1600" dirty="0"/>
              <a:t>)</a:t>
            </a:r>
          </a:p>
          <a:p>
            <a:endParaRPr lang="en-US" altLang="ja-JP" sz="1000" dirty="0"/>
          </a:p>
          <a:p>
            <a:r>
              <a:rPr lang="ja-JP" altLang="en-US" sz="1600" dirty="0"/>
              <a:t>この </a:t>
            </a:r>
            <a:r>
              <a:rPr lang="en-US" altLang="ja-JP" sz="1600" dirty="0"/>
              <a:t>S/N </a:t>
            </a:r>
            <a:r>
              <a:rPr lang="ja-JP" altLang="en-US" sz="1600" dirty="0"/>
              <a:t>は</a:t>
            </a:r>
            <a:r>
              <a:rPr kumimoji="1" lang="ja-JP" altLang="en-US" sz="1600" dirty="0"/>
              <a:t>ピクセル細分化</a:t>
            </a:r>
            <a:endParaRPr kumimoji="1" lang="en-US" altLang="ja-JP" sz="1600" dirty="0"/>
          </a:p>
          <a:p>
            <a:r>
              <a:rPr kumimoji="1" lang="ja-JP" altLang="en-US" sz="1600" dirty="0"/>
              <a:t>後の</a:t>
            </a:r>
            <a:r>
              <a:rPr lang="ja-JP" altLang="en-US" sz="1600" dirty="0"/>
              <a:t>値なので、元データの</a:t>
            </a:r>
            <a:endParaRPr lang="en-US" altLang="ja-JP" sz="1600" dirty="0"/>
          </a:p>
          <a:p>
            <a:r>
              <a:rPr kumimoji="1" lang="en-US" altLang="ja-JP" sz="1600" dirty="0"/>
              <a:t>S/N </a:t>
            </a:r>
            <a:r>
              <a:rPr kumimoji="1" lang="ja-JP" altLang="en-US" sz="1600" dirty="0"/>
              <a:t>は</a:t>
            </a:r>
            <a:r>
              <a:rPr kumimoji="1" lang="ja-JP" altLang="en-US" sz="1600" b="1" dirty="0">
                <a:solidFill>
                  <a:srgbClr val="FF00FF"/>
                </a:solidFill>
              </a:rPr>
              <a:t>√</a:t>
            </a:r>
            <a:r>
              <a:rPr kumimoji="1" lang="en-US" altLang="ja-JP" sz="1600" b="1" dirty="0">
                <a:solidFill>
                  <a:srgbClr val="FF00FF"/>
                </a:solidFill>
              </a:rPr>
              <a:t>2</a:t>
            </a:r>
            <a:r>
              <a:rPr lang="ja-JP" altLang="en-US" sz="1600" b="1" dirty="0">
                <a:solidFill>
                  <a:srgbClr val="FF00FF"/>
                </a:solidFill>
              </a:rPr>
              <a:t> 倍</a:t>
            </a:r>
            <a:r>
              <a:rPr lang="ja-JP" altLang="en-US" sz="1600" dirty="0"/>
              <a:t>になる</a:t>
            </a:r>
            <a:endParaRPr lang="en-US" altLang="ja-JP" sz="1600" dirty="0"/>
          </a:p>
          <a:p>
            <a:endParaRPr kumimoji="1" lang="en-US" altLang="ja-JP" sz="1000" dirty="0"/>
          </a:p>
          <a:p>
            <a:r>
              <a:rPr kumimoji="1" lang="en-US" altLang="ja-JP" sz="2400" dirty="0"/>
              <a:t>S/N/</a:t>
            </a:r>
            <a:r>
              <a:rPr kumimoji="1" lang="ja-JP" altLang="en-US" sz="2400" dirty="0"/>
              <a:t>√</a:t>
            </a:r>
            <a:r>
              <a:rPr kumimoji="1" lang="en-US" altLang="ja-JP" sz="2400" dirty="0"/>
              <a:t>C </a:t>
            </a:r>
            <a:r>
              <a:rPr lang="ja-JP" altLang="en-US" sz="2400" dirty="0"/>
              <a:t>グラフ→</a:t>
            </a:r>
            <a:endParaRPr lang="en-US" altLang="ja-JP" sz="2400" dirty="0"/>
          </a:p>
          <a:p>
            <a:r>
              <a:rPr kumimoji="1" lang="ja-JP" altLang="en-US" sz="1600" dirty="0"/>
              <a:t>ファイバーの平均</a:t>
            </a:r>
            <a:r>
              <a:rPr lang="ja-JP" altLang="en-US" sz="1600" dirty="0"/>
              <a:t>カウントが</a:t>
            </a:r>
            <a:endParaRPr lang="en-US" altLang="ja-JP" sz="1600" dirty="0"/>
          </a:p>
          <a:p>
            <a:r>
              <a:rPr lang="en-US" altLang="ja-JP" sz="1600" dirty="0"/>
              <a:t>1000ADU </a:t>
            </a:r>
            <a:r>
              <a:rPr lang="ja-JP" altLang="en-US" sz="1600" dirty="0"/>
              <a:t>以上になると、</a:t>
            </a:r>
            <a:r>
              <a:rPr kumimoji="1" lang="ja-JP" altLang="en-US" sz="1600" dirty="0"/>
              <a:t>読</a:t>
            </a:r>
            <a:endParaRPr kumimoji="1" lang="en-US" altLang="ja-JP" sz="1600" dirty="0"/>
          </a:p>
          <a:p>
            <a:r>
              <a:rPr kumimoji="1" lang="ja-JP" altLang="en-US" sz="1600" dirty="0"/>
              <a:t>み出しノイズやアンプグロー</a:t>
            </a:r>
            <a:endParaRPr kumimoji="1" lang="en-US" altLang="ja-JP" sz="1600" dirty="0"/>
          </a:p>
          <a:p>
            <a:r>
              <a:rPr kumimoji="1" lang="ja-JP" altLang="en-US" sz="1600" dirty="0"/>
              <a:t>の寄与はほぼ無視</a:t>
            </a:r>
            <a:r>
              <a:rPr lang="ja-JP" altLang="en-US" sz="1600" dirty="0"/>
              <a:t>可</a:t>
            </a:r>
            <a:r>
              <a:rPr kumimoji="1" lang="en-US" altLang="ja-JP" sz="1600" dirty="0"/>
              <a:t>(</a:t>
            </a:r>
            <a:r>
              <a:rPr lang="ja-JP" altLang="en-US" sz="1600" dirty="0"/>
              <a:t>目安↓</a:t>
            </a:r>
            <a:r>
              <a:rPr kumimoji="1" lang="en-US" altLang="ja-JP" sz="1600" dirty="0"/>
              <a:t>)</a:t>
            </a:r>
          </a:p>
          <a:p>
            <a:endParaRPr kumimoji="1" lang="en-US" altLang="ja-JP" sz="1000" dirty="0"/>
          </a:p>
          <a:p>
            <a:r>
              <a:rPr kumimoji="1" lang="ja-JP" altLang="en-US" sz="1600" dirty="0"/>
              <a:t>等級</a:t>
            </a:r>
            <a:r>
              <a:rPr kumimoji="1" lang="en-US" altLang="ja-JP" sz="1600" dirty="0"/>
              <a:t>(mag)</a:t>
            </a:r>
            <a:r>
              <a:rPr kumimoji="1" lang="ja-JP" altLang="en-US" sz="1600" dirty="0"/>
              <a:t>　８　９　</a:t>
            </a:r>
            <a:r>
              <a:rPr kumimoji="1" lang="en-US" altLang="ja-JP" sz="1600" dirty="0"/>
              <a:t>10</a:t>
            </a:r>
            <a:r>
              <a:rPr kumimoji="1" lang="ja-JP" altLang="en-US" sz="1600" dirty="0"/>
              <a:t>　</a:t>
            </a:r>
            <a:r>
              <a:rPr kumimoji="1" lang="en-US" altLang="ja-JP" sz="1600" dirty="0"/>
              <a:t>11</a:t>
            </a:r>
          </a:p>
          <a:p>
            <a:r>
              <a:rPr lang="en-US" altLang="ja-JP" sz="1600" dirty="0" err="1"/>
              <a:t>B</a:t>
            </a:r>
            <a:r>
              <a:rPr lang="en-US" altLang="ja-JP" sz="1600" baseline="-25000" dirty="0" err="1"/>
              <a:t>exp</a:t>
            </a:r>
            <a:r>
              <a:rPr lang="en-US" altLang="ja-JP" sz="1600" baseline="-25000" dirty="0"/>
              <a:t> </a:t>
            </a:r>
            <a:r>
              <a:rPr lang="en-US" altLang="ja-JP" sz="1600" dirty="0"/>
              <a:t>(min) </a:t>
            </a:r>
            <a:r>
              <a:rPr lang="ja-JP" altLang="en-US" sz="1600" dirty="0"/>
              <a:t>　２　５　</a:t>
            </a:r>
            <a:r>
              <a:rPr lang="en-US" altLang="ja-JP" sz="1600" dirty="0"/>
              <a:t>10</a:t>
            </a:r>
            <a:r>
              <a:rPr lang="ja-JP" altLang="en-US" sz="1600" dirty="0"/>
              <a:t>  </a:t>
            </a:r>
            <a:r>
              <a:rPr lang="en-US" altLang="ja-JP" sz="1600" dirty="0"/>
              <a:t>(20)</a:t>
            </a:r>
          </a:p>
          <a:p>
            <a:r>
              <a:rPr lang="en-US" altLang="ja-JP" sz="1600" dirty="0" err="1"/>
              <a:t>R</a:t>
            </a:r>
            <a:r>
              <a:rPr lang="en-US" altLang="ja-JP" sz="1600" baseline="-25000" dirty="0" err="1"/>
              <a:t>exp</a:t>
            </a:r>
            <a:r>
              <a:rPr lang="en-US" altLang="ja-JP" sz="1600" baseline="-25000" dirty="0"/>
              <a:t> </a:t>
            </a:r>
            <a:r>
              <a:rPr lang="en-US" altLang="ja-JP" sz="1600" dirty="0"/>
              <a:t>(min) </a:t>
            </a:r>
            <a:r>
              <a:rPr lang="ja-JP" altLang="en-US" sz="1600" dirty="0"/>
              <a:t>　１　２　５　</a:t>
            </a:r>
            <a:r>
              <a:rPr lang="en-US" altLang="ja-JP" sz="16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230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921</Words>
  <Application>Microsoft Office PowerPoint</Application>
  <PresentationFormat>ワイド画面</PresentationFormat>
  <Paragraphs>177</Paragraphs>
  <Slides>11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游ゴシック</vt:lpstr>
      <vt:lpstr>游ゴシック Light</vt:lpstr>
      <vt:lpstr>Arial</vt:lpstr>
      <vt:lpstr>Office テーマ</vt:lpstr>
      <vt:lpstr>MIDSSAR 装置/解析 ソフト概要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です 岩室</dc:creator>
  <cp:lastModifiedBy>です 岩室</cp:lastModifiedBy>
  <cp:revision>10</cp:revision>
  <dcterms:created xsi:type="dcterms:W3CDTF">2026-09-09T04:24:42Z</dcterms:created>
  <dcterms:modified xsi:type="dcterms:W3CDTF">2026-09-10T08:56:16Z</dcterms:modified>
</cp:coreProperties>
</file>